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2"/>
  </p:sldMasterIdLst>
  <p:sldIdLst>
    <p:sldId id="268" r:id="rId3"/>
    <p:sldId id="285" r:id="rId4"/>
    <p:sldId id="259" r:id="rId5"/>
    <p:sldId id="263" r:id="rId6"/>
    <p:sldId id="264" r:id="rId7"/>
    <p:sldId id="265" r:id="rId8"/>
    <p:sldId id="275" r:id="rId9"/>
    <p:sldId id="269" r:id="rId10"/>
    <p:sldId id="270" r:id="rId11"/>
    <p:sldId id="272" r:id="rId12"/>
    <p:sldId id="273" r:id="rId13"/>
    <p:sldId id="274" r:id="rId14"/>
    <p:sldId id="276" r:id="rId15"/>
    <p:sldId id="277" r:id="rId16"/>
    <p:sldId id="278" r:id="rId17"/>
    <p:sldId id="279" r:id="rId18"/>
    <p:sldId id="280" r:id="rId19"/>
    <p:sldId id="282" r:id="rId20"/>
    <p:sldId id="305" r:id="rId21"/>
    <p:sldId id="286"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284" r:id="rId39"/>
  </p:sldIdLst>
  <p:sldSz cx="9144000" cy="6858000" type="screen4x3"/>
  <p:notesSz cx="6858000" cy="9144000"/>
  <p:defaultTextStyle>
    <a:defPPr>
      <a:defRPr lang="fr-C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DF5B"/>
    <a:srgbClr val="32557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24" autoAdjust="0"/>
  </p:normalViewPr>
  <p:slideViewPr>
    <p:cSldViewPr>
      <p:cViewPr varScale="1">
        <p:scale>
          <a:sx n="69" d="100"/>
          <a:sy n="69" d="100"/>
        </p:scale>
        <p:origin x="-1440" y="-102"/>
      </p:cViewPr>
      <p:guideLst>
        <p:guide orient="horz" pos="2160"/>
        <p:guide pos="2880"/>
      </p:guideLst>
    </p:cSldViewPr>
  </p:slideViewPr>
  <p:outlineViewPr>
    <p:cViewPr>
      <p:scale>
        <a:sx n="33" d="100"/>
        <a:sy n="33" d="100"/>
      </p:scale>
      <p:origin x="0" y="78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x-none"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pPr>
              <a:defRPr/>
            </a:pPr>
            <a:fld id="{68981432-C5F9-453C-AEF5-A97C5740A443}" type="datetimeFigureOut">
              <a:rPr lang="fr-FR" smtClean="0"/>
              <a:pPr>
                <a:defRPr/>
              </a:pPr>
              <a:t>07/05/2014</a:t>
            </a:fld>
            <a:endParaRPr lang="fr-CA"/>
          </a:p>
        </p:txBody>
      </p:sp>
      <p:sp>
        <p:nvSpPr>
          <p:cNvPr id="17" name="عنصر نائب للتذييل 16"/>
          <p:cNvSpPr>
            <a:spLocks noGrp="1"/>
          </p:cNvSpPr>
          <p:nvPr>
            <p:ph type="ftr" sz="quarter" idx="11"/>
          </p:nvPr>
        </p:nvSpPr>
        <p:spPr/>
        <p:txBody>
          <a:bodyPr/>
          <a:lstStyle/>
          <a:p>
            <a:pPr>
              <a:defRPr/>
            </a:pPr>
            <a:endParaRPr lang="fr-C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a:defRPr/>
            </a:pPr>
            <a:fld id="{917DB197-A5AC-445B-9B2E-B82892E6FF2E}" type="slidenum">
              <a:rPr lang="fr-CA" smtClean="0"/>
              <a:pPr>
                <a:defRPr/>
              </a:pPr>
              <a:t>‹#›</a:t>
            </a:fld>
            <a:endParaRPr lang="fr-C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x-none"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x-none"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pPr>
              <a:defRPr/>
            </a:pPr>
            <a:fld id="{D3B1E223-B6D0-43A0-9580-B5232692542C}" type="datetimeFigureOut">
              <a:rPr lang="fr-FR" smtClean="0"/>
              <a:pPr>
                <a:defRPr/>
              </a:pPr>
              <a:t>07/05/2014</a:t>
            </a:fld>
            <a:endParaRPr lang="fr-CA"/>
          </a:p>
        </p:txBody>
      </p:sp>
      <p:sp>
        <p:nvSpPr>
          <p:cNvPr id="5" name="عنصر نائب للتذييل 4"/>
          <p:cNvSpPr>
            <a:spLocks noGrp="1"/>
          </p:cNvSpPr>
          <p:nvPr>
            <p:ph type="ftr" sz="quarter" idx="11"/>
          </p:nvPr>
        </p:nvSpPr>
        <p:spPr/>
        <p:txBody>
          <a:bodyPr/>
          <a:lstStyle/>
          <a:p>
            <a:pPr>
              <a:defRPr/>
            </a:pPr>
            <a:endParaRPr lang="fr-CA"/>
          </a:p>
        </p:txBody>
      </p:sp>
      <p:sp>
        <p:nvSpPr>
          <p:cNvPr id="6" name="عنصر نائب لرقم الشريحة 5"/>
          <p:cNvSpPr>
            <a:spLocks noGrp="1"/>
          </p:cNvSpPr>
          <p:nvPr>
            <p:ph type="sldNum" sz="quarter" idx="12"/>
          </p:nvPr>
        </p:nvSpPr>
        <p:spPr>
          <a:xfrm>
            <a:off x="4361688" y="1026372"/>
            <a:ext cx="457200" cy="441325"/>
          </a:xfrm>
        </p:spPr>
        <p:txBody>
          <a:bodyPr/>
          <a:lstStyle/>
          <a:p>
            <a:pPr>
              <a:defRPr/>
            </a:pPr>
            <a:fld id="{55E1FC62-F7EC-4024-B649-38551C85D907}" type="slidenum">
              <a:rPr lang="fr-CA" smtClean="0"/>
              <a:pPr>
                <a:defRPr/>
              </a:pPr>
              <a:t>‹#›</a:t>
            </a:fld>
            <a:endParaRPr lang="fr-C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x-none"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pPr>
              <a:defRPr/>
            </a:pPr>
            <a:endParaRPr lang="fr-CA"/>
          </a:p>
        </p:txBody>
      </p:sp>
      <p:sp>
        <p:nvSpPr>
          <p:cNvPr id="4" name="عنصر نائب للتاريخ 3"/>
          <p:cNvSpPr>
            <a:spLocks noGrp="1"/>
          </p:cNvSpPr>
          <p:nvPr>
            <p:ph type="dt" sz="half" idx="10"/>
          </p:nvPr>
        </p:nvSpPr>
        <p:spPr/>
        <p:txBody>
          <a:bodyPr/>
          <a:lstStyle/>
          <a:p>
            <a:pPr>
              <a:defRPr/>
            </a:pPr>
            <a:fld id="{E85248D3-6B45-4A8E-A94F-0DA9AFA6B01E}" type="datetimeFigureOut">
              <a:rPr lang="fr-FR" smtClean="0"/>
              <a:pPr>
                <a:defRPr/>
              </a:pPr>
              <a:t>07/05/2014</a:t>
            </a:fld>
            <a:endParaRPr lang="fr-C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a:defRPr/>
            </a:pPr>
            <a:fld id="{B7AE5167-0312-4506-81C0-1241FE318B82}" type="slidenum">
              <a:rPr lang="fr-CA" smtClean="0"/>
              <a:pPr>
                <a:defRPr/>
              </a:pPr>
              <a:t>‹#›</a:t>
            </a:fld>
            <a:endParaRPr lang="fr-C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x-none"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x-none"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pPr>
              <a:defRPr/>
            </a:pPr>
            <a:fld id="{3728058B-C75D-495C-BA52-72A138302D97}" type="datetimeFigureOut">
              <a:rPr lang="fr-FR" smtClean="0"/>
              <a:pPr>
                <a:defRPr/>
              </a:pPr>
              <a:t>07/05/2014</a:t>
            </a:fld>
            <a:endParaRPr lang="fr-CA"/>
          </a:p>
        </p:txBody>
      </p:sp>
      <p:sp>
        <p:nvSpPr>
          <p:cNvPr id="6" name="عنصر نائب للتذييل 5"/>
          <p:cNvSpPr>
            <a:spLocks noGrp="1"/>
          </p:cNvSpPr>
          <p:nvPr>
            <p:ph type="ftr" sz="quarter" idx="11"/>
          </p:nvPr>
        </p:nvSpPr>
        <p:spPr/>
        <p:txBody>
          <a:bodyPr/>
          <a:lstStyle/>
          <a:p>
            <a:pPr>
              <a:defRPr/>
            </a:pPr>
            <a:endParaRPr lang="fr-CA"/>
          </a:p>
        </p:txBody>
      </p:sp>
      <p:sp>
        <p:nvSpPr>
          <p:cNvPr id="7" name="عنصر نائب لرقم الشريحة 6"/>
          <p:cNvSpPr>
            <a:spLocks noGrp="1"/>
          </p:cNvSpPr>
          <p:nvPr>
            <p:ph type="sldNum" sz="quarter" idx="12"/>
          </p:nvPr>
        </p:nvSpPr>
        <p:spPr/>
        <p:txBody>
          <a:bodyPr/>
          <a:lstStyle/>
          <a:p>
            <a:pPr>
              <a:defRPr/>
            </a:pPr>
            <a:fld id="{0BA49AE2-AD2C-418A-836A-22DFF8899A24}" type="slidenum">
              <a:rPr lang="fr-CA" smtClean="0"/>
              <a:pPr>
                <a:defRPr/>
              </a:pPr>
              <a:t>‹#›</a:t>
            </a:fld>
            <a:endParaRPr lang="fr-C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x-none"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x-none" smtClean="0"/>
              <a:t>انقر لتحرير أنماط النص الرئيسي</a:t>
            </a:r>
          </a:p>
        </p:txBody>
      </p:sp>
      <p:sp>
        <p:nvSpPr>
          <p:cNvPr id="7" name="عنصر نائب للتاريخ 6"/>
          <p:cNvSpPr>
            <a:spLocks noGrp="1"/>
          </p:cNvSpPr>
          <p:nvPr>
            <p:ph type="dt" sz="half" idx="10"/>
          </p:nvPr>
        </p:nvSpPr>
        <p:spPr/>
        <p:txBody>
          <a:bodyPr/>
          <a:lstStyle/>
          <a:p>
            <a:pPr>
              <a:defRPr/>
            </a:pPr>
            <a:fld id="{EE0BAF39-EDB5-4CBA-9960-29EB1DDE195B}" type="datetimeFigureOut">
              <a:rPr lang="fr-FR" smtClean="0"/>
              <a:pPr>
                <a:defRPr/>
              </a:pPr>
              <a:t>07/05/2014</a:t>
            </a:fld>
            <a:endParaRPr lang="fr-CA"/>
          </a:p>
        </p:txBody>
      </p:sp>
      <p:sp>
        <p:nvSpPr>
          <p:cNvPr id="8" name="عنصر نائب للتذييل 7"/>
          <p:cNvSpPr>
            <a:spLocks noGrp="1"/>
          </p:cNvSpPr>
          <p:nvPr>
            <p:ph type="ftr" sz="quarter" idx="11"/>
          </p:nvPr>
        </p:nvSpPr>
        <p:spPr>
          <a:xfrm>
            <a:off x="304800" y="6409944"/>
            <a:ext cx="3581400" cy="365760"/>
          </a:xfrm>
        </p:spPr>
        <p:txBody>
          <a:bodyPr/>
          <a:lstStyle/>
          <a:p>
            <a:pPr>
              <a:defRPr/>
            </a:pPr>
            <a:endParaRPr lang="fr-C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pPr>
              <a:defRPr/>
            </a:pPr>
            <a:fld id="{8BAE881D-C8A2-4E73-AB7E-3EBA0E093902}" type="slidenum">
              <a:rPr lang="fr-CA" smtClean="0"/>
              <a:pPr>
                <a:defRPr/>
              </a:pPr>
              <a:t>‹#›</a:t>
            </a:fld>
            <a:endParaRPr lang="fr-CA"/>
          </a:p>
        </p:txBody>
      </p:sp>
      <p:sp>
        <p:nvSpPr>
          <p:cNvPr id="23" name="عنوان 22"/>
          <p:cNvSpPr>
            <a:spLocks noGrp="1"/>
          </p:cNvSpPr>
          <p:nvPr>
            <p:ph type="title"/>
          </p:nvPr>
        </p:nvSpPr>
        <p:spPr/>
        <p:txBody>
          <a:bodyPr rtlCol="0" anchor="b" anchorCtr="0"/>
          <a:lstStyle/>
          <a:p>
            <a:r>
              <a:rPr kumimoji="0" lang="x-none"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x-none"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pPr>
              <a:defRPr/>
            </a:pPr>
            <a:fld id="{2BF0D1B2-C47B-4255-AD91-2E519AA6AB28}" type="datetimeFigureOut">
              <a:rPr lang="fr-FR" smtClean="0"/>
              <a:pPr>
                <a:defRPr/>
              </a:pPr>
              <a:t>07/05/2014</a:t>
            </a:fld>
            <a:endParaRPr lang="fr-CA"/>
          </a:p>
        </p:txBody>
      </p:sp>
      <p:sp>
        <p:nvSpPr>
          <p:cNvPr id="4" name="عنصر نائب للتذييل 3"/>
          <p:cNvSpPr>
            <a:spLocks noGrp="1"/>
          </p:cNvSpPr>
          <p:nvPr>
            <p:ph type="ftr" sz="quarter" idx="11"/>
          </p:nvPr>
        </p:nvSpPr>
        <p:spPr/>
        <p:txBody>
          <a:bodyPr/>
          <a:lstStyle/>
          <a:p>
            <a:pPr>
              <a:defRPr/>
            </a:pPr>
            <a:endParaRPr lang="fr-CA"/>
          </a:p>
        </p:txBody>
      </p:sp>
      <p:sp>
        <p:nvSpPr>
          <p:cNvPr id="5" name="عنصر نائب لرقم الشريحة 4"/>
          <p:cNvSpPr>
            <a:spLocks noGrp="1"/>
          </p:cNvSpPr>
          <p:nvPr>
            <p:ph type="sldNum" sz="quarter" idx="12"/>
          </p:nvPr>
        </p:nvSpPr>
        <p:spPr>
          <a:xfrm>
            <a:off x="4343400" y="1036020"/>
            <a:ext cx="457200" cy="441325"/>
          </a:xfrm>
        </p:spPr>
        <p:txBody>
          <a:bodyPr/>
          <a:lstStyle/>
          <a:p>
            <a:pPr>
              <a:defRPr/>
            </a:pPr>
            <a:fld id="{AA0C3B8F-115D-406D-9130-CBF5BBABD45B}" type="slidenum">
              <a:rPr lang="fr-CA" smtClean="0"/>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pPr>
              <a:defRPr/>
            </a:pPr>
            <a:fld id="{10E6C5EC-7E4C-4D91-8923-7C9DFAAC9479}" type="datetimeFigureOut">
              <a:rPr lang="fr-FR" smtClean="0"/>
              <a:pPr>
                <a:defRPr/>
              </a:pPr>
              <a:t>07/05/2014</a:t>
            </a:fld>
            <a:endParaRPr lang="fr-CA"/>
          </a:p>
        </p:txBody>
      </p:sp>
      <p:sp>
        <p:nvSpPr>
          <p:cNvPr id="3" name="عنصر نائب للتذييل 2"/>
          <p:cNvSpPr>
            <a:spLocks noGrp="1"/>
          </p:cNvSpPr>
          <p:nvPr>
            <p:ph type="ftr" sz="quarter" idx="11"/>
          </p:nvPr>
        </p:nvSpPr>
        <p:spPr/>
        <p:txBody>
          <a:bodyPr/>
          <a:lstStyle/>
          <a:p>
            <a:pPr>
              <a:defRPr/>
            </a:pPr>
            <a:endParaRPr lang="fr-C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pPr>
              <a:defRPr/>
            </a:pPr>
            <a:fld id="{1DA889B9-C12C-458F-B2C0-7EB6EB8F3137}" type="slidenum">
              <a:rPr lang="fr-CA" smtClean="0"/>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x-none"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x-none"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a:defRPr/>
            </a:pPr>
            <a:fld id="{64BA3772-6D83-48C5-AF2C-978386241E54}" type="slidenum">
              <a:rPr lang="fr-CA" smtClean="0"/>
              <a:pPr>
                <a:defRPr/>
              </a:pPr>
              <a:t>‹#›</a:t>
            </a:fld>
            <a:endParaRPr lang="fr-C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pPr>
              <a:defRPr/>
            </a:pPr>
            <a:fld id="{6C6A6F9F-A8C3-441B-B350-40832E5E4429}" type="datetimeFigureOut">
              <a:rPr lang="fr-FR" smtClean="0"/>
              <a:pPr>
                <a:defRPr/>
              </a:pPr>
              <a:t>07/05/2014</a:t>
            </a:fld>
            <a:endParaRPr lang="fr-CA"/>
          </a:p>
        </p:txBody>
      </p:sp>
      <p:sp>
        <p:nvSpPr>
          <p:cNvPr id="6" name="عنصر نائب للتذييل 5"/>
          <p:cNvSpPr>
            <a:spLocks noGrp="1"/>
          </p:cNvSpPr>
          <p:nvPr>
            <p:ph type="ftr" sz="quarter" idx="11"/>
          </p:nvPr>
        </p:nvSpPr>
        <p:spPr>
          <a:xfrm>
            <a:off x="301752" y="6410848"/>
            <a:ext cx="3383280" cy="365760"/>
          </a:xfrm>
        </p:spPr>
        <p:txBody>
          <a:bodyPr/>
          <a:lstStyle/>
          <a:p>
            <a:pPr>
              <a:defRPr/>
            </a:pPr>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pPr>
              <a:defRPr/>
            </a:pPr>
            <a:fld id="{92A80BDE-84C4-4EFA-A6B9-6DBA17A05727}" type="slidenum">
              <a:rPr lang="fr-CA" smtClean="0"/>
              <a:pPr>
                <a:defRPr/>
              </a:pPr>
              <a:t>‹#›</a:t>
            </a:fld>
            <a:endParaRPr lang="fr-C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x-none"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x-none"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x-none"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pPr>
              <a:defRPr/>
            </a:pPr>
            <a:fld id="{4214D42C-9135-43E0-9617-8B5551949173}" type="datetimeFigureOut">
              <a:rPr lang="fr-FR" smtClean="0"/>
              <a:pPr>
                <a:defRPr/>
              </a:pPr>
              <a:t>07/05/2014</a:t>
            </a:fld>
            <a:endParaRPr lang="fr-CA"/>
          </a:p>
        </p:txBody>
      </p:sp>
      <p:sp>
        <p:nvSpPr>
          <p:cNvPr id="6" name="عنصر نائب للتذييل 5"/>
          <p:cNvSpPr>
            <a:spLocks noGrp="1"/>
          </p:cNvSpPr>
          <p:nvPr>
            <p:ph type="ftr" sz="quarter" idx="11"/>
          </p:nvPr>
        </p:nvSpPr>
        <p:spPr>
          <a:xfrm>
            <a:off x="301752" y="6410848"/>
            <a:ext cx="3584448" cy="365760"/>
          </a:xfrm>
        </p:spPr>
        <p:txBody>
          <a:bodyPr/>
          <a:lstStyle/>
          <a:p>
            <a:pPr>
              <a:defRPr/>
            </a:pPr>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x-none"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8FDEE3AA-5E5E-43B0-883D-D19FA24E178F}" type="datetimeFigureOut">
              <a:rPr lang="fr-FR" smtClean="0"/>
              <a:pPr>
                <a:defRPr/>
              </a:pPr>
              <a:t>07/05/2014</a:t>
            </a:fld>
            <a:endParaRPr lang="fr-CA"/>
          </a:p>
        </p:txBody>
      </p:sp>
      <p:sp>
        <p:nvSpPr>
          <p:cNvPr id="5" name="عنصر نائب للتذييل 4"/>
          <p:cNvSpPr>
            <a:spLocks noGrp="1"/>
          </p:cNvSpPr>
          <p:nvPr>
            <p:ph type="ftr" sz="quarter" idx="11"/>
          </p:nvPr>
        </p:nvSpPr>
        <p:spPr/>
        <p:txBody>
          <a:bodyPr/>
          <a:lstStyle/>
          <a:p>
            <a:pPr>
              <a:defRPr/>
            </a:pPr>
            <a:endParaRPr lang="fr-CA"/>
          </a:p>
        </p:txBody>
      </p:sp>
      <p:sp>
        <p:nvSpPr>
          <p:cNvPr id="6" name="عنصر نائب لرقم الشريحة 5"/>
          <p:cNvSpPr>
            <a:spLocks noGrp="1"/>
          </p:cNvSpPr>
          <p:nvPr>
            <p:ph type="sldNum" sz="quarter" idx="12"/>
          </p:nvPr>
        </p:nvSpPr>
        <p:spPr/>
        <p:txBody>
          <a:bodyPr/>
          <a:lstStyle/>
          <a:p>
            <a:pPr>
              <a:defRPr/>
            </a:pPr>
            <a:fld id="{18FAF99B-897B-413A-B8D4-8EDE86FE7710}" type="slidenum">
              <a:rPr lang="fr-CA" smtClean="0"/>
              <a:pPr>
                <a:defRPr/>
              </a:pPr>
              <a:t>‹#›</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pPr>
              <a:defRPr/>
            </a:pPr>
            <a:fld id="{8026B74A-87E9-4507-A719-5497465D5834}" type="slidenum">
              <a:rPr lang="fr-CA" smtClean="0"/>
              <a:pPr>
                <a:defRPr/>
              </a:pPr>
              <a:t>‹#›</a:t>
            </a:fld>
            <a:endParaRPr lang="fr-C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x-none" smtClean="0"/>
              <a:t>انقر لتحرير أنماط النص الرئيسي</a:t>
            </a:r>
          </a:p>
          <a:p>
            <a:pPr lvl="1" eaLnBrk="1" latinLnBrk="0" hangingPunct="1"/>
            <a:r>
              <a:rPr lang="x-none" smtClean="0"/>
              <a:t>المستوى الثاني</a:t>
            </a:r>
          </a:p>
          <a:p>
            <a:pPr lvl="2" eaLnBrk="1" latinLnBrk="0" hangingPunct="1"/>
            <a:r>
              <a:rPr lang="x-none" smtClean="0"/>
              <a:t>المستوى الثالث</a:t>
            </a:r>
          </a:p>
          <a:p>
            <a:pPr lvl="3" eaLnBrk="1" latinLnBrk="0" hangingPunct="1"/>
            <a:r>
              <a:rPr lang="x-none" smtClean="0"/>
              <a:t>المستوى الرابع</a:t>
            </a:r>
          </a:p>
          <a:p>
            <a:pPr lvl="4" eaLnBrk="1" latinLnBrk="0" hangingPunct="1"/>
            <a:r>
              <a:rPr lang="x-none"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75FAA992-4A30-4787-AEA5-65376A1A65E8}" type="datetimeFigureOut">
              <a:rPr lang="fr-FR" smtClean="0"/>
              <a:pPr>
                <a:defRPr/>
              </a:pPr>
              <a:t>07/05/2014</a:t>
            </a:fld>
            <a:endParaRPr lang="fr-CA"/>
          </a:p>
        </p:txBody>
      </p:sp>
      <p:sp>
        <p:nvSpPr>
          <p:cNvPr id="5" name="عنصر نائب للتذييل 4"/>
          <p:cNvSpPr>
            <a:spLocks noGrp="1"/>
          </p:cNvSpPr>
          <p:nvPr>
            <p:ph type="ftr" sz="quarter" idx="11"/>
          </p:nvPr>
        </p:nvSpPr>
        <p:spPr/>
        <p:txBody>
          <a:bodyPr/>
          <a:lstStyle/>
          <a:p>
            <a:pPr>
              <a:defRPr/>
            </a:pPr>
            <a:endParaRPr lang="fr-C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x-none"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defRPr/>
            </a:pPr>
            <a:fld id="{953A39B0-338A-4AA5-A308-5A41A337A9D3}" type="datetimeFigureOut">
              <a:rPr lang="fr-FR" smtClean="0"/>
              <a:pPr>
                <a:defRPr/>
              </a:pPr>
              <a:t>07/05/2014</a:t>
            </a:fld>
            <a:endParaRPr lang="fr-C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defRPr/>
            </a:pPr>
            <a:endParaRPr lang="fr-C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85EAB9E3-B8A4-4502-B31C-36DCDF60B02E}" type="slidenum">
              <a:rPr lang="fr-CA" smtClean="0"/>
              <a:pPr>
                <a:defRPr/>
              </a:pPr>
              <a:t>‹#›</a:t>
            </a:fld>
            <a:endParaRPr lang="fr-C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x-none"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x-none" smtClean="0"/>
              <a:t>انقر لتحرير أنماط النص الرئيسي</a:t>
            </a:r>
          </a:p>
          <a:p>
            <a:pPr lvl="1" eaLnBrk="1" latinLnBrk="0" hangingPunct="1"/>
            <a:r>
              <a:rPr kumimoji="0" lang="x-none" smtClean="0"/>
              <a:t>المستوى الثاني</a:t>
            </a:r>
          </a:p>
          <a:p>
            <a:pPr lvl="2" eaLnBrk="1" latinLnBrk="0" hangingPunct="1"/>
            <a:r>
              <a:rPr kumimoji="0" lang="x-none" smtClean="0"/>
              <a:t>المستوى الثالث</a:t>
            </a:r>
          </a:p>
          <a:p>
            <a:pPr lvl="3" eaLnBrk="1" latinLnBrk="0" hangingPunct="1"/>
            <a:r>
              <a:rPr kumimoji="0" lang="x-none" smtClean="0"/>
              <a:t>المستوى الرابع</a:t>
            </a:r>
          </a:p>
          <a:p>
            <a:pPr lvl="4" eaLnBrk="1" latinLnBrk="0" hangingPunct="1"/>
            <a:r>
              <a:rPr kumimoji="0" lang="x-none"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فرعي 4"/>
          <p:cNvSpPr>
            <a:spLocks noGrp="1"/>
          </p:cNvSpPr>
          <p:nvPr>
            <p:ph type="subTitle" idx="1"/>
          </p:nvPr>
        </p:nvSpPr>
        <p:spPr/>
        <p:txBody>
          <a:bodyPr/>
          <a:lstStyle/>
          <a:p>
            <a:pPr rtl="0" eaLnBrk="1" fontAlgn="auto" hangingPunct="1">
              <a:spcAft>
                <a:spcPts val="0"/>
              </a:spcAft>
              <a:buFont typeface="Wingdings 2"/>
              <a:buNone/>
              <a:defRPr/>
            </a:pPr>
            <a:r>
              <a:rPr lang="en-US" dirty="0" smtClean="0">
                <a:cs typeface="+mn-cs"/>
              </a:rPr>
              <a:t>Lect. 11</a:t>
            </a:r>
          </a:p>
          <a:p>
            <a:pPr rtl="0" eaLnBrk="1" fontAlgn="auto" hangingPunct="1">
              <a:spcAft>
                <a:spcPts val="0"/>
              </a:spcAft>
              <a:buFont typeface="Wingdings 2"/>
              <a:buNone/>
              <a:defRPr/>
            </a:pPr>
            <a:r>
              <a:rPr lang="en-US" dirty="0" smtClean="0">
                <a:cs typeface="+mn-cs"/>
              </a:rPr>
              <a:t>Dr. </a:t>
            </a:r>
            <a:r>
              <a:rPr lang="en-US" dirty="0" err="1" smtClean="0">
                <a:cs typeface="+mn-cs"/>
              </a:rPr>
              <a:t>Amal</a:t>
            </a:r>
            <a:r>
              <a:rPr lang="en-US" dirty="0" smtClean="0">
                <a:cs typeface="+mn-cs"/>
              </a:rPr>
              <a:t> </a:t>
            </a:r>
            <a:r>
              <a:rPr lang="en-US" dirty="0" err="1" smtClean="0">
                <a:cs typeface="+mn-cs"/>
              </a:rPr>
              <a:t>Alsaikhan</a:t>
            </a:r>
            <a:endParaRPr lang="x-none" dirty="0">
              <a:cs typeface="+mn-cs"/>
            </a:endParaRPr>
          </a:p>
        </p:txBody>
      </p:sp>
      <p:sp>
        <p:nvSpPr>
          <p:cNvPr id="4" name="عنوان 3"/>
          <p:cNvSpPr>
            <a:spLocks noGrp="1"/>
          </p:cNvSpPr>
          <p:nvPr>
            <p:ph type="ctrTitle"/>
          </p:nvPr>
        </p:nvSpPr>
        <p:spPr/>
        <p:txBody>
          <a:bodyPr/>
          <a:lstStyle/>
          <a:p>
            <a:pPr rtl="0" eaLnBrk="1" fontAlgn="auto" hangingPunct="1">
              <a:spcAft>
                <a:spcPts val="0"/>
              </a:spcAft>
              <a:defRPr/>
            </a:pPr>
            <a:r>
              <a:rPr b="1" smtClean="0">
                <a:effectLst>
                  <a:outerShdw blurRad="38100" dist="38100" dir="2700000" algn="tl">
                    <a:srgbClr val="000000">
                      <a:alpha val="43137"/>
                    </a:srgbClr>
                  </a:outerShdw>
                </a:effectLst>
                <a:cs typeface="+mj-cs"/>
              </a:rPr>
              <a:t>Government </a:t>
            </a:r>
            <a:r>
              <a:rPr lang="en-US" b="1" dirty="0" smtClean="0">
                <a:effectLst>
                  <a:outerShdw blurRad="38100" dist="38100" dir="2700000" algn="tl">
                    <a:srgbClr val="000000">
                      <a:alpha val="43137"/>
                    </a:srgbClr>
                  </a:outerShdw>
                </a:effectLst>
              </a:rPr>
              <a:t>and Case </a:t>
            </a:r>
            <a:r>
              <a:rPr b="1" smtClean="0">
                <a:effectLst>
                  <a:outerShdw blurRad="38100" dist="38100" dir="2700000" algn="tl">
                    <a:srgbClr val="000000">
                      <a:alpha val="43137"/>
                    </a:srgbClr>
                  </a:outerShdw>
                </a:effectLst>
                <a:cs typeface="+mj-cs"/>
              </a:rPr>
              <a:t>Theor</a:t>
            </a:r>
            <a:r>
              <a:rPr lang="en-US" b="1" dirty="0" err="1" smtClean="0">
                <a:effectLst>
                  <a:outerShdw blurRad="38100" dist="38100" dir="2700000" algn="tl">
                    <a:srgbClr val="000000">
                      <a:alpha val="43137"/>
                    </a:srgbClr>
                  </a:outerShdw>
                </a:effectLst>
              </a:rPr>
              <a:t>ies</a:t>
            </a:r>
            <a:endParaRPr lang="x-none" b="1" dirty="0">
              <a:effectLst>
                <a:outerShdw blurRad="38100" dist="38100" dir="2700000" algn="tl">
                  <a:srgbClr val="000000">
                    <a:alpha val="43137"/>
                  </a:srgbClr>
                </a:outerShdw>
              </a:effectLst>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01752" y="228600"/>
            <a:ext cx="8534400" cy="985822"/>
          </a:xfrm>
        </p:spPr>
        <p:txBody>
          <a:bodyPr>
            <a:normAutofit fontScale="90000"/>
          </a:bodyPr>
          <a:lstStyle/>
          <a:p>
            <a:pPr rtl="0"/>
            <a:r>
              <a:rPr lang="en-US" sz="4400" b="1" u="sng" dirty="0" smtClean="0">
                <a:effectLst>
                  <a:outerShdw blurRad="38100" dist="38100" dir="2700000" algn="tl">
                    <a:srgbClr val="000000">
                      <a:alpha val="43137"/>
                    </a:srgbClr>
                  </a:outerShdw>
                </a:effectLst>
              </a:rPr>
              <a:t/>
            </a:r>
            <a:br>
              <a:rPr lang="en-US" sz="4400" b="1" u="sng" dirty="0" smtClean="0">
                <a:effectLst>
                  <a:outerShdw blurRad="38100" dist="38100" dir="2700000" algn="tl">
                    <a:srgbClr val="000000">
                      <a:alpha val="43137"/>
                    </a:srgbClr>
                  </a:outerShdw>
                </a:effectLst>
              </a:rPr>
            </a:br>
            <a:r>
              <a:rPr lang="en-US" sz="4400" b="1" u="sng" dirty="0" smtClean="0">
                <a:effectLst>
                  <a:outerShdw blurRad="38100" dist="38100" dir="2700000" algn="tl">
                    <a:srgbClr val="000000">
                      <a:alpha val="43137"/>
                    </a:srgbClr>
                  </a:outerShdw>
                </a:effectLst>
              </a:rPr>
              <a:t/>
            </a:r>
            <a:br>
              <a:rPr lang="en-US" sz="4400" b="1" u="sng" dirty="0" smtClean="0">
                <a:effectLst>
                  <a:outerShdw blurRad="38100" dist="38100" dir="2700000" algn="tl">
                    <a:srgbClr val="000000">
                      <a:alpha val="43137"/>
                    </a:srgbClr>
                  </a:outerShdw>
                </a:effectLst>
              </a:rPr>
            </a:br>
            <a:r>
              <a:rPr sz="4400" b="1" u="sng" smtClean="0">
                <a:effectLst>
                  <a:outerShdw blurRad="38100" dist="38100" dir="2700000" algn="tl">
                    <a:srgbClr val="000000">
                      <a:alpha val="43137"/>
                    </a:srgbClr>
                  </a:outerShdw>
                </a:effectLst>
              </a:rPr>
              <a:t>This lecture discusses the following topics</a:t>
            </a:r>
            <a:endParaRPr lang="x-none" dirty="0"/>
          </a:p>
        </p:txBody>
      </p:sp>
      <p:sp>
        <p:nvSpPr>
          <p:cNvPr id="2" name="عنصر نائب للمحتوى 1"/>
          <p:cNvSpPr>
            <a:spLocks noGrp="1"/>
          </p:cNvSpPr>
          <p:nvPr>
            <p:ph sz="quarter" idx="1"/>
          </p:nvPr>
        </p:nvSpPr>
        <p:spPr/>
        <p:txBody>
          <a:bodyPr/>
          <a:lstStyle/>
          <a:p>
            <a:pPr algn="ctr" rtl="0"/>
            <a:r>
              <a:rPr lang="en-US" sz="1600" b="1" dirty="0" smtClean="0"/>
              <a:t>STRUCTURAL RELATIONS AND AGREEMENT PATTERNS</a:t>
            </a:r>
          </a:p>
          <a:p>
            <a:pPr algn="ctr" rtl="0"/>
            <a:r>
              <a:rPr lang="en-US" sz="1600" b="1" dirty="0" smtClean="0"/>
              <a:t>C-COMMAND</a:t>
            </a:r>
          </a:p>
          <a:p>
            <a:pPr algn="ctr" rtl="0">
              <a:buNone/>
            </a:pPr>
            <a:r>
              <a:rPr lang="en-US" sz="1600" b="1" dirty="0" smtClean="0"/>
              <a:t>*****</a:t>
            </a:r>
          </a:p>
          <a:p>
            <a:pPr algn="ctr" rtl="0"/>
            <a:r>
              <a:rPr lang="en-US" sz="1600" b="1" dirty="0" smtClean="0"/>
              <a:t>M-COMMAND</a:t>
            </a:r>
          </a:p>
          <a:p>
            <a:pPr algn="ctr" rtl="0">
              <a:buNone/>
            </a:pPr>
            <a:r>
              <a:rPr lang="en-US" sz="1600" b="1" dirty="0" smtClean="0"/>
              <a:t>*****</a:t>
            </a:r>
          </a:p>
          <a:p>
            <a:pPr algn="ctr" rtl="0"/>
            <a:r>
              <a:rPr lang="en-US" sz="1600" b="1" dirty="0" smtClean="0"/>
              <a:t>GOVERNMENT</a:t>
            </a:r>
          </a:p>
          <a:p>
            <a:pPr algn="ctr" rtl="0">
              <a:buNone/>
            </a:pPr>
            <a:r>
              <a:rPr lang="en-US" sz="1600" b="1" dirty="0" smtClean="0"/>
              <a:t>*****</a:t>
            </a:r>
          </a:p>
          <a:p>
            <a:pPr algn="ctr" rtl="0"/>
            <a:r>
              <a:rPr lang="en-US" sz="1600" b="1" dirty="0" smtClean="0"/>
              <a:t>CASE THEORY-DEFINITION</a:t>
            </a:r>
          </a:p>
          <a:p>
            <a:pPr algn="ctr" rtl="0">
              <a:buNone/>
            </a:pPr>
            <a:r>
              <a:rPr lang="en-US" sz="1600" b="1" dirty="0" smtClean="0"/>
              <a:t>*****</a:t>
            </a:r>
          </a:p>
          <a:p>
            <a:pPr algn="ctr" rtl="0"/>
            <a:r>
              <a:rPr lang="en-US" sz="1600" b="1" dirty="0" smtClean="0"/>
              <a:t>ABSTARCT CASE&amp;MORPHOLOGICAL CASE</a:t>
            </a:r>
          </a:p>
          <a:p>
            <a:pPr algn="ctr" rtl="0">
              <a:buNone/>
            </a:pPr>
            <a:r>
              <a:rPr lang="en-US" sz="1600" b="1" dirty="0" smtClean="0"/>
              <a:t>*****</a:t>
            </a:r>
          </a:p>
          <a:p>
            <a:pPr algn="ctr" rtl="0"/>
            <a:r>
              <a:rPr lang="en-US" sz="1600" b="1" dirty="0" smtClean="0"/>
              <a:t>NOMINATIVE CASE &amp; ACCUSATIVE CASE</a:t>
            </a:r>
          </a:p>
          <a:p>
            <a:pPr algn="ctr" rtl="0">
              <a:buNone/>
            </a:pPr>
            <a:r>
              <a:rPr lang="en-US" sz="1600" b="1" dirty="0" smtClean="0"/>
              <a:t>********</a:t>
            </a:r>
          </a:p>
          <a:p>
            <a:pPr algn="ctr" rtl="0"/>
            <a:r>
              <a:rPr lang="en-US" sz="1400" b="1" dirty="0" smtClean="0"/>
              <a:t>THE CASE FILTER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985822"/>
          </a:xfrm>
        </p:spPr>
        <p:txBody>
          <a:bodyPr>
            <a:normAutofit fontScale="90000"/>
          </a:bodyPr>
          <a:lstStyle/>
          <a:p>
            <a:pPr eaLnBrk="1" fontAlgn="auto" hangingPunct="1">
              <a:spcAft>
                <a:spcPts val="0"/>
              </a:spcAft>
              <a:defRPr/>
            </a:pPr>
            <a:r>
              <a:rPr b="1" u="sng" smtClean="0">
                <a:cs typeface="+mj-cs"/>
              </a:rPr>
              <a:t>Structural Relation</a:t>
            </a:r>
            <a:r>
              <a:rPr lang="en-US" b="1" u="sng" dirty="0" smtClean="0"/>
              <a:t>s</a:t>
            </a:r>
            <a:r>
              <a:rPr smtClean="0">
                <a:cs typeface="+mj-cs"/>
              </a:rPr>
              <a:t/>
            </a:r>
            <a:br>
              <a:rPr smtClean="0">
                <a:cs typeface="+mj-cs"/>
              </a:rPr>
            </a:br>
            <a:endParaRPr lang="x-none" dirty="0">
              <a:cs typeface="+mj-cs"/>
            </a:endParaRPr>
          </a:p>
        </p:txBody>
      </p:sp>
      <p:sp>
        <p:nvSpPr>
          <p:cNvPr id="3" name="عنصر نائب للمحتوى 2"/>
          <p:cNvSpPr>
            <a:spLocks noGrp="1"/>
          </p:cNvSpPr>
          <p:nvPr>
            <p:ph sz="quarter" idx="1"/>
          </p:nvPr>
        </p:nvSpPr>
        <p:spPr>
          <a:solidFill>
            <a:schemeClr val="tx1">
              <a:lumMod val="95000"/>
            </a:schemeClr>
          </a:solidFill>
        </p:spPr>
        <p:txBody>
          <a:bodyPr>
            <a:normAutofit/>
          </a:bodyPr>
          <a:lstStyle/>
          <a:p>
            <a:pPr marL="274320" indent="-274320" algn="just" rtl="0" eaLnBrk="1" fontAlgn="auto" hangingPunct="1">
              <a:spcAft>
                <a:spcPts val="0"/>
              </a:spcAft>
              <a:buFont typeface="Wingdings 2"/>
              <a:buChar char=""/>
              <a:defRPr/>
            </a:pPr>
            <a:r>
              <a:rPr lang="en-US" sz="2800" dirty="0" smtClean="0">
                <a:solidFill>
                  <a:schemeClr val="bg1"/>
                </a:solidFill>
                <a:cs typeface="+mn-cs"/>
              </a:rPr>
              <a:t>In this section we discuss the structural relation c-command. We shall also return to the notion of government and try to define it in terms of c-command. To illustrate the role of the notion c-command in the theory, we first consider agreement patterns.</a:t>
            </a:r>
          </a:p>
          <a:p>
            <a:pPr marL="274320" indent="-274320" algn="l" rtl="0" eaLnBrk="1" fontAlgn="auto" hangingPunct="1">
              <a:spcAft>
                <a:spcPts val="0"/>
              </a:spcAft>
              <a:buFont typeface="Wingdings 2"/>
              <a:buChar char=""/>
              <a:defRPr/>
            </a:pPr>
            <a:endParaRPr lang="x-none" dirty="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dirty="0">
              <a:cs typeface="+mj-cs"/>
            </a:endParaRPr>
          </a:p>
        </p:txBody>
      </p:sp>
      <p:pic>
        <p:nvPicPr>
          <p:cNvPr id="11267" name="Picture 2"/>
          <p:cNvPicPr>
            <a:picLocks noGrp="1" noChangeAspect="1" noChangeArrowheads="1"/>
          </p:cNvPicPr>
          <p:nvPr>
            <p:ph sz="quarter" idx="1"/>
          </p:nvPr>
        </p:nvPicPr>
        <p:blipFill>
          <a:blip r:embed="rId2" cstate="print"/>
          <a:srcRect/>
          <a:stretch>
            <a:fillRect/>
          </a:stretch>
        </p:blipFill>
        <p:spPr>
          <a:xfrm>
            <a:off x="500063" y="500063"/>
            <a:ext cx="8215312" cy="5929312"/>
          </a:xfrm>
          <a:noFill/>
        </p:spPr>
      </p:pic>
      <p:sp>
        <p:nvSpPr>
          <p:cNvPr id="4" name="مربع نص 3"/>
          <p:cNvSpPr txBox="1"/>
          <p:nvPr/>
        </p:nvSpPr>
        <p:spPr>
          <a:xfrm>
            <a:off x="642938" y="500063"/>
            <a:ext cx="428625" cy="369887"/>
          </a:xfrm>
          <a:prstGeom prst="rect">
            <a:avLst/>
          </a:prstGeom>
          <a:solidFill>
            <a:schemeClr val="bg2">
              <a:lumMod val="60000"/>
              <a:lumOff val="40000"/>
            </a:schemeClr>
          </a:solidFill>
        </p:spPr>
        <p:txBody>
          <a:bodyPr rtlCol="1">
            <a:spAutoFit/>
          </a:bodyPr>
          <a:lstStyle/>
          <a:p>
            <a:pPr>
              <a:defRPr/>
            </a:pPr>
            <a:r>
              <a:rPr lang="en-US" dirty="0" smtClean="0"/>
              <a:t>2</a:t>
            </a:r>
            <a:endParaRPr lang="x-non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eaLnBrk="1" fontAlgn="auto" hangingPunct="1">
              <a:spcAft>
                <a:spcPts val="0"/>
              </a:spcAft>
              <a:defRPr/>
            </a:pPr>
            <a:r>
              <a:rPr u="sng" smtClean="0">
                <a:cs typeface="+mj-cs"/>
              </a:rPr>
              <a:t>SPECIFIER-HEAD AGREEMENT</a:t>
            </a:r>
            <a:r>
              <a:rPr smtClean="0">
                <a:cs typeface="+mj-cs"/>
              </a:rPr>
              <a:t/>
            </a:r>
            <a:br>
              <a:rPr smtClean="0">
                <a:cs typeface="+mj-cs"/>
              </a:rPr>
            </a:br>
            <a:endParaRPr lang="x-none" dirty="0">
              <a:cs typeface="+mj-cs"/>
            </a:endParaRPr>
          </a:p>
        </p:txBody>
      </p:sp>
      <p:sp>
        <p:nvSpPr>
          <p:cNvPr id="12290" name="عنصر نائب للمحتوى 1"/>
          <p:cNvSpPr>
            <a:spLocks noGrp="1"/>
          </p:cNvSpPr>
          <p:nvPr>
            <p:ph sz="quarter" idx="1"/>
          </p:nvPr>
        </p:nvSpPr>
        <p:spPr/>
        <p:txBody>
          <a:bodyPr/>
          <a:lstStyle/>
          <a:p>
            <a:pPr algn="just" rtl="0" eaLnBrk="1" hangingPunct="1"/>
            <a:r>
              <a:rPr lang="en-US" dirty="0" smtClean="0">
                <a:cs typeface="Arial" pitchFamily="34" charset="0"/>
              </a:rPr>
              <a:t>Head and </a:t>
            </a:r>
            <a:r>
              <a:rPr lang="en-US" dirty="0" err="1" smtClean="0">
                <a:cs typeface="Arial" pitchFamily="34" charset="0"/>
              </a:rPr>
              <a:t>specifier</a:t>
            </a:r>
            <a:r>
              <a:rPr lang="en-US" dirty="0" smtClean="0">
                <a:cs typeface="Arial" pitchFamily="34" charset="0"/>
              </a:rPr>
              <a:t> share features such as number, gender, person. Languages vary with respect to the extent to which agreement between </a:t>
            </a:r>
            <a:r>
              <a:rPr lang="en-US" dirty="0" err="1" smtClean="0">
                <a:cs typeface="Arial" pitchFamily="34" charset="0"/>
              </a:rPr>
              <a:t>specifier</a:t>
            </a:r>
            <a:r>
              <a:rPr lang="en-US" dirty="0" smtClean="0">
                <a:cs typeface="Arial" pitchFamily="34" charset="0"/>
              </a:rPr>
              <a:t> and head are morphologically realized.</a:t>
            </a:r>
          </a:p>
          <a:p>
            <a:pPr algn="just" rtl="0" eaLnBrk="1" hangingPunct="1"/>
            <a:r>
              <a:rPr lang="en-US" dirty="0" smtClean="0">
                <a:cs typeface="Arial" pitchFamily="34" charset="0"/>
              </a:rPr>
              <a:t>In English there is little overt agreement, but again we have adopted the assumption that INFL is specified for abstract [AGR) in (2):</a:t>
            </a:r>
          </a:p>
          <a:p>
            <a:pPr algn="just" rtl="0" eaLnBrk="1" hangingPunct="1"/>
            <a:r>
              <a:rPr lang="en-US" dirty="0" smtClean="0">
                <a:solidFill>
                  <a:srgbClr val="FF0000"/>
                </a:solidFill>
                <a:cs typeface="Arial" pitchFamily="34" charset="0"/>
              </a:rPr>
              <a:t>2a. </a:t>
            </a:r>
            <a:r>
              <a:rPr lang="en-US" dirty="0" err="1" smtClean="0">
                <a:solidFill>
                  <a:srgbClr val="FF0000"/>
                </a:solidFill>
                <a:cs typeface="Arial" pitchFamily="34" charset="0"/>
              </a:rPr>
              <a:t>Poirot</a:t>
            </a:r>
            <a:r>
              <a:rPr lang="en-US" dirty="0" smtClean="0">
                <a:solidFill>
                  <a:srgbClr val="FF0000"/>
                </a:solidFill>
                <a:cs typeface="Arial" pitchFamily="34" charset="0"/>
              </a:rPr>
              <a:t> abandons the investigation.</a:t>
            </a:r>
          </a:p>
          <a:p>
            <a:pPr algn="just" rtl="0" eaLnBrk="1" hangingPunct="1"/>
            <a:r>
              <a:rPr lang="en-US" dirty="0" smtClean="0">
                <a:solidFill>
                  <a:srgbClr val="FF0000"/>
                </a:solidFill>
                <a:cs typeface="Arial" pitchFamily="34" charset="0"/>
              </a:rPr>
              <a:t>2b. The inspectors abandon the investigation.</a:t>
            </a:r>
          </a:p>
          <a:p>
            <a:pPr algn="just" rtl="0" eaLnBrk="1" hangingPunct="1"/>
            <a:r>
              <a:rPr lang="en-US" dirty="0" smtClean="0">
                <a:solidFill>
                  <a:srgbClr val="FF0000"/>
                </a:solidFill>
                <a:cs typeface="Arial" pitchFamily="34" charset="0"/>
              </a:rPr>
              <a:t>2c. We abandon the investigation.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57158" y="785794"/>
            <a:ext cx="8329642" cy="1071570"/>
          </a:xfrm>
        </p:spPr>
        <p:txBody>
          <a:bodyPr>
            <a:normAutofit fontScale="90000"/>
          </a:bodyPr>
          <a:lstStyle/>
          <a:p>
            <a:pPr rtl="0" eaLnBrk="1" fontAlgn="auto" hangingPunct="1">
              <a:spcAft>
                <a:spcPts val="0"/>
              </a:spcAft>
              <a:defRPr/>
            </a:pPr>
            <a:r>
              <a:rPr b="1" u="sng" smtClean="0">
                <a:cs typeface="+mj-cs"/>
              </a:rPr>
              <a:t>C-command and Government</a:t>
            </a:r>
            <a:r>
              <a:rPr smtClean="0">
                <a:cs typeface="+mj-cs"/>
              </a:rPr>
              <a:t/>
            </a:r>
            <a:br>
              <a:rPr smtClean="0">
                <a:cs typeface="+mj-cs"/>
              </a:rPr>
            </a:br>
            <a:r>
              <a:rPr b="1" u="sng" smtClean="0">
                <a:cs typeface="+mj-cs"/>
              </a:rPr>
              <a:t>C-COMMAND AND THE FIRST BRANCHING NODE</a:t>
            </a:r>
            <a:r>
              <a:rPr smtClean="0">
                <a:cs typeface="+mj-cs"/>
              </a:rPr>
              <a:t/>
            </a:r>
            <a:br>
              <a:rPr smtClean="0">
                <a:cs typeface="+mj-cs"/>
              </a:rPr>
            </a:br>
            <a:endParaRPr lang="x-none" dirty="0">
              <a:cs typeface="+mj-cs"/>
            </a:endParaRPr>
          </a:p>
        </p:txBody>
      </p:sp>
      <p:sp>
        <p:nvSpPr>
          <p:cNvPr id="13314" name="عنصر نائب للمحتوى 1"/>
          <p:cNvSpPr>
            <a:spLocks noGrp="1"/>
          </p:cNvSpPr>
          <p:nvPr>
            <p:ph sz="quarter" idx="1"/>
          </p:nvPr>
        </p:nvSpPr>
        <p:spPr>
          <a:xfrm>
            <a:off x="457200" y="2428875"/>
            <a:ext cx="8229600" cy="3667125"/>
          </a:xfrm>
        </p:spPr>
        <p:txBody>
          <a:bodyPr/>
          <a:lstStyle/>
          <a:p>
            <a:pPr algn="l" rtl="0" eaLnBrk="1" hangingPunct="1"/>
            <a:r>
              <a:rPr lang="en-US" dirty="0" smtClean="0">
                <a:cs typeface="Arial" pitchFamily="34" charset="0"/>
              </a:rPr>
              <a:t>Consider the following representation where co-subscripted nodes indicate agreement:</a:t>
            </a:r>
          </a:p>
          <a:p>
            <a:pPr algn="l" rtl="0" eaLnBrk="1" hangingPunct="1"/>
            <a:endParaRPr lang="en-US" dirty="0" smtClean="0">
              <a:cs typeface="Arial" pitchFamily="34" charset="0"/>
            </a:endParaRPr>
          </a:p>
          <a:p>
            <a:pPr algn="l" rtl="0" eaLnBrk="1" hangingPunct="1"/>
            <a:endParaRPr lang="en-US" dirty="0" smtClean="0">
              <a:cs typeface="Arial" pitchFamily="34" charset="0"/>
            </a:endParaRPr>
          </a:p>
          <a:p>
            <a:pPr algn="l" rtl="0" eaLnBrk="1" hangingPunct="1"/>
            <a:endParaRPr lang="en-US" dirty="0" smtClean="0">
              <a:cs typeface="Arial" pitchFamily="34" charset="0"/>
            </a:endParaRPr>
          </a:p>
          <a:p>
            <a:pPr algn="l" rtl="0" eaLnBrk="1" hangingPunct="1"/>
            <a:endParaRPr lang="x-none" dirty="0" smtClean="0">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a:off x="1835696" y="3357562"/>
            <a:ext cx="6048672" cy="3239790"/>
          </a:xfrm>
          <a:prstGeom prst="rect">
            <a:avLst/>
          </a:prstGeom>
          <a:noFill/>
          <a:ln w="9525">
            <a:noFill/>
            <a:miter lim="800000"/>
            <a:headEnd/>
            <a:tailEnd/>
          </a:ln>
        </p:spPr>
      </p:pic>
      <p:sp>
        <p:nvSpPr>
          <p:cNvPr id="5" name="مربع نص 4"/>
          <p:cNvSpPr txBox="1"/>
          <p:nvPr/>
        </p:nvSpPr>
        <p:spPr>
          <a:xfrm>
            <a:off x="2051720" y="3501008"/>
            <a:ext cx="571500" cy="369888"/>
          </a:xfrm>
          <a:prstGeom prst="rect">
            <a:avLst/>
          </a:prstGeom>
          <a:solidFill>
            <a:schemeClr val="bg2">
              <a:lumMod val="40000"/>
              <a:lumOff val="60000"/>
            </a:schemeClr>
          </a:solidFill>
        </p:spPr>
        <p:txBody>
          <a:bodyPr rtlCol="1">
            <a:spAutoFit/>
          </a:bodyPr>
          <a:lstStyle/>
          <a:p>
            <a:pPr>
              <a:defRPr/>
            </a:pPr>
            <a:r>
              <a:rPr lang="en-US" dirty="0" smtClean="0"/>
              <a:t>3.</a:t>
            </a:r>
            <a:endParaRPr lang="x-non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dirty="0">
              <a:cs typeface="+mj-cs"/>
            </a:endParaRPr>
          </a:p>
        </p:txBody>
      </p:sp>
      <p:sp>
        <p:nvSpPr>
          <p:cNvPr id="2" name="عنصر نائب للمحتوى 1"/>
          <p:cNvSpPr>
            <a:spLocks noGrp="1"/>
          </p:cNvSpPr>
          <p:nvPr>
            <p:ph sz="quarter" idx="1"/>
          </p:nvPr>
        </p:nvSpPr>
        <p:spPr>
          <a:solidFill>
            <a:schemeClr val="tx1"/>
          </a:solidFill>
        </p:spPr>
        <p:txBody>
          <a:bodyPr>
            <a:normAutofit/>
          </a:bodyPr>
          <a:lstStyle/>
          <a:p>
            <a:pPr marL="274320" indent="-274320" algn="just" rtl="0" eaLnBrk="1" fontAlgn="auto" hangingPunct="1">
              <a:spcAft>
                <a:spcPts val="0"/>
              </a:spcAft>
              <a:buFont typeface="Wingdings 2"/>
              <a:buChar char=""/>
              <a:defRPr/>
            </a:pPr>
            <a:r>
              <a:rPr lang="en-US" dirty="0" smtClean="0">
                <a:solidFill>
                  <a:schemeClr val="bg1"/>
                </a:solidFill>
                <a:cs typeface="+mn-cs"/>
              </a:rPr>
              <a:t>When we consider the geometrical relations between agreeing pairs of elements it appears that one agreeing element is always higher in the tree than the element it agrees with.</a:t>
            </a:r>
          </a:p>
          <a:p>
            <a:pPr marL="274320" indent="-274320" algn="just" rtl="0" eaLnBrk="1" fontAlgn="auto" hangingPunct="1">
              <a:spcAft>
                <a:spcPts val="0"/>
              </a:spcAft>
              <a:buFont typeface="Wingdings 2"/>
              <a:buChar char=""/>
              <a:defRPr/>
            </a:pPr>
            <a:r>
              <a:rPr lang="en-US" dirty="0" smtClean="0">
                <a:solidFill>
                  <a:schemeClr val="bg1"/>
                </a:solidFill>
                <a:cs typeface="+mn-cs"/>
              </a:rPr>
              <a:t>In (3) X, the first branching node dominating A, the highest member of the agreeing pair, also dominates B, the lowest member of the agreeing pair. A itself does not dominate B and B does not dominate A.</a:t>
            </a:r>
          </a:p>
          <a:p>
            <a:pPr marL="274320" indent="-274320" algn="just" rtl="0" eaLnBrk="1" fontAlgn="auto" hangingPunct="1">
              <a:spcAft>
                <a:spcPts val="0"/>
              </a:spcAft>
              <a:buFont typeface="Wingdings 2"/>
              <a:buChar char=""/>
              <a:defRPr/>
            </a:pPr>
            <a:r>
              <a:rPr lang="en-US" dirty="0" smtClean="0">
                <a:solidFill>
                  <a:schemeClr val="bg1"/>
                </a:solidFill>
                <a:cs typeface="+mn-cs"/>
              </a:rPr>
              <a:t>The relation which is schematically represented in (3) is one that has been labeled c-command.</a:t>
            </a:r>
            <a:endParaRPr lang="x-none" dirty="0">
              <a:solidFill>
                <a:schemeClr val="bg1"/>
              </a:solidFill>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152400"/>
            <a:ext cx="8229600" cy="919163"/>
          </a:xfrm>
        </p:spPr>
        <p:txBody>
          <a:bodyPr/>
          <a:lstStyle/>
          <a:p>
            <a:pPr eaLnBrk="1" fontAlgn="auto" hangingPunct="1">
              <a:spcAft>
                <a:spcPts val="0"/>
              </a:spcAft>
              <a:defRPr/>
            </a:pPr>
            <a:endParaRPr lang="x-none">
              <a:cs typeface="+mj-cs"/>
            </a:endParaRPr>
          </a:p>
        </p:txBody>
      </p:sp>
      <p:sp>
        <p:nvSpPr>
          <p:cNvPr id="2" name="عنصر نائب للمحتوى 1"/>
          <p:cNvSpPr>
            <a:spLocks noGrp="1"/>
          </p:cNvSpPr>
          <p:nvPr>
            <p:ph sz="quarter" idx="1"/>
          </p:nvPr>
        </p:nvSpPr>
        <p:spPr>
          <a:xfrm>
            <a:off x="457200" y="1143000"/>
            <a:ext cx="8229600" cy="4953000"/>
          </a:xfrm>
          <a:solidFill>
            <a:schemeClr val="tx1"/>
          </a:solidFill>
        </p:spPr>
        <p:txBody>
          <a:bodyPr>
            <a:normAutofit fontScale="85000" lnSpcReduction="10000"/>
          </a:bodyPr>
          <a:lstStyle/>
          <a:p>
            <a:pPr marL="274320" indent="-274320" algn="just" rtl="0" eaLnBrk="1" fontAlgn="auto" hangingPunct="1">
              <a:spcAft>
                <a:spcPts val="0"/>
              </a:spcAft>
              <a:buFont typeface="Wingdings 2"/>
              <a:buNone/>
              <a:defRPr/>
            </a:pPr>
            <a:r>
              <a:rPr lang="en-US" b="1" u="sng" dirty="0" smtClean="0">
                <a:solidFill>
                  <a:schemeClr val="bg1"/>
                </a:solidFill>
                <a:cs typeface="+mn-cs"/>
              </a:rPr>
              <a:t>C-command (</a:t>
            </a:r>
            <a:r>
              <a:rPr lang="en-US" b="1" u="sng" dirty="0" err="1" smtClean="0">
                <a:solidFill>
                  <a:schemeClr val="bg1"/>
                </a:solidFill>
                <a:cs typeface="+mn-cs"/>
              </a:rPr>
              <a:t>i</a:t>
            </a:r>
            <a:r>
              <a:rPr lang="en-US" b="1" u="sng" dirty="0" smtClean="0">
                <a:solidFill>
                  <a:schemeClr val="bg1"/>
                </a:solidFill>
                <a:cs typeface="+mn-cs"/>
              </a:rPr>
              <a:t>)</a:t>
            </a:r>
            <a:endParaRPr lang="en-US" dirty="0" smtClean="0">
              <a:solidFill>
                <a:schemeClr val="bg1"/>
              </a:solidFill>
              <a:cs typeface="+mn-cs"/>
            </a:endParaRPr>
          </a:p>
          <a:p>
            <a:pPr marL="274320" indent="-274320" algn="just" rtl="0" eaLnBrk="1" fontAlgn="auto" hangingPunct="1">
              <a:spcAft>
                <a:spcPts val="0"/>
              </a:spcAft>
              <a:buFont typeface="Wingdings 2"/>
              <a:buNone/>
              <a:defRPr/>
            </a:pPr>
            <a:r>
              <a:rPr lang="en-US" dirty="0" smtClean="0">
                <a:solidFill>
                  <a:schemeClr val="bg1"/>
                </a:solidFill>
                <a:cs typeface="+mn-cs"/>
              </a:rPr>
              <a:t>Node A c-commands node B if and only if</a:t>
            </a:r>
          </a:p>
          <a:p>
            <a:pPr marL="274320" indent="-274320" algn="just" rtl="0" eaLnBrk="1" fontAlgn="auto" hangingPunct="1">
              <a:spcAft>
                <a:spcPts val="0"/>
              </a:spcAft>
              <a:buFont typeface="Wingdings 2"/>
              <a:buNone/>
              <a:defRPr/>
            </a:pPr>
            <a:r>
              <a:rPr lang="en-US" dirty="0" smtClean="0">
                <a:solidFill>
                  <a:schemeClr val="bg1"/>
                </a:solidFill>
                <a:cs typeface="+mn-cs"/>
              </a:rPr>
              <a:t>    (</a:t>
            </a:r>
            <a:r>
              <a:rPr lang="en-US" dirty="0" err="1" smtClean="0">
                <a:solidFill>
                  <a:schemeClr val="bg1"/>
                </a:solidFill>
                <a:cs typeface="+mn-cs"/>
              </a:rPr>
              <a:t>i</a:t>
            </a:r>
            <a:r>
              <a:rPr lang="en-US" dirty="0" smtClean="0">
                <a:solidFill>
                  <a:schemeClr val="bg1"/>
                </a:solidFill>
                <a:cs typeface="+mn-cs"/>
              </a:rPr>
              <a:t>) A does not dominate B and B does not dominate A; and</a:t>
            </a:r>
          </a:p>
          <a:p>
            <a:pPr marL="274320" indent="-274320" algn="just" rtl="0" eaLnBrk="1" fontAlgn="auto" hangingPunct="1">
              <a:spcAft>
                <a:spcPts val="0"/>
              </a:spcAft>
              <a:buFont typeface="Wingdings 2"/>
              <a:buNone/>
              <a:defRPr/>
            </a:pPr>
            <a:r>
              <a:rPr lang="en-US" dirty="0" smtClean="0">
                <a:solidFill>
                  <a:schemeClr val="bg1"/>
                </a:solidFill>
                <a:cs typeface="+mn-cs"/>
              </a:rPr>
              <a:t>   (ii) the first branching node dominating A also dominates B.</a:t>
            </a:r>
          </a:p>
          <a:p>
            <a:pPr marL="274320" indent="-274320" algn="just" rtl="0" eaLnBrk="1" fontAlgn="auto" hangingPunct="1">
              <a:spcAft>
                <a:spcPts val="0"/>
              </a:spcAft>
              <a:buFont typeface="Wingdings 2"/>
              <a:buNone/>
              <a:defRPr/>
            </a:pPr>
            <a:r>
              <a:rPr lang="en-US" dirty="0" smtClean="0">
                <a:solidFill>
                  <a:schemeClr val="bg1"/>
                </a:solidFill>
                <a:cs typeface="+mn-cs"/>
              </a:rPr>
              <a:t>   </a:t>
            </a:r>
          </a:p>
          <a:p>
            <a:pPr marL="274320" indent="-274320" algn="just" rtl="0" eaLnBrk="1" fontAlgn="auto" hangingPunct="1">
              <a:spcAft>
                <a:spcPts val="0"/>
              </a:spcAft>
              <a:buFont typeface="Wingdings 2"/>
              <a:buNone/>
              <a:defRPr/>
            </a:pPr>
            <a:r>
              <a:rPr lang="en-US" dirty="0" smtClean="0">
                <a:solidFill>
                  <a:schemeClr val="bg1"/>
                </a:solidFill>
                <a:cs typeface="+mn-cs"/>
              </a:rPr>
              <a:t>   Given a node A it is easy to determine which nodes it c-commands. The procedure is as follows: starting from A we move upward till we reach the first branching node dominating A; then we move downwards following the branches of the tree and every node that we find on our way is c-commanded by A, regardless of whether we move rightward or leftward. [Spec, NP] c-commands all the nodes dominated by NP. </a:t>
            </a:r>
            <a:endParaRPr lang="x-none" dirty="0">
              <a:solidFill>
                <a:schemeClr val="bg1"/>
              </a:solidFill>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r>
              <a:rPr b="1" u="sng" smtClean="0">
                <a:solidFill>
                  <a:schemeClr val="bg1"/>
                </a:solidFill>
                <a:cs typeface="+mj-cs"/>
              </a:rPr>
              <a:t>C-command domain</a:t>
            </a:r>
            <a:endParaRPr lang="x-none">
              <a:cs typeface="+mj-cs"/>
            </a:endParaRPr>
          </a:p>
        </p:txBody>
      </p:sp>
      <p:sp>
        <p:nvSpPr>
          <p:cNvPr id="2" name="عنصر نائب للمحتوى 1"/>
          <p:cNvSpPr>
            <a:spLocks noGrp="1"/>
          </p:cNvSpPr>
          <p:nvPr>
            <p:ph sz="quarter" idx="1"/>
          </p:nvPr>
        </p:nvSpPr>
        <p:spPr>
          <a:solidFill>
            <a:schemeClr val="tx1">
              <a:lumMod val="95000"/>
            </a:schemeClr>
          </a:solidFill>
        </p:spPr>
        <p:txBody>
          <a:bodyPr>
            <a:normAutofit/>
          </a:bodyPr>
          <a:lstStyle/>
          <a:p>
            <a:pPr marL="274320" indent="-274320" algn="just" rtl="0" eaLnBrk="1" fontAlgn="auto" hangingPunct="1">
              <a:spcAft>
                <a:spcPts val="0"/>
              </a:spcAft>
              <a:buFont typeface="Wingdings 2"/>
              <a:buChar char=""/>
              <a:defRPr/>
            </a:pPr>
            <a:r>
              <a:rPr lang="en-US" dirty="0" smtClean="0">
                <a:solidFill>
                  <a:schemeClr val="bg1"/>
                </a:solidFill>
                <a:cs typeface="+mn-cs"/>
              </a:rPr>
              <a:t>The total of all the nodes c-commanded by an element is the </a:t>
            </a:r>
            <a:r>
              <a:rPr lang="en-US" b="1" u="sng" dirty="0" smtClean="0">
                <a:solidFill>
                  <a:schemeClr val="bg1"/>
                </a:solidFill>
                <a:cs typeface="+mn-cs"/>
              </a:rPr>
              <a:t>c-command domain</a:t>
            </a:r>
            <a:r>
              <a:rPr lang="en-US" dirty="0" smtClean="0">
                <a:solidFill>
                  <a:schemeClr val="bg1"/>
                </a:solidFill>
                <a:cs typeface="+mn-cs"/>
              </a:rPr>
              <a:t> of that element. The NP is the c-command domain of the determiner. The subject NP c-commands the entire IP; IP is the c-command domain of the subject.  The c-command domain of an element is of necessity a constituent, given that it consists of all the material dominated by one node, hence the term c (= constituent)command. </a:t>
            </a:r>
          </a:p>
          <a:p>
            <a:pPr marL="274320" indent="-274320" algn="l" rtl="0" eaLnBrk="1" fontAlgn="auto" hangingPunct="1">
              <a:spcAft>
                <a:spcPts val="0"/>
              </a:spcAft>
              <a:buFont typeface="Wingdings 2"/>
              <a:buChar char=""/>
              <a:defRPr/>
            </a:pPr>
            <a:endParaRPr lang="x-none" dirty="0">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eaLnBrk="1" fontAlgn="auto" hangingPunct="1">
              <a:spcAft>
                <a:spcPts val="0"/>
              </a:spcAft>
              <a:defRPr/>
            </a:pPr>
            <a:r>
              <a:rPr b="1" u="sng" smtClean="0">
                <a:cs typeface="+mj-cs"/>
              </a:rPr>
              <a:t>GOVERNMENT</a:t>
            </a:r>
            <a:r>
              <a:rPr smtClean="0">
                <a:cs typeface="+mj-cs"/>
              </a:rPr>
              <a:t/>
            </a:r>
            <a:br>
              <a:rPr smtClean="0">
                <a:cs typeface="+mj-cs"/>
              </a:rPr>
            </a:br>
            <a:endParaRPr lang="x-none">
              <a:cs typeface="+mj-cs"/>
            </a:endParaRPr>
          </a:p>
        </p:txBody>
      </p:sp>
      <p:sp>
        <p:nvSpPr>
          <p:cNvPr id="2" name="عنصر نائب للمحتوى 1"/>
          <p:cNvSpPr>
            <a:spLocks noGrp="1"/>
          </p:cNvSpPr>
          <p:nvPr>
            <p:ph sz="quarter" idx="1"/>
          </p:nvPr>
        </p:nvSpPr>
        <p:spPr/>
        <p:txBody>
          <a:bodyPr>
            <a:normAutofit fontScale="85000" lnSpcReduction="20000"/>
          </a:bodyPr>
          <a:lstStyle/>
          <a:p>
            <a:pPr marL="274320" indent="-274320" algn="l" rtl="0" eaLnBrk="1" fontAlgn="auto" hangingPunct="1">
              <a:spcAft>
                <a:spcPts val="0"/>
              </a:spcAft>
              <a:buFont typeface="Wingdings 2"/>
              <a:buChar char=""/>
              <a:defRPr/>
            </a:pPr>
            <a:r>
              <a:rPr lang="en-US" dirty="0" smtClean="0">
                <a:cs typeface="+mn-cs"/>
              </a:rPr>
              <a:t>At this point let us return to our definition of government in terms of sisterhood. Recall that we restrict our attention to government by heads. A, a head, governs B</a:t>
            </a:r>
          </a:p>
          <a:p>
            <a:pPr marL="274320" indent="-274320" algn="l" rtl="0" eaLnBrk="1" fontAlgn="auto" hangingPunct="1">
              <a:spcAft>
                <a:spcPts val="0"/>
              </a:spcAft>
              <a:buFont typeface="Wingdings 2"/>
              <a:buChar char=""/>
              <a:defRPr/>
            </a:pPr>
            <a:endParaRPr lang="en-US" dirty="0" smtClean="0">
              <a:cs typeface="+mn-cs"/>
            </a:endParaRPr>
          </a:p>
          <a:p>
            <a:pPr marL="274320" indent="-274320" algn="ctr" rtl="0" eaLnBrk="1" fontAlgn="auto" hangingPunct="1">
              <a:spcAft>
                <a:spcPts val="0"/>
              </a:spcAft>
              <a:buFont typeface="Wingdings 2"/>
              <a:buChar char=""/>
              <a:defRPr/>
            </a:pPr>
            <a:r>
              <a:rPr lang="en-US" dirty="0" smtClean="0">
                <a:cs typeface="+mn-cs"/>
              </a:rPr>
              <a:t>W</a:t>
            </a:r>
          </a:p>
          <a:p>
            <a:pPr marL="274320" indent="-274320" algn="ctr" rtl="0" eaLnBrk="1" fontAlgn="auto" hangingPunct="1">
              <a:spcAft>
                <a:spcPts val="0"/>
              </a:spcAft>
              <a:buFont typeface="Wingdings 2"/>
              <a:buChar char=""/>
              <a:defRPr/>
            </a:pPr>
            <a:endParaRPr lang="en-US" dirty="0" smtClean="0">
              <a:cs typeface="+mn-cs"/>
            </a:endParaRPr>
          </a:p>
          <a:p>
            <a:pPr marL="274320" indent="-274320" algn="ctr" rtl="0" eaLnBrk="1" fontAlgn="auto" hangingPunct="1">
              <a:spcAft>
                <a:spcPts val="0"/>
              </a:spcAft>
              <a:buFont typeface="Wingdings 2"/>
              <a:buChar char=""/>
              <a:defRPr/>
            </a:pPr>
            <a:r>
              <a:rPr lang="en-US" dirty="0" smtClean="0">
                <a:cs typeface="+mn-cs"/>
              </a:rPr>
              <a:t>A       B</a:t>
            </a:r>
          </a:p>
          <a:p>
            <a:pPr marL="274320" indent="-274320" algn="l" rtl="0" eaLnBrk="1" fontAlgn="auto" hangingPunct="1">
              <a:spcAft>
                <a:spcPts val="0"/>
              </a:spcAft>
              <a:buFont typeface="Wingdings 2"/>
              <a:buChar char=""/>
              <a:defRPr/>
            </a:pPr>
            <a:endParaRPr lang="en-US" dirty="0" smtClean="0">
              <a:cs typeface="+mn-cs"/>
            </a:endParaRPr>
          </a:p>
          <a:p>
            <a:pPr marL="274320" indent="-274320" algn="l" rtl="0" eaLnBrk="1" fontAlgn="auto" hangingPunct="1">
              <a:spcAft>
                <a:spcPts val="0"/>
              </a:spcAft>
              <a:buFont typeface="Wingdings 2"/>
              <a:buChar char=""/>
              <a:defRPr/>
            </a:pPr>
            <a:endParaRPr lang="en-US" dirty="0" smtClean="0">
              <a:cs typeface="+mn-cs"/>
            </a:endParaRPr>
          </a:p>
          <a:p>
            <a:pPr marL="274320" indent="-274320" algn="l" rtl="0" eaLnBrk="1" fontAlgn="auto" hangingPunct="1">
              <a:spcAft>
                <a:spcPts val="0"/>
              </a:spcAft>
              <a:buFont typeface="Wingdings 2"/>
              <a:buChar char=""/>
              <a:defRPr/>
            </a:pPr>
            <a:r>
              <a:rPr lang="en-US" dirty="0" smtClean="0">
                <a:cs typeface="+mn-cs"/>
              </a:rPr>
              <a:t>From our discussion of c-command above it follows that A, the governor, c-commands B, the </a:t>
            </a:r>
            <a:r>
              <a:rPr lang="en-US" dirty="0" err="1" smtClean="0">
                <a:cs typeface="+mn-cs"/>
              </a:rPr>
              <a:t>governee</a:t>
            </a:r>
            <a:r>
              <a:rPr lang="en-US" dirty="0" smtClean="0">
                <a:cs typeface="+mn-cs"/>
              </a:rPr>
              <a:t>; and conversely, B, the </a:t>
            </a:r>
            <a:r>
              <a:rPr lang="en-US" dirty="0" err="1" smtClean="0">
                <a:cs typeface="+mn-cs"/>
              </a:rPr>
              <a:t>governee</a:t>
            </a:r>
            <a:r>
              <a:rPr lang="en-US" dirty="0" smtClean="0">
                <a:cs typeface="+mn-cs"/>
              </a:rPr>
              <a:t>, c-commands A, the governor. Government could he defined as a relationship of 'mutual c-command'.</a:t>
            </a:r>
          </a:p>
          <a:p>
            <a:pPr marL="274320" indent="-274320" algn="l" rtl="0" eaLnBrk="1" fontAlgn="auto" hangingPunct="1">
              <a:spcAft>
                <a:spcPts val="0"/>
              </a:spcAft>
              <a:buFont typeface="Wingdings 2"/>
              <a:buChar char=""/>
              <a:defRPr/>
            </a:pPr>
            <a:endParaRPr lang="en-US" dirty="0" smtClean="0">
              <a:cs typeface="+mn-cs"/>
            </a:endParaRPr>
          </a:p>
          <a:p>
            <a:pPr marL="274320" indent="-274320" algn="l" rtl="0" eaLnBrk="1" fontAlgn="auto" hangingPunct="1">
              <a:spcAft>
                <a:spcPts val="0"/>
              </a:spcAft>
              <a:buFont typeface="Wingdings 2"/>
              <a:buChar char=""/>
              <a:defRPr/>
            </a:pPr>
            <a:endParaRPr lang="x-none" dirty="0">
              <a:cs typeface="+mn-cs"/>
            </a:endParaRPr>
          </a:p>
        </p:txBody>
      </p:sp>
      <p:cxnSp>
        <p:nvCxnSpPr>
          <p:cNvPr id="8" name="رابط مستقيم 7"/>
          <p:cNvCxnSpPr/>
          <p:nvPr/>
        </p:nvCxnSpPr>
        <p:spPr>
          <a:xfrm rot="5400000">
            <a:off x="4250529" y="3250405"/>
            <a:ext cx="500066" cy="285752"/>
          </a:xfrm>
          <a:prstGeom prst="line">
            <a:avLst/>
          </a:prstGeom>
        </p:spPr>
        <p:style>
          <a:lnRef idx="3">
            <a:schemeClr val="dk1"/>
          </a:lnRef>
          <a:fillRef idx="0">
            <a:schemeClr val="dk1"/>
          </a:fillRef>
          <a:effectRef idx="2">
            <a:schemeClr val="dk1"/>
          </a:effectRef>
          <a:fontRef idx="minor">
            <a:schemeClr val="tx1"/>
          </a:fontRef>
        </p:style>
      </p:cxnSp>
      <p:cxnSp>
        <p:nvCxnSpPr>
          <p:cNvPr id="10" name="رابط مستقيم 9"/>
          <p:cNvCxnSpPr/>
          <p:nvPr/>
        </p:nvCxnSpPr>
        <p:spPr>
          <a:xfrm rot="16200000" flipH="1">
            <a:off x="4536281" y="3250405"/>
            <a:ext cx="500066" cy="285752"/>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sp>
        <p:nvSpPr>
          <p:cNvPr id="19458" name="عنصر نائب للمحتوى 1"/>
          <p:cNvSpPr>
            <a:spLocks noGrp="1"/>
          </p:cNvSpPr>
          <p:nvPr>
            <p:ph sz="quarter" idx="1"/>
          </p:nvPr>
        </p:nvSpPr>
        <p:spPr/>
        <p:txBody>
          <a:bodyPr/>
          <a:lstStyle/>
          <a:p>
            <a:pPr algn="just" rtl="0" eaLnBrk="1" hangingPunct="1"/>
            <a:r>
              <a:rPr lang="en-US" b="1" u="sng" dirty="0" smtClean="0">
                <a:cs typeface="Arial" pitchFamily="34" charset="0"/>
              </a:rPr>
              <a:t>Government</a:t>
            </a:r>
            <a:endParaRPr lang="en-US" dirty="0" smtClean="0">
              <a:cs typeface="Arial" pitchFamily="34" charset="0"/>
            </a:endParaRPr>
          </a:p>
          <a:p>
            <a:pPr algn="just" rtl="0" eaLnBrk="1" hangingPunct="1"/>
            <a:r>
              <a:rPr lang="en-US" dirty="0" smtClean="0">
                <a:cs typeface="Arial" pitchFamily="34" charset="0"/>
              </a:rPr>
              <a:t>A governs B if and only if</a:t>
            </a:r>
          </a:p>
          <a:p>
            <a:pPr algn="just" rtl="0" eaLnBrk="1" hangingPunct="1"/>
            <a:r>
              <a:rPr lang="en-US" dirty="0" smtClean="0">
                <a:cs typeface="Arial" pitchFamily="34" charset="0"/>
              </a:rPr>
              <a:t>(</a:t>
            </a:r>
            <a:r>
              <a:rPr lang="en-US" dirty="0" err="1" smtClean="0">
                <a:cs typeface="Arial" pitchFamily="34" charset="0"/>
              </a:rPr>
              <a:t>i</a:t>
            </a:r>
            <a:r>
              <a:rPr lang="en-US" dirty="0" smtClean="0">
                <a:cs typeface="Arial" pitchFamily="34" charset="0"/>
              </a:rPr>
              <a:t>) A is a governor; and</a:t>
            </a:r>
          </a:p>
          <a:p>
            <a:pPr algn="just" rtl="0" eaLnBrk="1" hangingPunct="1"/>
            <a:r>
              <a:rPr lang="en-US" dirty="0" smtClean="0">
                <a:cs typeface="Arial" pitchFamily="34" charset="0"/>
              </a:rPr>
              <a:t>(ii) A c-commands B and B c-commands A.</a:t>
            </a:r>
          </a:p>
          <a:p>
            <a:pPr algn="l" rtl="0" eaLnBrk="1" hangingPunct="1"/>
            <a:endParaRPr lang="x-none" dirty="0" smtClean="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eaLnBrk="1" fontAlgn="auto" hangingPunct="1">
              <a:spcAft>
                <a:spcPts val="0"/>
              </a:spcAft>
              <a:defRPr/>
            </a:pPr>
            <a:r>
              <a:rPr b="1" u="sng" smtClean="0">
                <a:cs typeface="+mj-cs"/>
              </a:rPr>
              <a:t>M-COMMAND AND GOVERNMENT</a:t>
            </a:r>
            <a:r>
              <a:rPr smtClean="0">
                <a:cs typeface="+mj-cs"/>
              </a:rPr>
              <a:t/>
            </a:r>
            <a:br>
              <a:rPr smtClean="0">
                <a:cs typeface="+mj-cs"/>
              </a:rPr>
            </a:br>
            <a:endParaRPr lang="x-none">
              <a:cs typeface="+mj-cs"/>
            </a:endParaRPr>
          </a:p>
        </p:txBody>
      </p:sp>
      <p:pic>
        <p:nvPicPr>
          <p:cNvPr id="20483" name="Picture 2"/>
          <p:cNvPicPr>
            <a:picLocks noGrp="1" noChangeAspect="1" noChangeArrowheads="1"/>
          </p:cNvPicPr>
          <p:nvPr>
            <p:ph sz="quarter" idx="1"/>
          </p:nvPr>
        </p:nvPicPr>
        <p:blipFill>
          <a:blip r:embed="rId2" cstate="print"/>
          <a:stretch>
            <a:fillRect/>
          </a:stretch>
        </p:blipFill>
        <p:spPr>
          <a:xfrm>
            <a:off x="714348" y="1714488"/>
            <a:ext cx="7643866" cy="4500594"/>
          </a:xfrm>
          <a:noFill/>
        </p:spPr>
      </p:pic>
      <p:sp>
        <p:nvSpPr>
          <p:cNvPr id="4" name="مربع نص 3"/>
          <p:cNvSpPr txBox="1"/>
          <p:nvPr/>
        </p:nvSpPr>
        <p:spPr>
          <a:xfrm>
            <a:off x="785786" y="1857364"/>
            <a:ext cx="571500" cy="369888"/>
          </a:xfrm>
          <a:prstGeom prst="rect">
            <a:avLst/>
          </a:prstGeom>
        </p:spPr>
        <p:style>
          <a:lnRef idx="2">
            <a:schemeClr val="dk1"/>
          </a:lnRef>
          <a:fillRef idx="1">
            <a:schemeClr val="lt1"/>
          </a:fillRef>
          <a:effectRef idx="0">
            <a:schemeClr val="dk1"/>
          </a:effectRef>
          <a:fontRef idx="minor">
            <a:schemeClr val="dk1"/>
          </a:fontRef>
        </p:style>
        <p:txBody>
          <a:bodyPr rtlCol="1">
            <a:spAutoFit/>
          </a:bodyPr>
          <a:lstStyle/>
          <a:p>
            <a:pPr>
              <a:defRPr/>
            </a:pPr>
            <a:r>
              <a:rPr lang="en-US" dirty="0" smtClean="0"/>
              <a:t>4a.</a:t>
            </a:r>
            <a:endParaRPr lang="x-non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pic>
        <p:nvPicPr>
          <p:cNvPr id="21507" name="Picture 2"/>
          <p:cNvPicPr>
            <a:picLocks noGrp="1" noChangeAspect="1" noChangeArrowheads="1"/>
          </p:cNvPicPr>
          <p:nvPr>
            <p:ph sz="quarter" idx="1"/>
          </p:nvPr>
        </p:nvPicPr>
        <p:blipFill>
          <a:blip r:embed="rId2" cstate="print"/>
          <a:srcRect/>
          <a:stretch>
            <a:fillRect/>
          </a:stretch>
        </p:blipFill>
        <p:spPr>
          <a:xfrm>
            <a:off x="428625" y="357166"/>
            <a:ext cx="8519612" cy="6000771"/>
          </a:xfrm>
          <a:noFill/>
        </p:spPr>
      </p:pic>
      <p:sp>
        <p:nvSpPr>
          <p:cNvPr id="4" name="مربع نص 3"/>
          <p:cNvSpPr txBox="1"/>
          <p:nvPr/>
        </p:nvSpPr>
        <p:spPr>
          <a:xfrm>
            <a:off x="714348" y="642918"/>
            <a:ext cx="642937" cy="369887"/>
          </a:xfrm>
          <a:prstGeom prst="rect">
            <a:avLst/>
          </a:prstGeom>
          <a:solidFill>
            <a:schemeClr val="bg2">
              <a:lumMod val="40000"/>
              <a:lumOff val="60000"/>
            </a:schemeClr>
          </a:solidFill>
        </p:spPr>
        <p:txBody>
          <a:bodyPr rtlCol="1">
            <a:spAutoFit/>
          </a:bodyPr>
          <a:lstStyle/>
          <a:p>
            <a:pPr>
              <a:defRPr/>
            </a:pPr>
            <a:r>
              <a:rPr lang="en-US" dirty="0" smtClean="0"/>
              <a:t>4b</a:t>
            </a:r>
            <a:r>
              <a:rPr lang="en-US" dirty="0"/>
              <a:t>.</a:t>
            </a:r>
            <a:endParaRPr lang="x-non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sp>
        <p:nvSpPr>
          <p:cNvPr id="2" name="عنصر نائب للمحتوى 1"/>
          <p:cNvSpPr>
            <a:spLocks noGrp="1"/>
          </p:cNvSpPr>
          <p:nvPr>
            <p:ph sz="quarter" idx="1"/>
          </p:nvPr>
        </p:nvSpPr>
        <p:spPr/>
        <p:txBody>
          <a:bodyPr>
            <a:normAutofit lnSpcReduction="10000"/>
          </a:bodyPr>
          <a:lstStyle/>
          <a:p>
            <a:pPr marL="274320" indent="-274320" algn="just" rtl="0" eaLnBrk="1" fontAlgn="auto" hangingPunct="1">
              <a:spcAft>
                <a:spcPts val="0"/>
              </a:spcAft>
              <a:buFont typeface="Wingdings 2"/>
              <a:buChar char=""/>
              <a:defRPr/>
            </a:pPr>
            <a:r>
              <a:rPr lang="en-US" dirty="0" smtClean="0">
                <a:cs typeface="+mn-cs"/>
              </a:rPr>
              <a:t>If we adopt our definitions of c-command above the relation between V and the PP </a:t>
            </a:r>
            <a:r>
              <a:rPr lang="en-US" i="1" dirty="0" smtClean="0">
                <a:cs typeface="+mn-cs"/>
              </a:rPr>
              <a:t>in the autumn</a:t>
            </a:r>
            <a:r>
              <a:rPr lang="en-US" dirty="0" smtClean="0">
                <a:cs typeface="+mn-cs"/>
              </a:rPr>
              <a:t> in (4a) is quite different from that between V and the PP </a:t>
            </a:r>
            <a:r>
              <a:rPr lang="en-US" i="1" dirty="0" smtClean="0">
                <a:cs typeface="+mn-cs"/>
              </a:rPr>
              <a:t>in the autumn</a:t>
            </a:r>
            <a:r>
              <a:rPr lang="en-US" dirty="0" smtClean="0">
                <a:cs typeface="+mn-cs"/>
              </a:rPr>
              <a:t> in (4b), although in both cases the PP is a time adjunct.</a:t>
            </a:r>
          </a:p>
          <a:p>
            <a:pPr marL="274320" indent="-274320" algn="just" rtl="0" eaLnBrk="1" fontAlgn="auto" hangingPunct="1">
              <a:spcAft>
                <a:spcPts val="0"/>
              </a:spcAft>
              <a:buFont typeface="Wingdings 2"/>
              <a:buChar char=""/>
              <a:defRPr/>
            </a:pPr>
            <a:r>
              <a:rPr lang="en-US" dirty="0" smtClean="0">
                <a:cs typeface="+mn-cs"/>
              </a:rPr>
              <a:t>In (4a) the V </a:t>
            </a:r>
            <a:r>
              <a:rPr lang="en-US" i="1" dirty="0" smtClean="0">
                <a:cs typeface="+mn-cs"/>
              </a:rPr>
              <a:t>quit</a:t>
            </a:r>
            <a:r>
              <a:rPr lang="en-US" dirty="0" smtClean="0">
                <a:cs typeface="+mn-cs"/>
              </a:rPr>
              <a:t> c-commands the NP </a:t>
            </a:r>
            <a:r>
              <a:rPr lang="en-US" i="1" dirty="0" smtClean="0">
                <a:cs typeface="+mn-cs"/>
              </a:rPr>
              <a:t>his job</a:t>
            </a:r>
            <a:r>
              <a:rPr lang="en-US" dirty="0" smtClean="0">
                <a:cs typeface="+mn-cs"/>
              </a:rPr>
              <a:t>, which it governs and indeed theta-governs. Following our definitions, the V </a:t>
            </a:r>
            <a:r>
              <a:rPr lang="en-US" i="1" dirty="0" smtClean="0">
                <a:cs typeface="+mn-cs"/>
              </a:rPr>
              <a:t>quit</a:t>
            </a:r>
            <a:r>
              <a:rPr lang="en-US" dirty="0" smtClean="0">
                <a:cs typeface="+mn-cs"/>
              </a:rPr>
              <a:t> does not c-command the time PP </a:t>
            </a:r>
            <a:r>
              <a:rPr lang="en-US" i="1" dirty="0" smtClean="0">
                <a:cs typeface="+mn-cs"/>
              </a:rPr>
              <a:t>in the autumn</a:t>
            </a:r>
            <a:r>
              <a:rPr lang="en-US" dirty="0" smtClean="0">
                <a:cs typeface="+mn-cs"/>
              </a:rPr>
              <a:t>. V does not c-command the PP because the first branching node that dominates it is the lower V', which does not dominate the PP. </a:t>
            </a:r>
          </a:p>
          <a:p>
            <a:pPr marL="274320" indent="-274320" algn="just" rtl="0" eaLnBrk="1" fontAlgn="auto" hangingPunct="1">
              <a:spcAft>
                <a:spcPts val="0"/>
              </a:spcAft>
              <a:buFont typeface="Wingdings 2"/>
              <a:buChar char=""/>
              <a:defRPr/>
            </a:pPr>
            <a:endParaRPr lang="x-none" dirty="0">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sp>
        <p:nvSpPr>
          <p:cNvPr id="23554" name="عنصر نائب للمحتوى 1"/>
          <p:cNvSpPr>
            <a:spLocks noGrp="1"/>
          </p:cNvSpPr>
          <p:nvPr>
            <p:ph sz="quarter" idx="1"/>
          </p:nvPr>
        </p:nvSpPr>
        <p:spPr/>
        <p:txBody>
          <a:bodyPr/>
          <a:lstStyle/>
          <a:p>
            <a:pPr algn="just" rtl="0" eaLnBrk="1" hangingPunct="1"/>
            <a:r>
              <a:rPr lang="en-US" dirty="0" smtClean="0">
                <a:cs typeface="Arial" pitchFamily="34" charset="0"/>
              </a:rPr>
              <a:t>In (4b), the V </a:t>
            </a:r>
            <a:r>
              <a:rPr lang="en-US" i="1" dirty="0" smtClean="0">
                <a:cs typeface="Arial" pitchFamily="34" charset="0"/>
              </a:rPr>
              <a:t>leave</a:t>
            </a:r>
            <a:r>
              <a:rPr lang="en-US" dirty="0" smtClean="0">
                <a:cs typeface="Arial" pitchFamily="34" charset="0"/>
              </a:rPr>
              <a:t> c-commands the PP </a:t>
            </a:r>
            <a:r>
              <a:rPr lang="en-US" i="1" dirty="0" smtClean="0">
                <a:cs typeface="Arial" pitchFamily="34" charset="0"/>
              </a:rPr>
              <a:t>in the autumn</a:t>
            </a:r>
            <a:r>
              <a:rPr lang="en-US" dirty="0" smtClean="0">
                <a:cs typeface="Arial" pitchFamily="34" charset="0"/>
              </a:rPr>
              <a:t>: the first branching node dominating V is the topmost V', which also dominates the PP. PP also c-commands V since the first branching node dominating PP is the higher V', which also dominates V. We conclude that in (4b) V and the PP </a:t>
            </a:r>
            <a:r>
              <a:rPr lang="en-US" i="1" dirty="0" smtClean="0">
                <a:cs typeface="Arial" pitchFamily="34" charset="0"/>
              </a:rPr>
              <a:t>in the autumn</a:t>
            </a:r>
            <a:r>
              <a:rPr lang="en-US" dirty="0" smtClean="0">
                <a:cs typeface="Arial" pitchFamily="34" charset="0"/>
              </a:rPr>
              <a:t> c-command each other. V does not c-commands P and NP; P and NP do not c-command V.</a:t>
            </a:r>
          </a:p>
          <a:p>
            <a:pPr algn="l" rtl="0" eaLnBrk="1" hangingPunct="1"/>
            <a:endParaRPr lang="x-none" dirty="0" smtClean="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sp>
        <p:nvSpPr>
          <p:cNvPr id="2" name="عنصر نائب للمحتوى 1"/>
          <p:cNvSpPr>
            <a:spLocks noGrp="1"/>
          </p:cNvSpPr>
          <p:nvPr>
            <p:ph sz="quarter" idx="1"/>
          </p:nvPr>
        </p:nvSpPr>
        <p:spPr/>
        <p:txBody>
          <a:bodyPr>
            <a:normAutofit fontScale="92500" lnSpcReduction="10000"/>
          </a:bodyPr>
          <a:lstStyle/>
          <a:p>
            <a:pPr marL="274320" indent="-274320" algn="just" rtl="0" eaLnBrk="1" fontAlgn="auto" hangingPunct="1">
              <a:spcAft>
                <a:spcPts val="0"/>
              </a:spcAft>
              <a:buFont typeface="Wingdings 2"/>
              <a:buChar char=""/>
              <a:defRPr/>
            </a:pPr>
            <a:r>
              <a:rPr lang="en-US" dirty="0" smtClean="0">
                <a:cs typeface="+mn-cs"/>
              </a:rPr>
              <a:t>We are thus led to conclude that V governs and c-commands the PP </a:t>
            </a:r>
            <a:r>
              <a:rPr lang="en-US" i="1" dirty="0" smtClean="0">
                <a:cs typeface="+mn-cs"/>
              </a:rPr>
              <a:t>in the autumn in</a:t>
            </a:r>
            <a:r>
              <a:rPr lang="en-US" dirty="0" smtClean="0">
                <a:cs typeface="+mn-cs"/>
              </a:rPr>
              <a:t> (4b) and it fails to do so in (4a). This seems a rather unsatisfactory</a:t>
            </a:r>
            <a:r>
              <a:rPr lang="en-US" i="1" dirty="0" smtClean="0">
                <a:cs typeface="+mn-cs"/>
              </a:rPr>
              <a:t> </a:t>
            </a:r>
            <a:r>
              <a:rPr lang="en-US" dirty="0" smtClean="0">
                <a:cs typeface="+mn-cs"/>
              </a:rPr>
              <a:t>state of affairs: intuitively one feels that both verbs, </a:t>
            </a:r>
            <a:r>
              <a:rPr lang="en-US" i="1" dirty="0" smtClean="0">
                <a:cs typeface="+mn-cs"/>
              </a:rPr>
              <a:t>quit</a:t>
            </a:r>
            <a:r>
              <a:rPr lang="en-US" dirty="0" smtClean="0">
                <a:cs typeface="+mn-cs"/>
              </a:rPr>
              <a:t> and </a:t>
            </a:r>
            <a:r>
              <a:rPr lang="en-US" i="1" dirty="0" smtClean="0">
                <a:cs typeface="+mn-cs"/>
              </a:rPr>
              <a:t>leave</a:t>
            </a:r>
            <a:r>
              <a:rPr lang="en-US" dirty="0" smtClean="0">
                <a:cs typeface="+mn-cs"/>
              </a:rPr>
              <a:t>,</a:t>
            </a:r>
            <a:r>
              <a:rPr lang="en-US" i="1" dirty="0" smtClean="0">
                <a:cs typeface="+mn-cs"/>
              </a:rPr>
              <a:t> </a:t>
            </a:r>
            <a:r>
              <a:rPr lang="en-US" dirty="0" smtClean="0">
                <a:cs typeface="+mn-cs"/>
              </a:rPr>
              <a:t>have the same relation to the PP </a:t>
            </a:r>
            <a:r>
              <a:rPr lang="en-US" i="1" dirty="0" smtClean="0">
                <a:cs typeface="+mn-cs"/>
              </a:rPr>
              <a:t>in the autumn</a:t>
            </a:r>
            <a:r>
              <a:rPr lang="en-US" dirty="0" smtClean="0">
                <a:cs typeface="+mn-cs"/>
              </a:rPr>
              <a:t>.</a:t>
            </a:r>
          </a:p>
          <a:p>
            <a:pPr marL="274320" indent="-274320" algn="just" rtl="0" eaLnBrk="1" fontAlgn="auto" hangingPunct="1">
              <a:spcAft>
                <a:spcPts val="0"/>
              </a:spcAft>
              <a:buFont typeface="Wingdings 2"/>
              <a:buChar char=""/>
              <a:defRPr/>
            </a:pPr>
            <a:r>
              <a:rPr lang="en-US" dirty="0" smtClean="0">
                <a:cs typeface="+mn-cs"/>
              </a:rPr>
              <a:t>It has been proposed that in configurations like those in ( 4) the V should uniformly govern the PP in both (a) and (b). This will capture our intuition that the relation between V and PP is the same in the VPs in (4a) and (4b). In order to arrive at this conclusion, both the notions of c-command and of government have been reformulated in terms of maximal projections.</a:t>
            </a:r>
          </a:p>
          <a:p>
            <a:pPr marL="274320" indent="-274320" algn="just" rtl="0" eaLnBrk="1" fontAlgn="auto" hangingPunct="1">
              <a:spcAft>
                <a:spcPts val="0"/>
              </a:spcAft>
              <a:buFont typeface="Wingdings 2"/>
              <a:buChar char=""/>
              <a:defRPr/>
            </a:pPr>
            <a:endParaRPr lang="x-none" dirty="0">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r>
              <a:rPr b="1" u="sng" smtClean="0">
                <a:cs typeface="+mj-cs"/>
              </a:rPr>
              <a:t>C-command ii(m-command)</a:t>
            </a:r>
            <a:endParaRPr lang="x-none" dirty="0">
              <a:cs typeface="+mj-cs"/>
            </a:endParaRPr>
          </a:p>
        </p:txBody>
      </p:sp>
      <p:sp>
        <p:nvSpPr>
          <p:cNvPr id="2" name="عنصر نائب للمحتوى 1"/>
          <p:cNvSpPr>
            <a:spLocks noGrp="1"/>
          </p:cNvSpPr>
          <p:nvPr>
            <p:ph sz="quarter" idx="1"/>
          </p:nvPr>
        </p:nvSpPr>
        <p:spPr/>
        <p:txBody>
          <a:bodyPr>
            <a:normAutofit fontScale="92500" lnSpcReduction="10000"/>
          </a:bodyPr>
          <a:lstStyle/>
          <a:p>
            <a:pPr marL="274320" indent="-274320" algn="just" rtl="0" eaLnBrk="1" fontAlgn="auto" hangingPunct="1">
              <a:spcAft>
                <a:spcPts val="0"/>
              </a:spcAft>
              <a:buFont typeface="Wingdings 2"/>
              <a:buChar char=""/>
              <a:defRPr/>
            </a:pPr>
            <a:r>
              <a:rPr lang="en-US" dirty="0" smtClean="0">
                <a:cs typeface="+mn-cs"/>
              </a:rPr>
              <a:t>In Barriers, a Chomsky ( 1986b:8) proposes the following definition of c-command:</a:t>
            </a:r>
          </a:p>
          <a:p>
            <a:pPr marL="274320" indent="-274320" algn="just" rtl="0" eaLnBrk="1" fontAlgn="auto" hangingPunct="1">
              <a:spcAft>
                <a:spcPts val="0"/>
              </a:spcAft>
              <a:buFont typeface="Wingdings 2"/>
              <a:buChar char=""/>
              <a:defRPr/>
            </a:pPr>
            <a:r>
              <a:rPr lang="en-US" b="1" u="sng" dirty="0" smtClean="0">
                <a:cs typeface="+mn-cs"/>
              </a:rPr>
              <a:t>C-command (ii)</a:t>
            </a:r>
            <a:endParaRPr lang="en-US" dirty="0" smtClean="0">
              <a:cs typeface="+mn-cs"/>
            </a:endParaRPr>
          </a:p>
          <a:p>
            <a:pPr marL="274320" indent="-274320" algn="just" rtl="0" eaLnBrk="1" fontAlgn="auto" hangingPunct="1">
              <a:spcAft>
                <a:spcPts val="0"/>
              </a:spcAft>
              <a:buFont typeface="Wingdings 2"/>
              <a:buChar char=""/>
              <a:defRPr/>
            </a:pPr>
            <a:r>
              <a:rPr lang="en-US" dirty="0" smtClean="0">
                <a:cs typeface="+mn-cs"/>
              </a:rPr>
              <a:t>A c-commands B if and only if A does not dominate B and every X that dominates A also dominates B.</a:t>
            </a:r>
          </a:p>
          <a:p>
            <a:pPr marL="274320" indent="-274320" algn="just" rtl="0" eaLnBrk="1" fontAlgn="auto" hangingPunct="1">
              <a:spcAft>
                <a:spcPts val="0"/>
              </a:spcAft>
              <a:buFont typeface="Wingdings 2"/>
              <a:buChar char=""/>
              <a:defRPr/>
            </a:pPr>
            <a:r>
              <a:rPr lang="en-US" dirty="0" smtClean="0">
                <a:cs typeface="+mn-cs"/>
              </a:rPr>
              <a:t>For the choice of X, two options are considered. When X is equated with the first branching node we obtain the c-command definition given before. This structural relation is sometimes referred to as strict c-command. Alternatively, X is interpreted as a maximal projection. Under the latter interpretation of c-command, A m-commands B.</a:t>
            </a:r>
          </a:p>
          <a:p>
            <a:pPr marL="274320" indent="-274320" algn="l" rtl="0" eaLnBrk="1" fontAlgn="auto" hangingPunct="1">
              <a:spcAft>
                <a:spcPts val="0"/>
              </a:spcAft>
              <a:buFont typeface="Wingdings 2"/>
              <a:buChar char=""/>
              <a:defRPr/>
            </a:pPr>
            <a:endParaRPr lang="x-none" dirty="0">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sp>
        <p:nvSpPr>
          <p:cNvPr id="27650" name="عنصر نائب للمحتوى 1"/>
          <p:cNvSpPr>
            <a:spLocks noGrp="1"/>
          </p:cNvSpPr>
          <p:nvPr>
            <p:ph sz="quarter" idx="1"/>
          </p:nvPr>
        </p:nvSpPr>
        <p:spPr/>
        <p:txBody>
          <a:bodyPr/>
          <a:lstStyle/>
          <a:p>
            <a:pPr algn="just" rtl="0" eaLnBrk="1" hangingPunct="1"/>
            <a:r>
              <a:rPr lang="en-US" dirty="0" smtClean="0">
                <a:cs typeface="Arial" pitchFamily="34" charset="0"/>
              </a:rPr>
              <a:t>Using the notion of m-command Chomsky (1986b: 8) proposes that government be defined as follows:</a:t>
            </a:r>
          </a:p>
          <a:p>
            <a:pPr algn="just" rtl="0" eaLnBrk="1" hangingPunct="1"/>
            <a:r>
              <a:rPr lang="en-US" dirty="0" smtClean="0">
                <a:solidFill>
                  <a:srgbClr val="FF0000"/>
                </a:solidFill>
                <a:cs typeface="Arial" pitchFamily="34" charset="0"/>
              </a:rPr>
              <a:t>Government</a:t>
            </a:r>
            <a:endParaRPr lang="en-US" dirty="0" smtClean="0">
              <a:cs typeface="Arial" pitchFamily="34" charset="0"/>
            </a:endParaRPr>
          </a:p>
          <a:p>
            <a:pPr algn="just" rtl="0" eaLnBrk="1" hangingPunct="1"/>
            <a:r>
              <a:rPr lang="en-US" dirty="0" smtClean="0">
                <a:cs typeface="Arial" pitchFamily="34" charset="0"/>
              </a:rPr>
              <a:t>A governs B if and only if</a:t>
            </a:r>
          </a:p>
          <a:p>
            <a:pPr algn="just" rtl="0" eaLnBrk="1" hangingPunct="1"/>
            <a:r>
              <a:rPr lang="en-US" dirty="0" smtClean="0">
                <a:cs typeface="Arial" pitchFamily="34" charset="0"/>
              </a:rPr>
              <a:t> (</a:t>
            </a:r>
            <a:r>
              <a:rPr lang="en-US" dirty="0" err="1" smtClean="0">
                <a:cs typeface="Arial" pitchFamily="34" charset="0"/>
              </a:rPr>
              <a:t>i</a:t>
            </a:r>
            <a:r>
              <a:rPr lang="en-US" dirty="0" smtClean="0">
                <a:cs typeface="Arial" pitchFamily="34" charset="0"/>
              </a:rPr>
              <a:t>) A is a governor; and</a:t>
            </a:r>
          </a:p>
          <a:p>
            <a:pPr algn="just" rtl="0" eaLnBrk="1" hangingPunct="1"/>
            <a:r>
              <a:rPr lang="en-US" dirty="0" smtClean="0">
                <a:cs typeface="Arial" pitchFamily="34" charset="0"/>
              </a:rPr>
              <a:t>(ii) A m-commands B; and</a:t>
            </a:r>
          </a:p>
          <a:p>
            <a:pPr algn="just" rtl="0" eaLnBrk="1" hangingPunct="1"/>
            <a:r>
              <a:rPr lang="en-US" dirty="0" smtClean="0">
                <a:cs typeface="Arial" pitchFamily="34" charset="0"/>
              </a:rPr>
              <a:t>(iii) no barrier intervenes between A and B.</a:t>
            </a:r>
          </a:p>
          <a:p>
            <a:pPr algn="just" rtl="0" eaLnBrk="1" hangingPunct="1"/>
            <a:r>
              <a:rPr lang="en-US" dirty="0" smtClean="0">
                <a:cs typeface="Arial" pitchFamily="34" charset="0"/>
              </a:rPr>
              <a:t>Maximal projections are barriers to government.</a:t>
            </a:r>
          </a:p>
          <a:p>
            <a:pPr algn="just" rtl="0" eaLnBrk="1" hangingPunct="1"/>
            <a:r>
              <a:rPr lang="en-US" dirty="0" smtClean="0">
                <a:cs typeface="Arial" pitchFamily="34" charset="0"/>
              </a:rPr>
              <a:t>Governors are heads.</a:t>
            </a:r>
          </a:p>
          <a:p>
            <a:pPr algn="l" rtl="0" eaLnBrk="1" hangingPunct="1"/>
            <a:endParaRPr lang="x-none" dirty="0" smtClean="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x-none"/>
          </a:p>
        </p:txBody>
      </p:sp>
      <p:sp>
        <p:nvSpPr>
          <p:cNvPr id="3" name="عنصر نائب للمحتوى 2"/>
          <p:cNvSpPr>
            <a:spLocks noGrp="1"/>
          </p:cNvSpPr>
          <p:nvPr>
            <p:ph sz="quarter" idx="1"/>
          </p:nvPr>
        </p:nvSpPr>
        <p:spPr/>
        <p:txBody>
          <a:bodyPr>
            <a:normAutofit/>
          </a:bodyPr>
          <a:lstStyle/>
          <a:p>
            <a:pPr algn="ctr" rtl="0">
              <a:buNone/>
            </a:pPr>
            <a:r>
              <a:rPr lang="en-US" sz="5400" dirty="0" smtClean="0"/>
              <a:t>Case Theory</a:t>
            </a:r>
            <a:endParaRPr lang="x-none" sz="5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just" rtl="0"/>
            <a:r>
              <a:rPr lang="en-US" dirty="0" smtClean="0"/>
              <a:t>C</a:t>
            </a:r>
            <a:r>
              <a:rPr smtClean="0"/>
              <a:t>ase theory: definition</a:t>
            </a:r>
            <a:endParaRPr lang="x-none" dirty="0"/>
          </a:p>
        </p:txBody>
      </p:sp>
      <p:sp>
        <p:nvSpPr>
          <p:cNvPr id="2" name="عنصر نائب للمحتوى 1"/>
          <p:cNvSpPr>
            <a:spLocks noGrp="1"/>
          </p:cNvSpPr>
          <p:nvPr>
            <p:ph sz="quarter" idx="1"/>
          </p:nvPr>
        </p:nvSpPr>
        <p:spPr/>
        <p:txBody>
          <a:bodyPr/>
          <a:lstStyle/>
          <a:p>
            <a:pPr algn="just" rtl="0"/>
            <a:r>
              <a:rPr lang="en-US" b="1" dirty="0" smtClean="0">
                <a:solidFill>
                  <a:srgbClr val="FF0000"/>
                </a:solidFill>
              </a:rPr>
              <a:t>Case theory </a:t>
            </a:r>
            <a:r>
              <a:rPr lang="en-US" dirty="0" smtClean="0"/>
              <a:t>accounts for some of the formal properties of overt NPs and integrates the traditional notion of case into the grammar.</a:t>
            </a:r>
          </a:p>
          <a:p>
            <a:endParaRPr lang="x-non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just" rtl="0"/>
            <a:r>
              <a:rPr lang="en-US" b="1" dirty="0" smtClean="0"/>
              <a:t>Morphological Case and Abstract Case</a:t>
            </a:r>
            <a:endParaRPr lang="en-US" b="1" dirty="0"/>
          </a:p>
        </p:txBody>
      </p:sp>
      <p:sp>
        <p:nvSpPr>
          <p:cNvPr id="3" name="عنصر نائب للمحتوى 2"/>
          <p:cNvSpPr>
            <a:spLocks noGrp="1"/>
          </p:cNvSpPr>
          <p:nvPr>
            <p:ph sz="quarter" idx="1"/>
          </p:nvPr>
        </p:nvSpPr>
        <p:spPr/>
        <p:txBody>
          <a:bodyPr>
            <a:normAutofit/>
          </a:bodyPr>
          <a:lstStyle/>
          <a:p>
            <a:pPr algn="just" rtl="0"/>
            <a:r>
              <a:rPr lang="en-US" dirty="0" smtClean="0"/>
              <a:t>Consider the examples in (1):</a:t>
            </a:r>
          </a:p>
          <a:p>
            <a:pPr algn="just" rtl="0"/>
            <a:r>
              <a:rPr lang="en-US" dirty="0" smtClean="0"/>
              <a:t>5. The butler attacked the robber.</a:t>
            </a:r>
          </a:p>
          <a:p>
            <a:pPr algn="just" rtl="0"/>
            <a:r>
              <a:rPr lang="en-US" dirty="0" smtClean="0"/>
              <a:t>(5) is a simple sentence, containing two NPs, the butler and the robber. </a:t>
            </a:r>
          </a:p>
          <a:p>
            <a:pPr algn="just" rtl="0"/>
            <a:r>
              <a:rPr lang="en-US" dirty="0" smtClean="0"/>
              <a:t>Let us replace the argument NPs in ( 5 ) by the corresponding pronouns:</a:t>
            </a:r>
          </a:p>
          <a:p>
            <a:pPr algn="just" rtl="0"/>
            <a:r>
              <a:rPr lang="en-US" dirty="0" smtClean="0"/>
              <a:t>6. He attacked him.</a:t>
            </a:r>
          </a:p>
          <a:p>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285720" y="1935480"/>
            <a:ext cx="8401080" cy="4389120"/>
          </a:xfrm>
        </p:spPr>
        <p:txBody>
          <a:bodyPr>
            <a:normAutofit/>
          </a:bodyPr>
          <a:lstStyle/>
          <a:p>
            <a:pPr algn="just" rtl="0"/>
            <a:r>
              <a:rPr lang="en-US" dirty="0" smtClean="0"/>
              <a:t>When the pronoun is the internal argument of </a:t>
            </a:r>
            <a:r>
              <a:rPr lang="en-US" dirty="0" smtClean="0">
                <a:solidFill>
                  <a:srgbClr val="FF0000"/>
                </a:solidFill>
              </a:rPr>
              <a:t>attack</a:t>
            </a:r>
            <a:r>
              <a:rPr lang="en-US" dirty="0" smtClean="0"/>
              <a:t> it takes the form </a:t>
            </a:r>
            <a:r>
              <a:rPr lang="en-US" dirty="0" smtClean="0">
                <a:solidFill>
                  <a:srgbClr val="FF0000"/>
                </a:solidFill>
              </a:rPr>
              <a:t>him</a:t>
            </a:r>
            <a:r>
              <a:rPr lang="en-US" dirty="0" smtClean="0"/>
              <a:t>. Adopting the terminology of traditional grammar we call this form the </a:t>
            </a:r>
            <a:r>
              <a:rPr lang="en-US" dirty="0" smtClean="0">
                <a:solidFill>
                  <a:srgbClr val="FF0000"/>
                </a:solidFill>
              </a:rPr>
              <a:t>ACCUSATIVE</a:t>
            </a:r>
            <a:r>
              <a:rPr lang="en-US" dirty="0" smtClean="0"/>
              <a:t> case. When the third person pronoun is the external argument of </a:t>
            </a:r>
            <a:r>
              <a:rPr lang="en-US" dirty="0" smtClean="0">
                <a:solidFill>
                  <a:srgbClr val="FF0000"/>
                </a:solidFill>
              </a:rPr>
              <a:t>attack</a:t>
            </a:r>
            <a:r>
              <a:rPr lang="en-US" dirty="0" smtClean="0"/>
              <a:t> it takes either the form </a:t>
            </a:r>
            <a:r>
              <a:rPr lang="en-US" dirty="0" smtClean="0">
                <a:solidFill>
                  <a:srgbClr val="FF0000"/>
                </a:solidFill>
              </a:rPr>
              <a:t>he</a:t>
            </a:r>
            <a:r>
              <a:rPr lang="en-US" dirty="0" smtClean="0"/>
              <a:t> or the form </a:t>
            </a:r>
            <a:r>
              <a:rPr lang="en-US" dirty="0" smtClean="0">
                <a:solidFill>
                  <a:srgbClr val="FF0000"/>
                </a:solidFill>
              </a:rPr>
              <a:t>him</a:t>
            </a:r>
            <a:r>
              <a:rPr lang="en-US" dirty="0" smtClean="0"/>
              <a:t>. The latter form is again the </a:t>
            </a:r>
            <a:r>
              <a:rPr lang="en-US" dirty="0" smtClean="0">
                <a:solidFill>
                  <a:srgbClr val="FF0000"/>
                </a:solidFill>
              </a:rPr>
              <a:t>ACCUSATIVE</a:t>
            </a:r>
            <a:r>
              <a:rPr lang="en-US" dirty="0" smtClean="0"/>
              <a:t> case of the pronoun; the form </a:t>
            </a:r>
            <a:r>
              <a:rPr lang="en-US" dirty="0" smtClean="0">
                <a:solidFill>
                  <a:srgbClr val="FF0000"/>
                </a:solidFill>
              </a:rPr>
              <a:t>he</a:t>
            </a:r>
            <a:r>
              <a:rPr lang="en-US" dirty="0" smtClean="0"/>
              <a:t> will be called the NOMINATIVE case.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just" rtl="0"/>
            <a:r>
              <a:rPr lang="en-US" sz="2800" dirty="0" smtClean="0"/>
              <a:t>A third case form found in English NPs is the GENITIVE, illustrated in (6a) and (6b).</a:t>
            </a:r>
          </a:p>
          <a:p>
            <a:pPr algn="just" rtl="0"/>
            <a:r>
              <a:rPr lang="en-US" sz="2800" dirty="0" smtClean="0"/>
              <a:t>6a The butler's coat was too big.</a:t>
            </a:r>
          </a:p>
          <a:p>
            <a:pPr algn="just" rtl="0"/>
            <a:r>
              <a:rPr lang="en-US" sz="2800" dirty="0" smtClean="0"/>
              <a:t>6b His coat was too big.</a:t>
            </a:r>
          </a:p>
          <a:p>
            <a:pPr algn="just" rtl="0"/>
            <a:endParaRPr lang="en-US" sz="2800" dirty="0" smtClean="0"/>
          </a:p>
          <a:p>
            <a:pPr algn="just" rtl="0"/>
            <a:r>
              <a:rPr lang="en-US" sz="2800" dirty="0" smtClean="0"/>
              <a:t>In English, the overt morphological realization of case in full lexical noun phrases is restricted to the GENTIVE case.</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just" rtl="0"/>
            <a:r>
              <a:rPr lang="en-US" dirty="0" smtClean="0"/>
              <a:t>As seen in ( 5 ), NOMINATIVE and ACCUSATIVE are not realized overtly in modern English full NPs, though these case forms were overtly marked in earlier stages of the language.</a:t>
            </a:r>
          </a:p>
          <a:p>
            <a:pPr algn="just" rtl="0"/>
            <a:r>
              <a:rPr lang="en-US" dirty="0" smtClean="0"/>
              <a:t>The overt distinction of NOMINATIVE and ACCUSATIVE forms in modern English is still to be found in the pronoun system, though even there we find several examples of </a:t>
            </a:r>
            <a:r>
              <a:rPr lang="en-US" b="1" u="sng" dirty="0" smtClean="0"/>
              <a:t>case syncretism</a:t>
            </a:r>
            <a:r>
              <a:rPr lang="en-US" dirty="0" smtClean="0"/>
              <a:t>: two case forms having the same morphological realization.</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285720" y="571480"/>
            <a:ext cx="8429684" cy="5857916"/>
          </a:xfrm>
          <a:prstGeom prst="rect">
            <a:avLst/>
          </a:prstGeom>
          <a:noFill/>
          <a:ln w="9525">
            <a:noFill/>
            <a:miter lim="800000"/>
            <a:headEnd/>
            <a:tailEnd/>
          </a:ln>
          <a:effectLst/>
        </p:spPr>
      </p:pic>
      <p:sp>
        <p:nvSpPr>
          <p:cNvPr id="4" name="مستطيل 3"/>
          <p:cNvSpPr/>
          <p:nvPr/>
        </p:nvSpPr>
        <p:spPr>
          <a:xfrm>
            <a:off x="500034" y="642918"/>
            <a:ext cx="428628" cy="28575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x-non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Structural Case: NOMINATIVE and</a:t>
            </a:r>
            <a:br>
              <a:rPr lang="en-US" b="1" dirty="0" smtClean="0"/>
            </a:br>
            <a:r>
              <a:rPr lang="en-US" b="1" dirty="0" smtClean="0"/>
              <a:t>ACCUSATIVE</a:t>
            </a:r>
            <a:endParaRPr lang="en-US" b="1" dirty="0"/>
          </a:p>
        </p:txBody>
      </p:sp>
      <p:sp>
        <p:nvSpPr>
          <p:cNvPr id="3" name="عنصر نائب للمحتوى 2"/>
          <p:cNvSpPr>
            <a:spLocks noGrp="1"/>
          </p:cNvSpPr>
          <p:nvPr>
            <p:ph sz="quarter" idx="1"/>
          </p:nvPr>
        </p:nvSpPr>
        <p:spPr/>
        <p:txBody>
          <a:bodyPr>
            <a:normAutofit/>
          </a:bodyPr>
          <a:lstStyle/>
          <a:p>
            <a:pPr algn="just" rtl="0"/>
            <a:r>
              <a:rPr lang="en-US" dirty="0" smtClean="0"/>
              <a:t>In this section we concentrate on the distribution of NOMINATIVE and ACCUSATIVE case forms. </a:t>
            </a:r>
          </a:p>
          <a:p>
            <a:pPr algn="just" rtl="0"/>
            <a:r>
              <a:rPr lang="en-US" dirty="0" smtClean="0"/>
              <a:t>As can be seen in (6), the NOMINATIVE case (he) is reserved for the NP in the subject position of finite clauses. The ACCUSATIVE case (him) is used both for the object NP of a transitive verb and for the NP complement of a preposition.</a:t>
            </a:r>
          </a:p>
          <a:p>
            <a:pPr algn="just" rtl="0"/>
            <a:r>
              <a:rPr lang="en-US" dirty="0" smtClean="0">
                <a:solidFill>
                  <a:srgbClr val="FF0000"/>
                </a:solidFill>
              </a:rPr>
              <a:t>John moved towards him/-he.</a:t>
            </a:r>
            <a:endParaRPr lang="en-US"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Complements:  ACCUSATIVE</a:t>
            </a:r>
            <a:br>
              <a:rPr lang="en-US" b="1" dirty="0" smtClean="0"/>
            </a:br>
            <a:r>
              <a:rPr lang="en-US" b="1" dirty="0" smtClean="0">
                <a:solidFill>
                  <a:srgbClr val="FF0000"/>
                </a:solidFill>
              </a:rPr>
              <a:t>V AND P </a:t>
            </a:r>
            <a:r>
              <a:rPr lang="en-US" b="1" dirty="0" smtClean="0"/>
              <a:t>AS CASE ASSIGNERS</a:t>
            </a:r>
            <a:endParaRPr lang="en-US" b="1" dirty="0"/>
          </a:p>
        </p:txBody>
      </p:sp>
      <p:sp>
        <p:nvSpPr>
          <p:cNvPr id="3" name="عنصر نائب للمحتوى 2"/>
          <p:cNvSpPr>
            <a:spLocks noGrp="1"/>
          </p:cNvSpPr>
          <p:nvPr>
            <p:ph sz="quarter" idx="1"/>
          </p:nvPr>
        </p:nvSpPr>
        <p:spPr/>
        <p:txBody>
          <a:bodyPr/>
          <a:lstStyle/>
          <a:p>
            <a:pPr algn="just" rtl="0"/>
            <a:r>
              <a:rPr lang="en-US" dirty="0" smtClean="0"/>
              <a:t>Following traditional accounts of case we might say that transitive verbs and prepositions assign ACCUSATIVE case to the NP they govern. They case-mark an NP which they govern.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pPr algn="l" rtl="0">
              <a:buNone/>
            </a:pPr>
            <a:r>
              <a:rPr lang="en-US" dirty="0" smtClean="0"/>
              <a:t>NPs acquire case </a:t>
            </a:r>
            <a:r>
              <a:rPr lang="en-US" b="1" u="sng" dirty="0" smtClean="0"/>
              <a:t>under government</a:t>
            </a:r>
            <a:r>
              <a:rPr lang="en-US" dirty="0" smtClean="0"/>
              <a:t>.</a:t>
            </a:r>
          </a:p>
          <a:p>
            <a:pPr algn="l" rtl="0">
              <a:buNone/>
            </a:pPr>
            <a:r>
              <a:rPr lang="en-US" dirty="0" smtClean="0"/>
              <a:t>The structural relation government is defined again as:</a:t>
            </a:r>
          </a:p>
          <a:p>
            <a:pPr algn="l" rtl="0"/>
            <a:r>
              <a:rPr lang="en-US" dirty="0" smtClean="0">
                <a:solidFill>
                  <a:srgbClr val="FF0000"/>
                </a:solidFill>
              </a:rPr>
              <a:t>Government</a:t>
            </a:r>
          </a:p>
          <a:p>
            <a:pPr algn="l" rtl="0"/>
            <a:r>
              <a:rPr lang="en-US" dirty="0" smtClean="0"/>
              <a:t>A governs B if and only if</a:t>
            </a:r>
          </a:p>
          <a:p>
            <a:pPr algn="l" rtl="0"/>
            <a:r>
              <a:rPr lang="en-US" dirty="0" smtClean="0"/>
              <a:t>(</a:t>
            </a:r>
            <a:r>
              <a:rPr lang="en-US" dirty="0" err="1" smtClean="0"/>
              <a:t>i</a:t>
            </a:r>
            <a:r>
              <a:rPr lang="en-US" dirty="0" smtClean="0"/>
              <a:t>) A is a governor;</a:t>
            </a:r>
          </a:p>
          <a:p>
            <a:pPr algn="l" rtl="0"/>
            <a:r>
              <a:rPr lang="en-US" dirty="0" smtClean="0"/>
              <a:t>(ii) A m-commands B;</a:t>
            </a:r>
          </a:p>
          <a:p>
            <a:pPr algn="l" rtl="0"/>
            <a:r>
              <a:rPr lang="en-US" dirty="0" smtClean="0"/>
              <a:t>(iii) no barrier intervenes between A and B. where</a:t>
            </a:r>
          </a:p>
          <a:p>
            <a:pPr algn="l" rtl="0"/>
            <a:r>
              <a:rPr lang="en-US" dirty="0" smtClean="0"/>
              <a:t>(a) governors are the lexical heads (V, N, P, A) and tensed I;</a:t>
            </a:r>
          </a:p>
          <a:p>
            <a:pPr algn="l" rtl="0"/>
            <a:r>
              <a:rPr lang="en-US" dirty="0" smtClean="0"/>
              <a:t>(b) maximal projections are barriers.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357158" y="857232"/>
            <a:ext cx="8572560" cy="5286412"/>
          </a:xfrm>
          <a:prstGeom prst="rect">
            <a:avLst/>
          </a:prstGeom>
          <a:noFill/>
          <a:ln w="9525">
            <a:noFill/>
            <a:miter lim="800000"/>
            <a:headEnd/>
            <a:tailEnd/>
          </a:ln>
          <a:effectLst/>
        </p:spPr>
      </p:pic>
      <p:sp>
        <p:nvSpPr>
          <p:cNvPr id="4" name="مستطيل 3"/>
          <p:cNvSpPr/>
          <p:nvPr/>
        </p:nvSpPr>
        <p:spPr>
          <a:xfrm>
            <a:off x="642910" y="928670"/>
            <a:ext cx="285752" cy="428628"/>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x-none"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
        <p:nvSpPr>
          <p:cNvPr id="5" name="مستطيل 4"/>
          <p:cNvSpPr/>
          <p:nvPr/>
        </p:nvSpPr>
        <p:spPr>
          <a:xfrm>
            <a:off x="4286248" y="1000108"/>
            <a:ext cx="285752" cy="428628"/>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x-none"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457200" y="714356"/>
            <a:ext cx="8229600" cy="5610244"/>
          </a:xfrm>
        </p:spPr>
        <p:txBody>
          <a:bodyPr>
            <a:normAutofit lnSpcReduction="10000"/>
          </a:bodyPr>
          <a:lstStyle/>
          <a:p>
            <a:pPr algn="just" rtl="0"/>
            <a:r>
              <a:rPr lang="en-US" dirty="0" smtClean="0"/>
              <a:t>The possibility of case assignment is also a function of the type of verb, i.e. the governor. Only transitive verbs and prepositions assign case. Intransitive verbs like </a:t>
            </a:r>
            <a:r>
              <a:rPr lang="en-US" dirty="0" smtClean="0">
                <a:solidFill>
                  <a:srgbClr val="FF0000"/>
                </a:solidFill>
              </a:rPr>
              <a:t>wander</a:t>
            </a:r>
            <a:r>
              <a:rPr lang="en-US" dirty="0" smtClean="0"/>
              <a:t> or </a:t>
            </a:r>
            <a:r>
              <a:rPr lang="en-US" dirty="0" smtClean="0">
                <a:solidFill>
                  <a:srgbClr val="FF0000"/>
                </a:solidFill>
              </a:rPr>
              <a:t>overeat</a:t>
            </a:r>
            <a:r>
              <a:rPr lang="en-US" dirty="0" smtClean="0"/>
              <a:t> cannot assign case to a complement NP:</a:t>
            </a:r>
          </a:p>
          <a:p>
            <a:pPr algn="l" rtl="0"/>
            <a:r>
              <a:rPr lang="en-US" dirty="0" smtClean="0"/>
              <a:t>7a *He wandered them.</a:t>
            </a:r>
          </a:p>
          <a:p>
            <a:pPr algn="l" rtl="0"/>
            <a:r>
              <a:rPr lang="en-US" dirty="0" smtClean="0"/>
              <a:t>7b *He overate them.</a:t>
            </a:r>
          </a:p>
          <a:p>
            <a:pPr algn="l" rtl="0"/>
            <a:r>
              <a:rPr lang="en-US" dirty="0" smtClean="0"/>
              <a:t>Nouns and adjectives also do not assign ACCUSATIVE case </a:t>
            </a:r>
          </a:p>
          <a:p>
            <a:pPr algn="l" rtl="0"/>
            <a:r>
              <a:rPr lang="en-US" dirty="0" smtClean="0"/>
              <a:t>8a * </a:t>
            </a:r>
            <a:r>
              <a:rPr lang="en-US" dirty="0" err="1" smtClean="0"/>
              <a:t>Poirot's</a:t>
            </a:r>
            <a:r>
              <a:rPr lang="en-US" dirty="0" smtClean="0"/>
              <a:t> attack him.</a:t>
            </a:r>
          </a:p>
          <a:p>
            <a:pPr algn="l" rtl="0"/>
            <a:r>
              <a:rPr lang="en-US" dirty="0" smtClean="0"/>
              <a:t>8b *</a:t>
            </a:r>
            <a:r>
              <a:rPr lang="en-US" dirty="0" err="1" smtClean="0"/>
              <a:t>Poirot</a:t>
            </a:r>
            <a:r>
              <a:rPr lang="en-US" dirty="0" smtClean="0"/>
              <a:t> is envious him.</a:t>
            </a:r>
          </a:p>
          <a:p>
            <a:pPr algn="l" rtl="0"/>
            <a:r>
              <a:rPr lang="en-US" dirty="0" smtClean="0"/>
              <a:t>We shall classify transitive verbs and prepositions as ACCUSATIVE </a:t>
            </a:r>
            <a:r>
              <a:rPr lang="en-US" dirty="0" smtClean="0">
                <a:solidFill>
                  <a:srgbClr val="FF0000"/>
                </a:solidFill>
              </a:rPr>
              <a:t>case assigners</a:t>
            </a:r>
            <a:r>
              <a:rPr lang="en-US" dirty="0" smtClean="0"/>
              <a: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just" rtl="0"/>
            <a:r>
              <a:rPr lang="en-US" b="1" dirty="0" smtClean="0"/>
              <a:t>Subjects: NOMINATIVE and ACCUSATIVE</a:t>
            </a:r>
            <a:endParaRPr lang="en-US" b="1" dirty="0"/>
          </a:p>
        </p:txBody>
      </p:sp>
      <p:sp>
        <p:nvSpPr>
          <p:cNvPr id="3" name="عنصر نائب للمحتوى 2"/>
          <p:cNvSpPr>
            <a:spLocks noGrp="1"/>
          </p:cNvSpPr>
          <p:nvPr>
            <p:ph sz="quarter" idx="1"/>
          </p:nvPr>
        </p:nvSpPr>
        <p:spPr/>
        <p:txBody>
          <a:bodyPr>
            <a:normAutofit/>
          </a:bodyPr>
          <a:lstStyle/>
          <a:p>
            <a:pPr algn="l" rtl="0"/>
            <a:r>
              <a:rPr lang="en-US" u="sng" dirty="0" smtClean="0">
                <a:solidFill>
                  <a:srgbClr val="FF0000"/>
                </a:solidFill>
                <a:effectLst>
                  <a:outerShdw blurRad="38100" dist="38100" dir="2700000" algn="tl">
                    <a:srgbClr val="000000">
                      <a:alpha val="43137"/>
                    </a:srgbClr>
                  </a:outerShdw>
                </a:effectLst>
              </a:rPr>
              <a:t>NOMINATIVE SUBJECTS</a:t>
            </a:r>
          </a:p>
          <a:p>
            <a:pPr algn="just" rtl="0"/>
            <a:r>
              <a:rPr lang="en-US" dirty="0" smtClean="0"/>
              <a:t>Subjects of finite clauses have NOMINATIVE case. Let us try to link the assignment of NOMINATIVE case to a governing head just as we have linked the assignment of ACCUSATIVE case to V or to P. </a:t>
            </a:r>
          </a:p>
          <a:p>
            <a:pPr algn="just" rtl="0"/>
            <a:r>
              <a:rPr lang="en-US" dirty="0" smtClean="0"/>
              <a:t>One important element in the discussion is the contrast between the subjects of finite clauses and those of </a:t>
            </a:r>
            <a:r>
              <a:rPr lang="en-US" dirty="0" err="1" smtClean="0"/>
              <a:t>infinitivals</a:t>
            </a:r>
            <a:r>
              <a:rPr lang="en-US" dirty="0" smtClean="0"/>
              <a:t>: subjects of finite clauses are NOMINATIVE, subjects of </a:t>
            </a:r>
            <a:r>
              <a:rPr lang="en-US" dirty="0" err="1" smtClean="0"/>
              <a:t>infinitivals</a:t>
            </a:r>
            <a:r>
              <a:rPr lang="en-US" dirty="0" smtClean="0"/>
              <a:t> are ACCUSATIVE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x-none"/>
          </a:p>
        </p:txBody>
      </p:sp>
      <p:sp>
        <p:nvSpPr>
          <p:cNvPr id="3" name="عنصر نائب للمحتوى 2"/>
          <p:cNvSpPr>
            <a:spLocks noGrp="1"/>
          </p:cNvSpPr>
          <p:nvPr>
            <p:ph sz="quarter" idx="1"/>
          </p:nvPr>
        </p:nvSpPr>
        <p:spPr/>
        <p:txBody>
          <a:bodyPr/>
          <a:lstStyle/>
          <a:p>
            <a:pPr algn="just" rtl="0"/>
            <a:r>
              <a:rPr lang="en-US" dirty="0" smtClean="0"/>
              <a:t>The distinction between finite and non-finite clauses can be drawn in terms of the feature composition of the head of the clause, INFL or I. In finite clauses INFL is [+Tense, +AGR}; in non-finite clauses INFL is [-Tense, -AGR]. This suggests that the assignment of NOMINATIVE case can be associated with finite INFL.</a:t>
            </a:r>
            <a:endParaRPr lang="x-non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t>Consider the tree diagram</a:t>
            </a:r>
            <a:endParaRPr lang="x-none" b="1" dirty="0"/>
          </a:p>
        </p:txBody>
      </p:sp>
      <p:pic>
        <p:nvPicPr>
          <p:cNvPr id="4098" name="Picture 2"/>
          <p:cNvPicPr>
            <a:picLocks noGrp="1" noChangeAspect="1" noChangeArrowheads="1"/>
          </p:cNvPicPr>
          <p:nvPr>
            <p:ph sz="quarter" idx="1"/>
          </p:nvPr>
        </p:nvPicPr>
        <p:blipFill>
          <a:blip r:embed="rId2" cstate="print"/>
          <a:srcRect/>
          <a:stretch>
            <a:fillRect/>
          </a:stretch>
        </p:blipFill>
        <p:spPr bwMode="auto">
          <a:xfrm>
            <a:off x="357158" y="2214554"/>
            <a:ext cx="8001056" cy="3929090"/>
          </a:xfrm>
          <a:prstGeom prst="rect">
            <a:avLst/>
          </a:prstGeom>
          <a:noFill/>
          <a:ln w="9525">
            <a:noFill/>
            <a:miter lim="800000"/>
            <a:headEnd/>
            <a:tailEnd/>
          </a:ln>
          <a:effectLst/>
        </p:spPr>
      </p:pic>
      <p:sp>
        <p:nvSpPr>
          <p:cNvPr id="4" name="مستطيل 3"/>
          <p:cNvSpPr/>
          <p:nvPr/>
        </p:nvSpPr>
        <p:spPr>
          <a:xfrm>
            <a:off x="571472" y="2428868"/>
            <a:ext cx="571504" cy="28575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x-non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x-none"/>
          </a:p>
        </p:txBody>
      </p:sp>
      <p:sp>
        <p:nvSpPr>
          <p:cNvPr id="3" name="عنصر نائب للمحتوى 2"/>
          <p:cNvSpPr>
            <a:spLocks noGrp="1"/>
          </p:cNvSpPr>
          <p:nvPr>
            <p:ph sz="quarter" idx="1"/>
          </p:nvPr>
        </p:nvSpPr>
        <p:spPr/>
        <p:txBody>
          <a:bodyPr>
            <a:normAutofit/>
          </a:bodyPr>
          <a:lstStyle/>
          <a:p>
            <a:pPr algn="just" rtl="0"/>
            <a:r>
              <a:rPr lang="en-US" dirty="0" smtClean="0"/>
              <a:t>In order to ensure that I can case-mark [Spec, IP] under government we are forced to adopt the definition of government in terms of m-command.</a:t>
            </a:r>
          </a:p>
          <a:p>
            <a:pPr algn="just" rtl="0"/>
            <a:r>
              <a:rPr lang="en-US" dirty="0" smtClean="0"/>
              <a:t>A definition in terms of c-command would not suffice: I does not c-command [Spec, IP] . On the other hand, for case assignment by V (or by P) both a definition in terms of c-command and one in terms of m-command would do: in the example above V c-commands the object NP.</a:t>
            </a:r>
            <a:endParaRPr lang="x-non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x-none"/>
          </a:p>
        </p:txBody>
      </p:sp>
      <p:sp>
        <p:nvSpPr>
          <p:cNvPr id="3" name="عنصر نائب للمحتوى 2"/>
          <p:cNvSpPr>
            <a:spLocks noGrp="1"/>
          </p:cNvSpPr>
          <p:nvPr>
            <p:ph sz="quarter" idx="1"/>
          </p:nvPr>
        </p:nvSpPr>
        <p:spPr/>
        <p:txBody>
          <a:bodyPr/>
          <a:lstStyle/>
          <a:p>
            <a:pPr algn="l" rtl="0"/>
            <a:r>
              <a:rPr lang="en-US" dirty="0" smtClean="0"/>
              <a:t>It has been proposed (</a:t>
            </a:r>
            <a:r>
              <a:rPr lang="en-US" dirty="0" err="1" smtClean="0"/>
              <a:t>Sportiche</a:t>
            </a:r>
            <a:r>
              <a:rPr lang="en-US" dirty="0" smtClean="0"/>
              <a:t> 1988) that the subject NP in [Spec, IP] is assigned NOMINATIVE case not by virtue of government by I but rather by virtue of the </a:t>
            </a:r>
            <a:r>
              <a:rPr lang="en-US" dirty="0" err="1" smtClean="0"/>
              <a:t>specifier</a:t>
            </a:r>
            <a:r>
              <a:rPr lang="en-US" dirty="0" smtClean="0"/>
              <a:t>-head agreement between the subject NP and INFL.</a:t>
            </a:r>
          </a:p>
          <a:p>
            <a:pPr algn="l" rtl="0"/>
            <a:r>
              <a:rPr lang="en-US" dirty="0" smtClean="0"/>
              <a:t>It could thus be argued that case-marking is achieved either via government or via </a:t>
            </a:r>
            <a:r>
              <a:rPr lang="en-US" dirty="0" err="1" smtClean="0"/>
              <a:t>specifier</a:t>
            </a:r>
            <a:r>
              <a:rPr lang="en-US" dirty="0" smtClean="0"/>
              <a:t>-head agreement.</a:t>
            </a:r>
            <a:endParaRPr lang="x-non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Case filter</a:t>
            </a:r>
          </a:p>
        </p:txBody>
      </p:sp>
      <p:sp>
        <p:nvSpPr>
          <p:cNvPr id="3" name="عنصر نائب للمحتوى 2"/>
          <p:cNvSpPr>
            <a:spLocks noGrp="1"/>
          </p:cNvSpPr>
          <p:nvPr>
            <p:ph sz="quarter" idx="1"/>
          </p:nvPr>
        </p:nvSpPr>
        <p:spPr/>
        <p:txBody>
          <a:bodyPr>
            <a:normAutofit/>
          </a:bodyPr>
          <a:lstStyle/>
          <a:p>
            <a:pPr algn="just" rtl="0"/>
            <a:r>
              <a:rPr lang="en-US" sz="3200" dirty="0" smtClean="0"/>
              <a:t>Every overt NP must be assigned abstract case.</a:t>
            </a:r>
          </a:p>
          <a:p>
            <a:pPr algn="just" rtl="0"/>
            <a:r>
              <a:rPr lang="en-US" sz="3200" dirty="0" smtClean="0"/>
              <a:t>This requirement is called a </a:t>
            </a:r>
            <a:r>
              <a:rPr lang="en-US" sz="3200" dirty="0" smtClean="0">
                <a:solidFill>
                  <a:srgbClr val="FF0000"/>
                </a:solidFill>
              </a:rPr>
              <a:t>filter</a:t>
            </a:r>
            <a:r>
              <a:rPr lang="en-US" sz="3200" dirty="0" smtClean="0"/>
              <a:t> because it 'filters out' any construction containing an overt NP which is not assigned case. We assume, from now on, that the case filter applies to all overt NPs</a:t>
            </a:r>
            <a:endParaRPr lang="x-none"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eaLnBrk="1" fontAlgn="auto" hangingPunct="1">
              <a:spcAft>
                <a:spcPts val="0"/>
              </a:spcAft>
              <a:defRPr/>
            </a:pPr>
            <a:endParaRPr lang="x-none">
              <a:cs typeface="+mj-cs"/>
            </a:endParaRPr>
          </a:p>
        </p:txBody>
      </p:sp>
      <p:sp>
        <p:nvSpPr>
          <p:cNvPr id="29698" name="عنصر نائب للمحتوى 1"/>
          <p:cNvSpPr>
            <a:spLocks noGrp="1"/>
          </p:cNvSpPr>
          <p:nvPr>
            <p:ph sz="quarter" idx="1"/>
          </p:nvPr>
        </p:nvSpPr>
        <p:spPr/>
        <p:txBody>
          <a:bodyPr/>
          <a:lstStyle/>
          <a:p>
            <a:pPr algn="ctr" eaLnBrk="1" hangingPunct="1"/>
            <a:endParaRPr lang="x-none" smtClean="0">
              <a:cs typeface="Times New Roman" pitchFamily="18" charset="0"/>
            </a:endParaRPr>
          </a:p>
        </p:txBody>
      </p:sp>
      <p:sp>
        <p:nvSpPr>
          <p:cNvPr id="4" name="مستطيل 3"/>
          <p:cNvSpPr/>
          <p:nvPr/>
        </p:nvSpPr>
        <p:spPr>
          <a:xfrm>
            <a:off x="1643042" y="2928934"/>
            <a:ext cx="5121915" cy="1200329"/>
          </a:xfrm>
          <a:prstGeom prst="rect">
            <a:avLst/>
          </a:prstGeom>
          <a:noFill/>
        </p:spPr>
        <p:txBody>
          <a:bodyPr wrap="none">
            <a:spAutoFit/>
          </a:bodyPr>
          <a:lstStyle/>
          <a:p>
            <a:pPr algn="ctr" rtl="0">
              <a:defRPr/>
            </a:pPr>
            <a:r>
              <a:rPr lang="en-US" sz="7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charset="0"/>
                <a:cs typeface="+mn-cs"/>
              </a:rPr>
              <a:t>Thank you </a:t>
            </a:r>
            <a:endParaRPr lang="x-none" sz="7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charset="0"/>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82C21E3-661E-4DD8-AE05-0276FD7FD8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439</TotalTime>
  <Words>2036</Words>
  <Application>Microsoft Office PowerPoint</Application>
  <PresentationFormat>عرض على الشاشة (3:4)‏</PresentationFormat>
  <Paragraphs>130</Paragraphs>
  <Slides>37</Slides>
  <Notes>0</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مدني</vt:lpstr>
      <vt:lpstr>Government and Case Theories</vt:lpstr>
      <vt:lpstr>  This lecture discusses the following topics</vt:lpstr>
      <vt:lpstr>Structural Relations </vt:lpstr>
      <vt:lpstr>الشريحة 4</vt:lpstr>
      <vt:lpstr>SPECIFIER-HEAD AGREEMENT </vt:lpstr>
      <vt:lpstr>C-command and Government C-COMMAND AND THE FIRST BRANCHING NODE </vt:lpstr>
      <vt:lpstr>الشريحة 7</vt:lpstr>
      <vt:lpstr>الشريحة 8</vt:lpstr>
      <vt:lpstr>C-command domain</vt:lpstr>
      <vt:lpstr>GOVERNMENT </vt:lpstr>
      <vt:lpstr>الشريحة 11</vt:lpstr>
      <vt:lpstr>M-COMMAND AND GOVERNMENT </vt:lpstr>
      <vt:lpstr>الشريحة 13</vt:lpstr>
      <vt:lpstr>الشريحة 14</vt:lpstr>
      <vt:lpstr>الشريحة 15</vt:lpstr>
      <vt:lpstr>الشريحة 16</vt:lpstr>
      <vt:lpstr>C-command ii(m-command)</vt:lpstr>
      <vt:lpstr>الشريحة 18</vt:lpstr>
      <vt:lpstr>الشريحة 19</vt:lpstr>
      <vt:lpstr>Case theory: definition</vt:lpstr>
      <vt:lpstr>Morphological Case and Abstract Case</vt:lpstr>
      <vt:lpstr>الشريحة 22</vt:lpstr>
      <vt:lpstr>الشريحة 23</vt:lpstr>
      <vt:lpstr>الشريحة 24</vt:lpstr>
      <vt:lpstr>الشريحة 25</vt:lpstr>
      <vt:lpstr>Structural Case: NOMINATIVE and ACCUSATIVE</vt:lpstr>
      <vt:lpstr>Complements:  ACCUSATIVE V AND P AS CASE ASSIGNERS</vt:lpstr>
      <vt:lpstr>الشريحة 28</vt:lpstr>
      <vt:lpstr>الشريحة 29</vt:lpstr>
      <vt:lpstr>الشريحة 30</vt:lpstr>
      <vt:lpstr>Subjects: NOMINATIVE and ACCUSATIVE</vt:lpstr>
      <vt:lpstr>الشريحة 32</vt:lpstr>
      <vt:lpstr>Consider the tree diagram</vt:lpstr>
      <vt:lpstr>الشريحة 34</vt:lpstr>
      <vt:lpstr>الشريحة 35</vt:lpstr>
      <vt:lpstr>Case filter</vt:lpstr>
      <vt:lpstr>الشريحة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Theory</dc:title>
  <dc:creator>User</dc:creator>
  <cp:lastModifiedBy>asus</cp:lastModifiedBy>
  <cp:revision>29</cp:revision>
  <dcterms:created xsi:type="dcterms:W3CDTF">2013-04-27T12:45:21Z</dcterms:created>
  <dcterms:modified xsi:type="dcterms:W3CDTF">2014-05-07T19:04:53Z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TC103815419990</vt:lpwstr>
  </property>
</Properties>
</file>