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1" d="100"/>
          <a:sy n="81" d="100"/>
        </p:scale>
        <p:origin x="-840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918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06213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33529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58010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13007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72200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18021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28164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4908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785909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73810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19201-0EDB-45FB-93E6-E87C202945F4}" type="datetimeFigureOut">
              <a:rPr lang="ar-EG" smtClean="0"/>
              <a:t>21/12/1435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32C94-E7EB-4A94-B498-02141F1D20B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88193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underground.com/" TargetMode="External"/><Relationship Id="rId2" Type="http://schemas.openxmlformats.org/officeDocument/2006/relationships/hyperlink" Target="http://www.tutiempo.net/en/climat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rldweather.org/" TargetMode="External"/><Relationship Id="rId4" Type="http://schemas.openxmlformats.org/officeDocument/2006/relationships/hyperlink" Target="http://www.ncdc.noaa.gov/oa/wdc/index.php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m.ch.cam.ac.uk/" TargetMode="External"/><Relationship Id="rId2" Type="http://schemas.openxmlformats.org/officeDocument/2006/relationships/hyperlink" Target="http://www.badc.nerc.ac.uk/home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climax/lib1/arep/web/ch" TargetMode="External"/><Relationship Id="rId2" Type="http://schemas.openxmlformats.org/officeDocument/2006/relationships/hyperlink" Target="http://www.oranin.macam98.ac.il/geo/clima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satoday.wworkso/weather/com" TargetMode="External"/><Relationship Id="rId5" Type="http://schemas.openxmlformats.org/officeDocument/2006/relationships/hyperlink" Target="http://www.weather.com/weather" TargetMode="External"/><Relationship Id="rId4" Type="http://schemas.openxmlformats.org/officeDocument/2006/relationships/hyperlink" Target="http://www.wmo.ch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afgaber@ud.edu.sa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EG" sz="8800" b="1" dirty="0" smtClean="0">
                <a:cs typeface="PT Bold Heading" panose="02010400000000000000" pitchFamily="2" charset="-78"/>
              </a:rPr>
              <a:t>علم المناخ المعاصر</a:t>
            </a:r>
            <a:endParaRPr lang="ar-EG" sz="8800" b="1" dirty="0">
              <a:cs typeface="PT Bold Heading" panose="02010400000000000000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771800" y="3886200"/>
            <a:ext cx="4032448" cy="694928"/>
          </a:xfrm>
        </p:spPr>
        <p:txBody>
          <a:bodyPr/>
          <a:lstStyle/>
          <a:p>
            <a:r>
              <a:rPr lang="ar-EG" b="1" dirty="0" err="1" smtClean="0">
                <a:solidFill>
                  <a:srgbClr val="FF0000"/>
                </a:solidFill>
                <a:cs typeface="PT Bold Heading" panose="02010400000000000000" pitchFamily="2" charset="-78"/>
              </a:rPr>
              <a:t>أ.د</a:t>
            </a:r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 / نعمان شحادة</a:t>
            </a:r>
            <a:endParaRPr lang="ar-EG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682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ar-EG" sz="3200" b="1" dirty="0" smtClean="0">
                <a:cs typeface="PT Bold Heading" panose="02010400000000000000" pitchFamily="2" charset="-78"/>
              </a:rPr>
              <a:t>علم المناخ والأرصاد الجوية</a:t>
            </a:r>
            <a:endParaRPr lang="ar-EG" sz="3200" b="1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>
                <a:cs typeface="PT Bold Heading" panose="02010400000000000000" pitchFamily="2" charset="-78"/>
              </a:rPr>
              <a:t>علم المناخ</a:t>
            </a:r>
            <a:r>
              <a:rPr lang="ar-EG" dirty="0" smtClean="0"/>
              <a:t>:  </a:t>
            </a:r>
            <a:r>
              <a:rPr lang="en-US" dirty="0" smtClean="0"/>
              <a:t>Climatology</a:t>
            </a:r>
            <a:endParaRPr lang="ar-EG" dirty="0" smtClean="0"/>
          </a:p>
          <a:p>
            <a:r>
              <a:rPr lang="ar-EG" b="1" dirty="0" smtClean="0">
                <a:cs typeface="PT Bold Heading" panose="02010400000000000000" pitchFamily="2" charset="-78"/>
              </a:rPr>
              <a:t>الأرصاد الجوية </a:t>
            </a:r>
            <a:r>
              <a:rPr lang="ar-EG" dirty="0" smtClean="0"/>
              <a:t>: </a:t>
            </a:r>
            <a:r>
              <a:rPr lang="en-US" dirty="0" smtClean="0"/>
              <a:t>Meteorology</a:t>
            </a:r>
            <a:r>
              <a:rPr lang="ar-EG" dirty="0" smtClean="0"/>
              <a:t>  </a:t>
            </a:r>
            <a:r>
              <a:rPr lang="ar-EG" dirty="0"/>
              <a:t> </a:t>
            </a:r>
            <a:r>
              <a:rPr lang="en-US" dirty="0"/>
              <a:t>  </a:t>
            </a:r>
            <a:r>
              <a:rPr lang="en-US" dirty="0" smtClean="0"/>
              <a:t>     </a:t>
            </a:r>
            <a:endParaRPr lang="ar-EG" dirty="0" smtClean="0"/>
          </a:p>
          <a:p>
            <a:pPr marL="0" indent="0">
              <a:buNone/>
            </a:pPr>
            <a:r>
              <a:rPr lang="ar-EG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يحلوا للبعض ان يميز بين كل من :-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علم </a:t>
            </a:r>
            <a:r>
              <a:rPr lang="ar-EG" b="1" u="sng" dirty="0" smtClean="0">
                <a:solidFill>
                  <a:schemeClr val="accent1">
                    <a:lumMod val="75000"/>
                  </a:schemeClr>
                </a:solidFill>
              </a:rPr>
              <a:t>الأرصاد الجوية </a:t>
            </a:r>
            <a:r>
              <a:rPr lang="ar-EG" b="1" dirty="0" smtClean="0">
                <a:solidFill>
                  <a:srgbClr val="FF0000"/>
                </a:solidFill>
              </a:rPr>
              <a:t>علم تطبيقي حديث ،يوثر بشكل مباشر على النشاطات اليومية للناس .( الزراعية والصناعية وحركة النقل وغيرها .... ).</a:t>
            </a:r>
          </a:p>
          <a:p>
            <a:pPr marL="0" indent="0">
              <a:buNone/>
            </a:pPr>
            <a:r>
              <a:rPr lang="ar-EG" dirty="0" smtClean="0"/>
              <a:t>أما </a:t>
            </a:r>
            <a:r>
              <a:rPr lang="ar-EG" u="sng" dirty="0" smtClean="0">
                <a:solidFill>
                  <a:schemeClr val="accent1">
                    <a:lumMod val="75000"/>
                  </a:schemeClr>
                </a:solidFill>
              </a:rPr>
              <a:t>علم المناخ  </a:t>
            </a:r>
            <a:r>
              <a:rPr lang="ar-EG" dirty="0" smtClean="0"/>
              <a:t>فيعتقد البعض انه موضوع نظري 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5558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cs typeface="PT Bold Heading" panose="02010400000000000000" pitchFamily="2" charset="-78"/>
              </a:rPr>
              <a:t>لكن الحقيقة .....</a:t>
            </a:r>
            <a:endParaRPr lang="ar-EG" b="1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 b="1" dirty="0" smtClean="0">
              <a:cs typeface="PT Bold Heading" panose="02010400000000000000" pitchFamily="2" charset="-78"/>
            </a:endParaRPr>
          </a:p>
          <a:p>
            <a:endParaRPr lang="ar-EG" b="1" dirty="0">
              <a:cs typeface="PT Bold Heading" panose="02010400000000000000" pitchFamily="2" charset="-78"/>
            </a:endParaRPr>
          </a:p>
          <a:p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أن التمييز السابق بين الطقس والمناخ تمييز بدائي وسطحي ، لان الوضع الحالي للعلاقة بين المناخ والطقس أصبحت علاقة تكاملية قوية بحيث يصعب الفصل بينهما </a:t>
            </a:r>
            <a:r>
              <a:rPr lang="ar-EG" b="1" dirty="0" smtClean="0">
                <a:cs typeface="PT Bold Heading" panose="02010400000000000000" pitchFamily="2" charset="-78"/>
              </a:rPr>
              <a:t>.</a:t>
            </a:r>
            <a:endParaRPr lang="ar-EG" b="1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643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err="1" smtClean="0">
                <a:solidFill>
                  <a:srgbClr val="C00000"/>
                </a:solidFill>
              </a:rPr>
              <a:t>ماهو</a:t>
            </a:r>
            <a:r>
              <a:rPr lang="ar-EG" b="1" dirty="0" smtClean="0">
                <a:solidFill>
                  <a:srgbClr val="C00000"/>
                </a:solidFill>
              </a:rPr>
              <a:t> الدليل على ذلك ؟</a:t>
            </a:r>
            <a:endParaRPr lang="ar-EG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err="1" smtClean="0">
                <a:solidFill>
                  <a:srgbClr val="00B050"/>
                </a:solidFill>
              </a:rPr>
              <a:t>ابحثى</a:t>
            </a:r>
            <a:r>
              <a:rPr lang="ar-EG" b="1" dirty="0" smtClean="0">
                <a:solidFill>
                  <a:srgbClr val="00B050"/>
                </a:solidFill>
              </a:rPr>
              <a:t> </a:t>
            </a:r>
            <a:r>
              <a:rPr lang="ar-EG" b="1" dirty="0" err="1" smtClean="0">
                <a:solidFill>
                  <a:srgbClr val="00B050"/>
                </a:solidFill>
              </a:rPr>
              <a:t>فى</a:t>
            </a:r>
            <a:r>
              <a:rPr lang="ar-EG" b="1" dirty="0" smtClean="0">
                <a:solidFill>
                  <a:srgbClr val="00B050"/>
                </a:solidFill>
              </a:rPr>
              <a:t> برامج البكالوريوس والدكتوراه لأقسام الجغرافيا </a:t>
            </a:r>
            <a:r>
              <a:rPr lang="ar-EG" b="1" dirty="0" err="1" smtClean="0">
                <a:solidFill>
                  <a:srgbClr val="00B050"/>
                </a:solidFill>
              </a:rPr>
              <a:t>فى</a:t>
            </a:r>
            <a:r>
              <a:rPr lang="ar-EG" b="1" dirty="0" smtClean="0">
                <a:solidFill>
                  <a:srgbClr val="00B050"/>
                </a:solidFill>
              </a:rPr>
              <a:t> الجامعات الكبرى الامريكية والاوربية ......</a:t>
            </a:r>
          </a:p>
          <a:p>
            <a:endParaRPr lang="ar-EG" dirty="0"/>
          </a:p>
          <a:p>
            <a:r>
              <a:rPr lang="ar-EG" b="1" dirty="0" smtClean="0">
                <a:solidFill>
                  <a:srgbClr val="FF0000"/>
                </a:solidFill>
              </a:rPr>
              <a:t>النتيجة ماذا ستجدين ؟</a:t>
            </a:r>
          </a:p>
          <a:p>
            <a:r>
              <a:rPr lang="ar-EG" b="1" dirty="0" smtClean="0">
                <a:solidFill>
                  <a:srgbClr val="7030A0"/>
                </a:solidFill>
              </a:rPr>
              <a:t>نجد أن المختص </a:t>
            </a:r>
            <a:r>
              <a:rPr lang="ar-EG" b="1" dirty="0" err="1" smtClean="0">
                <a:solidFill>
                  <a:srgbClr val="7030A0"/>
                </a:solidFill>
              </a:rPr>
              <a:t>فى</a:t>
            </a:r>
            <a:r>
              <a:rPr lang="ar-EG" b="1" dirty="0" smtClean="0">
                <a:solidFill>
                  <a:srgbClr val="7030A0"/>
                </a:solidFill>
              </a:rPr>
              <a:t> الأرصاد الجوية يحتاج لبرامج </a:t>
            </a:r>
            <a:r>
              <a:rPr lang="ar-EG" b="1" dirty="0" err="1" smtClean="0">
                <a:solidFill>
                  <a:srgbClr val="7030A0"/>
                </a:solidFill>
              </a:rPr>
              <a:t>وكورسات</a:t>
            </a:r>
            <a:r>
              <a:rPr lang="ar-EG" b="1" dirty="0" smtClean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courses </a:t>
            </a:r>
            <a:r>
              <a:rPr lang="ar-EG" b="1" dirty="0" smtClean="0">
                <a:solidFill>
                  <a:srgbClr val="7030A0"/>
                </a:solidFill>
              </a:rPr>
              <a:t> كثيرة </a:t>
            </a:r>
            <a:r>
              <a:rPr lang="ar-EG" b="1" dirty="0" err="1" smtClean="0">
                <a:solidFill>
                  <a:srgbClr val="7030A0"/>
                </a:solidFill>
              </a:rPr>
              <a:t>فى</a:t>
            </a:r>
            <a:r>
              <a:rPr lang="ar-EG" b="1" dirty="0" smtClean="0">
                <a:solidFill>
                  <a:srgbClr val="7030A0"/>
                </a:solidFill>
              </a:rPr>
              <a:t> المناخ كما ان المختص </a:t>
            </a:r>
            <a:r>
              <a:rPr lang="ar-EG" b="1" dirty="0" err="1" smtClean="0">
                <a:solidFill>
                  <a:srgbClr val="7030A0"/>
                </a:solidFill>
              </a:rPr>
              <a:t>فى</a:t>
            </a:r>
            <a:r>
              <a:rPr lang="ar-EG" b="1" dirty="0" smtClean="0">
                <a:solidFill>
                  <a:srgbClr val="7030A0"/>
                </a:solidFill>
              </a:rPr>
              <a:t> المناخ يتطلب دراسة </a:t>
            </a:r>
            <a:r>
              <a:rPr lang="ar-EG" b="1" dirty="0" err="1" smtClean="0">
                <a:solidFill>
                  <a:srgbClr val="7030A0"/>
                </a:solidFill>
              </a:rPr>
              <a:t>كورسات</a:t>
            </a:r>
            <a:r>
              <a:rPr lang="ar-EG" b="1" dirty="0" smtClean="0">
                <a:solidFill>
                  <a:srgbClr val="7030A0"/>
                </a:solidFill>
              </a:rPr>
              <a:t> عدة </a:t>
            </a:r>
            <a:r>
              <a:rPr lang="ar-EG" b="1" dirty="0" err="1" smtClean="0">
                <a:solidFill>
                  <a:srgbClr val="7030A0"/>
                </a:solidFill>
              </a:rPr>
              <a:t>فى</a:t>
            </a:r>
            <a:r>
              <a:rPr lang="ar-EG" b="1" dirty="0" smtClean="0">
                <a:solidFill>
                  <a:srgbClr val="7030A0"/>
                </a:solidFill>
              </a:rPr>
              <a:t> الأرصاد الجوية .</a:t>
            </a:r>
            <a:endParaRPr lang="ar-EG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08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solidFill>
                  <a:srgbClr val="FF0000"/>
                </a:solidFill>
                <a:cs typeface="PT Bold Heading" panose="02010400000000000000" pitchFamily="2" charset="-78"/>
              </a:rPr>
              <a:t>2</a:t>
            </a:r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- التمييز بين المناخ والطقس</a:t>
            </a:r>
            <a:endParaRPr lang="ar-EG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/>
              <a:t>رغم العلاقة القوية بين علمي المناخ والطقس ، فقد جرت العادة على التمييز بينهما ، </a:t>
            </a:r>
            <a:r>
              <a:rPr lang="ar-EG" b="1" dirty="0" smtClean="0">
                <a:solidFill>
                  <a:srgbClr val="FF0000"/>
                </a:solidFill>
              </a:rPr>
              <a:t>على اعتبار أن موضوع دراسة الأرصاد الجوية هو الطقس </a:t>
            </a:r>
            <a:r>
              <a:rPr lang="en-US" b="1" dirty="0" smtClean="0">
                <a:solidFill>
                  <a:srgbClr val="FF0000"/>
                </a:solidFill>
              </a:rPr>
              <a:t>Weather </a:t>
            </a:r>
            <a:r>
              <a:rPr lang="ar-EG" b="1" dirty="0" smtClean="0">
                <a:solidFill>
                  <a:srgbClr val="FF0000"/>
                </a:solidFill>
              </a:rPr>
              <a:t> .</a:t>
            </a:r>
          </a:p>
          <a:p>
            <a:pPr marL="0" indent="0">
              <a:buNone/>
            </a:pPr>
            <a:endParaRPr lang="ar-EG" b="1" dirty="0" smtClean="0">
              <a:solidFill>
                <a:srgbClr val="FF0000"/>
              </a:solidFill>
            </a:endParaRPr>
          </a:p>
          <a:p>
            <a:r>
              <a:rPr lang="ar-EG" b="1" dirty="0" smtClean="0">
                <a:solidFill>
                  <a:srgbClr val="FF0000"/>
                </a:solidFill>
              </a:rPr>
              <a:t>بينما يركز علم المناخ على دراسة المناخ </a:t>
            </a:r>
            <a:r>
              <a:rPr lang="en-US" b="1" dirty="0" smtClean="0">
                <a:solidFill>
                  <a:srgbClr val="FF0000"/>
                </a:solidFill>
              </a:rPr>
              <a:t>Climate</a:t>
            </a:r>
            <a:r>
              <a:rPr lang="en-US" b="1" dirty="0" smtClean="0"/>
              <a:t> </a:t>
            </a:r>
            <a:r>
              <a:rPr lang="ar-EG" b="1" dirty="0" smtClean="0"/>
              <a:t> .</a:t>
            </a:r>
          </a:p>
          <a:p>
            <a:pPr marL="0" indent="0">
              <a:buNone/>
            </a:pPr>
            <a:endParaRPr lang="ar-EG" b="1" dirty="0" smtClean="0"/>
          </a:p>
          <a:p>
            <a:r>
              <a:rPr lang="ar-EG" b="1" dirty="0" smtClean="0">
                <a:solidFill>
                  <a:srgbClr val="00B0F0"/>
                </a:solidFill>
                <a:cs typeface="PT Bold Heading" panose="02010400000000000000" pitchFamily="2" charset="-78"/>
              </a:rPr>
              <a:t>اذن ما هو الفرق بين الطقس والمناخ ؟</a:t>
            </a:r>
            <a:endParaRPr lang="ar-EG" b="1" dirty="0">
              <a:solidFill>
                <a:srgbClr val="00B0F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202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>
                <a:cs typeface="PT Bold Heading" panose="02010400000000000000" pitchFamily="2" charset="-78"/>
              </a:rPr>
              <a:t>الطقس :</a:t>
            </a:r>
            <a:r>
              <a:rPr lang="ar-EG" dirty="0" smtClean="0"/>
              <a:t> </a:t>
            </a:r>
            <a:r>
              <a:rPr lang="ar-EG" b="1" dirty="0" smtClean="0">
                <a:solidFill>
                  <a:srgbClr val="00B0F0"/>
                </a:solidFill>
                <a:cs typeface="PT Bold Heading" panose="02010400000000000000" pitchFamily="2" charset="-78"/>
              </a:rPr>
              <a:t>هو حالة الجو في مكان معين خلال فترة زمنية قصيرة  كاليوم والأسبوع .</a:t>
            </a:r>
          </a:p>
          <a:p>
            <a:endParaRPr lang="ar-EG" dirty="0"/>
          </a:p>
          <a:p>
            <a:r>
              <a:rPr lang="ar-EG" b="1" dirty="0" smtClean="0">
                <a:cs typeface="PT Bold Heading" panose="02010400000000000000" pitchFamily="2" charset="-78"/>
              </a:rPr>
              <a:t>المناخ : </a:t>
            </a:r>
            <a:r>
              <a:rPr lang="ar-EG" b="1" dirty="0">
                <a:solidFill>
                  <a:srgbClr val="00B0F0"/>
                </a:solidFill>
                <a:cs typeface="PT Bold Heading" panose="02010400000000000000" pitchFamily="2" charset="-78"/>
              </a:rPr>
              <a:t>يقصد به الخصائص العامة المميزة لحالة الجو </a:t>
            </a:r>
            <a:r>
              <a:rPr lang="ar-EG" b="1" dirty="0" err="1">
                <a:solidFill>
                  <a:srgbClr val="00B0F0"/>
                </a:solidFill>
                <a:cs typeface="PT Bold Heading" panose="02010400000000000000" pitchFamily="2" charset="-78"/>
              </a:rPr>
              <a:t>فى</a:t>
            </a:r>
            <a:r>
              <a:rPr lang="ar-EG" b="1" dirty="0">
                <a:solidFill>
                  <a:srgbClr val="00B0F0"/>
                </a:solidFill>
                <a:cs typeface="PT Bold Heading" panose="02010400000000000000" pitchFamily="2" charset="-78"/>
              </a:rPr>
              <a:t> ذلك المكان </a:t>
            </a:r>
            <a:r>
              <a:rPr lang="ar-EG" b="1" dirty="0" smtClean="0">
                <a:solidFill>
                  <a:srgbClr val="00B0F0"/>
                </a:solidFill>
                <a:cs typeface="PT Bold Heading" panose="02010400000000000000" pitchFamily="2" charset="-78"/>
              </a:rPr>
              <a:t>.</a:t>
            </a:r>
          </a:p>
          <a:p>
            <a:endParaRPr lang="ar-EG" b="1" dirty="0">
              <a:solidFill>
                <a:srgbClr val="00B0F0"/>
              </a:solidFill>
              <a:cs typeface="PT Bold Heading" panose="02010400000000000000" pitchFamily="2" charset="-78"/>
            </a:endParaRPr>
          </a:p>
          <a:p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السؤال ما هو المقصود بحالة الجو </a:t>
            </a:r>
            <a:r>
              <a:rPr lang="ar-EG" b="1" dirty="0" err="1" smtClean="0">
                <a:solidFill>
                  <a:srgbClr val="FF0000"/>
                </a:solidFill>
                <a:cs typeface="PT Bold Heading" panose="02010400000000000000" pitchFamily="2" charset="-78"/>
              </a:rPr>
              <a:t>فى</a:t>
            </a:r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 التعريفين ؟</a:t>
            </a:r>
            <a:endParaRPr lang="ar-EG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9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3- طول المدة اللازمة لدراسة المناخ</a:t>
            </a:r>
            <a:endParaRPr lang="ar-EG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1844824"/>
            <a:ext cx="7715200" cy="30243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EG" b="1" dirty="0">
              <a:cs typeface="PT Bold Heading" panose="02010400000000000000" pitchFamily="2" charset="-78"/>
            </a:endParaRPr>
          </a:p>
          <a:p>
            <a:r>
              <a:rPr lang="ar-EG" b="1" dirty="0" smtClean="0">
                <a:cs typeface="PT Bold Heading" panose="02010400000000000000" pitchFamily="2" charset="-78"/>
              </a:rPr>
              <a:t>يمكن استخلاص الخصائص المناخية لأى مكان من خلال تحليل أنماط الطقس اليومي لهذا المكان مدة طويلة من الزمن لا تقل عن ثلاثين عاماً.</a:t>
            </a:r>
            <a:endParaRPr lang="ar-EG" b="1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427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لكن.....</a:t>
            </a:r>
            <a:endParaRPr lang="ar-EG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/>
          <a:lstStyle/>
          <a:p>
            <a:endParaRPr lang="ar-EG" b="1" dirty="0" smtClean="0">
              <a:solidFill>
                <a:srgbClr val="00B050"/>
              </a:solidFill>
              <a:cs typeface="PT Bold Heading" panose="02010400000000000000" pitchFamily="2" charset="-78"/>
            </a:endParaRPr>
          </a:p>
          <a:p>
            <a:endParaRPr lang="ar-EG" b="1" dirty="0">
              <a:solidFill>
                <a:srgbClr val="00B050"/>
              </a:solidFill>
              <a:cs typeface="PT Bold Heading" panose="02010400000000000000" pitchFamily="2" charset="-78"/>
            </a:endParaRPr>
          </a:p>
          <a:p>
            <a:r>
              <a:rPr lang="ar-EG" b="1" dirty="0" smtClean="0">
                <a:solidFill>
                  <a:srgbClr val="00B050"/>
                </a:solidFill>
                <a:cs typeface="PT Bold Heading" panose="02010400000000000000" pitchFamily="2" charset="-78"/>
              </a:rPr>
              <a:t>يختلف طول الفترة الزمنية اللازمة لدراسة مناخ منطقة معينة على خاصية التقلب السنوي لعناصر المناخ المختلفة . </a:t>
            </a:r>
          </a:p>
          <a:p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أشرحي ذلك ...</a:t>
            </a:r>
            <a:endParaRPr lang="ar-EG" b="1" dirty="0">
              <a:solidFill>
                <a:srgbClr val="C0000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803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4- عناصر المناخ </a:t>
            </a:r>
            <a:endParaRPr lang="ar-EG" b="1" dirty="0">
              <a:solidFill>
                <a:srgbClr val="7030A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EG" b="1" dirty="0" smtClean="0">
                <a:solidFill>
                  <a:srgbClr val="C00000"/>
                </a:solidFill>
              </a:rPr>
              <a:t>أهم عناصر المناخ هي:-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الاشعاع الشمسي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درجة الحرارة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الضغط الجوي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الرياح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التبخر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التكاثف 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الأمطار</a:t>
            </a:r>
            <a:endParaRPr lang="ar-EG" b="1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172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4000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ما الذي نقوم به عند دراسة عناصر المناخ؟</a:t>
            </a:r>
            <a:endParaRPr lang="ar-EG" sz="4000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EG" sz="3600" b="1" dirty="0">
                <a:solidFill>
                  <a:srgbClr val="002060"/>
                </a:solidFill>
                <a:cs typeface="PT Bold Heading" panose="02010400000000000000" pitchFamily="2" charset="-78"/>
              </a:rPr>
              <a:t>1</a:t>
            </a:r>
            <a:r>
              <a:rPr lang="ar-EG" sz="3600" b="1" dirty="0" smtClean="0">
                <a:solidFill>
                  <a:srgbClr val="002060"/>
                </a:solidFill>
                <a:cs typeface="PT Bold Heading" panose="02010400000000000000" pitchFamily="2" charset="-78"/>
              </a:rPr>
              <a:t>- </a:t>
            </a:r>
            <a:r>
              <a:rPr lang="ar-EG" b="1" dirty="0" smtClean="0">
                <a:solidFill>
                  <a:srgbClr val="002060"/>
                </a:solidFill>
                <a:cs typeface="PT Bold Heading" panose="02010400000000000000" pitchFamily="2" charset="-78"/>
              </a:rPr>
              <a:t>حساب المعدلات الشهرية والسنوية .</a:t>
            </a:r>
          </a:p>
          <a:p>
            <a:pPr marL="0" indent="0">
              <a:buNone/>
            </a:pPr>
            <a:r>
              <a:rPr lang="ar-EG" b="1" dirty="0">
                <a:solidFill>
                  <a:srgbClr val="002060"/>
                </a:solidFill>
                <a:cs typeface="PT Bold Heading" panose="02010400000000000000" pitchFamily="2" charset="-78"/>
              </a:rPr>
              <a:t>2</a:t>
            </a:r>
            <a:r>
              <a:rPr lang="ar-EG" b="1" dirty="0" smtClean="0">
                <a:solidFill>
                  <a:srgbClr val="002060"/>
                </a:solidFill>
                <a:cs typeface="PT Bold Heading" panose="02010400000000000000" pitchFamily="2" charset="-78"/>
              </a:rPr>
              <a:t>- مقارنة نتائج المعدلات السابقة بالمدى اليومي والسنوي ونصف السنوي والانحراف المعياري ومعامل الاختلاف .</a:t>
            </a:r>
          </a:p>
          <a:p>
            <a:pPr marL="0" indent="0">
              <a:buNone/>
            </a:pPr>
            <a:r>
              <a:rPr lang="ar-EG" b="1" dirty="0">
                <a:solidFill>
                  <a:srgbClr val="002060"/>
                </a:solidFill>
                <a:cs typeface="PT Bold Heading" panose="02010400000000000000" pitchFamily="2" charset="-78"/>
              </a:rPr>
              <a:t>3</a:t>
            </a:r>
            <a:r>
              <a:rPr lang="ar-EG" b="1" dirty="0" smtClean="0">
                <a:solidFill>
                  <a:srgbClr val="002060"/>
                </a:solidFill>
                <a:cs typeface="PT Bold Heading" panose="02010400000000000000" pitchFamily="2" charset="-78"/>
              </a:rPr>
              <a:t>- ندرس التوزيع التكراري والتوزيع الفصلي والشهري لبعض العناصر مثل الرياح والامطار </a:t>
            </a:r>
            <a:r>
              <a:rPr lang="ar-EG" sz="3600" b="1" dirty="0" smtClean="0">
                <a:solidFill>
                  <a:srgbClr val="002060"/>
                </a:solidFill>
                <a:cs typeface="PT Bold Heading" panose="02010400000000000000" pitchFamily="2" charset="-78"/>
              </a:rPr>
              <a:t>.</a:t>
            </a:r>
            <a:endParaRPr lang="ar-EG" sz="3600" b="1" dirty="0">
              <a:solidFill>
                <a:srgbClr val="00206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716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  <a:cs typeface="PT Bold Heading" panose="02010400000000000000" pitchFamily="2" charset="-78"/>
              </a:rPr>
              <a:t>5- الفروع الرئيسة لعلم المناخ ؟</a:t>
            </a:r>
            <a:endParaRPr lang="ar-EG" b="1" dirty="0">
              <a:solidFill>
                <a:srgbClr val="00206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>
                <a:cs typeface="PT Bold Heading" panose="02010400000000000000" pitchFamily="2" charset="-78"/>
              </a:rPr>
              <a:t>هناك ثلاثة فروع رئيسة لعلم المناخ هي :-</a:t>
            </a:r>
          </a:p>
          <a:p>
            <a:pPr marL="0" indent="0">
              <a:buNone/>
            </a:pPr>
            <a:endParaRPr lang="ar-EG" b="1" dirty="0" smtClean="0">
              <a:cs typeface="PT Bold Heading" panose="02010400000000000000" pitchFamily="2" charset="-78"/>
            </a:endParaRPr>
          </a:p>
          <a:p>
            <a:pPr marL="0" indent="0">
              <a:buNone/>
            </a:pPr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1- مبادئ المناخ والارصاد الجوية .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2- المناخ الاقليمي .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3- المناخ التطبيقي .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00B0F0"/>
                </a:solidFill>
                <a:cs typeface="PT Bold Heading" panose="02010400000000000000" pitchFamily="2" charset="-78"/>
              </a:rPr>
              <a:t>السؤال </a:t>
            </a:r>
            <a:r>
              <a:rPr lang="ar-EG" b="1" dirty="0" smtClean="0">
                <a:cs typeface="PT Bold Heading" panose="02010400000000000000" pitchFamily="2" charset="-78"/>
              </a:rPr>
              <a:t>:في أي الموضوعات تبحث هذه الفروع ؟</a:t>
            </a:r>
            <a:endParaRPr lang="ar-EG" b="1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72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cs typeface="PT Bold Heading" panose="02010400000000000000" pitchFamily="2" charset="-78"/>
              </a:rPr>
              <a:t>الأنترنت والدراسات المناخية</a:t>
            </a:r>
            <a:endParaRPr lang="ar-EG" b="1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 b="1" dirty="0" smtClean="0">
              <a:solidFill>
                <a:srgbClr val="C00000"/>
              </a:solidFill>
              <a:cs typeface="PT Bold Heading" panose="02010400000000000000" pitchFamily="2" charset="-78"/>
            </a:endParaRPr>
          </a:p>
          <a:p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أحدثت شبكة المعلومات الدولية ثورة كبرى </a:t>
            </a:r>
            <a:r>
              <a:rPr lang="ar-EG" b="1" dirty="0" err="1" smtClean="0">
                <a:solidFill>
                  <a:srgbClr val="C00000"/>
                </a:solidFill>
                <a:cs typeface="PT Bold Heading" panose="02010400000000000000" pitchFamily="2" charset="-78"/>
              </a:rPr>
              <a:t>فى</a:t>
            </a:r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 مجال الدراسات المناخية ، خاصة وأن مئات التقارير العلمية تصدر </a:t>
            </a:r>
            <a:r>
              <a:rPr lang="ar-EG" b="1" dirty="0" err="1" smtClean="0">
                <a:solidFill>
                  <a:srgbClr val="C00000"/>
                </a:solidFill>
                <a:cs typeface="PT Bold Heading" panose="02010400000000000000" pitchFamily="2" charset="-78"/>
              </a:rPr>
              <a:t>فى</a:t>
            </a:r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 كل شهر عن أكبر مراكز البحث العلمي </a:t>
            </a:r>
            <a:r>
              <a:rPr lang="ar-EG" b="1" dirty="0" err="1" smtClean="0">
                <a:solidFill>
                  <a:srgbClr val="C00000"/>
                </a:solidFill>
                <a:cs typeface="PT Bold Heading" panose="02010400000000000000" pitchFamily="2" charset="-78"/>
              </a:rPr>
              <a:t>فى</a:t>
            </a:r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 العالم وأن تلك التقارير تعالج شتى الموضوعات المناخية معتمدة على أحدث البيانات والمعلومات .</a:t>
            </a:r>
            <a:endParaRPr lang="ar-EG" b="1" dirty="0">
              <a:solidFill>
                <a:srgbClr val="C0000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89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36904" cy="1224136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ar-EG" sz="3200" b="1" dirty="0" smtClean="0">
                <a:solidFill>
                  <a:prstClr val="black"/>
                </a:solidFill>
                <a:cs typeface="PT Bold Heading" panose="02010400000000000000" pitchFamily="2" charset="-78"/>
              </a:rPr>
              <a:t/>
            </a:r>
            <a:br>
              <a:rPr lang="ar-EG" sz="3200" b="1" dirty="0" smtClean="0">
                <a:solidFill>
                  <a:prstClr val="black"/>
                </a:solidFill>
                <a:cs typeface="PT Bold Heading" panose="02010400000000000000" pitchFamily="2" charset="-78"/>
              </a:rPr>
            </a:br>
            <a:r>
              <a:rPr lang="ar-EG" sz="3200" b="1" dirty="0" smtClean="0">
                <a:solidFill>
                  <a:prstClr val="black"/>
                </a:solidFill>
                <a:cs typeface="PT Bold Heading" panose="02010400000000000000" pitchFamily="2" charset="-78"/>
              </a:rPr>
              <a:t>لذا </a:t>
            </a:r>
            <a:r>
              <a:rPr lang="ar-EG" sz="3200" b="1" dirty="0">
                <a:solidFill>
                  <a:prstClr val="black"/>
                </a:solidFill>
                <a:cs typeface="PT Bold Heading" panose="02010400000000000000" pitchFamily="2" charset="-78"/>
              </a:rPr>
              <a:t>وجب علينا ان نتعرف على بعض المواقع الرئيسة المخصصة للمناخ والطقس .</a:t>
            </a:r>
            <a:br>
              <a:rPr lang="ar-EG" sz="3200" b="1" dirty="0">
                <a:solidFill>
                  <a:prstClr val="black"/>
                </a:solidFill>
                <a:cs typeface="PT Bold Heading" panose="02010400000000000000" pitchFamily="2" charset="-78"/>
              </a:rPr>
            </a:b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sz="2800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اولاً: مواقع تتضمن بيانات مناخية عن مختلف دول العالم .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1- </a:t>
            </a:r>
            <a:r>
              <a:rPr lang="en-US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TuTiempo.net</a:t>
            </a:r>
            <a:r>
              <a:rPr lang="ar-EG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 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  <a:hlinkClick r:id="rId2"/>
              </a:rPr>
              <a:t>www.tutiempo.net/en/climate</a:t>
            </a:r>
            <a:r>
              <a:rPr lang="ar-EG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  </a:t>
            </a:r>
          </a:p>
          <a:p>
            <a:r>
              <a:rPr lang="ar-EG" b="1" dirty="0" smtClean="0">
                <a:latin typeface="Cooper Black" panose="0208090404030B020404" pitchFamily="18" charset="0"/>
                <a:cs typeface="PT Bold Heading" panose="02010400000000000000" pitchFamily="2" charset="-78"/>
              </a:rPr>
              <a:t>2</a:t>
            </a:r>
            <a:r>
              <a:rPr lang="ar-EG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- </a:t>
            </a:r>
            <a:r>
              <a:rPr lang="en-US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  <a:hlinkClick r:id="rId3"/>
              </a:rPr>
              <a:t>www.wunderground.com</a:t>
            </a:r>
            <a:r>
              <a:rPr lang="en-US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 </a:t>
            </a:r>
            <a:r>
              <a:rPr lang="ar-EG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 </a:t>
            </a:r>
          </a:p>
          <a:p>
            <a:r>
              <a:rPr lang="ar-EG" b="1" dirty="0" smtClean="0">
                <a:latin typeface="Cooper Black" panose="0208090404030B020404" pitchFamily="18" charset="0"/>
                <a:cs typeface="PT Bold Heading" panose="02010400000000000000" pitchFamily="2" charset="-78"/>
              </a:rPr>
              <a:t>3</a:t>
            </a:r>
            <a:r>
              <a:rPr lang="ar-EG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- المركز العالمي لبيانات الأرصاد الجوية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  <a:hlinkClick r:id="rId4"/>
              </a:rPr>
              <a:t>www.ncdc.noaa.gov/oa/wdc/index.php</a:t>
            </a:r>
            <a:r>
              <a:rPr lang="en-US" sz="2800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 </a:t>
            </a:r>
            <a:r>
              <a:rPr lang="ar-EG" sz="2800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 </a:t>
            </a:r>
          </a:p>
          <a:p>
            <a:r>
              <a:rPr lang="ar-EG" sz="2800" b="1" dirty="0" smtClean="0">
                <a:latin typeface="Cooper Black" panose="0208090404030B020404" pitchFamily="18" charset="0"/>
                <a:cs typeface="PT Bold Heading" panose="02010400000000000000" pitchFamily="2" charset="-78"/>
              </a:rPr>
              <a:t>4</a:t>
            </a:r>
            <a:r>
              <a:rPr lang="ar-EG" sz="2800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- منظمات الأرصاد الجوية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  <a:hlinkClick r:id="rId5"/>
              </a:rPr>
              <a:t>www.worldweather.org</a:t>
            </a:r>
            <a:r>
              <a:rPr lang="ar-EG" sz="2800" b="1" dirty="0" smtClean="0">
                <a:solidFill>
                  <a:srgbClr val="0070C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 </a:t>
            </a:r>
          </a:p>
          <a:p>
            <a:pPr marL="0" indent="0">
              <a:buNone/>
            </a:pPr>
            <a:endParaRPr lang="ar-EG" sz="2800" b="1" dirty="0">
              <a:solidFill>
                <a:srgbClr val="0070C0"/>
              </a:solidFill>
              <a:latin typeface="Cooper Black" panose="0208090404030B020404" pitchFamily="18" charset="0"/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234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ثانياً: مراكز البحوث المناخية</a:t>
            </a:r>
            <a:endParaRPr lang="ar-EG" b="1" dirty="0">
              <a:solidFill>
                <a:srgbClr val="C0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EG" b="1" dirty="0">
                <a:solidFill>
                  <a:srgbClr val="FF0000"/>
                </a:solidFill>
              </a:rPr>
              <a:t>1</a:t>
            </a:r>
            <a:r>
              <a:rPr lang="ar-EG" b="1" dirty="0" smtClean="0">
                <a:solidFill>
                  <a:srgbClr val="FF0000"/>
                </a:solidFill>
              </a:rPr>
              <a:t>- المركز البريطاني للبيانات المناخية .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www.badc.nerc.ac.uk/home/</a:t>
            </a:r>
            <a:r>
              <a:rPr lang="ar-EG" dirty="0" smtClean="0"/>
              <a:t>  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2- المركز </a:t>
            </a:r>
            <a:r>
              <a:rPr lang="ar-EG" b="1" dirty="0" err="1" smtClean="0">
                <a:solidFill>
                  <a:srgbClr val="FF0000"/>
                </a:solidFill>
              </a:rPr>
              <a:t>البريطانى</a:t>
            </a:r>
            <a:r>
              <a:rPr lang="ar-EG" b="1" dirty="0" smtClean="0">
                <a:solidFill>
                  <a:srgbClr val="FF0000"/>
                </a:solidFill>
              </a:rPr>
              <a:t> للطقس .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www.atm.ch.cam.ac.uk</a:t>
            </a:r>
            <a:r>
              <a:rPr lang="ar-EG" dirty="0" smtClean="0"/>
              <a:t> 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3- مركز التغير المناخي في وكالة ناسا الفضائية .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4- المؤتمر الدولي للتغير المناخي .</a:t>
            </a:r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35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مواقع أخرى هامة </a:t>
            </a:r>
            <a:endParaRPr lang="ar-EG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EG" b="1" dirty="0" smtClean="0">
                <a:solidFill>
                  <a:srgbClr val="FF0000"/>
                </a:solidFill>
              </a:rPr>
              <a:t>1- مواقع </a:t>
            </a:r>
            <a:r>
              <a:rPr lang="ar-EG" b="1" dirty="0" err="1" smtClean="0">
                <a:solidFill>
                  <a:srgbClr val="FF0000"/>
                </a:solidFill>
              </a:rPr>
              <a:t>الأتصال</a:t>
            </a:r>
            <a:r>
              <a:rPr lang="ar-EG" b="1" dirty="0" smtClean="0">
                <a:solidFill>
                  <a:srgbClr val="FF0000"/>
                </a:solidFill>
              </a:rPr>
              <a:t> المناخية 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www.oranin.macam98.ac.il/geo/climate</a:t>
            </a:r>
            <a:r>
              <a:rPr lang="en-US" dirty="0" smtClean="0"/>
              <a:t> </a:t>
            </a:r>
            <a:r>
              <a:rPr lang="ar-EG" dirty="0" smtClean="0"/>
              <a:t> 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2- أهم مراكز المناخ والأرصاد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www.wmo.climax/lib1/arep/web/ch</a:t>
            </a:r>
            <a:r>
              <a:rPr lang="en-US" dirty="0" smtClean="0"/>
              <a:t> </a:t>
            </a:r>
            <a:r>
              <a:rPr lang="ar-EG" dirty="0" smtClean="0"/>
              <a:t> 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3- المنظمة العالمية للأرصاد الجوية</a:t>
            </a:r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www.wmo.ch</a:t>
            </a:r>
            <a:r>
              <a:rPr lang="en-US" dirty="0" smtClean="0"/>
              <a:t> </a:t>
            </a:r>
            <a:r>
              <a:rPr lang="ar-EG" dirty="0" smtClean="0"/>
              <a:t> 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4- محطة الأرصاد الجوية </a:t>
            </a:r>
          </a:p>
          <a:p>
            <a:pPr marL="0" indent="0">
              <a:buNone/>
            </a:pPr>
            <a:r>
              <a:rPr lang="en-US" dirty="0" smtClean="0">
                <a:hlinkClick r:id="rId5"/>
              </a:rPr>
              <a:t>www.weather.com/weather</a:t>
            </a:r>
            <a:r>
              <a:rPr lang="en-US" dirty="0" smtClean="0"/>
              <a:t> </a:t>
            </a:r>
            <a:endParaRPr lang="ar-EG" dirty="0" smtClean="0"/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5- الأعاصير المدارية </a:t>
            </a:r>
          </a:p>
          <a:p>
            <a:pPr marL="0" indent="0">
              <a:buNone/>
            </a:pPr>
            <a:r>
              <a:rPr lang="ar-EG" b="1" dirty="0" smtClean="0">
                <a:solidFill>
                  <a:srgbClr val="FF0000"/>
                </a:solidFill>
              </a:rPr>
              <a:t>6- الولايات المتحدة اليوم للطقس </a:t>
            </a:r>
          </a:p>
          <a:p>
            <a:pPr marL="0" indent="0">
              <a:buNone/>
            </a:pPr>
            <a:r>
              <a:rPr lang="en-US" dirty="0" smtClean="0">
                <a:hlinkClick r:id="rId6"/>
              </a:rPr>
              <a:t>www.usatoday.wworkso/weather/com</a:t>
            </a:r>
            <a:r>
              <a:rPr lang="en-US" dirty="0" smtClean="0"/>
              <a:t>.</a:t>
            </a:r>
            <a:r>
              <a:rPr lang="ar-EG" dirty="0" smtClean="0"/>
              <a:t>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81661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3200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ثالثاً: مواقع الظواهر المناخية الرئيسة على الانترنت</a:t>
            </a:r>
            <a:endParaRPr lang="ar-EG" sz="3200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>
                <a:cs typeface="PT Bold Heading" panose="02010400000000000000" pitchFamily="2" charset="-78"/>
              </a:rPr>
              <a:t>ابرز الظواهر المناخية على الشبكة هي </a:t>
            </a:r>
            <a:r>
              <a:rPr lang="ar-EG" b="1" dirty="0" smtClean="0">
                <a:solidFill>
                  <a:schemeClr val="accent6">
                    <a:lumMod val="50000"/>
                  </a:schemeClr>
                </a:solidFill>
                <a:cs typeface="PT Bold Heading" panose="02010400000000000000" pitchFamily="2" charset="-78"/>
              </a:rPr>
              <a:t>التغير المناخي والنينو وتآكل طبقة الأوزون </a:t>
            </a:r>
            <a:r>
              <a:rPr lang="ar-EG" b="1" dirty="0" smtClean="0">
                <a:cs typeface="PT Bold Heading" panose="02010400000000000000" pitchFamily="2" charset="-78"/>
              </a:rPr>
              <a:t>وتوجد صفحة خاصة بكل واحدة .</a:t>
            </a:r>
          </a:p>
          <a:p>
            <a:r>
              <a:rPr lang="ar-EG" b="1" dirty="0" smtClean="0">
                <a:cs typeface="PT Bold Heading" panose="02010400000000000000" pitchFamily="2" charset="-78"/>
              </a:rPr>
              <a:t>كما توجد مواقع ثانوية تتكلم عن ظاهرة التغير المناخي واشهرها المواقع الخاصة </a:t>
            </a:r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بظاهرة الاحتباس الحرارى</a:t>
            </a:r>
            <a:r>
              <a:rPr lang="ar-EG" b="1" dirty="0" smtClean="0">
                <a:cs typeface="PT Bold Heading" panose="02010400000000000000" pitchFamily="2" charset="-78"/>
              </a:rPr>
              <a:t> ، </a:t>
            </a:r>
            <a:r>
              <a:rPr lang="ar-EG" b="1" dirty="0" smtClean="0">
                <a:solidFill>
                  <a:srgbClr val="00B050"/>
                </a:solidFill>
                <a:cs typeface="PT Bold Heading" panose="02010400000000000000" pitchFamily="2" charset="-78"/>
              </a:rPr>
              <a:t>والكتاب التمهيدي للتغير المناخي </a:t>
            </a:r>
            <a:r>
              <a:rPr lang="ar-EG" b="1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والمنظمة العالمية للأرصاد الجوية </a:t>
            </a:r>
            <a:r>
              <a:rPr lang="ar-EG" b="1" dirty="0" smtClean="0">
                <a:cs typeface="PT Bold Heading" panose="02010400000000000000" pitchFamily="2" charset="-78"/>
              </a:rPr>
              <a:t>.</a:t>
            </a:r>
            <a:endParaRPr lang="ar-EG" b="1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648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نشاط</a:t>
            </a:r>
            <a:endParaRPr lang="ar-EG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>
                <a:cs typeface="PT Bold Heading" panose="02010400000000000000" pitchFamily="2" charset="-78"/>
              </a:rPr>
              <a:t>مطلوب تقسيم الطالبات الى خمس او ست مجموعات وكل مجموعة تمثلها طالبة تتحدث عنها او ترسل الأوراق على </a:t>
            </a:r>
            <a:r>
              <a:rPr lang="ar-EG" b="1" dirty="0" err="1" smtClean="0">
                <a:cs typeface="PT Bold Heading" panose="02010400000000000000" pitchFamily="2" charset="-78"/>
              </a:rPr>
              <a:t>الأميل</a:t>
            </a:r>
            <a:r>
              <a:rPr lang="ar-EG" b="1" dirty="0" smtClean="0">
                <a:cs typeface="PT Bold Heading" panose="02010400000000000000" pitchFamily="2" charset="-78"/>
              </a:rPr>
              <a:t> الخاص </a:t>
            </a:r>
            <a:r>
              <a:rPr lang="ar-EG" b="1" dirty="0" err="1" smtClean="0">
                <a:cs typeface="PT Bold Heading" panose="02010400000000000000" pitchFamily="2" charset="-78"/>
              </a:rPr>
              <a:t>بى</a:t>
            </a:r>
            <a:r>
              <a:rPr lang="ar-EG" b="1" dirty="0" smtClean="0">
                <a:cs typeface="PT Bold Heading" panose="02010400000000000000" pitchFamily="2" charset="-78"/>
              </a:rPr>
              <a:t> :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Cooper Black" panose="0208090404030B020404" pitchFamily="18" charset="0"/>
                <a:cs typeface="PT Bold Heading" panose="02010400000000000000" pitchFamily="2" charset="-78"/>
                <a:hlinkClick r:id="rId2"/>
              </a:rPr>
              <a:t>afgaber@ud.edu.sa</a:t>
            </a:r>
            <a:r>
              <a:rPr lang="en-US" b="1" dirty="0" smtClean="0">
                <a:solidFill>
                  <a:srgbClr val="C00000"/>
                </a:solidFill>
                <a:latin typeface="Cooper Black" panose="0208090404030B020404" pitchFamily="18" charset="0"/>
                <a:cs typeface="PT Bold Heading" panose="02010400000000000000" pitchFamily="2" charset="-78"/>
              </a:rPr>
              <a:t>              </a:t>
            </a:r>
            <a:endParaRPr lang="ar-EG" b="1" dirty="0" smtClean="0">
              <a:solidFill>
                <a:srgbClr val="C00000"/>
              </a:solidFill>
              <a:latin typeface="Cooper Black" panose="0208090404030B020404" pitchFamily="18" charset="0"/>
              <a:cs typeface="PT Bold Heading" panose="02010400000000000000" pitchFamily="2" charset="-78"/>
            </a:endParaRPr>
          </a:p>
          <a:p>
            <a:endParaRPr lang="ar-EG" b="1" dirty="0">
              <a:cs typeface="PT Bold Heading" panose="02010400000000000000" pitchFamily="2" charset="-78"/>
            </a:endParaRPr>
          </a:p>
          <a:p>
            <a:r>
              <a:rPr lang="ar-EG" b="1" dirty="0" smtClean="0">
                <a:solidFill>
                  <a:srgbClr val="002060"/>
                </a:solidFill>
                <a:cs typeface="PT Bold Heading" panose="02010400000000000000" pitchFamily="2" charset="-78"/>
              </a:rPr>
              <a:t>الموضوع</a:t>
            </a:r>
            <a:r>
              <a:rPr lang="ar-EG" b="1" dirty="0" smtClean="0">
                <a:cs typeface="PT Bold Heading" panose="02010400000000000000" pitchFamily="2" charset="-78"/>
              </a:rPr>
              <a:t> : </a:t>
            </a:r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ظاهرة </a:t>
            </a:r>
            <a:r>
              <a:rPr lang="ar-EG" b="1" dirty="0" err="1" smtClean="0">
                <a:solidFill>
                  <a:srgbClr val="FF0000"/>
                </a:solidFill>
                <a:cs typeface="PT Bold Heading" panose="02010400000000000000" pitchFamily="2" charset="-78"/>
              </a:rPr>
              <a:t>النينو</a:t>
            </a:r>
            <a:r>
              <a:rPr lang="ar-EG" b="1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  </a:t>
            </a:r>
            <a:r>
              <a:rPr lang="ar-EG" b="1" dirty="0" err="1" smtClean="0">
                <a:cs typeface="PT Bold Heading" panose="02010400000000000000" pitchFamily="2" charset="-78"/>
              </a:rPr>
              <a:t>فى</a:t>
            </a:r>
            <a:r>
              <a:rPr lang="ar-EG" b="1" dirty="0" smtClean="0">
                <a:cs typeface="PT Bold Heading" panose="02010400000000000000" pitchFamily="2" charset="-78"/>
              </a:rPr>
              <a:t> </a:t>
            </a:r>
            <a:r>
              <a:rPr lang="ar-EG" b="1" u="sng" dirty="0" smtClean="0">
                <a:cs typeface="PT Bold Heading" panose="02010400000000000000" pitchFamily="2" charset="-78"/>
              </a:rPr>
              <a:t>ورقتين أو ثلاث مع مراعاة التوثيق وتعدد المراجع والمصادر والأشكال . </a:t>
            </a:r>
          </a:p>
          <a:p>
            <a:endParaRPr lang="ar-EG" b="1" u="sng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365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cs typeface="PT Bold Heading" panose="02010400000000000000" pitchFamily="2" charset="-78"/>
              </a:rPr>
              <a:t>المنظمة العالمية للأرصاد الجوية</a:t>
            </a:r>
            <a:endParaRPr lang="ar-EG" b="1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EG" b="1" dirty="0" err="1" smtClean="0"/>
              <a:t>هى</a:t>
            </a:r>
            <a:r>
              <a:rPr lang="ar-EG" b="1" dirty="0" smtClean="0"/>
              <a:t> منظمة تابعة للأمم المتحدة ومقرها سويسرا ، انشئت سنة 1950 ومنذ عام 1996 أصبحت تضم </a:t>
            </a:r>
            <a:r>
              <a:rPr lang="ar-EG" b="1" dirty="0" err="1" smtClean="0"/>
              <a:t>فى</a:t>
            </a:r>
            <a:r>
              <a:rPr lang="ar-EG" b="1" dirty="0" smtClean="0"/>
              <a:t> عضويتها 185 بلد .</a:t>
            </a:r>
          </a:p>
          <a:p>
            <a:r>
              <a:rPr lang="ar-EG" b="1" dirty="0" smtClean="0">
                <a:solidFill>
                  <a:srgbClr val="C00000"/>
                </a:solidFill>
              </a:rPr>
              <a:t>رسالتها تتلخص </a:t>
            </a:r>
            <a:r>
              <a:rPr lang="ar-EG" b="1" dirty="0" err="1" smtClean="0">
                <a:solidFill>
                  <a:srgbClr val="C00000"/>
                </a:solidFill>
              </a:rPr>
              <a:t>فى</a:t>
            </a:r>
            <a:r>
              <a:rPr lang="ar-EG" b="1" dirty="0" smtClean="0">
                <a:solidFill>
                  <a:srgbClr val="C00000"/>
                </a:solidFill>
              </a:rPr>
              <a:t> </a:t>
            </a:r>
            <a:r>
              <a:rPr lang="ar-EG" b="1" dirty="0" err="1" smtClean="0">
                <a:solidFill>
                  <a:srgbClr val="C00000"/>
                </a:solidFill>
              </a:rPr>
              <a:t>الاتى</a:t>
            </a:r>
            <a:r>
              <a:rPr lang="ar-EG" b="1" dirty="0" smtClean="0">
                <a:solidFill>
                  <a:srgbClr val="C00000"/>
                </a:solidFill>
              </a:rPr>
              <a:t> </a:t>
            </a:r>
            <a:r>
              <a:rPr lang="ar-EG" dirty="0" smtClean="0"/>
              <a:t>:</a:t>
            </a:r>
          </a:p>
          <a:p>
            <a:r>
              <a:rPr lang="ar-EG" b="1" dirty="0" smtClean="0">
                <a:solidFill>
                  <a:srgbClr val="0070C0"/>
                </a:solidFill>
              </a:rPr>
              <a:t>تنسيق التعاون بين دول العالم </a:t>
            </a:r>
            <a:r>
              <a:rPr lang="ar-EG" b="1" dirty="0" err="1" smtClean="0">
                <a:solidFill>
                  <a:srgbClr val="0070C0"/>
                </a:solidFill>
              </a:rPr>
              <a:t>فى</a:t>
            </a:r>
            <a:r>
              <a:rPr lang="ar-EG" b="1" dirty="0" smtClean="0">
                <a:solidFill>
                  <a:srgbClr val="0070C0"/>
                </a:solidFill>
              </a:rPr>
              <a:t> مجالات الأرصاد الجوية بحيث يصبح بالسرعة القصوى توفير بيانات دقيقة وحديثة عن حالة الطقس السائد والمتوقع لأى مكان </a:t>
            </a:r>
            <a:r>
              <a:rPr lang="ar-EG" b="1" dirty="0" err="1" smtClean="0">
                <a:solidFill>
                  <a:srgbClr val="0070C0"/>
                </a:solidFill>
              </a:rPr>
              <a:t>فى</a:t>
            </a:r>
            <a:r>
              <a:rPr lang="ar-EG" b="1" dirty="0" smtClean="0">
                <a:solidFill>
                  <a:srgbClr val="0070C0"/>
                </a:solidFill>
              </a:rPr>
              <a:t> العالم وتوصيل تلك البيانات الى الجهات المعنية الرسمية والخاصة </a:t>
            </a:r>
            <a:r>
              <a:rPr lang="ar-EG" dirty="0" smtClean="0"/>
              <a:t>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60596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ســـــــــــــؤال</a:t>
            </a:r>
            <a:endParaRPr lang="ar-EG" b="1" dirty="0">
              <a:solidFill>
                <a:srgbClr val="C0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 lnSpcReduction="10000"/>
          </a:bodyPr>
          <a:lstStyle/>
          <a:p>
            <a:endParaRPr lang="ar-EG" b="1" dirty="0" smtClean="0">
              <a:cs typeface="PT Bold Heading" panose="02010400000000000000" pitchFamily="2" charset="-78"/>
            </a:endParaRPr>
          </a:p>
          <a:p>
            <a:endParaRPr lang="ar-EG" b="1" dirty="0">
              <a:cs typeface="PT Bold Heading" panose="02010400000000000000" pitchFamily="2" charset="-78"/>
            </a:endParaRPr>
          </a:p>
          <a:p>
            <a:pPr marL="0" indent="0">
              <a:buNone/>
            </a:pPr>
            <a:r>
              <a:rPr lang="ar-EG" b="1" dirty="0" smtClean="0">
                <a:cs typeface="PT Bold Heading" panose="02010400000000000000" pitchFamily="2" charset="-78"/>
              </a:rPr>
              <a:t>أذكر  أهم نشاطات المنظمة في التنسيق بين الدول </a:t>
            </a:r>
            <a:r>
              <a:rPr lang="ar-EG" b="1" dirty="0" smtClean="0">
                <a:cs typeface="PT Bold Heading" panose="02010400000000000000" pitchFamily="2" charset="-78"/>
              </a:rPr>
              <a:t>؟</a:t>
            </a:r>
            <a:endParaRPr lang="en-US" b="1" dirty="0">
              <a:cs typeface="PT Bold Heading" panose="02010400000000000000" pitchFamily="2" charset="-78"/>
            </a:endParaRPr>
          </a:p>
          <a:p>
            <a:pPr marL="0" indent="0">
              <a:buNone/>
            </a:pPr>
            <a:endParaRPr lang="en-US" b="1" dirty="0" smtClean="0">
              <a:cs typeface="PT Bold Heading" panose="02010400000000000000" pitchFamily="2" charset="-78"/>
            </a:endParaRPr>
          </a:p>
          <a:p>
            <a:pPr marL="0" indent="0">
              <a:buNone/>
            </a:pPr>
            <a:r>
              <a:rPr lang="ar-EG" b="1" dirty="0">
                <a:solidFill>
                  <a:srgbClr val="0070C0"/>
                </a:solidFill>
              </a:rPr>
              <a:t>تنسيق التعاون بين دول العالم </a:t>
            </a:r>
            <a:r>
              <a:rPr lang="ar-EG" b="1" dirty="0" err="1">
                <a:solidFill>
                  <a:srgbClr val="0070C0"/>
                </a:solidFill>
              </a:rPr>
              <a:t>فى</a:t>
            </a:r>
            <a:r>
              <a:rPr lang="ar-EG" b="1" dirty="0">
                <a:solidFill>
                  <a:srgbClr val="0070C0"/>
                </a:solidFill>
              </a:rPr>
              <a:t> مجالات الأرصاد </a:t>
            </a:r>
            <a:r>
              <a:rPr lang="ar-EG" b="1" dirty="0" smtClean="0">
                <a:solidFill>
                  <a:srgbClr val="0070C0"/>
                </a:solidFill>
              </a:rPr>
              <a:t>الجوية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ar-EG" b="1" dirty="0">
                <a:solidFill>
                  <a:srgbClr val="0070C0"/>
                </a:solidFill>
              </a:rPr>
              <a:t>بحيث يصبح بالسرعة القصوى توفير بيانات دقيقة وحديثة عن حالة الطقس السائد والمتوقع لأى مكان </a:t>
            </a:r>
            <a:r>
              <a:rPr lang="ar-EG" b="1" dirty="0" err="1">
                <a:solidFill>
                  <a:srgbClr val="0070C0"/>
                </a:solidFill>
              </a:rPr>
              <a:t>فى</a:t>
            </a:r>
            <a:r>
              <a:rPr lang="ar-EG" b="1" dirty="0">
                <a:solidFill>
                  <a:srgbClr val="0070C0"/>
                </a:solidFill>
              </a:rPr>
              <a:t> </a:t>
            </a:r>
            <a:r>
              <a:rPr lang="ar-EG" b="1" dirty="0" smtClean="0">
                <a:solidFill>
                  <a:srgbClr val="0070C0"/>
                </a:solidFill>
              </a:rPr>
              <a:t>العالم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ar-EG" b="1" dirty="0">
                <a:solidFill>
                  <a:srgbClr val="0070C0"/>
                </a:solidFill>
              </a:rPr>
              <a:t>وتوصيل تلك البيانات الى الجهات المعنية الرسمية والخاصة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ar-EG" b="1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996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EG" sz="11500" b="1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  في رعاية الله</a:t>
            </a:r>
          </a:p>
          <a:p>
            <a:pPr marL="0" indent="0" algn="ctr">
              <a:buNone/>
            </a:pPr>
            <a:r>
              <a:rPr lang="ar-EG" b="1" dirty="0" smtClean="0">
                <a:cs typeface="PT Bold Heading" panose="02010400000000000000" pitchFamily="2" charset="-78"/>
              </a:rPr>
              <a:t>د. أحمد فوزى ضاحي</a:t>
            </a:r>
            <a:endParaRPr lang="ar-EG" b="1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600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720</Words>
  <Application>Microsoft Office PowerPoint</Application>
  <PresentationFormat>عرض على الشاشة (3:4)‏</PresentationFormat>
  <Paragraphs>109</Paragraphs>
  <Slides>20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نسق Office</vt:lpstr>
      <vt:lpstr>علم المناخ المعاصر</vt:lpstr>
      <vt:lpstr>علم المناخ والأرصاد الجوية</vt:lpstr>
      <vt:lpstr>لكن الحقيقة .....</vt:lpstr>
      <vt:lpstr>ماهو الدليل على ذلك ؟</vt:lpstr>
      <vt:lpstr>2- التمييز بين المناخ والطقس</vt:lpstr>
      <vt:lpstr>عرض تقديمي في PowerPoint</vt:lpstr>
      <vt:lpstr>3- طول المدة اللازمة لدراسة المناخ</vt:lpstr>
      <vt:lpstr>لكن.....</vt:lpstr>
      <vt:lpstr>4- عناصر المناخ </vt:lpstr>
      <vt:lpstr>ما الذي نقوم به عند دراسة عناصر المناخ؟</vt:lpstr>
      <vt:lpstr>5- الفروع الرئيسة لعلم المناخ ؟</vt:lpstr>
      <vt:lpstr>الأنترنت والدراسات المناخية</vt:lpstr>
      <vt:lpstr> لذا وجب علينا ان نتعرف على بعض المواقع الرئيسة المخصصة للمناخ والطقس . </vt:lpstr>
      <vt:lpstr>ثانياً: مراكز البحوث المناخية</vt:lpstr>
      <vt:lpstr>مواقع أخرى هامة </vt:lpstr>
      <vt:lpstr>ثالثاً: مواقع الظواهر المناخية الرئيسة على الانترنت</vt:lpstr>
      <vt:lpstr>نشاط</vt:lpstr>
      <vt:lpstr>المنظمة العالمية للأرصاد الجوية</vt:lpstr>
      <vt:lpstr>ســـــــــــــؤال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علم المناخ المعاصر</dc:title>
  <dc:creator>Dr.Ahmed Dahy</dc:creator>
  <cp:lastModifiedBy>Welcome</cp:lastModifiedBy>
  <cp:revision>18</cp:revision>
  <dcterms:created xsi:type="dcterms:W3CDTF">2014-09-08T14:01:38Z</dcterms:created>
  <dcterms:modified xsi:type="dcterms:W3CDTF">2014-10-15T13:34:25Z</dcterms:modified>
</cp:coreProperties>
</file>