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6600"/>
    <a:srgbClr val="FDE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11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15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608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7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45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930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14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3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39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3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26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 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889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532185"/>
            <a:ext cx="9720071" cy="4325815"/>
          </a:xfrm>
        </p:spPr>
        <p:txBody>
          <a:bodyPr/>
          <a:lstStyle/>
          <a:p>
            <a:pPr algn="l" rtl="0">
              <a:buFont typeface="Wingdings" panose="05000000000000000000" pitchFamily="2" charset="2"/>
              <a:buChar char="q"/>
            </a:pPr>
            <a:r>
              <a:rPr lang="en-US" sz="2800" dirty="0" smtClean="0"/>
              <a:t>George Herbert’s “Virtue”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US" sz="2800" dirty="0" smtClean="0"/>
              <a:t>“sons of Ben” or the Cavalier Poets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Ben Johnson’s “On My First Son”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Richard Lovelace " To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Lucasta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, Going to the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Warres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"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739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Herbert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A religious man, priest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Child of God – spontaneous language, direct &amp; clear ideas, and short sentences.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He </a:t>
            </a:r>
            <a:r>
              <a:rPr lang="en-US" sz="2800" dirty="0"/>
              <a:t>wrote religious poems characterized by a precision of language, a metrical versatility, and an ingenious use of imagery or </a:t>
            </a:r>
            <a:r>
              <a:rPr lang="en-US" sz="2800" dirty="0" smtClean="0"/>
              <a:t>conceits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i="1" dirty="0"/>
              <a:t>The Temple</a:t>
            </a:r>
            <a:r>
              <a:rPr lang="en-US" sz="2800" dirty="0"/>
              <a:t> (1633)</a:t>
            </a:r>
            <a:endParaRPr lang="ar-SA" sz="2800" dirty="0"/>
          </a:p>
          <a:p>
            <a:pPr algn="l" rtl="0">
              <a:buFont typeface="Wingdings" panose="05000000000000000000" pitchFamily="2" charset="2"/>
              <a:buChar char="v"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16794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stanza: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>
                <a:solidFill>
                  <a:srgbClr val="FF0000"/>
                </a:solidFill>
              </a:rPr>
              <a:t>Sweet day</a:t>
            </a:r>
            <a:r>
              <a:rPr lang="en-US" sz="2800" dirty="0"/>
              <a:t>, so cool, so calm, so bright, </a:t>
            </a:r>
          </a:p>
          <a:p>
            <a:pPr algn="l" rtl="0"/>
            <a:r>
              <a:rPr lang="en-US" sz="2800" dirty="0"/>
              <a:t>The bridal of the earth and sky; </a:t>
            </a:r>
          </a:p>
          <a:p>
            <a:pPr algn="l" rtl="0"/>
            <a:r>
              <a:rPr lang="en-US" sz="2800" dirty="0"/>
              <a:t>The </a:t>
            </a:r>
            <a:r>
              <a:rPr lang="en-US" sz="2800" dirty="0">
                <a:solidFill>
                  <a:srgbClr val="00B050"/>
                </a:solidFill>
              </a:rPr>
              <a:t>dew</a:t>
            </a:r>
            <a:r>
              <a:rPr lang="en-US" sz="2800" dirty="0"/>
              <a:t> shall </a:t>
            </a:r>
            <a:r>
              <a:rPr lang="en-US" sz="2800" dirty="0">
                <a:solidFill>
                  <a:srgbClr val="00B050"/>
                </a:solidFill>
              </a:rPr>
              <a:t>weep</a:t>
            </a:r>
            <a:r>
              <a:rPr lang="en-US" sz="2800" dirty="0"/>
              <a:t> thy fall </a:t>
            </a:r>
            <a:r>
              <a:rPr lang="en-US" sz="2800" dirty="0">
                <a:solidFill>
                  <a:srgbClr val="FF0000"/>
                </a:solidFill>
              </a:rPr>
              <a:t>to-night</a:t>
            </a:r>
            <a:r>
              <a:rPr lang="en-US" sz="2800" dirty="0"/>
              <a:t>, </a:t>
            </a:r>
          </a:p>
          <a:p>
            <a:pPr algn="l" rtl="0"/>
            <a:r>
              <a:rPr lang="en-US" sz="2800" dirty="0">
                <a:solidFill>
                  <a:srgbClr val="7030A0"/>
                </a:solidFill>
              </a:rPr>
              <a:t>         For thou must die. 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l" rtl="0"/>
            <a:endParaRPr lang="en-US" sz="2800" dirty="0"/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relationship between life and death, day and night, &amp; earth and sky (mortality of physical world). </a:t>
            </a:r>
            <a:endParaRPr lang="en-US" sz="2800" dirty="0"/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5590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stanza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>
                <a:solidFill>
                  <a:srgbClr val="FF0000"/>
                </a:solidFill>
              </a:rPr>
              <a:t>Sweet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rose</a:t>
            </a:r>
            <a:r>
              <a:rPr lang="en-US" sz="2800" dirty="0"/>
              <a:t>, whose hue angry and brave </a:t>
            </a:r>
          </a:p>
          <a:p>
            <a:pPr algn="l" rtl="0"/>
            <a:r>
              <a:rPr lang="en-US" sz="2800" dirty="0"/>
              <a:t>Bids the rash gazer wipe his eye; </a:t>
            </a:r>
          </a:p>
          <a:p>
            <a:pPr algn="l" rtl="0"/>
            <a:r>
              <a:rPr lang="en-US" sz="2800" dirty="0"/>
              <a:t>Thy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root</a:t>
            </a:r>
            <a:r>
              <a:rPr lang="en-US" sz="2800" dirty="0"/>
              <a:t> is ever in its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grave</a:t>
            </a:r>
            <a:r>
              <a:rPr lang="en-US" sz="2800" dirty="0"/>
              <a:t>, </a:t>
            </a:r>
          </a:p>
          <a:p>
            <a:pPr algn="l" rtl="0"/>
            <a:r>
              <a:rPr lang="en-US" sz="2800" dirty="0">
                <a:solidFill>
                  <a:srgbClr val="7030A0"/>
                </a:solidFill>
              </a:rPr>
              <a:t>         And thou must die. 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l" rtl="0"/>
            <a:endParaRPr lang="en-US" sz="2800" dirty="0">
              <a:solidFill>
                <a:srgbClr val="7030A0"/>
              </a:solidFill>
            </a:endParaRP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relation between present and past. </a:t>
            </a:r>
            <a:endParaRPr lang="en-US" sz="28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809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stanza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>
                <a:solidFill>
                  <a:srgbClr val="FF0000"/>
                </a:solidFill>
              </a:rPr>
              <a:t>Sweet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spring</a:t>
            </a:r>
            <a:r>
              <a:rPr lang="en-US" sz="2800" dirty="0"/>
              <a:t>, full of sweet days and roses, </a:t>
            </a:r>
          </a:p>
          <a:p>
            <a:pPr algn="l" rtl="0"/>
            <a:r>
              <a:rPr lang="en-US" sz="2800" dirty="0"/>
              <a:t>A box where sweets compacted lie; </a:t>
            </a:r>
          </a:p>
          <a:p>
            <a:pPr algn="l" rtl="0"/>
            <a:r>
              <a:rPr lang="en-US" sz="2800" dirty="0"/>
              <a:t>My music shows ye have your </a:t>
            </a:r>
            <a:r>
              <a:rPr lang="en-US" sz="2800" dirty="0">
                <a:solidFill>
                  <a:srgbClr val="0070C0"/>
                </a:solidFill>
              </a:rPr>
              <a:t>closes</a:t>
            </a:r>
            <a:r>
              <a:rPr lang="en-US" sz="2800" dirty="0"/>
              <a:t>, </a:t>
            </a:r>
          </a:p>
          <a:p>
            <a:pPr algn="l" rtl="0"/>
            <a:r>
              <a:rPr lang="en-US" sz="2800" dirty="0"/>
              <a:t>         </a:t>
            </a:r>
            <a:r>
              <a:rPr lang="en-US" sz="2800" dirty="0">
                <a:solidFill>
                  <a:srgbClr val="7030A0"/>
                </a:solidFill>
              </a:rPr>
              <a:t>And all must die. 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l" rtl="0"/>
            <a:endParaRPr lang="en-US" sz="2800" dirty="0"/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Music refers to his poetry which also will not persist.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3561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stanza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/>
              <a:t>Only a sweet and </a:t>
            </a:r>
            <a:r>
              <a:rPr lang="en-US" sz="2800" dirty="0">
                <a:solidFill>
                  <a:srgbClr val="FF0000"/>
                </a:solidFill>
              </a:rPr>
              <a:t>virtuous soul, </a:t>
            </a:r>
          </a:p>
          <a:p>
            <a:pPr algn="l" rtl="0"/>
            <a:r>
              <a:rPr lang="en-US" sz="2800" dirty="0"/>
              <a:t>Like </a:t>
            </a:r>
            <a:r>
              <a:rPr lang="en-US" sz="2800" dirty="0" err="1"/>
              <a:t>season'd</a:t>
            </a:r>
            <a:r>
              <a:rPr lang="en-US" sz="2800" dirty="0"/>
              <a:t> timber, never gives; </a:t>
            </a:r>
          </a:p>
          <a:p>
            <a:pPr algn="l" rtl="0"/>
            <a:r>
              <a:rPr lang="en-US" sz="2800" dirty="0"/>
              <a:t>But though the whole world turn to coal, </a:t>
            </a:r>
          </a:p>
          <a:p>
            <a:pPr algn="l" rtl="0"/>
            <a:r>
              <a:rPr lang="en-US" sz="2800" dirty="0"/>
              <a:t>         Then chiefly </a:t>
            </a:r>
            <a:r>
              <a:rPr lang="en-US" sz="2800" dirty="0">
                <a:solidFill>
                  <a:srgbClr val="00B050"/>
                </a:solidFill>
              </a:rPr>
              <a:t>lives</a:t>
            </a:r>
            <a:r>
              <a:rPr lang="en-US" sz="2800" dirty="0" smtClean="0"/>
              <a:t>.</a:t>
            </a:r>
          </a:p>
          <a:p>
            <a:pPr algn="l" rtl="0"/>
            <a:endParaRPr lang="en-US" sz="2800" dirty="0"/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eternity of the spiritual aspect.  </a:t>
            </a:r>
          </a:p>
          <a:p>
            <a:pPr algn="l" rtl="0"/>
            <a:endParaRPr lang="en-US" sz="28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5044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3399"/>
                </a:solidFill>
              </a:rPr>
              <a:t>Themes:</a:t>
            </a:r>
            <a:endParaRPr lang="ar-SA" dirty="0">
              <a:solidFill>
                <a:srgbClr val="FF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mortality of earthly beauty.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interconnection of life and death </a:t>
            </a:r>
            <a:r>
              <a:rPr lang="en-US" sz="2800" dirty="0"/>
              <a:t>(day &amp; night, </a:t>
            </a:r>
            <a:r>
              <a:rPr lang="en-US" sz="2800" dirty="0" smtClean="0"/>
              <a:t>rose &amp; grave, and music &amp; closes).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immortality of virtue and spirituality. 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51997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Form:</a:t>
            </a:r>
            <a:endParaRPr lang="ar-SA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4 quatrains (</a:t>
            </a:r>
            <a:r>
              <a:rPr lang="en-US" sz="2800" dirty="0" err="1" smtClean="0"/>
              <a:t>abab</a:t>
            </a:r>
            <a:r>
              <a:rPr lang="en-US" sz="2800" dirty="0" smtClean="0"/>
              <a:t>) </a:t>
            </a:r>
          </a:p>
          <a:p>
            <a:pPr marL="0" indent="0" algn="l" rtl="0"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A quatrain is a type of stanza, or a complete poem, consisting of four lines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Refrain </a:t>
            </a:r>
          </a:p>
          <a:p>
            <a:pPr marL="0" indent="0" algn="l" rtl="0"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T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he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line or lines that are repeated in music or in verse;</a:t>
            </a:r>
            <a:endParaRPr lang="ar-SA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5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rtl="0"/>
            <a:endParaRPr lang="en-US" sz="3200" dirty="0" smtClean="0"/>
          </a:p>
          <a:p>
            <a:pPr algn="ctr" rtl="0"/>
            <a:r>
              <a:rPr lang="en-US" sz="4000" dirty="0" smtClean="0"/>
              <a:t>Writing exercise </a:t>
            </a:r>
          </a:p>
          <a:p>
            <a:pPr algn="ctr" rtl="0"/>
            <a:endParaRPr lang="en-US" sz="4000" dirty="0"/>
          </a:p>
          <a:p>
            <a:pPr algn="ctr" rtl="0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Physical and spiritual worlds are two contrasting aspects in Herbert’s “Virtue” discuss. </a:t>
            </a:r>
          </a:p>
          <a:p>
            <a:pPr algn="ctr" rtl="0"/>
            <a:endParaRPr lang="en-US" sz="4000" dirty="0"/>
          </a:p>
          <a:p>
            <a:pPr algn="ctr" rtl="0"/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321599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The Cavalier Poets </a:t>
            </a:r>
            <a:r>
              <a:rPr lang="en-US" sz="4800" dirty="0" smtClean="0"/>
              <a:t>(Sons of Ben). </a:t>
            </a:r>
            <a:endParaRPr lang="ar-SA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Followers of Johnson and members </a:t>
            </a:r>
            <a:r>
              <a:rPr lang="en-US" sz="2800" dirty="0"/>
              <a:t>of the </a:t>
            </a:r>
            <a:r>
              <a:rPr lang="en-US" sz="2800" dirty="0" smtClean="0"/>
              <a:t>aristocracy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Followed Johnson’s style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/>
              <a:t>S</a:t>
            </a:r>
            <a:r>
              <a:rPr lang="en-US" sz="2800" dirty="0" smtClean="0"/>
              <a:t>upported </a:t>
            </a:r>
            <a:r>
              <a:rPr lang="en-US" sz="2800" dirty="0"/>
              <a:t>King </a:t>
            </a:r>
            <a:r>
              <a:rPr lang="en-US" sz="2800" dirty="0">
                <a:solidFill>
                  <a:srgbClr val="FF0000"/>
                </a:solidFill>
              </a:rPr>
              <a:t>Charles I</a:t>
            </a:r>
            <a:r>
              <a:rPr lang="en-US" sz="2800" dirty="0"/>
              <a:t>, who was later executed as a result of a civil war. </a:t>
            </a:r>
            <a:endParaRPr lang="en-US" sz="2800" dirty="0" smtClean="0"/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They </a:t>
            </a:r>
            <a:r>
              <a:rPr lang="en-US" sz="2800" dirty="0"/>
              <a:t>were known as Royalists. </a:t>
            </a:r>
            <a:r>
              <a:rPr lang="en-US" sz="2800" dirty="0" smtClean="0"/>
              <a:t>Many </a:t>
            </a:r>
            <a:r>
              <a:rPr lang="en-US" sz="2800" dirty="0"/>
              <a:t>of the poems centered around </a:t>
            </a:r>
            <a:r>
              <a:rPr lang="en-US" sz="2800" dirty="0">
                <a:solidFill>
                  <a:srgbClr val="7030A0"/>
                </a:solidFill>
              </a:rPr>
              <a:t>sensual, romantic l</a:t>
            </a:r>
            <a:r>
              <a:rPr lang="en-US" sz="2800" dirty="0"/>
              <a:t>ove and also the idea of </a:t>
            </a:r>
            <a:r>
              <a:rPr lang="en-US" sz="2800" i="1" dirty="0">
                <a:solidFill>
                  <a:srgbClr val="7030A0"/>
                </a:solidFill>
              </a:rPr>
              <a:t>carpe diem</a:t>
            </a:r>
            <a:r>
              <a:rPr lang="en-US" sz="2800" dirty="0">
                <a:solidFill>
                  <a:srgbClr val="7030A0"/>
                </a:solidFill>
              </a:rPr>
              <a:t>,</a:t>
            </a:r>
            <a:r>
              <a:rPr lang="en-US" sz="2800" dirty="0"/>
              <a:t> which means to 'seize the day.' </a:t>
            </a:r>
            <a:endParaRPr lang="en-US" sz="2800" dirty="0" smtClean="0"/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To </a:t>
            </a:r>
            <a:r>
              <a:rPr lang="en-US" sz="2800" dirty="0"/>
              <a:t>the Cavalier poet, enjoying life was far more important than following moral codes. They lived for the moment.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7145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Metaphysical poets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/>
              <a:t>spiritual, scientific, and moral </a:t>
            </a:r>
            <a:r>
              <a:rPr lang="en-US" sz="2800" dirty="0" smtClean="0"/>
              <a:t>focus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/>
              <a:t>figurative, lofty </a:t>
            </a:r>
            <a:r>
              <a:rPr lang="en-US" sz="2800" dirty="0" smtClean="0"/>
              <a:t>language, complicated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Cavalier Poets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/>
              <a:t>the pleasures of the moment</a:t>
            </a:r>
            <a:r>
              <a:rPr lang="en-US" sz="2800" dirty="0" smtClean="0"/>
              <a:t>.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Simple, </a:t>
            </a:r>
            <a:r>
              <a:rPr lang="en-US" sz="2800" dirty="0"/>
              <a:t>short, refined verses</a:t>
            </a:r>
            <a:r>
              <a:rPr lang="en-US" sz="2800" dirty="0" smtClean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70748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Johnson 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An English playwright, poet, literary critic, scholar, and translator. 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Satirical plays, comedy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1603, James I accession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/>
              <a:t>Jonson was a classically </a:t>
            </a:r>
            <a:r>
              <a:rPr lang="en-US" sz="2800" dirty="0" smtClean="0"/>
              <a:t>educated (satire, unity of time). 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568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“On </a:t>
            </a:r>
            <a:r>
              <a:rPr lang="en-US" dirty="0"/>
              <a:t>My First </a:t>
            </a:r>
            <a:r>
              <a:rPr lang="en-US" dirty="0" smtClean="0"/>
              <a:t>Son”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 poem was </a:t>
            </a:r>
            <a:r>
              <a:rPr lang="en-US" sz="2800" dirty="0"/>
              <a:t>written in 1603 after the death of Jonson's first son Benjamin at the age of seven</a:t>
            </a:r>
            <a:r>
              <a:rPr lang="en-US" sz="2800" dirty="0" smtClean="0"/>
              <a:t>. </a:t>
            </a:r>
            <a:r>
              <a:rPr lang="en-US" sz="2800" dirty="0"/>
              <a:t>The </a:t>
            </a:r>
            <a:r>
              <a:rPr lang="en-US" sz="2800" dirty="0" smtClean="0"/>
              <a:t>poem is </a:t>
            </a:r>
            <a:r>
              <a:rPr lang="en-US" sz="2800" dirty="0"/>
              <a:t>a reflection of a father's pain in his young son's </a:t>
            </a:r>
            <a:r>
              <a:rPr lang="en-US" sz="2800" dirty="0" smtClean="0"/>
              <a:t>death.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It is an </a:t>
            </a:r>
            <a:r>
              <a:rPr lang="en-US" sz="2800" dirty="0" smtClean="0">
                <a:solidFill>
                  <a:srgbClr val="FF0000"/>
                </a:solidFill>
              </a:rPr>
              <a:t>elegy-</a:t>
            </a:r>
            <a:r>
              <a:rPr lang="en-US" sz="2800" dirty="0" smtClean="0"/>
              <a:t> a poem written about a dead.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/>
              <a:t>Elegies usually consist of three basic parts</a:t>
            </a:r>
            <a:r>
              <a:rPr lang="en-US" sz="2800" dirty="0" smtClean="0"/>
              <a:t>: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/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 mourning of the dead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 celebration or praise of the dead person, 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finally some form of consolation.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 rtl="0">
              <a:buFont typeface="Wingdings" panose="05000000000000000000" pitchFamily="2" charset="2"/>
              <a:buChar char="v"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17556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Lines 1-4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451" y="2658793"/>
            <a:ext cx="9720071" cy="4452425"/>
          </a:xfrm>
        </p:spPr>
        <p:txBody>
          <a:bodyPr>
            <a:noAutofit/>
          </a:bodyPr>
          <a:lstStyle/>
          <a:p>
            <a:pPr algn="l" rtl="0"/>
            <a:r>
              <a:rPr lang="en-US" sz="2800" dirty="0">
                <a:solidFill>
                  <a:srgbClr val="FF0000"/>
                </a:solidFill>
              </a:rPr>
              <a:t>Farewell</a:t>
            </a:r>
            <a:r>
              <a:rPr lang="en-US" sz="2800" dirty="0"/>
              <a:t>, thou child of my right hand, and joy;</a:t>
            </a:r>
            <a:br>
              <a:rPr lang="en-US" sz="2800" dirty="0"/>
            </a:br>
            <a:r>
              <a:rPr lang="en-US" sz="2800" dirty="0"/>
              <a:t>My sin was too much hope of thee, loved boy.</a:t>
            </a:r>
            <a:br>
              <a:rPr lang="en-US" sz="2800" dirty="0"/>
            </a:br>
            <a:r>
              <a:rPr lang="en-US" sz="2800" dirty="0"/>
              <a:t>Seven years thou wert lent to me, and I thee pay,</a:t>
            </a:r>
            <a:br>
              <a:rPr lang="en-US" sz="2800" dirty="0"/>
            </a:br>
            <a:r>
              <a:rPr lang="en-US" sz="2800" dirty="0"/>
              <a:t>Exacted by thy fate, on the just day.</a:t>
            </a:r>
            <a:br>
              <a:rPr lang="en-US" sz="2800" dirty="0"/>
            </a:b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96931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Lines 5-8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/>
              <a:t>Oh, could I lose all father now! For why</a:t>
            </a:r>
            <a:br>
              <a:rPr lang="en-US" sz="2800" dirty="0"/>
            </a:br>
            <a:r>
              <a:rPr lang="en-US" sz="2800" dirty="0"/>
              <a:t>Will man </a:t>
            </a:r>
            <a:r>
              <a:rPr lang="en-US" sz="2800" dirty="0">
                <a:solidFill>
                  <a:srgbClr val="FF0000"/>
                </a:solidFill>
              </a:rPr>
              <a:t>lament</a:t>
            </a:r>
            <a:r>
              <a:rPr lang="en-US" sz="2800" dirty="0"/>
              <a:t> the state he should </a:t>
            </a:r>
            <a:r>
              <a:rPr lang="en-US" sz="2800" dirty="0">
                <a:solidFill>
                  <a:srgbClr val="FF0000"/>
                </a:solidFill>
              </a:rPr>
              <a:t>envy</a:t>
            </a:r>
            <a:r>
              <a:rPr lang="en-US" sz="2800" dirty="0"/>
              <a:t>?</a:t>
            </a:r>
            <a:br>
              <a:rPr lang="en-US" sz="2800" dirty="0"/>
            </a:br>
            <a:r>
              <a:rPr lang="en-US" sz="2800" dirty="0"/>
              <a:t>To have so soon '</a:t>
            </a:r>
            <a:r>
              <a:rPr lang="en-US" sz="2800" dirty="0" err="1"/>
              <a:t>scaped</a:t>
            </a:r>
            <a:r>
              <a:rPr lang="en-US" sz="2800" dirty="0"/>
              <a:t> world's and flesh's rage,</a:t>
            </a:r>
            <a:br>
              <a:rPr lang="en-US" sz="2800" dirty="0"/>
            </a:br>
            <a:r>
              <a:rPr lang="en-US" sz="2800" dirty="0"/>
              <a:t>And if no other misery, yet age!</a:t>
            </a:r>
            <a:br>
              <a:rPr lang="en-US" sz="2800" dirty="0"/>
            </a:b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03821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Lines 9-12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/>
              <a:t>Rest in soft peace, and, asked, say, "Here doth lie</a:t>
            </a:r>
            <a:br>
              <a:rPr lang="en-US" sz="2800" dirty="0"/>
            </a:br>
            <a:r>
              <a:rPr lang="en-US" sz="2800" dirty="0"/>
              <a:t>Ben Jonson his best </a:t>
            </a:r>
            <a:r>
              <a:rPr lang="en-US" sz="2800" dirty="0">
                <a:solidFill>
                  <a:srgbClr val="FF0000"/>
                </a:solidFill>
              </a:rPr>
              <a:t>piece of poetry,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For whose sake, henceforth, all his vows be such</a:t>
            </a:r>
            <a:br>
              <a:rPr lang="en-US" sz="2800" dirty="0"/>
            </a:br>
            <a:r>
              <a:rPr lang="en-US" sz="2800" dirty="0"/>
              <a:t>As what he loves may never like too much."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9276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Speaker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Setting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Form  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/>
              <a:t>Theme</a:t>
            </a:r>
          </a:p>
          <a:p>
            <a:pPr algn="l" rtl="0"/>
            <a:r>
              <a:rPr lang="en-US" sz="2800" dirty="0" smtClean="0">
                <a:solidFill>
                  <a:srgbClr val="FF3399"/>
                </a:solidFill>
              </a:rPr>
              <a:t>Death</a:t>
            </a:r>
          </a:p>
          <a:p>
            <a:pPr algn="l" rtl="0"/>
            <a:r>
              <a:rPr lang="en-US" sz="2800" dirty="0" smtClean="0">
                <a:solidFill>
                  <a:srgbClr val="FF3399"/>
                </a:solidFill>
              </a:rPr>
              <a:t>Love</a:t>
            </a:r>
          </a:p>
          <a:p>
            <a:pPr algn="l" rtl="0"/>
            <a:r>
              <a:rPr lang="en-US" sz="2800" dirty="0" smtClean="0">
                <a:solidFill>
                  <a:srgbClr val="FF3399"/>
                </a:solidFill>
              </a:rPr>
              <a:t>Art</a:t>
            </a:r>
            <a:endParaRPr lang="ar-SA" sz="28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1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64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2111</TotalTime>
  <Words>579</Words>
  <Application>Microsoft Office PowerPoint</Application>
  <PresentationFormat>Widescreen</PresentationFormat>
  <Paragraphs>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Tw Cen MT</vt:lpstr>
      <vt:lpstr>Tw Cen MT Condensed</vt:lpstr>
      <vt:lpstr>Wingdings</vt:lpstr>
      <vt:lpstr>Wingdings 3</vt:lpstr>
      <vt:lpstr>Integral</vt:lpstr>
      <vt:lpstr>Lecture 2 </vt:lpstr>
      <vt:lpstr>Outline </vt:lpstr>
      <vt:lpstr>George Herbert </vt:lpstr>
      <vt:lpstr>1st stanza: </vt:lpstr>
      <vt:lpstr>2nd stanza</vt:lpstr>
      <vt:lpstr>3rd stanza </vt:lpstr>
      <vt:lpstr>4th stanza</vt:lpstr>
      <vt:lpstr>Themes:</vt:lpstr>
      <vt:lpstr>Form:</vt:lpstr>
      <vt:lpstr>PowerPoint Presentation</vt:lpstr>
      <vt:lpstr>The Cavalier Poets (Sons of Ben). </vt:lpstr>
      <vt:lpstr>PowerPoint Presentation</vt:lpstr>
      <vt:lpstr>Ben Johnson </vt:lpstr>
      <vt:lpstr>“On My First Son”</vt:lpstr>
      <vt:lpstr>Lines 1-4</vt:lpstr>
      <vt:lpstr>Lines 5-8</vt:lpstr>
      <vt:lpstr>Lines 9-12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HP Pc</dc:creator>
  <cp:lastModifiedBy>HP Pc</cp:lastModifiedBy>
  <cp:revision>27</cp:revision>
  <dcterms:created xsi:type="dcterms:W3CDTF">2014-09-03T16:03:47Z</dcterms:created>
  <dcterms:modified xsi:type="dcterms:W3CDTF">2014-09-15T18:38:57Z</dcterms:modified>
</cp:coreProperties>
</file>