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Lecture 3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8724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Richard Lovelace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 smtClean="0">
                <a:solidFill>
                  <a:schemeClr val="bg1"/>
                </a:solidFill>
              </a:rPr>
              <a:t>One of the cavalier poets in 17</a:t>
            </a:r>
            <a:r>
              <a:rPr lang="en-US" sz="2800" baseline="30000" dirty="0" smtClean="0">
                <a:solidFill>
                  <a:schemeClr val="bg1"/>
                </a:solidFill>
              </a:rPr>
              <a:t>th</a:t>
            </a:r>
            <a:r>
              <a:rPr lang="en-US" sz="2800" dirty="0" smtClean="0">
                <a:solidFill>
                  <a:schemeClr val="bg1"/>
                </a:solidFill>
              </a:rPr>
              <a:t> c. </a:t>
            </a:r>
          </a:p>
          <a:p>
            <a:pPr algn="l" rtl="0"/>
            <a:r>
              <a:rPr lang="en-US" sz="2800" dirty="0" smtClean="0">
                <a:solidFill>
                  <a:schemeClr val="bg1"/>
                </a:solidFill>
              </a:rPr>
              <a:t>A supporter of Charles </a:t>
            </a:r>
            <a:r>
              <a:rPr lang="en-US" sz="2800" dirty="0" smtClean="0">
                <a:solidFill>
                  <a:schemeClr val="bg1"/>
                </a:solidFill>
              </a:rPr>
              <a:t>I</a:t>
            </a:r>
          </a:p>
          <a:p>
            <a:pPr algn="l" rtl="0"/>
            <a:r>
              <a:rPr lang="en-US" sz="2800" dirty="0" smtClean="0">
                <a:solidFill>
                  <a:schemeClr val="bg1"/>
                </a:solidFill>
              </a:rPr>
              <a:t>Military &amp; legal family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bg1"/>
                </a:solidFill>
              </a:rPr>
              <a:t>Soldier</a:t>
            </a:r>
          </a:p>
          <a:p>
            <a:pPr algn="l" rtl="0"/>
            <a:r>
              <a:rPr lang="en-US" sz="2800" dirty="0" smtClean="0">
                <a:solidFill>
                  <a:schemeClr val="bg1"/>
                </a:solidFill>
              </a:rPr>
              <a:t>Poetry </a:t>
            </a:r>
          </a:p>
          <a:p>
            <a:pPr algn="l" rtl="0"/>
            <a:r>
              <a:rPr lang="en-US" sz="2800" dirty="0">
                <a:solidFill>
                  <a:schemeClr val="bg1"/>
                </a:solidFill>
              </a:rPr>
              <a:t> "To </a:t>
            </a:r>
            <a:r>
              <a:rPr lang="en-US" sz="2800" dirty="0" err="1">
                <a:solidFill>
                  <a:schemeClr val="bg1"/>
                </a:solidFill>
              </a:rPr>
              <a:t>Lucasta</a:t>
            </a:r>
            <a:r>
              <a:rPr lang="en-US" sz="2800" dirty="0">
                <a:solidFill>
                  <a:schemeClr val="bg1"/>
                </a:solidFill>
              </a:rPr>
              <a:t>, Going to the </a:t>
            </a:r>
            <a:r>
              <a:rPr lang="en-US" sz="2800" dirty="0" err="1" smtClean="0">
                <a:solidFill>
                  <a:schemeClr val="bg1"/>
                </a:solidFill>
              </a:rPr>
              <a:t>Warres</a:t>
            </a:r>
            <a:r>
              <a:rPr lang="en-US" sz="2800" dirty="0" smtClean="0">
                <a:solidFill>
                  <a:schemeClr val="bg1"/>
                </a:solidFill>
              </a:rPr>
              <a:t>” 1640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3135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6600"/>
                </a:solidFill>
              </a:rPr>
              <a:t>“To </a:t>
            </a:r>
            <a:r>
              <a:rPr lang="en-US" b="1" dirty="0" err="1">
                <a:solidFill>
                  <a:srgbClr val="FF6600"/>
                </a:solidFill>
              </a:rPr>
              <a:t>Lucasta</a:t>
            </a:r>
            <a:r>
              <a:rPr lang="en-US" b="1" dirty="0">
                <a:solidFill>
                  <a:srgbClr val="FF6600"/>
                </a:solidFill>
              </a:rPr>
              <a:t>, Going to the </a:t>
            </a:r>
            <a:r>
              <a:rPr lang="en-US" b="1" dirty="0" smtClean="0">
                <a:solidFill>
                  <a:srgbClr val="FF6600"/>
                </a:solidFill>
              </a:rPr>
              <a:t>Wars”</a:t>
            </a:r>
            <a:endParaRPr lang="ar-SA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>
                <a:solidFill>
                  <a:schemeClr val="bg1"/>
                </a:solidFill>
              </a:rPr>
              <a:t>Tell me not, Sweet, I am unkind,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That from the nunnery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Of thy chaste breast, and quiet mind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To war and arms I fly.</a:t>
            </a: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5485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Stanza 2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>
                <a:solidFill>
                  <a:schemeClr val="bg1"/>
                </a:solidFill>
              </a:rPr>
              <a:t>True, a new mistress now I chase,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The first foe in the field;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And with a stronger faith embrace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 sword, a horse, a shield.</a:t>
            </a:r>
          </a:p>
        </p:txBody>
      </p:sp>
    </p:spTree>
    <p:extLst>
      <p:ext uri="{BB962C8B-B14F-4D97-AF65-F5344CB8AC3E}">
        <p14:creationId xmlns:p14="http://schemas.microsoft.com/office/powerpoint/2010/main" val="409638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Stanza 3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>
                <a:solidFill>
                  <a:schemeClr val="bg1"/>
                </a:solidFill>
              </a:rPr>
              <a:t>Yet this inconstancy is such,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As you too shall adore;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I could not love thee, Dear, so much,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Loved I not </a:t>
            </a:r>
            <a:r>
              <a:rPr lang="en-US" sz="2800" dirty="0" err="1">
                <a:solidFill>
                  <a:schemeClr val="bg1"/>
                </a:solidFill>
              </a:rPr>
              <a:t>honour</a:t>
            </a:r>
            <a:r>
              <a:rPr lang="en-US" sz="2800" dirty="0">
                <a:solidFill>
                  <a:schemeClr val="bg1"/>
                </a:solidFill>
              </a:rPr>
              <a:t> more.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33CC"/>
                </a:solidFill>
              </a:rPr>
              <a:t>Poem’s elements</a:t>
            </a:r>
            <a:endParaRPr lang="ar-SA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Speaker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Setting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Themes: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Love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Difficult choice to go to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war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Love for war and victory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Sacrifice for the sake of honor</a:t>
            </a:r>
          </a:p>
          <a:p>
            <a:pPr algn="l" rtl="0">
              <a:buFont typeface="Wingdings" panose="05000000000000000000" pitchFamily="2" charset="2"/>
              <a:buChar char="v"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Font typeface="Wingdings" panose="05000000000000000000" pitchFamily="2" charset="2"/>
              <a:buChar char="v"/>
            </a:pPr>
            <a:endParaRPr lang="ar-S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Form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Quatrain</a:t>
            </a:r>
          </a:p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Rhyme scheme</a:t>
            </a:r>
          </a:p>
          <a:p>
            <a:pPr algn="l"/>
            <a:endParaRPr lang="ar-S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2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 rtl="0"/>
            <a:endParaRPr lang="en-US" sz="3600" dirty="0" smtClean="0">
              <a:solidFill>
                <a:schemeClr val="bg1"/>
              </a:solidFill>
            </a:endParaRPr>
          </a:p>
          <a:p>
            <a:pPr algn="ctr" rtl="0"/>
            <a:r>
              <a:rPr lang="en-US" sz="3600" dirty="0" smtClean="0">
                <a:solidFill>
                  <a:schemeClr val="bg1"/>
                </a:solidFill>
              </a:rPr>
              <a:t>Literature </a:t>
            </a:r>
            <a:r>
              <a:rPr lang="en-US" sz="3600" dirty="0" smtClean="0">
                <a:solidFill>
                  <a:schemeClr val="bg1"/>
                </a:solidFill>
              </a:rPr>
              <a:t>circle</a:t>
            </a:r>
          </a:p>
          <a:p>
            <a:pPr algn="ctr" rtl="0"/>
            <a:endParaRPr lang="en-US" sz="3600" dirty="0">
              <a:solidFill>
                <a:schemeClr val="bg1"/>
              </a:solidFill>
            </a:endParaRPr>
          </a:p>
          <a:p>
            <a:pPr algn="ctr" rtl="0"/>
            <a:r>
              <a:rPr lang="en-US" sz="3600" dirty="0" smtClean="0">
                <a:solidFill>
                  <a:schemeClr val="bg1"/>
                </a:solidFill>
              </a:rPr>
              <a:t>Do you think the speaker’s reasons are accepted by his beloved?</a:t>
            </a:r>
          </a:p>
          <a:p>
            <a:pPr algn="ctr" rtl="0"/>
            <a:endParaRPr lang="en-US" sz="3600" dirty="0" smtClean="0">
              <a:solidFill>
                <a:schemeClr val="bg1"/>
              </a:solidFill>
            </a:endParaRPr>
          </a:p>
          <a:p>
            <a:pPr algn="ctr" rtl="0"/>
            <a:r>
              <a:rPr lang="en-US" sz="3600" dirty="0" smtClean="0">
                <a:solidFill>
                  <a:schemeClr val="bg1"/>
                </a:solidFill>
              </a:rPr>
              <a:t> </a:t>
            </a:r>
            <a:endParaRPr lang="ar-S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6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1572</TotalTime>
  <Words>116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Tw Cen MT</vt:lpstr>
      <vt:lpstr>Tw Cen MT Condensed</vt:lpstr>
      <vt:lpstr>Wingdings</vt:lpstr>
      <vt:lpstr>Wingdings 3</vt:lpstr>
      <vt:lpstr>Integral</vt:lpstr>
      <vt:lpstr>Lecture 3</vt:lpstr>
      <vt:lpstr>Richard Lovelace</vt:lpstr>
      <vt:lpstr>“To Lucasta, Going to the Wars”</vt:lpstr>
      <vt:lpstr>Stanza 2</vt:lpstr>
      <vt:lpstr>Stanza 3</vt:lpstr>
      <vt:lpstr>Poem’s elements</vt:lpstr>
      <vt:lpstr>Form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HP Pc</dc:creator>
  <cp:lastModifiedBy>HP Pc</cp:lastModifiedBy>
  <cp:revision>8</cp:revision>
  <dcterms:created xsi:type="dcterms:W3CDTF">2014-09-05T10:10:20Z</dcterms:created>
  <dcterms:modified xsi:type="dcterms:W3CDTF">2014-09-17T15:14:06Z</dcterms:modified>
</cp:coreProperties>
</file>