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57" r:id="rId3"/>
    <p:sldId id="259" r:id="rId4"/>
    <p:sldId id="258" r:id="rId5"/>
    <p:sldId id="263" r:id="rId6"/>
    <p:sldId id="262" r:id="rId7"/>
    <p:sldId id="260" r:id="rId8"/>
    <p:sldId id="261"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CC"/>
    <a:srgbClr val="F725C0"/>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AF0CF0-3E01-411F-BCF5-A51F99F14B63}" type="doc">
      <dgm:prSet loTypeId="urn:microsoft.com/office/officeart/2005/8/layout/chevron1" loCatId="process" qsTypeId="urn:microsoft.com/office/officeart/2005/8/quickstyle/simple1" qsCatId="simple" csTypeId="urn:microsoft.com/office/officeart/2005/8/colors/colorful2" csCatId="colorful" phldr="1"/>
      <dgm:spPr/>
    </dgm:pt>
    <dgm:pt modelId="{818AF404-7D14-46A0-B3CA-1D6C76D83C88}">
      <dgm:prSet phldrT="[Text]"/>
      <dgm:spPr/>
      <dgm:t>
        <a:bodyPr/>
        <a:lstStyle/>
        <a:p>
          <a:pPr rtl="1"/>
          <a:r>
            <a:rPr lang="en-US" dirty="0" smtClean="0"/>
            <a:t>Arrival at Hell</a:t>
          </a:r>
          <a:endParaRPr lang="ar-SA" dirty="0"/>
        </a:p>
      </dgm:t>
    </dgm:pt>
    <dgm:pt modelId="{718958DA-DE87-49FA-B25C-56E3D56381AA}" type="parTrans" cxnId="{23B46E73-D8BA-498E-9AA1-74D374BCEE76}">
      <dgm:prSet/>
      <dgm:spPr/>
      <dgm:t>
        <a:bodyPr/>
        <a:lstStyle/>
        <a:p>
          <a:pPr rtl="1"/>
          <a:endParaRPr lang="ar-SA"/>
        </a:p>
      </dgm:t>
    </dgm:pt>
    <dgm:pt modelId="{FF0EFABD-96CD-4BC8-BB65-57B7B6E2F0BD}" type="sibTrans" cxnId="{23B46E73-D8BA-498E-9AA1-74D374BCEE76}">
      <dgm:prSet/>
      <dgm:spPr/>
      <dgm:t>
        <a:bodyPr/>
        <a:lstStyle/>
        <a:p>
          <a:pPr rtl="1"/>
          <a:endParaRPr lang="ar-SA"/>
        </a:p>
      </dgm:t>
    </dgm:pt>
    <dgm:pt modelId="{33EA89B2-F7B6-4160-816B-7C1A9C438AD1}">
      <dgm:prSet phldrT="[Text]" custT="1"/>
      <dgm:spPr/>
      <dgm:t>
        <a:bodyPr/>
        <a:lstStyle/>
        <a:p>
          <a:pPr rtl="1"/>
          <a:r>
            <a:rPr lang="en-US" sz="2400" dirty="0" smtClean="0"/>
            <a:t>Adam &amp; Eve disobedience after Satan’s Seduction</a:t>
          </a:r>
          <a:endParaRPr lang="ar-SA" sz="2400" dirty="0"/>
        </a:p>
      </dgm:t>
    </dgm:pt>
    <dgm:pt modelId="{E72EA09E-A0E3-4F0B-912E-AC6D025CF2A2}" type="parTrans" cxnId="{7135F387-A5E4-49CF-8CA0-CA78828FD9E8}">
      <dgm:prSet/>
      <dgm:spPr/>
      <dgm:t>
        <a:bodyPr/>
        <a:lstStyle/>
        <a:p>
          <a:pPr rtl="1"/>
          <a:endParaRPr lang="ar-SA"/>
        </a:p>
      </dgm:t>
    </dgm:pt>
    <dgm:pt modelId="{6A08FF74-17EC-455B-B815-6ADC065AE8B2}" type="sibTrans" cxnId="{7135F387-A5E4-49CF-8CA0-CA78828FD9E8}">
      <dgm:prSet/>
      <dgm:spPr/>
      <dgm:t>
        <a:bodyPr/>
        <a:lstStyle/>
        <a:p>
          <a:pPr rtl="1"/>
          <a:endParaRPr lang="ar-SA"/>
        </a:p>
      </dgm:t>
    </dgm:pt>
    <dgm:pt modelId="{2E2BFBD1-9674-433C-BD3D-0251E364934D}">
      <dgm:prSet phldrT="[Text]"/>
      <dgm:spPr/>
      <dgm:t>
        <a:bodyPr/>
        <a:lstStyle/>
        <a:p>
          <a:pPr rtl="1"/>
          <a:r>
            <a:rPr lang="en-US" dirty="0" smtClean="0"/>
            <a:t>Fall at earth </a:t>
          </a:r>
          <a:endParaRPr lang="ar-SA" dirty="0"/>
        </a:p>
      </dgm:t>
    </dgm:pt>
    <dgm:pt modelId="{B55E7EB4-F1A4-4EBD-A5D5-34BA95978CBA}" type="parTrans" cxnId="{D4274B9A-6513-4EE5-9BFB-28F81D8ACDAB}">
      <dgm:prSet/>
      <dgm:spPr/>
      <dgm:t>
        <a:bodyPr/>
        <a:lstStyle/>
        <a:p>
          <a:pPr rtl="1"/>
          <a:endParaRPr lang="ar-SA"/>
        </a:p>
      </dgm:t>
    </dgm:pt>
    <dgm:pt modelId="{A5B347E8-DAE2-4A50-A6F1-8955715260A9}" type="sibTrans" cxnId="{D4274B9A-6513-4EE5-9BFB-28F81D8ACDAB}">
      <dgm:prSet/>
      <dgm:spPr/>
      <dgm:t>
        <a:bodyPr/>
        <a:lstStyle/>
        <a:p>
          <a:pPr rtl="1"/>
          <a:endParaRPr lang="ar-SA"/>
        </a:p>
      </dgm:t>
    </dgm:pt>
    <dgm:pt modelId="{6C964CE8-52E2-4D3C-A89E-82E808AC8AE6}" type="pres">
      <dgm:prSet presAssocID="{8BAF0CF0-3E01-411F-BCF5-A51F99F14B63}" presName="Name0" presStyleCnt="0">
        <dgm:presLayoutVars>
          <dgm:dir/>
          <dgm:animLvl val="lvl"/>
          <dgm:resizeHandles val="exact"/>
        </dgm:presLayoutVars>
      </dgm:prSet>
      <dgm:spPr/>
    </dgm:pt>
    <dgm:pt modelId="{A72A0705-9FBA-40CC-9CA9-64F3AD52AF41}" type="pres">
      <dgm:prSet presAssocID="{818AF404-7D14-46A0-B3CA-1D6C76D83C88}" presName="parTxOnly" presStyleLbl="node1" presStyleIdx="0" presStyleCnt="3" custScaleY="145372">
        <dgm:presLayoutVars>
          <dgm:chMax val="0"/>
          <dgm:chPref val="0"/>
          <dgm:bulletEnabled val="1"/>
        </dgm:presLayoutVars>
      </dgm:prSet>
      <dgm:spPr/>
      <dgm:t>
        <a:bodyPr/>
        <a:lstStyle/>
        <a:p>
          <a:pPr rtl="1"/>
          <a:endParaRPr lang="ar-SA"/>
        </a:p>
      </dgm:t>
    </dgm:pt>
    <dgm:pt modelId="{1C7E3832-BCB1-4EA8-8C7C-2392E398DD7E}" type="pres">
      <dgm:prSet presAssocID="{FF0EFABD-96CD-4BC8-BB65-57B7B6E2F0BD}" presName="parTxOnlySpace" presStyleCnt="0"/>
      <dgm:spPr/>
    </dgm:pt>
    <dgm:pt modelId="{C50BD39B-9623-4250-9EAB-A9E35E349FD9}" type="pres">
      <dgm:prSet presAssocID="{33EA89B2-F7B6-4160-816B-7C1A9C438AD1}" presName="parTxOnly" presStyleLbl="node1" presStyleIdx="1" presStyleCnt="3" custScaleX="128219" custScaleY="136092">
        <dgm:presLayoutVars>
          <dgm:chMax val="0"/>
          <dgm:chPref val="0"/>
          <dgm:bulletEnabled val="1"/>
        </dgm:presLayoutVars>
      </dgm:prSet>
      <dgm:spPr/>
      <dgm:t>
        <a:bodyPr/>
        <a:lstStyle/>
        <a:p>
          <a:pPr rtl="1"/>
          <a:endParaRPr lang="ar-SA"/>
        </a:p>
      </dgm:t>
    </dgm:pt>
    <dgm:pt modelId="{0BEDA4BB-B27F-443A-A43A-CD809C2C7C1C}" type="pres">
      <dgm:prSet presAssocID="{6A08FF74-17EC-455B-B815-6ADC065AE8B2}" presName="parTxOnlySpace" presStyleCnt="0"/>
      <dgm:spPr/>
    </dgm:pt>
    <dgm:pt modelId="{971154C9-5ACB-45DB-B9A9-C6317BE30CDF}" type="pres">
      <dgm:prSet presAssocID="{2E2BFBD1-9674-433C-BD3D-0251E364934D}" presName="parTxOnly" presStyleLbl="node1" presStyleIdx="2" presStyleCnt="3" custScaleY="136092">
        <dgm:presLayoutVars>
          <dgm:chMax val="0"/>
          <dgm:chPref val="0"/>
          <dgm:bulletEnabled val="1"/>
        </dgm:presLayoutVars>
      </dgm:prSet>
      <dgm:spPr/>
      <dgm:t>
        <a:bodyPr/>
        <a:lstStyle/>
        <a:p>
          <a:pPr rtl="1"/>
          <a:endParaRPr lang="ar-SA"/>
        </a:p>
      </dgm:t>
    </dgm:pt>
  </dgm:ptLst>
  <dgm:cxnLst>
    <dgm:cxn modelId="{D4274B9A-6513-4EE5-9BFB-28F81D8ACDAB}" srcId="{8BAF0CF0-3E01-411F-BCF5-A51F99F14B63}" destId="{2E2BFBD1-9674-433C-BD3D-0251E364934D}" srcOrd="2" destOrd="0" parTransId="{B55E7EB4-F1A4-4EBD-A5D5-34BA95978CBA}" sibTransId="{A5B347E8-DAE2-4A50-A6F1-8955715260A9}"/>
    <dgm:cxn modelId="{23B46E73-D8BA-498E-9AA1-74D374BCEE76}" srcId="{8BAF0CF0-3E01-411F-BCF5-A51F99F14B63}" destId="{818AF404-7D14-46A0-B3CA-1D6C76D83C88}" srcOrd="0" destOrd="0" parTransId="{718958DA-DE87-49FA-B25C-56E3D56381AA}" sibTransId="{FF0EFABD-96CD-4BC8-BB65-57B7B6E2F0BD}"/>
    <dgm:cxn modelId="{7135F387-A5E4-49CF-8CA0-CA78828FD9E8}" srcId="{8BAF0CF0-3E01-411F-BCF5-A51F99F14B63}" destId="{33EA89B2-F7B6-4160-816B-7C1A9C438AD1}" srcOrd="1" destOrd="0" parTransId="{E72EA09E-A0E3-4F0B-912E-AC6D025CF2A2}" sibTransId="{6A08FF74-17EC-455B-B815-6ADC065AE8B2}"/>
    <dgm:cxn modelId="{69490184-F749-42AC-98F2-956D0074EFCE}" type="presOf" srcId="{818AF404-7D14-46A0-B3CA-1D6C76D83C88}" destId="{A72A0705-9FBA-40CC-9CA9-64F3AD52AF41}" srcOrd="0" destOrd="0" presId="urn:microsoft.com/office/officeart/2005/8/layout/chevron1"/>
    <dgm:cxn modelId="{6B8F0566-FA50-4FE2-967E-3A01F6A24CEC}" type="presOf" srcId="{2E2BFBD1-9674-433C-BD3D-0251E364934D}" destId="{971154C9-5ACB-45DB-B9A9-C6317BE30CDF}" srcOrd="0" destOrd="0" presId="urn:microsoft.com/office/officeart/2005/8/layout/chevron1"/>
    <dgm:cxn modelId="{02A91818-D825-45D5-AAC2-48393CBE3B48}" type="presOf" srcId="{33EA89B2-F7B6-4160-816B-7C1A9C438AD1}" destId="{C50BD39B-9623-4250-9EAB-A9E35E349FD9}" srcOrd="0" destOrd="0" presId="urn:microsoft.com/office/officeart/2005/8/layout/chevron1"/>
    <dgm:cxn modelId="{15268C88-5C20-490C-BF65-CE7FC77F2ED9}" type="presOf" srcId="{8BAF0CF0-3E01-411F-BCF5-A51F99F14B63}" destId="{6C964CE8-52E2-4D3C-A89E-82E808AC8AE6}" srcOrd="0" destOrd="0" presId="urn:microsoft.com/office/officeart/2005/8/layout/chevron1"/>
    <dgm:cxn modelId="{A71123E1-D651-4C6E-913A-13595B7CBAA5}" type="presParOf" srcId="{6C964CE8-52E2-4D3C-A89E-82E808AC8AE6}" destId="{A72A0705-9FBA-40CC-9CA9-64F3AD52AF41}" srcOrd="0" destOrd="0" presId="urn:microsoft.com/office/officeart/2005/8/layout/chevron1"/>
    <dgm:cxn modelId="{B636B6F7-567C-4178-A670-BA5623204B2C}" type="presParOf" srcId="{6C964CE8-52E2-4D3C-A89E-82E808AC8AE6}" destId="{1C7E3832-BCB1-4EA8-8C7C-2392E398DD7E}" srcOrd="1" destOrd="0" presId="urn:microsoft.com/office/officeart/2005/8/layout/chevron1"/>
    <dgm:cxn modelId="{4F795A70-449A-4F11-A8E0-7BC14134E91F}" type="presParOf" srcId="{6C964CE8-52E2-4D3C-A89E-82E808AC8AE6}" destId="{C50BD39B-9623-4250-9EAB-A9E35E349FD9}" srcOrd="2" destOrd="0" presId="urn:microsoft.com/office/officeart/2005/8/layout/chevron1"/>
    <dgm:cxn modelId="{AAB99498-737B-4CEF-BB75-C25C2765EF51}" type="presParOf" srcId="{6C964CE8-52E2-4D3C-A89E-82E808AC8AE6}" destId="{0BEDA4BB-B27F-443A-A43A-CD809C2C7C1C}" srcOrd="3" destOrd="0" presId="urn:microsoft.com/office/officeart/2005/8/layout/chevron1"/>
    <dgm:cxn modelId="{5F0466B9-63E6-4152-8E28-B8E83B8E7C1A}" type="presParOf" srcId="{6C964CE8-52E2-4D3C-A89E-82E808AC8AE6}" destId="{971154C9-5ACB-45DB-B9A9-C6317BE30CDF}"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2A0705-9FBA-40CC-9CA9-64F3AD52AF41}">
      <dsp:nvSpPr>
        <dsp:cNvPr id="0" name=""/>
        <dsp:cNvSpPr/>
      </dsp:nvSpPr>
      <dsp:spPr>
        <a:xfrm>
          <a:off x="3383" y="1095085"/>
          <a:ext cx="3151491" cy="1832554"/>
        </a:xfrm>
        <a:prstGeom prst="chevron">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lvl="0" algn="ctr" defTabSz="1289050" rtl="1">
            <a:lnSpc>
              <a:spcPct val="90000"/>
            </a:lnSpc>
            <a:spcBef>
              <a:spcPct val="0"/>
            </a:spcBef>
            <a:spcAft>
              <a:spcPct val="35000"/>
            </a:spcAft>
          </a:pPr>
          <a:r>
            <a:rPr lang="en-US" sz="2900" kern="1200" dirty="0" smtClean="0"/>
            <a:t>Arrival at Hell</a:t>
          </a:r>
          <a:endParaRPr lang="ar-SA" sz="2900" kern="1200" dirty="0"/>
        </a:p>
      </dsp:txBody>
      <dsp:txXfrm>
        <a:off x="919660" y="1095085"/>
        <a:ext cx="1318937" cy="1832554"/>
      </dsp:txXfrm>
    </dsp:sp>
    <dsp:sp modelId="{C50BD39B-9623-4250-9EAB-A9E35E349FD9}">
      <dsp:nvSpPr>
        <dsp:cNvPr id="0" name=""/>
        <dsp:cNvSpPr/>
      </dsp:nvSpPr>
      <dsp:spPr>
        <a:xfrm>
          <a:off x="2839725" y="1153577"/>
          <a:ext cx="4040810" cy="1715570"/>
        </a:xfrm>
        <a:prstGeom prst="chevron">
          <a:avLst/>
        </a:prstGeom>
        <a:solidFill>
          <a:schemeClr val="accent2">
            <a:hueOff val="-1284095"/>
            <a:satOff val="14753"/>
            <a:lumOff val="451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lvl="0" algn="ctr" defTabSz="1066800" rtl="1">
            <a:lnSpc>
              <a:spcPct val="90000"/>
            </a:lnSpc>
            <a:spcBef>
              <a:spcPct val="0"/>
            </a:spcBef>
            <a:spcAft>
              <a:spcPct val="35000"/>
            </a:spcAft>
          </a:pPr>
          <a:r>
            <a:rPr lang="en-US" sz="2400" kern="1200" dirty="0" smtClean="0"/>
            <a:t>Adam &amp; Eve disobedience after Satan’s Seduction</a:t>
          </a:r>
          <a:endParaRPr lang="ar-SA" sz="2400" kern="1200" dirty="0"/>
        </a:p>
      </dsp:txBody>
      <dsp:txXfrm>
        <a:off x="3697510" y="1153577"/>
        <a:ext cx="2325240" cy="1715570"/>
      </dsp:txXfrm>
    </dsp:sp>
    <dsp:sp modelId="{971154C9-5ACB-45DB-B9A9-C6317BE30CDF}">
      <dsp:nvSpPr>
        <dsp:cNvPr id="0" name=""/>
        <dsp:cNvSpPr/>
      </dsp:nvSpPr>
      <dsp:spPr>
        <a:xfrm>
          <a:off x="6565387" y="1153577"/>
          <a:ext cx="3151491" cy="1715570"/>
        </a:xfrm>
        <a:prstGeom prst="chevron">
          <a:avLst/>
        </a:prstGeom>
        <a:solidFill>
          <a:schemeClr val="accent2">
            <a:hueOff val="-2568191"/>
            <a:satOff val="29507"/>
            <a:lumOff val="901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lvl="0" algn="ctr" defTabSz="1289050" rtl="1">
            <a:lnSpc>
              <a:spcPct val="90000"/>
            </a:lnSpc>
            <a:spcBef>
              <a:spcPct val="0"/>
            </a:spcBef>
            <a:spcAft>
              <a:spcPct val="35000"/>
            </a:spcAft>
          </a:pPr>
          <a:r>
            <a:rPr lang="en-US" sz="2900" kern="1200" dirty="0" smtClean="0"/>
            <a:t>Fall at earth </a:t>
          </a:r>
          <a:endParaRPr lang="ar-SA" sz="2900" kern="1200" dirty="0"/>
        </a:p>
      </dsp:txBody>
      <dsp:txXfrm>
        <a:off x="7423172" y="1153577"/>
        <a:ext cx="1435921" cy="1715570"/>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3AC4AFAC-992B-4812-8605-37D4E9C0266A}" type="datetimeFigureOut">
              <a:rPr lang="ar-SA" smtClean="0"/>
              <a:t>18/12/35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D8B9C4C-1D05-4B1F-9FE5-8FC5639CC2A9}" type="slidenum">
              <a:rPr lang="ar-SA" smtClean="0"/>
              <a:t>‹#›</a:t>
            </a:fld>
            <a:endParaRPr lang="ar-SA"/>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83284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C4AFAC-992B-4812-8605-37D4E9C0266A}" type="datetimeFigureOut">
              <a:rPr lang="ar-SA" smtClean="0"/>
              <a:t>18/12/35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D8B9C4C-1D05-4B1F-9FE5-8FC5639CC2A9}" type="slidenum">
              <a:rPr lang="ar-SA" smtClean="0"/>
              <a:t>‹#›</a:t>
            </a:fld>
            <a:endParaRPr lang="ar-SA"/>
          </a:p>
        </p:txBody>
      </p:sp>
    </p:spTree>
    <p:extLst>
      <p:ext uri="{BB962C8B-B14F-4D97-AF65-F5344CB8AC3E}">
        <p14:creationId xmlns:p14="http://schemas.microsoft.com/office/powerpoint/2010/main" val="1616245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C4AFAC-992B-4812-8605-37D4E9C0266A}" type="datetimeFigureOut">
              <a:rPr lang="ar-SA" smtClean="0"/>
              <a:t>18/12/35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D8B9C4C-1D05-4B1F-9FE5-8FC5639CC2A9}" type="slidenum">
              <a:rPr lang="ar-SA" smtClean="0"/>
              <a:t>‹#›</a:t>
            </a:fld>
            <a:endParaRPr lang="ar-SA"/>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02182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AC4AFAC-992B-4812-8605-37D4E9C0266A}" type="datetimeFigureOut">
              <a:rPr lang="ar-SA" smtClean="0"/>
              <a:t>18/12/35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D8B9C4C-1D05-4B1F-9FE5-8FC5639CC2A9}" type="slidenum">
              <a:rPr lang="ar-SA" smtClean="0"/>
              <a:t>‹#›</a:t>
            </a:fld>
            <a:endParaRPr lang="ar-SA"/>
          </a:p>
        </p:txBody>
      </p:sp>
    </p:spTree>
    <p:extLst>
      <p:ext uri="{BB962C8B-B14F-4D97-AF65-F5344CB8AC3E}">
        <p14:creationId xmlns:p14="http://schemas.microsoft.com/office/powerpoint/2010/main" val="2451473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AC4AFAC-992B-4812-8605-37D4E9C0266A}" type="datetimeFigureOut">
              <a:rPr lang="ar-SA" smtClean="0"/>
              <a:t>18/12/35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FD8B9C4C-1D05-4B1F-9FE5-8FC5639CC2A9}" type="slidenum">
              <a:rPr lang="ar-SA" smtClean="0"/>
              <a:t>‹#›</a:t>
            </a:fld>
            <a:endParaRPr lang="ar-SA"/>
          </a:p>
        </p:txBody>
      </p:sp>
    </p:spTree>
    <p:extLst>
      <p:ext uri="{BB962C8B-B14F-4D97-AF65-F5344CB8AC3E}">
        <p14:creationId xmlns:p14="http://schemas.microsoft.com/office/powerpoint/2010/main" val="868475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AC4AFAC-992B-4812-8605-37D4E9C0266A}" type="datetimeFigureOut">
              <a:rPr lang="ar-SA" smtClean="0"/>
              <a:t>18/12/35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FD8B9C4C-1D05-4B1F-9FE5-8FC5639CC2A9}" type="slidenum">
              <a:rPr lang="ar-SA" smtClean="0"/>
              <a:t>‹#›</a:t>
            </a:fld>
            <a:endParaRPr lang="ar-SA"/>
          </a:p>
        </p:txBody>
      </p:sp>
    </p:spTree>
    <p:extLst>
      <p:ext uri="{BB962C8B-B14F-4D97-AF65-F5344CB8AC3E}">
        <p14:creationId xmlns:p14="http://schemas.microsoft.com/office/powerpoint/2010/main" val="3086524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C4AFAC-992B-4812-8605-37D4E9C0266A}" type="datetimeFigureOut">
              <a:rPr lang="ar-SA" smtClean="0"/>
              <a:t>18/12/35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FD8B9C4C-1D05-4B1F-9FE5-8FC5639CC2A9}" type="slidenum">
              <a:rPr lang="ar-SA" smtClean="0"/>
              <a:t>‹#›</a:t>
            </a:fld>
            <a:endParaRPr lang="ar-SA"/>
          </a:p>
        </p:txBody>
      </p:sp>
    </p:spTree>
    <p:extLst>
      <p:ext uri="{BB962C8B-B14F-4D97-AF65-F5344CB8AC3E}">
        <p14:creationId xmlns:p14="http://schemas.microsoft.com/office/powerpoint/2010/main" val="1129376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C4AFAC-992B-4812-8605-37D4E9C0266A}" type="datetimeFigureOut">
              <a:rPr lang="ar-SA" smtClean="0"/>
              <a:t>18/12/35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D8B9C4C-1D05-4B1F-9FE5-8FC5639CC2A9}" type="slidenum">
              <a:rPr lang="ar-SA" smtClean="0"/>
              <a:t>‹#›</a:t>
            </a:fld>
            <a:endParaRPr lang="ar-SA"/>
          </a:p>
        </p:txBody>
      </p:sp>
    </p:spTree>
    <p:extLst>
      <p:ext uri="{BB962C8B-B14F-4D97-AF65-F5344CB8AC3E}">
        <p14:creationId xmlns:p14="http://schemas.microsoft.com/office/powerpoint/2010/main" val="3028880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C4AFAC-992B-4812-8605-37D4E9C0266A}" type="datetimeFigureOut">
              <a:rPr lang="ar-SA" smtClean="0"/>
              <a:t>18/12/35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D8B9C4C-1D05-4B1F-9FE5-8FC5639CC2A9}" type="slidenum">
              <a:rPr lang="ar-SA" smtClean="0"/>
              <a:t>‹#›</a:t>
            </a:fld>
            <a:endParaRPr lang="ar-SA"/>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9211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C4AFAC-992B-4812-8605-37D4E9C0266A}" type="datetimeFigureOut">
              <a:rPr lang="ar-SA" smtClean="0"/>
              <a:t>18/12/35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D8B9C4C-1D05-4B1F-9FE5-8FC5639CC2A9}" type="slidenum">
              <a:rPr lang="ar-SA" smtClean="0"/>
              <a:t>‹#›</a:t>
            </a:fld>
            <a:endParaRPr lang="ar-SA"/>
          </a:p>
        </p:txBody>
      </p:sp>
    </p:spTree>
    <p:extLst>
      <p:ext uri="{BB962C8B-B14F-4D97-AF65-F5344CB8AC3E}">
        <p14:creationId xmlns:p14="http://schemas.microsoft.com/office/powerpoint/2010/main" val="1204686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C4AFAC-992B-4812-8605-37D4E9C0266A}" type="datetimeFigureOut">
              <a:rPr lang="ar-SA" smtClean="0"/>
              <a:t>18/12/35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D8B9C4C-1D05-4B1F-9FE5-8FC5639CC2A9}" type="slidenum">
              <a:rPr lang="ar-SA" smtClean="0"/>
              <a:t>‹#›</a:t>
            </a:fld>
            <a:endParaRPr lang="ar-SA"/>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4286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3AC4AFAC-992B-4812-8605-37D4E9C0266A}" type="datetimeFigureOut">
              <a:rPr lang="ar-SA" smtClean="0"/>
              <a:t>18/12/35</a:t>
            </a:fld>
            <a:endParaRPr lang="ar-SA"/>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ar-SA"/>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FD8B9C4C-1D05-4B1F-9FE5-8FC5639CC2A9}" type="slidenum">
              <a:rPr lang="ar-SA" smtClean="0"/>
              <a:t>‹#›</a:t>
            </a:fld>
            <a:endParaRPr lang="ar-SA"/>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284649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1"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r" defTabSz="914400" rtl="1"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r" defTabSz="914400" rtl="1"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dartmouth.edu/~milton/reading_room/pl/book_1/"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Milton’s </a:t>
            </a:r>
            <a:r>
              <a:rPr lang="en-US" i="1" dirty="0" smtClean="0"/>
              <a:t>Paradise Lost</a:t>
            </a:r>
            <a:endParaRPr lang="ar-SA" i="1" dirty="0"/>
          </a:p>
        </p:txBody>
      </p:sp>
      <p:sp>
        <p:nvSpPr>
          <p:cNvPr id="3" name="Subtitle 2"/>
          <p:cNvSpPr>
            <a:spLocks noGrp="1"/>
          </p:cNvSpPr>
          <p:nvPr>
            <p:ph type="subTitle" idx="1"/>
          </p:nvPr>
        </p:nvSpPr>
        <p:spPr/>
        <p:txBody>
          <a:bodyPr/>
          <a:lstStyle/>
          <a:p>
            <a:endParaRPr lang="ar-SA" dirty="0"/>
          </a:p>
        </p:txBody>
      </p:sp>
    </p:spTree>
    <p:extLst>
      <p:ext uri="{BB962C8B-B14F-4D97-AF65-F5344CB8AC3E}">
        <p14:creationId xmlns:p14="http://schemas.microsoft.com/office/powerpoint/2010/main" val="10896922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of the Lecture</a:t>
            </a:r>
            <a:endParaRPr lang="ar-SA" dirty="0"/>
          </a:p>
        </p:txBody>
      </p:sp>
      <p:sp>
        <p:nvSpPr>
          <p:cNvPr id="3" name="Content Placeholder 2"/>
          <p:cNvSpPr>
            <a:spLocks noGrp="1"/>
          </p:cNvSpPr>
          <p:nvPr>
            <p:ph idx="1"/>
          </p:nvPr>
        </p:nvSpPr>
        <p:spPr/>
        <p:txBody>
          <a:bodyPr/>
          <a:lstStyle/>
          <a:p>
            <a:pPr algn="l" rtl="0"/>
            <a:r>
              <a:rPr lang="en-US" dirty="0" smtClean="0"/>
              <a:t>-</a:t>
            </a:r>
            <a:r>
              <a:rPr lang="en-US" sz="2800" dirty="0" smtClean="0"/>
              <a:t>Milton </a:t>
            </a:r>
          </a:p>
          <a:p>
            <a:pPr algn="l" rtl="0"/>
            <a:r>
              <a:rPr lang="en-US" sz="2800" dirty="0" smtClean="0"/>
              <a:t>-introduction to the poem</a:t>
            </a:r>
          </a:p>
          <a:p>
            <a:pPr algn="l" rtl="0"/>
            <a:r>
              <a:rPr lang="en-US" sz="2800" dirty="0" smtClean="0"/>
              <a:t>-summary – summary of Book 1</a:t>
            </a:r>
          </a:p>
          <a:p>
            <a:pPr algn="l" rtl="0"/>
            <a:r>
              <a:rPr lang="en-US" sz="2800" dirty="0" smtClean="0"/>
              <a:t>-characters</a:t>
            </a:r>
          </a:p>
          <a:p>
            <a:pPr algn="l" rtl="0"/>
            <a:r>
              <a:rPr lang="en-US" sz="2800" dirty="0" smtClean="0"/>
              <a:t>-setting</a:t>
            </a:r>
          </a:p>
          <a:p>
            <a:pPr algn="l" rtl="0"/>
            <a:r>
              <a:rPr lang="en-US" sz="2800" dirty="0" smtClean="0"/>
              <a:t>-Language</a:t>
            </a:r>
          </a:p>
          <a:p>
            <a:pPr algn="l" rtl="0"/>
            <a:r>
              <a:rPr lang="en-US" sz="2800" dirty="0" smtClean="0"/>
              <a:t>- </a:t>
            </a:r>
          </a:p>
          <a:p>
            <a:pPr marL="0" indent="0" algn="l" rtl="0">
              <a:buNone/>
            </a:pPr>
            <a:endParaRPr lang="en-US" dirty="0" smtClean="0"/>
          </a:p>
        </p:txBody>
      </p:sp>
    </p:spTree>
    <p:extLst>
      <p:ext uri="{BB962C8B-B14F-4D97-AF65-F5344CB8AC3E}">
        <p14:creationId xmlns:p14="http://schemas.microsoft.com/office/powerpoint/2010/main" val="22439400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John Milton </a:t>
            </a:r>
            <a:endParaRPr lang="ar-SA" dirty="0">
              <a:solidFill>
                <a:srgbClr val="FF0000"/>
              </a:solidFill>
            </a:endParaRPr>
          </a:p>
        </p:txBody>
      </p:sp>
      <p:sp>
        <p:nvSpPr>
          <p:cNvPr id="3" name="Content Placeholder 2"/>
          <p:cNvSpPr>
            <a:spLocks noGrp="1"/>
          </p:cNvSpPr>
          <p:nvPr>
            <p:ph idx="1"/>
          </p:nvPr>
        </p:nvSpPr>
        <p:spPr/>
        <p:txBody>
          <a:bodyPr/>
          <a:lstStyle/>
          <a:p>
            <a:pPr algn="l" rtl="0"/>
            <a:r>
              <a:rPr lang="en-US" sz="2800" dirty="0" smtClean="0"/>
              <a:t>Milton’s age</a:t>
            </a:r>
          </a:p>
          <a:p>
            <a:pPr algn="l" rtl="0"/>
            <a:r>
              <a:rPr lang="en-US" sz="2800" dirty="0" smtClean="0"/>
              <a:t>Education </a:t>
            </a:r>
          </a:p>
          <a:p>
            <a:pPr algn="l" rtl="0"/>
            <a:r>
              <a:rPr lang="en-US" sz="2800" dirty="0" smtClean="0"/>
              <a:t>Milton’s life is divided into 3 periods:</a:t>
            </a:r>
          </a:p>
          <a:p>
            <a:pPr algn="l" rtl="0"/>
            <a:r>
              <a:rPr lang="en-US" sz="2800" dirty="0" smtClean="0"/>
              <a:t>1- education </a:t>
            </a:r>
          </a:p>
          <a:p>
            <a:pPr algn="l" rtl="0"/>
            <a:r>
              <a:rPr lang="en-US" sz="2800" dirty="0" smtClean="0"/>
              <a:t>2- public office &amp; politics</a:t>
            </a:r>
          </a:p>
          <a:p>
            <a:pPr algn="l" rtl="0"/>
            <a:r>
              <a:rPr lang="en-US" sz="2800" dirty="0" smtClean="0"/>
              <a:t>3- personal defeat &amp; disillusion  </a:t>
            </a:r>
          </a:p>
          <a:p>
            <a:pPr algn="l" rtl="0"/>
            <a:endParaRPr lang="ar-SA" dirty="0"/>
          </a:p>
        </p:txBody>
      </p:sp>
    </p:spTree>
    <p:extLst>
      <p:ext uri="{BB962C8B-B14F-4D97-AF65-F5344CB8AC3E}">
        <p14:creationId xmlns:p14="http://schemas.microsoft.com/office/powerpoint/2010/main" val="35930981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Intro to the poem</a:t>
            </a:r>
            <a:endParaRPr lang="ar-SA" dirty="0">
              <a:solidFill>
                <a:srgbClr val="00B0F0"/>
              </a:solidFill>
            </a:endParaRPr>
          </a:p>
        </p:txBody>
      </p:sp>
      <p:sp>
        <p:nvSpPr>
          <p:cNvPr id="3" name="Content Placeholder 2"/>
          <p:cNvSpPr>
            <a:spLocks noGrp="1"/>
          </p:cNvSpPr>
          <p:nvPr>
            <p:ph idx="1"/>
          </p:nvPr>
        </p:nvSpPr>
        <p:spPr/>
        <p:txBody>
          <a:bodyPr/>
          <a:lstStyle/>
          <a:p>
            <a:pPr algn="l" rtl="0">
              <a:buFont typeface="Wingdings" panose="05000000000000000000" pitchFamily="2" charset="2"/>
              <a:buChar char="v"/>
            </a:pPr>
            <a:r>
              <a:rPr lang="en-US" sz="2800" dirty="0" smtClean="0"/>
              <a:t>Modern Epic (definition)  </a:t>
            </a:r>
          </a:p>
          <a:p>
            <a:pPr algn="l" rtl="0">
              <a:buFont typeface="Wingdings" panose="05000000000000000000" pitchFamily="2" charset="2"/>
              <a:buChar char="v"/>
            </a:pPr>
            <a:r>
              <a:rPr lang="en-US" sz="2800" dirty="0" smtClean="0"/>
              <a:t>It is divided into 12 books- argument</a:t>
            </a:r>
          </a:p>
          <a:p>
            <a:pPr algn="l" rtl="0">
              <a:buFont typeface="Wingdings" panose="05000000000000000000" pitchFamily="2" charset="2"/>
              <a:buChar char="v"/>
            </a:pPr>
            <a:r>
              <a:rPr lang="en-US" sz="2800" dirty="0" smtClean="0"/>
              <a:t>It follows the epic tradition (medias res). Events are presented by various means of dreams, reminiscences and conversations. </a:t>
            </a:r>
          </a:p>
          <a:p>
            <a:pPr algn="l" rtl="0">
              <a:buFont typeface="Wingdings" panose="05000000000000000000" pitchFamily="2" charset="2"/>
              <a:buChar char="v"/>
            </a:pPr>
            <a:r>
              <a:rPr lang="en-US" sz="2800" dirty="0" smtClean="0"/>
              <a:t>Centered around 2 groups: Satan &amp; </a:t>
            </a:r>
            <a:r>
              <a:rPr lang="en-US" sz="2800" dirty="0"/>
              <a:t>A</a:t>
            </a:r>
            <a:r>
              <a:rPr lang="en-US" sz="2800" dirty="0" smtClean="0"/>
              <a:t>dam and Eve</a:t>
            </a:r>
          </a:p>
          <a:p>
            <a:pPr algn="l" rtl="0">
              <a:buFont typeface="Wingdings" panose="05000000000000000000" pitchFamily="2" charset="2"/>
              <a:buChar char="v"/>
            </a:pPr>
            <a:endParaRPr lang="en-US" sz="2800" dirty="0" smtClean="0"/>
          </a:p>
          <a:p>
            <a:pPr algn="l" rtl="0"/>
            <a:endParaRPr lang="ar-SA" dirty="0"/>
          </a:p>
        </p:txBody>
      </p:sp>
    </p:spTree>
    <p:extLst>
      <p:ext uri="{BB962C8B-B14F-4D97-AF65-F5344CB8AC3E}">
        <p14:creationId xmlns:p14="http://schemas.microsoft.com/office/powerpoint/2010/main" val="41930818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87296898"/>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39269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725C0"/>
                </a:solidFill>
              </a:rPr>
              <a:t>Book </a:t>
            </a:r>
            <a:r>
              <a:rPr lang="en-US" dirty="0" smtClean="0">
                <a:solidFill>
                  <a:srgbClr val="F725C0"/>
                </a:solidFill>
              </a:rPr>
              <a:t>one (Themes) </a:t>
            </a:r>
            <a:endParaRPr lang="ar-SA" dirty="0">
              <a:solidFill>
                <a:srgbClr val="F725C0"/>
              </a:solidFill>
            </a:endParaRPr>
          </a:p>
        </p:txBody>
      </p:sp>
      <p:sp>
        <p:nvSpPr>
          <p:cNvPr id="3" name="Content Placeholder 2"/>
          <p:cNvSpPr>
            <a:spLocks noGrp="1"/>
          </p:cNvSpPr>
          <p:nvPr>
            <p:ph idx="1"/>
          </p:nvPr>
        </p:nvSpPr>
        <p:spPr>
          <a:xfrm>
            <a:off x="1024128" y="2084832"/>
            <a:ext cx="10360796" cy="4224528"/>
          </a:xfrm>
        </p:spPr>
        <p:txBody>
          <a:bodyPr>
            <a:normAutofit/>
          </a:bodyPr>
          <a:lstStyle/>
          <a:p>
            <a:pPr algn="l" rtl="0">
              <a:buFont typeface="Wingdings" panose="05000000000000000000" pitchFamily="2" charset="2"/>
              <a:buChar char="v"/>
            </a:pPr>
            <a:r>
              <a:rPr lang="en-US" sz="2800" dirty="0" smtClean="0"/>
              <a:t>The main subject of the poem (man’s disobedience &amp; the loss of Paradise)</a:t>
            </a:r>
          </a:p>
          <a:p>
            <a:pPr algn="l" rtl="0">
              <a:buFont typeface="Wingdings" panose="05000000000000000000" pitchFamily="2" charset="2"/>
              <a:buChar char="v"/>
            </a:pPr>
            <a:r>
              <a:rPr lang="en-US" sz="2800" dirty="0" smtClean="0"/>
              <a:t>The cause of the fall from Heaven (Satan in the serpent)</a:t>
            </a:r>
          </a:p>
          <a:p>
            <a:pPr algn="l" rtl="0">
              <a:buFont typeface="Wingdings" panose="05000000000000000000" pitchFamily="2" charset="2"/>
              <a:buChar char="v"/>
            </a:pPr>
            <a:r>
              <a:rPr lang="en-US" sz="2800" dirty="0" smtClean="0"/>
              <a:t>The poem starts with the fall of Satan and his angels from Heaven to Hell. </a:t>
            </a:r>
          </a:p>
          <a:p>
            <a:pPr algn="l" rtl="0">
              <a:buFont typeface="Wingdings" panose="05000000000000000000" pitchFamily="2" charset="2"/>
              <a:buChar char="v"/>
            </a:pPr>
            <a:r>
              <a:rPr lang="en-US" sz="2800" dirty="0" smtClean="0"/>
              <a:t>After recovering from confusion and astonishment, Satan tries to comfort them with the hope of regaining Heaven. He tells them of the creation of a new world. </a:t>
            </a:r>
          </a:p>
          <a:p>
            <a:pPr algn="l" rtl="0"/>
            <a:endParaRPr lang="en-US" dirty="0" smtClean="0"/>
          </a:p>
        </p:txBody>
      </p:sp>
    </p:spTree>
    <p:extLst>
      <p:ext uri="{BB962C8B-B14F-4D97-AF65-F5344CB8AC3E}">
        <p14:creationId xmlns:p14="http://schemas.microsoft.com/office/powerpoint/2010/main" val="8428366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7030A0"/>
                </a:solidFill>
              </a:rPr>
              <a:t>Characters </a:t>
            </a:r>
            <a:endParaRPr lang="ar-SA" dirty="0">
              <a:solidFill>
                <a:srgbClr val="7030A0"/>
              </a:solidFill>
            </a:endParaRPr>
          </a:p>
        </p:txBody>
      </p:sp>
      <p:sp>
        <p:nvSpPr>
          <p:cNvPr id="3" name="Content Placeholder 2"/>
          <p:cNvSpPr>
            <a:spLocks noGrp="1"/>
          </p:cNvSpPr>
          <p:nvPr>
            <p:ph idx="1"/>
          </p:nvPr>
        </p:nvSpPr>
        <p:spPr/>
        <p:txBody>
          <a:bodyPr>
            <a:normAutofit/>
          </a:bodyPr>
          <a:lstStyle/>
          <a:p>
            <a:pPr algn="l" rtl="0">
              <a:buFont typeface="Wingdings" panose="05000000000000000000" pitchFamily="2" charset="2"/>
              <a:buChar char="Ø"/>
            </a:pPr>
            <a:r>
              <a:rPr lang="en-US" sz="2800" dirty="0" smtClean="0"/>
              <a:t>Satan (Lucifer)</a:t>
            </a:r>
          </a:p>
          <a:p>
            <a:pPr algn="l" rtl="0">
              <a:buFont typeface="Wingdings" panose="05000000000000000000" pitchFamily="2" charset="2"/>
              <a:buChar char="Ø"/>
            </a:pPr>
            <a:r>
              <a:rPr lang="en-US" sz="2800" dirty="0" smtClean="0"/>
              <a:t>Adam</a:t>
            </a:r>
          </a:p>
          <a:p>
            <a:pPr algn="l" rtl="0">
              <a:buFont typeface="Wingdings" panose="05000000000000000000" pitchFamily="2" charset="2"/>
              <a:buChar char="Ø"/>
            </a:pPr>
            <a:r>
              <a:rPr lang="en-US" sz="2800" dirty="0" smtClean="0"/>
              <a:t>Eve</a:t>
            </a:r>
          </a:p>
          <a:p>
            <a:pPr algn="l" rtl="0">
              <a:buFont typeface="Wingdings" panose="05000000000000000000" pitchFamily="2" charset="2"/>
              <a:buChar char="Ø"/>
            </a:pPr>
            <a:r>
              <a:rPr lang="en-US" sz="2800" dirty="0" smtClean="0"/>
              <a:t>Son of God</a:t>
            </a:r>
          </a:p>
          <a:p>
            <a:pPr algn="l" rtl="0">
              <a:buFont typeface="Wingdings" panose="05000000000000000000" pitchFamily="2" charset="2"/>
              <a:buChar char="Ø"/>
            </a:pPr>
            <a:r>
              <a:rPr lang="en-US" sz="2800" dirty="0" smtClean="0"/>
              <a:t>God – the creator of the whole world</a:t>
            </a:r>
            <a:endParaRPr lang="ar-SA" sz="2800" dirty="0"/>
          </a:p>
        </p:txBody>
      </p:sp>
    </p:spTree>
    <p:extLst>
      <p:ext uri="{BB962C8B-B14F-4D97-AF65-F5344CB8AC3E}">
        <p14:creationId xmlns:p14="http://schemas.microsoft.com/office/powerpoint/2010/main" val="36398598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style</a:t>
            </a:r>
            <a:endParaRPr lang="ar-SA" dirty="0">
              <a:solidFill>
                <a:srgbClr val="FF0000"/>
              </a:solidFill>
            </a:endParaRPr>
          </a:p>
        </p:txBody>
      </p:sp>
      <p:sp>
        <p:nvSpPr>
          <p:cNvPr id="3" name="Content Placeholder 2"/>
          <p:cNvSpPr>
            <a:spLocks noGrp="1"/>
          </p:cNvSpPr>
          <p:nvPr>
            <p:ph idx="1"/>
          </p:nvPr>
        </p:nvSpPr>
        <p:spPr/>
        <p:txBody>
          <a:bodyPr>
            <a:normAutofit/>
          </a:bodyPr>
          <a:lstStyle/>
          <a:p>
            <a:pPr algn="l" rtl="0"/>
            <a:r>
              <a:rPr lang="en-US" sz="2800" b="1" dirty="0" smtClean="0">
                <a:solidFill>
                  <a:schemeClr val="accent2">
                    <a:lumMod val="60000"/>
                    <a:lumOff val="40000"/>
                  </a:schemeClr>
                </a:solidFill>
              </a:rPr>
              <a:t>Subject-</a:t>
            </a:r>
            <a:r>
              <a:rPr lang="en-US" sz="2800" dirty="0" smtClean="0"/>
              <a:t> universal subject </a:t>
            </a:r>
          </a:p>
          <a:p>
            <a:pPr algn="l" rtl="0"/>
            <a:r>
              <a:rPr lang="en-US" sz="2800" b="1" dirty="0" smtClean="0">
                <a:solidFill>
                  <a:srgbClr val="FFC000"/>
                </a:solidFill>
              </a:rPr>
              <a:t>Hero</a:t>
            </a:r>
            <a:r>
              <a:rPr lang="en-US" sz="2800" dirty="0" smtClean="0"/>
              <a:t> – superhuman </a:t>
            </a:r>
          </a:p>
          <a:p>
            <a:pPr algn="l" rtl="0"/>
            <a:r>
              <a:rPr lang="en-US" sz="2800" b="1" dirty="0" smtClean="0">
                <a:solidFill>
                  <a:schemeClr val="accent5">
                    <a:lumMod val="75000"/>
                  </a:schemeClr>
                </a:solidFill>
              </a:rPr>
              <a:t>Language</a:t>
            </a:r>
            <a:r>
              <a:rPr lang="en-US" sz="2800" dirty="0" smtClean="0"/>
              <a:t> – dignified, elevated language, long speech </a:t>
            </a:r>
          </a:p>
          <a:p>
            <a:pPr algn="l" rtl="0"/>
            <a:r>
              <a:rPr lang="en-US" sz="2800" dirty="0" smtClean="0">
                <a:solidFill>
                  <a:srgbClr val="7030A0"/>
                </a:solidFill>
              </a:rPr>
              <a:t>Form</a:t>
            </a:r>
            <a:r>
              <a:rPr lang="en-US" sz="2800" dirty="0" smtClean="0"/>
              <a:t> – blank verse</a:t>
            </a:r>
          </a:p>
          <a:p>
            <a:pPr algn="l" rtl="0"/>
            <a:r>
              <a:rPr lang="en-US" sz="2800" dirty="0">
                <a:latin typeface="+mj-lt"/>
              </a:rPr>
              <a:t>Blank verse is poetry written in regular metrical but unrhymed lines</a:t>
            </a:r>
            <a:endParaRPr lang="ar-SA" sz="2800" dirty="0">
              <a:latin typeface="+mj-lt"/>
            </a:endParaRPr>
          </a:p>
        </p:txBody>
      </p:sp>
    </p:spTree>
    <p:extLst>
      <p:ext uri="{BB962C8B-B14F-4D97-AF65-F5344CB8AC3E}">
        <p14:creationId xmlns:p14="http://schemas.microsoft.com/office/powerpoint/2010/main" val="38460562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8218" y="404912"/>
            <a:ext cx="9720072" cy="1499616"/>
          </a:xfrm>
        </p:spPr>
        <p:txBody>
          <a:bodyPr/>
          <a:lstStyle/>
          <a:p>
            <a:r>
              <a:rPr lang="en-US" dirty="0" smtClean="0"/>
              <a:t>Argument </a:t>
            </a:r>
            <a:endParaRPr lang="ar-SA" dirty="0"/>
          </a:p>
        </p:txBody>
      </p:sp>
      <p:sp>
        <p:nvSpPr>
          <p:cNvPr id="3" name="Content Placeholder 2"/>
          <p:cNvSpPr>
            <a:spLocks noGrp="1"/>
          </p:cNvSpPr>
          <p:nvPr>
            <p:ph idx="1"/>
          </p:nvPr>
        </p:nvSpPr>
        <p:spPr>
          <a:xfrm>
            <a:off x="643944" y="1545465"/>
            <a:ext cx="11011436" cy="5138670"/>
          </a:xfrm>
        </p:spPr>
        <p:txBody>
          <a:bodyPr>
            <a:normAutofit lnSpcReduction="10000"/>
          </a:bodyPr>
          <a:lstStyle/>
          <a:p>
            <a:pPr algn="l" rtl="0"/>
            <a:r>
              <a:rPr lang="en-US" sz="2800" dirty="0"/>
              <a:t>This first Book proposes, first in brief, the </a:t>
            </a:r>
            <a:r>
              <a:rPr lang="en-US" sz="2800" dirty="0">
                <a:solidFill>
                  <a:srgbClr val="FF0000"/>
                </a:solidFill>
              </a:rPr>
              <a:t>whole Subject</a:t>
            </a:r>
            <a:r>
              <a:rPr lang="en-US" sz="2800" dirty="0"/>
              <a:t>, </a:t>
            </a:r>
            <a:r>
              <a:rPr lang="en-US" sz="2800" dirty="0">
                <a:solidFill>
                  <a:srgbClr val="F725C0"/>
                </a:solidFill>
              </a:rPr>
              <a:t>Mans disobedience, and the loss thereupon of Paradise</a:t>
            </a:r>
            <a:r>
              <a:rPr lang="en-US" sz="2800" dirty="0"/>
              <a:t> wherein he was </a:t>
            </a:r>
            <a:r>
              <a:rPr lang="en-US" sz="2800" dirty="0" smtClean="0"/>
              <a:t>placed: </a:t>
            </a:r>
            <a:r>
              <a:rPr lang="en-US" sz="2800" dirty="0"/>
              <a:t>Then touches the prime </a:t>
            </a:r>
            <a:r>
              <a:rPr lang="en-US" sz="2800" dirty="0">
                <a:solidFill>
                  <a:srgbClr val="00B0F0"/>
                </a:solidFill>
              </a:rPr>
              <a:t>cause</a:t>
            </a:r>
            <a:r>
              <a:rPr lang="en-US" sz="2800" dirty="0"/>
              <a:t> of his fall, the Serpent, or rather </a:t>
            </a:r>
            <a:r>
              <a:rPr lang="en-US" sz="2800" dirty="0">
                <a:solidFill>
                  <a:srgbClr val="00B050"/>
                </a:solidFill>
              </a:rPr>
              <a:t>Satan in the Serpent</a:t>
            </a:r>
            <a:r>
              <a:rPr lang="en-US" sz="2800" dirty="0"/>
              <a:t>; who revolting from God, and drawing to his side many Legions of Angels, was by the command of God driven out of Heaven with all his Crew into the great Deep. Which action past over, the Poem </a:t>
            </a:r>
            <a:r>
              <a:rPr lang="en-US" sz="2800" dirty="0" err="1"/>
              <a:t>hasts</a:t>
            </a:r>
            <a:r>
              <a:rPr lang="en-US" sz="2800" dirty="0"/>
              <a:t> into </a:t>
            </a:r>
            <a:r>
              <a:rPr lang="en-US" sz="2800" dirty="0">
                <a:solidFill>
                  <a:srgbClr val="00CC99"/>
                </a:solidFill>
              </a:rPr>
              <a:t>the midst of things</a:t>
            </a:r>
            <a:r>
              <a:rPr lang="en-US" sz="2800" dirty="0"/>
              <a:t>, presenting Satan with his Angels now </a:t>
            </a:r>
            <a:r>
              <a:rPr lang="en-US" sz="2800" dirty="0">
                <a:solidFill>
                  <a:srgbClr val="FF0000"/>
                </a:solidFill>
              </a:rPr>
              <a:t>fallen into Hell</a:t>
            </a:r>
            <a:r>
              <a:rPr lang="en-US" sz="2800" dirty="0"/>
              <a:t>, </a:t>
            </a:r>
            <a:r>
              <a:rPr lang="en-US" sz="2800" dirty="0" err="1"/>
              <a:t>describ'd</a:t>
            </a:r>
            <a:r>
              <a:rPr lang="en-US" sz="2800" dirty="0"/>
              <a:t> here, not in the Center </a:t>
            </a:r>
            <a:r>
              <a:rPr lang="en-US" sz="2800" dirty="0" smtClean="0"/>
              <a:t>but </a:t>
            </a:r>
            <a:r>
              <a:rPr lang="en-US" sz="2800" dirty="0"/>
              <a:t>in a place of utter darkness, </a:t>
            </a:r>
            <a:r>
              <a:rPr lang="en-US" sz="2800" dirty="0" err="1"/>
              <a:t>fitliest</a:t>
            </a:r>
            <a:r>
              <a:rPr lang="en-US" sz="2800" dirty="0"/>
              <a:t> </a:t>
            </a:r>
            <a:r>
              <a:rPr lang="en-US" sz="2800" dirty="0" err="1"/>
              <a:t>call'd</a:t>
            </a:r>
            <a:r>
              <a:rPr lang="en-US" sz="2800" dirty="0"/>
              <a:t> Chaos: Here Satan with his Angels lying on the burning Lake, </a:t>
            </a:r>
            <a:r>
              <a:rPr lang="en-US" sz="2800" dirty="0">
                <a:solidFill>
                  <a:srgbClr val="00B0F0"/>
                </a:solidFill>
              </a:rPr>
              <a:t>thunder-struck and </a:t>
            </a:r>
            <a:r>
              <a:rPr lang="en-US" sz="2800" dirty="0" err="1">
                <a:solidFill>
                  <a:srgbClr val="00B0F0"/>
                </a:solidFill>
              </a:rPr>
              <a:t>astonisht</a:t>
            </a:r>
            <a:r>
              <a:rPr lang="en-US" sz="2800" dirty="0">
                <a:solidFill>
                  <a:srgbClr val="00B0F0"/>
                </a:solidFill>
              </a:rPr>
              <a:t>,</a:t>
            </a:r>
            <a:r>
              <a:rPr lang="en-US" sz="2800" dirty="0"/>
              <a:t> after a certain space recovers, as from confusion, calls up him who next in Order and Dignity lay by him; they confer of </a:t>
            </a:r>
            <a:r>
              <a:rPr lang="en-US" sz="2800" dirty="0" err="1"/>
              <a:t>thir</a:t>
            </a:r>
            <a:r>
              <a:rPr lang="en-US" sz="2800" dirty="0"/>
              <a:t> miserable fall. </a:t>
            </a:r>
          </a:p>
          <a:p>
            <a:endParaRPr lang="ar-SA" dirty="0"/>
          </a:p>
        </p:txBody>
      </p:sp>
    </p:spTree>
    <p:extLst>
      <p:ext uri="{BB962C8B-B14F-4D97-AF65-F5344CB8AC3E}">
        <p14:creationId xmlns:p14="http://schemas.microsoft.com/office/powerpoint/2010/main" val="11459294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1024127" y="837126"/>
            <a:ext cx="9720073" cy="5344733"/>
          </a:xfrm>
        </p:spPr>
        <p:txBody>
          <a:bodyPr>
            <a:noAutofit/>
          </a:bodyPr>
          <a:lstStyle/>
          <a:p>
            <a:pPr algn="l" rtl="0"/>
            <a:r>
              <a:rPr lang="en-US" sz="2800" dirty="0"/>
              <a:t>Satan awakens all his Legions, who lay till then in the same manner confounded; They rise, </a:t>
            </a:r>
            <a:r>
              <a:rPr lang="en-US" sz="2800" dirty="0" err="1"/>
              <a:t>thir</a:t>
            </a:r>
            <a:r>
              <a:rPr lang="en-US" sz="2800" dirty="0"/>
              <a:t> Numbers, array of </a:t>
            </a:r>
            <a:r>
              <a:rPr lang="en-US" sz="2800" dirty="0" err="1"/>
              <a:t>Battel</a:t>
            </a:r>
            <a:r>
              <a:rPr lang="en-US" sz="2800" dirty="0"/>
              <a:t>, </a:t>
            </a:r>
            <a:r>
              <a:rPr lang="en-US" sz="2800" dirty="0" err="1"/>
              <a:t>thir</a:t>
            </a:r>
            <a:r>
              <a:rPr lang="en-US" sz="2800" dirty="0"/>
              <a:t> chief Leaders </a:t>
            </a:r>
            <a:r>
              <a:rPr lang="en-US" sz="2800" dirty="0" err="1"/>
              <a:t>nam'd</a:t>
            </a:r>
            <a:r>
              <a:rPr lang="en-US" sz="2800" dirty="0"/>
              <a:t>, according to the Idols known afterwards in Canaan and the Countries </a:t>
            </a:r>
            <a:r>
              <a:rPr lang="en-US" sz="2800" dirty="0" err="1"/>
              <a:t>adjoyning</a:t>
            </a:r>
            <a:r>
              <a:rPr lang="en-US" sz="2800" dirty="0"/>
              <a:t>. To these Satan directs his Speech, comforts them with hope yet of regaining Heaven, but tells them lastly of a new World and new kind of Creature to be created, according to an ancient </a:t>
            </a:r>
            <a:r>
              <a:rPr lang="en-US" sz="2800" dirty="0" err="1"/>
              <a:t>Prophesie</a:t>
            </a:r>
            <a:r>
              <a:rPr lang="en-US" sz="2800" dirty="0"/>
              <a:t> or report in Heaven; for that Angels were long before this visible Creation, was the opinion of many ancient Fathers. To find out the truth of this </a:t>
            </a:r>
            <a:r>
              <a:rPr lang="en-US" sz="2800" dirty="0" err="1"/>
              <a:t>Prophesie</a:t>
            </a:r>
            <a:r>
              <a:rPr lang="en-US" sz="2800" dirty="0"/>
              <a:t>, and what to </a:t>
            </a:r>
            <a:r>
              <a:rPr lang="en-US" sz="2800" dirty="0" err="1"/>
              <a:t>determin</a:t>
            </a:r>
            <a:r>
              <a:rPr lang="en-US" sz="2800" dirty="0"/>
              <a:t> thereon he refers to a full </a:t>
            </a:r>
            <a:r>
              <a:rPr lang="en-US" sz="2800" dirty="0" err="1"/>
              <a:t>Councel</a:t>
            </a:r>
            <a:r>
              <a:rPr lang="en-US" sz="2800" dirty="0"/>
              <a:t>. What his Associates thence attempt. Pandemonium the Palace of Satan rises, suddenly built out of the Deep: The infernal Peers there sit in </a:t>
            </a:r>
            <a:r>
              <a:rPr lang="en-US" sz="2800" dirty="0" err="1"/>
              <a:t>Councel</a:t>
            </a:r>
            <a:r>
              <a:rPr lang="en-US" sz="2800" dirty="0"/>
              <a:t>.</a:t>
            </a:r>
            <a:endParaRPr lang="ar-SA" sz="2800" dirty="0"/>
          </a:p>
        </p:txBody>
      </p:sp>
    </p:spTree>
    <p:extLst>
      <p:ext uri="{BB962C8B-B14F-4D97-AF65-F5344CB8AC3E}">
        <p14:creationId xmlns:p14="http://schemas.microsoft.com/office/powerpoint/2010/main" val="29730337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lumMod val="60000"/>
                    <a:lumOff val="40000"/>
                  </a:schemeClr>
                </a:solidFill>
              </a:rPr>
              <a:t>Lines 1- 10</a:t>
            </a:r>
            <a:endParaRPr lang="ar-SA" dirty="0">
              <a:solidFill>
                <a:schemeClr val="accent1">
                  <a:lumMod val="60000"/>
                  <a:lumOff val="40000"/>
                </a:schemeClr>
              </a:solidFill>
            </a:endParaRPr>
          </a:p>
        </p:txBody>
      </p:sp>
      <p:sp>
        <p:nvSpPr>
          <p:cNvPr id="3" name="Content Placeholder 2"/>
          <p:cNvSpPr>
            <a:spLocks noGrp="1"/>
          </p:cNvSpPr>
          <p:nvPr>
            <p:ph idx="1"/>
          </p:nvPr>
        </p:nvSpPr>
        <p:spPr>
          <a:xfrm>
            <a:off x="1024128" y="2233712"/>
            <a:ext cx="9720073" cy="4023360"/>
          </a:xfrm>
        </p:spPr>
        <p:txBody>
          <a:bodyPr>
            <a:noAutofit/>
          </a:bodyPr>
          <a:lstStyle/>
          <a:p>
            <a:pPr algn="l" rtl="0"/>
            <a:r>
              <a:rPr lang="en-US" sz="2800" dirty="0"/>
              <a:t>OF </a:t>
            </a:r>
            <a:r>
              <a:rPr lang="en-US" sz="2800" dirty="0">
                <a:solidFill>
                  <a:srgbClr val="00B0F0"/>
                </a:solidFill>
              </a:rPr>
              <a:t>Mans First Disobedience</a:t>
            </a:r>
            <a:r>
              <a:rPr lang="en-US" sz="2800" dirty="0"/>
              <a:t>, and the </a:t>
            </a:r>
            <a:r>
              <a:rPr lang="en-US" sz="2800" dirty="0">
                <a:solidFill>
                  <a:srgbClr val="F725C0"/>
                </a:solidFill>
              </a:rPr>
              <a:t>Fruit</a:t>
            </a:r>
            <a:r>
              <a:rPr lang="en-US" sz="2800" dirty="0"/>
              <a:t/>
            </a:r>
            <a:br>
              <a:rPr lang="en-US" sz="2800" dirty="0"/>
            </a:br>
            <a:r>
              <a:rPr lang="en-US" sz="2800" dirty="0"/>
              <a:t>Of that Forbidden Tree, whose </a:t>
            </a:r>
            <a:r>
              <a:rPr lang="en-US" sz="2800" dirty="0">
                <a:solidFill>
                  <a:srgbClr val="CC00CC"/>
                </a:solidFill>
              </a:rPr>
              <a:t>mortal </a:t>
            </a:r>
            <a:r>
              <a:rPr lang="en-US" sz="2800" dirty="0" err="1">
                <a:solidFill>
                  <a:srgbClr val="CC00CC"/>
                </a:solidFill>
              </a:rPr>
              <a:t>tast</a:t>
            </a:r>
            <a:r>
              <a:rPr lang="en-US" sz="2800" dirty="0"/>
              <a:t/>
            </a:r>
            <a:br>
              <a:rPr lang="en-US" sz="2800" dirty="0"/>
            </a:br>
            <a:r>
              <a:rPr lang="en-US" sz="2800" dirty="0"/>
              <a:t>Brought </a:t>
            </a:r>
            <a:r>
              <a:rPr lang="en-US" sz="2800" dirty="0">
                <a:solidFill>
                  <a:srgbClr val="CC00CC"/>
                </a:solidFill>
              </a:rPr>
              <a:t>Death</a:t>
            </a:r>
            <a:r>
              <a:rPr lang="en-US" sz="2800" dirty="0"/>
              <a:t> into the World, and all our </a:t>
            </a:r>
            <a:r>
              <a:rPr lang="en-US" sz="2800" dirty="0">
                <a:solidFill>
                  <a:srgbClr val="CC00CC"/>
                </a:solidFill>
              </a:rPr>
              <a:t>woe</a:t>
            </a:r>
            <a:r>
              <a:rPr lang="en-US" sz="2800" dirty="0"/>
              <a:t>,</a:t>
            </a:r>
            <a:br>
              <a:rPr lang="en-US" sz="2800" dirty="0"/>
            </a:br>
            <a:r>
              <a:rPr lang="en-US" sz="2800" dirty="0"/>
              <a:t>With loss of Eden, till one </a:t>
            </a:r>
            <a:r>
              <a:rPr lang="en-US" sz="2800" dirty="0">
                <a:solidFill>
                  <a:srgbClr val="00B050"/>
                </a:solidFill>
              </a:rPr>
              <a:t>greater Man</a:t>
            </a:r>
            <a:br>
              <a:rPr lang="en-US" sz="2800" dirty="0">
                <a:solidFill>
                  <a:srgbClr val="00B050"/>
                </a:solidFill>
              </a:rPr>
            </a:br>
            <a:r>
              <a:rPr lang="en-US" sz="2800" dirty="0"/>
              <a:t>Restore us, and regain the blissful Seat, [ 5 ]</a:t>
            </a:r>
            <a:br>
              <a:rPr lang="en-US" sz="2800" dirty="0"/>
            </a:br>
            <a:r>
              <a:rPr lang="en-US" sz="2800" dirty="0"/>
              <a:t>Sing </a:t>
            </a:r>
            <a:r>
              <a:rPr lang="en-US" sz="2800" dirty="0" err="1">
                <a:solidFill>
                  <a:srgbClr val="FF0000"/>
                </a:solidFill>
              </a:rPr>
              <a:t>Heav'nly</a:t>
            </a:r>
            <a:r>
              <a:rPr lang="en-US" sz="2800" dirty="0">
                <a:solidFill>
                  <a:srgbClr val="FF0000"/>
                </a:solidFill>
              </a:rPr>
              <a:t> Muse</a:t>
            </a:r>
            <a:r>
              <a:rPr lang="en-US" sz="2800" dirty="0"/>
              <a:t>, that on the secret top</a:t>
            </a:r>
            <a:br>
              <a:rPr lang="en-US" sz="2800" dirty="0"/>
            </a:br>
            <a:r>
              <a:rPr lang="en-US" sz="2800" dirty="0"/>
              <a:t>Of </a:t>
            </a:r>
            <a:r>
              <a:rPr lang="en-US" sz="2800" dirty="0" err="1"/>
              <a:t>Oreb</a:t>
            </a:r>
            <a:r>
              <a:rPr lang="en-US" sz="2800" dirty="0"/>
              <a:t>, or of Sinai, didst inspire</a:t>
            </a:r>
            <a:br>
              <a:rPr lang="en-US" sz="2800" dirty="0"/>
            </a:br>
            <a:r>
              <a:rPr lang="en-US" sz="2800" dirty="0"/>
              <a:t>That </a:t>
            </a:r>
            <a:r>
              <a:rPr lang="en-US" sz="2800" dirty="0">
                <a:solidFill>
                  <a:srgbClr val="FF0000"/>
                </a:solidFill>
              </a:rPr>
              <a:t>Shepherd</a:t>
            </a:r>
            <a:r>
              <a:rPr lang="en-US" sz="2800" dirty="0"/>
              <a:t>, who first taught the chosen Seed,</a:t>
            </a:r>
            <a:br>
              <a:rPr lang="en-US" sz="2800" dirty="0"/>
            </a:br>
            <a:r>
              <a:rPr lang="en-US" sz="2800" dirty="0"/>
              <a:t>In the Beginning how the </a:t>
            </a:r>
            <a:r>
              <a:rPr lang="en-US" sz="2800" dirty="0" err="1"/>
              <a:t>Heav'ns</a:t>
            </a:r>
            <a:r>
              <a:rPr lang="en-US" sz="2800" dirty="0"/>
              <a:t> and Earth</a:t>
            </a:r>
            <a:br>
              <a:rPr lang="en-US" sz="2800" dirty="0"/>
            </a:br>
            <a:r>
              <a:rPr lang="en-US" sz="2800" dirty="0"/>
              <a:t>Rose out of Chaos: Or if </a:t>
            </a:r>
            <a:r>
              <a:rPr lang="en-US" sz="2800" dirty="0" err="1"/>
              <a:t>Sion</a:t>
            </a:r>
            <a:r>
              <a:rPr lang="en-US" sz="2800" dirty="0"/>
              <a:t> Hill [ 10 ]</a:t>
            </a:r>
            <a:br>
              <a:rPr lang="en-US" sz="2800" dirty="0"/>
            </a:br>
            <a:endParaRPr lang="ar-SA" sz="2800" dirty="0"/>
          </a:p>
        </p:txBody>
      </p:sp>
    </p:spTree>
    <p:extLst>
      <p:ext uri="{BB962C8B-B14F-4D97-AF65-F5344CB8AC3E}">
        <p14:creationId xmlns:p14="http://schemas.microsoft.com/office/powerpoint/2010/main" val="27552039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lumMod val="60000"/>
                    <a:lumOff val="40000"/>
                  </a:schemeClr>
                </a:solidFill>
              </a:rPr>
              <a:t>Lines 11-16</a:t>
            </a:r>
            <a:endParaRPr lang="ar-SA" dirty="0">
              <a:solidFill>
                <a:schemeClr val="accent1">
                  <a:lumMod val="60000"/>
                  <a:lumOff val="40000"/>
                </a:schemeClr>
              </a:solidFill>
            </a:endParaRPr>
          </a:p>
        </p:txBody>
      </p:sp>
      <p:sp>
        <p:nvSpPr>
          <p:cNvPr id="3" name="Content Placeholder 2"/>
          <p:cNvSpPr>
            <a:spLocks noGrp="1"/>
          </p:cNvSpPr>
          <p:nvPr>
            <p:ph idx="1"/>
          </p:nvPr>
        </p:nvSpPr>
        <p:spPr/>
        <p:txBody>
          <a:bodyPr/>
          <a:lstStyle/>
          <a:p>
            <a:pPr algn="l" rtl="0"/>
            <a:r>
              <a:rPr lang="en-US" sz="3200" dirty="0"/>
              <a:t>Delight thee more, and </a:t>
            </a:r>
            <a:r>
              <a:rPr lang="en-US" sz="3200" dirty="0" err="1">
                <a:hlinkClick r:id="rId2"/>
              </a:rPr>
              <a:t>Siloa's</a:t>
            </a:r>
            <a:r>
              <a:rPr lang="en-US" sz="3200" dirty="0">
                <a:hlinkClick r:id="rId2"/>
              </a:rPr>
              <a:t> Brook</a:t>
            </a:r>
            <a:r>
              <a:rPr lang="en-US" sz="3200" dirty="0"/>
              <a:t> that </a:t>
            </a:r>
            <a:r>
              <a:rPr lang="en-US" sz="3200" dirty="0" err="1"/>
              <a:t>flow'd</a:t>
            </a:r>
            <a:r>
              <a:rPr lang="en-US" sz="3200" dirty="0"/>
              <a:t/>
            </a:r>
            <a:br>
              <a:rPr lang="en-US" sz="3200" dirty="0"/>
            </a:br>
            <a:r>
              <a:rPr lang="en-US" sz="3200" dirty="0"/>
              <a:t>Fast by the Oracle of God; I thence</a:t>
            </a:r>
            <a:br>
              <a:rPr lang="en-US" sz="3200" dirty="0"/>
            </a:br>
            <a:r>
              <a:rPr lang="en-US" sz="3200" dirty="0"/>
              <a:t>Invoke thy aid to </a:t>
            </a:r>
            <a:r>
              <a:rPr lang="en-US" sz="3200" dirty="0">
                <a:solidFill>
                  <a:srgbClr val="CC00CC"/>
                </a:solidFill>
              </a:rPr>
              <a:t>my </a:t>
            </a:r>
            <a:r>
              <a:rPr lang="en-US" sz="3200" dirty="0" err="1">
                <a:solidFill>
                  <a:srgbClr val="CC00CC"/>
                </a:solidFill>
              </a:rPr>
              <a:t>adventrous</a:t>
            </a:r>
            <a:r>
              <a:rPr lang="en-US" sz="3200" dirty="0">
                <a:solidFill>
                  <a:srgbClr val="CC00CC"/>
                </a:solidFill>
              </a:rPr>
              <a:t> Song,</a:t>
            </a:r>
            <a:br>
              <a:rPr lang="en-US" sz="3200" dirty="0">
                <a:solidFill>
                  <a:srgbClr val="CC00CC"/>
                </a:solidFill>
              </a:rPr>
            </a:br>
            <a:r>
              <a:rPr lang="en-US" sz="3200" dirty="0"/>
              <a:t>That with no </a:t>
            </a:r>
            <a:r>
              <a:rPr lang="en-US" sz="3200" dirty="0">
                <a:solidFill>
                  <a:srgbClr val="00B0F0"/>
                </a:solidFill>
              </a:rPr>
              <a:t>middle flight </a:t>
            </a:r>
            <a:r>
              <a:rPr lang="en-US" sz="3200" dirty="0"/>
              <a:t>intends to </a:t>
            </a:r>
            <a:r>
              <a:rPr lang="en-US" sz="3200" dirty="0">
                <a:solidFill>
                  <a:srgbClr val="CC00CC"/>
                </a:solidFill>
              </a:rPr>
              <a:t>soar</a:t>
            </a:r>
            <a:r>
              <a:rPr lang="en-US" sz="3200" dirty="0"/>
              <a:t/>
            </a:r>
            <a:br>
              <a:rPr lang="en-US" sz="3200" dirty="0"/>
            </a:br>
            <a:r>
              <a:rPr lang="en-US" sz="3200" dirty="0"/>
              <a:t>Above </a:t>
            </a:r>
            <a:r>
              <a:rPr lang="en-US" sz="3200" dirty="0" err="1"/>
              <a:t>th</a:t>
            </a:r>
            <a:r>
              <a:rPr lang="en-US" sz="3200" dirty="0"/>
              <a:t>' </a:t>
            </a:r>
            <a:r>
              <a:rPr lang="en-US" sz="3200" dirty="0" err="1"/>
              <a:t>Aonian</a:t>
            </a:r>
            <a:r>
              <a:rPr lang="en-US" sz="3200" dirty="0"/>
              <a:t> Mount, while it pursues [ 15 ]</a:t>
            </a:r>
            <a:br>
              <a:rPr lang="en-US" sz="3200" dirty="0"/>
            </a:br>
            <a:r>
              <a:rPr lang="en-US" sz="3200" dirty="0"/>
              <a:t>Things </a:t>
            </a:r>
            <a:r>
              <a:rPr lang="en-US" sz="3200" dirty="0" err="1"/>
              <a:t>unattempted</a:t>
            </a:r>
            <a:r>
              <a:rPr lang="en-US" sz="3200" dirty="0"/>
              <a:t> yet in Prose or </a:t>
            </a:r>
            <a:r>
              <a:rPr lang="en-US" sz="3200" dirty="0" err="1"/>
              <a:t>Rhime</a:t>
            </a:r>
            <a:r>
              <a:rPr lang="en-US" sz="4000" dirty="0">
                <a:solidFill>
                  <a:srgbClr val="FF0000"/>
                </a:solidFill>
              </a:rPr>
              <a:t>.</a:t>
            </a:r>
            <a:endParaRPr lang="ar-SA" sz="4000" dirty="0">
              <a:solidFill>
                <a:srgbClr val="FF0000"/>
              </a:solidFill>
            </a:endParaRPr>
          </a:p>
          <a:p>
            <a:endParaRPr lang="ar-SA" dirty="0"/>
          </a:p>
        </p:txBody>
      </p:sp>
    </p:spTree>
    <p:extLst>
      <p:ext uri="{BB962C8B-B14F-4D97-AF65-F5344CB8AC3E}">
        <p14:creationId xmlns:p14="http://schemas.microsoft.com/office/powerpoint/2010/main" val="16783189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lumMod val="60000"/>
                    <a:lumOff val="40000"/>
                  </a:schemeClr>
                </a:solidFill>
              </a:rPr>
              <a:t>Lines 17-26</a:t>
            </a:r>
            <a:endParaRPr lang="ar-SA" dirty="0">
              <a:solidFill>
                <a:schemeClr val="accent1">
                  <a:lumMod val="60000"/>
                  <a:lumOff val="40000"/>
                </a:schemeClr>
              </a:solidFill>
            </a:endParaRPr>
          </a:p>
        </p:txBody>
      </p:sp>
      <p:sp>
        <p:nvSpPr>
          <p:cNvPr id="3" name="Content Placeholder 2"/>
          <p:cNvSpPr>
            <a:spLocks noGrp="1"/>
          </p:cNvSpPr>
          <p:nvPr>
            <p:ph idx="1"/>
          </p:nvPr>
        </p:nvSpPr>
        <p:spPr>
          <a:xfrm>
            <a:off x="862885" y="1989785"/>
            <a:ext cx="10947042" cy="4023360"/>
          </a:xfrm>
        </p:spPr>
        <p:txBody>
          <a:bodyPr>
            <a:noAutofit/>
          </a:bodyPr>
          <a:lstStyle/>
          <a:p>
            <a:pPr algn="l" rtl="0"/>
            <a:r>
              <a:rPr lang="en-US" sz="2800" dirty="0"/>
              <a:t>And chiefly Thou O </a:t>
            </a:r>
            <a:r>
              <a:rPr lang="en-US" sz="2800" dirty="0">
                <a:solidFill>
                  <a:srgbClr val="FF0000"/>
                </a:solidFill>
              </a:rPr>
              <a:t>Spirit</a:t>
            </a:r>
            <a:r>
              <a:rPr lang="en-US" sz="2800" dirty="0"/>
              <a:t>, that </a:t>
            </a:r>
            <a:r>
              <a:rPr lang="en-US" sz="2800" dirty="0" err="1"/>
              <a:t>dost</a:t>
            </a:r>
            <a:r>
              <a:rPr lang="en-US" sz="2800" dirty="0"/>
              <a:t> prefer</a:t>
            </a:r>
            <a:br>
              <a:rPr lang="en-US" sz="2800" dirty="0"/>
            </a:br>
            <a:r>
              <a:rPr lang="en-US" sz="2800" dirty="0"/>
              <a:t>Before all Temples </a:t>
            </a:r>
            <a:r>
              <a:rPr lang="en-US" sz="2800" dirty="0" err="1"/>
              <a:t>th</a:t>
            </a:r>
            <a:r>
              <a:rPr lang="en-US" sz="2800" dirty="0"/>
              <a:t>' upright heart and pure,</a:t>
            </a:r>
            <a:br>
              <a:rPr lang="en-US" sz="2800" dirty="0"/>
            </a:br>
            <a:r>
              <a:rPr lang="en-US" sz="2800" dirty="0">
                <a:solidFill>
                  <a:schemeClr val="accent5">
                    <a:lumMod val="75000"/>
                  </a:schemeClr>
                </a:solidFill>
              </a:rPr>
              <a:t>Instruct me</a:t>
            </a:r>
            <a:r>
              <a:rPr lang="en-US" sz="2800" dirty="0"/>
              <a:t>, for Thou </a:t>
            </a:r>
            <a:r>
              <a:rPr lang="en-US" sz="2800" dirty="0" err="1"/>
              <a:t>know'st</a:t>
            </a:r>
            <a:r>
              <a:rPr lang="en-US" sz="2800" dirty="0"/>
              <a:t>; Thou from the first</a:t>
            </a:r>
            <a:br>
              <a:rPr lang="en-US" sz="2800" dirty="0"/>
            </a:br>
            <a:r>
              <a:rPr lang="en-US" sz="2800" dirty="0" err="1"/>
              <a:t>Wast</a:t>
            </a:r>
            <a:r>
              <a:rPr lang="en-US" sz="2800" dirty="0"/>
              <a:t> present, and with mighty wings outspread [ 20 ]</a:t>
            </a:r>
            <a:br>
              <a:rPr lang="en-US" sz="2800" dirty="0"/>
            </a:br>
            <a:r>
              <a:rPr lang="en-US" sz="2800" dirty="0"/>
              <a:t>Dove-like </a:t>
            </a:r>
            <a:r>
              <a:rPr lang="en-US" sz="2800" dirty="0" err="1"/>
              <a:t>satst</a:t>
            </a:r>
            <a:r>
              <a:rPr lang="en-US" sz="2800" dirty="0"/>
              <a:t> brooding on the vast Abyss</a:t>
            </a:r>
            <a:br>
              <a:rPr lang="en-US" sz="2800" dirty="0"/>
            </a:br>
            <a:r>
              <a:rPr lang="en-US" sz="2800" dirty="0"/>
              <a:t>And </a:t>
            </a:r>
            <a:r>
              <a:rPr lang="en-US" sz="2800" dirty="0" err="1"/>
              <a:t>mad'st</a:t>
            </a:r>
            <a:r>
              <a:rPr lang="en-US" sz="2800" dirty="0"/>
              <a:t> it pregnant: What in me is dark</a:t>
            </a:r>
            <a:br>
              <a:rPr lang="en-US" sz="2800" dirty="0"/>
            </a:br>
            <a:r>
              <a:rPr lang="en-US" sz="2800" dirty="0" err="1"/>
              <a:t>Illumin</a:t>
            </a:r>
            <a:r>
              <a:rPr lang="en-US" sz="2800" dirty="0"/>
              <a:t>, what is low raise and support;</a:t>
            </a:r>
            <a:br>
              <a:rPr lang="en-US" sz="2800" dirty="0"/>
            </a:br>
            <a:r>
              <a:rPr lang="en-US" sz="2800" dirty="0"/>
              <a:t>That to the </a:t>
            </a:r>
            <a:r>
              <a:rPr lang="en-US" sz="2800" dirty="0" err="1"/>
              <a:t>highth</a:t>
            </a:r>
            <a:r>
              <a:rPr lang="en-US" sz="2800" dirty="0"/>
              <a:t> of this great Argument</a:t>
            </a:r>
            <a:br>
              <a:rPr lang="en-US" sz="2800" dirty="0"/>
            </a:br>
            <a:r>
              <a:rPr lang="en-US" sz="2800" dirty="0">
                <a:solidFill>
                  <a:srgbClr val="F725C0"/>
                </a:solidFill>
              </a:rPr>
              <a:t>I may assert Eternal Providence, [ 25 ]</a:t>
            </a:r>
            <a:br>
              <a:rPr lang="en-US" sz="2800" dirty="0">
                <a:solidFill>
                  <a:srgbClr val="F725C0"/>
                </a:solidFill>
              </a:rPr>
            </a:br>
            <a:r>
              <a:rPr lang="en-US" sz="2800" dirty="0">
                <a:solidFill>
                  <a:srgbClr val="F725C0"/>
                </a:solidFill>
              </a:rPr>
              <a:t>And </a:t>
            </a:r>
            <a:r>
              <a:rPr lang="en-US" sz="2800" dirty="0" err="1">
                <a:solidFill>
                  <a:srgbClr val="F725C0"/>
                </a:solidFill>
              </a:rPr>
              <a:t>justifie</a:t>
            </a:r>
            <a:r>
              <a:rPr lang="en-US" sz="2800" dirty="0">
                <a:solidFill>
                  <a:srgbClr val="F725C0"/>
                </a:solidFill>
              </a:rPr>
              <a:t> the </a:t>
            </a:r>
            <a:r>
              <a:rPr lang="en-US" sz="2800" dirty="0" err="1">
                <a:solidFill>
                  <a:srgbClr val="F725C0"/>
                </a:solidFill>
              </a:rPr>
              <a:t>wayes</a:t>
            </a:r>
            <a:r>
              <a:rPr lang="en-US" sz="2800" dirty="0">
                <a:solidFill>
                  <a:srgbClr val="F725C0"/>
                </a:solidFill>
              </a:rPr>
              <a:t> of God to men</a:t>
            </a:r>
            <a:r>
              <a:rPr lang="en-US" sz="4000" dirty="0">
                <a:solidFill>
                  <a:srgbClr val="FF0000"/>
                </a:solidFill>
              </a:rPr>
              <a:t>.</a:t>
            </a:r>
            <a:r>
              <a:rPr lang="en-US" sz="2800" dirty="0">
                <a:solidFill>
                  <a:srgbClr val="F725C0"/>
                </a:solidFill>
              </a:rPr>
              <a:t> </a:t>
            </a:r>
            <a:endParaRPr lang="ar-SA" sz="2800" dirty="0">
              <a:solidFill>
                <a:srgbClr val="F725C0"/>
              </a:solidFill>
            </a:endParaRPr>
          </a:p>
        </p:txBody>
      </p:sp>
    </p:spTree>
    <p:extLst>
      <p:ext uri="{BB962C8B-B14F-4D97-AF65-F5344CB8AC3E}">
        <p14:creationId xmlns:p14="http://schemas.microsoft.com/office/powerpoint/2010/main" val="22932144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lumMod val="60000"/>
                    <a:lumOff val="40000"/>
                  </a:schemeClr>
                </a:solidFill>
              </a:rPr>
              <a:t>Lines 27-33</a:t>
            </a:r>
            <a:endParaRPr lang="ar-SA" dirty="0">
              <a:solidFill>
                <a:schemeClr val="accent1">
                  <a:lumMod val="60000"/>
                  <a:lumOff val="40000"/>
                </a:schemeClr>
              </a:solidFill>
            </a:endParaRPr>
          </a:p>
        </p:txBody>
      </p:sp>
      <p:sp>
        <p:nvSpPr>
          <p:cNvPr id="3" name="Content Placeholder 2"/>
          <p:cNvSpPr>
            <a:spLocks noGrp="1"/>
          </p:cNvSpPr>
          <p:nvPr>
            <p:ph idx="1"/>
          </p:nvPr>
        </p:nvSpPr>
        <p:spPr/>
        <p:txBody>
          <a:bodyPr>
            <a:normAutofit/>
          </a:bodyPr>
          <a:lstStyle/>
          <a:p>
            <a:pPr algn="l" rtl="0"/>
            <a:r>
              <a:rPr lang="en-US" sz="2800" dirty="0">
                <a:solidFill>
                  <a:srgbClr val="FF0000"/>
                </a:solidFill>
              </a:rPr>
              <a:t>Say</a:t>
            </a:r>
            <a:r>
              <a:rPr lang="en-US" sz="2800" dirty="0"/>
              <a:t> first, for Heav'n hides nothing from thy view</a:t>
            </a:r>
            <a:br>
              <a:rPr lang="en-US" sz="2800" dirty="0"/>
            </a:br>
            <a:r>
              <a:rPr lang="en-US" sz="2800" dirty="0"/>
              <a:t>Nor the deep Tract of Hell, say first </a:t>
            </a:r>
            <a:r>
              <a:rPr lang="en-US" sz="2800" dirty="0">
                <a:solidFill>
                  <a:srgbClr val="CC00CC"/>
                </a:solidFill>
              </a:rPr>
              <a:t>what cause</a:t>
            </a:r>
            <a:r>
              <a:rPr lang="en-US" sz="2800" dirty="0"/>
              <a:t/>
            </a:r>
            <a:br>
              <a:rPr lang="en-US" sz="2800" dirty="0"/>
            </a:br>
            <a:r>
              <a:rPr lang="en-US" sz="2800" dirty="0" err="1"/>
              <a:t>Mov'd</a:t>
            </a:r>
            <a:r>
              <a:rPr lang="en-US" sz="2800" dirty="0"/>
              <a:t> our Grand Parents in that happy State,</a:t>
            </a:r>
            <a:br>
              <a:rPr lang="en-US" sz="2800" dirty="0"/>
            </a:br>
            <a:r>
              <a:rPr lang="en-US" sz="2800" dirty="0" err="1"/>
              <a:t>Favour'd</a:t>
            </a:r>
            <a:r>
              <a:rPr lang="en-US" sz="2800" dirty="0"/>
              <a:t> of Heav'n so highly, </a:t>
            </a:r>
            <a:r>
              <a:rPr lang="en-US" sz="2800" dirty="0">
                <a:solidFill>
                  <a:srgbClr val="CC00CC"/>
                </a:solidFill>
              </a:rPr>
              <a:t>to fall off </a:t>
            </a:r>
            <a:r>
              <a:rPr lang="en-US" sz="2800" dirty="0"/>
              <a:t>[ 30 ]</a:t>
            </a:r>
            <a:br>
              <a:rPr lang="en-US" sz="2800" dirty="0"/>
            </a:br>
            <a:r>
              <a:rPr lang="en-US" sz="2800" dirty="0"/>
              <a:t>From </a:t>
            </a:r>
            <a:r>
              <a:rPr lang="en-US" sz="2800" dirty="0" err="1"/>
              <a:t>thir</a:t>
            </a:r>
            <a:r>
              <a:rPr lang="en-US" sz="2800" dirty="0"/>
              <a:t> Creator, and transgress his Will</a:t>
            </a:r>
            <a:br>
              <a:rPr lang="en-US" sz="2800" dirty="0"/>
            </a:br>
            <a:r>
              <a:rPr lang="en-US" sz="2800" dirty="0"/>
              <a:t>For one restraint, Lords of the World besides?</a:t>
            </a:r>
            <a:br>
              <a:rPr lang="en-US" sz="2800" dirty="0"/>
            </a:br>
            <a:r>
              <a:rPr lang="en-US" sz="2800" dirty="0"/>
              <a:t>Who first </a:t>
            </a:r>
            <a:r>
              <a:rPr lang="en-US" sz="2800" dirty="0" err="1">
                <a:solidFill>
                  <a:srgbClr val="CC00CC"/>
                </a:solidFill>
              </a:rPr>
              <a:t>seduc'd</a:t>
            </a:r>
            <a:r>
              <a:rPr lang="en-US" sz="2800" dirty="0">
                <a:solidFill>
                  <a:srgbClr val="CC00CC"/>
                </a:solidFill>
              </a:rPr>
              <a:t> them to that foul revolt</a:t>
            </a:r>
            <a:r>
              <a:rPr lang="en-US" sz="2800" dirty="0"/>
              <a:t>?</a:t>
            </a:r>
            <a:endParaRPr lang="ar-SA" sz="2800" dirty="0"/>
          </a:p>
        </p:txBody>
      </p:sp>
    </p:spTree>
    <p:extLst>
      <p:ext uri="{BB962C8B-B14F-4D97-AF65-F5344CB8AC3E}">
        <p14:creationId xmlns:p14="http://schemas.microsoft.com/office/powerpoint/2010/main" val="14593491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lumMod val="60000"/>
                    <a:lumOff val="40000"/>
                  </a:schemeClr>
                </a:solidFill>
              </a:rPr>
              <a:t>Lines 34-42</a:t>
            </a:r>
            <a:endParaRPr lang="ar-SA" dirty="0">
              <a:solidFill>
                <a:schemeClr val="accent1">
                  <a:lumMod val="60000"/>
                  <a:lumOff val="40000"/>
                </a:schemeClr>
              </a:solidFill>
            </a:endParaRPr>
          </a:p>
        </p:txBody>
      </p:sp>
      <p:sp>
        <p:nvSpPr>
          <p:cNvPr id="3" name="Content Placeholder 2"/>
          <p:cNvSpPr>
            <a:spLocks noGrp="1"/>
          </p:cNvSpPr>
          <p:nvPr>
            <p:ph idx="1"/>
          </p:nvPr>
        </p:nvSpPr>
        <p:spPr/>
        <p:txBody>
          <a:bodyPr>
            <a:normAutofit/>
          </a:bodyPr>
          <a:lstStyle/>
          <a:p>
            <a:pPr algn="l" rtl="0"/>
            <a:r>
              <a:rPr lang="en-US" sz="2800" dirty="0" err="1"/>
              <a:t>Th</a:t>
            </a:r>
            <a:r>
              <a:rPr lang="en-US" sz="2800" dirty="0"/>
              <a:t>' </a:t>
            </a:r>
            <a:r>
              <a:rPr lang="en-US" sz="2800" dirty="0">
                <a:solidFill>
                  <a:srgbClr val="FF0000"/>
                </a:solidFill>
              </a:rPr>
              <a:t>infernal Serpent</a:t>
            </a:r>
            <a:r>
              <a:rPr lang="en-US" sz="2800" dirty="0"/>
              <a:t>; he it was, whose guile</a:t>
            </a:r>
            <a:br>
              <a:rPr lang="en-US" sz="2800" dirty="0"/>
            </a:br>
            <a:r>
              <a:rPr lang="en-US" sz="2800" dirty="0" err="1"/>
              <a:t>Stird</a:t>
            </a:r>
            <a:r>
              <a:rPr lang="en-US" sz="2800" dirty="0"/>
              <a:t> up with </a:t>
            </a:r>
            <a:r>
              <a:rPr lang="en-US" sz="2800" dirty="0">
                <a:solidFill>
                  <a:schemeClr val="accent5">
                    <a:lumMod val="75000"/>
                  </a:schemeClr>
                </a:solidFill>
              </a:rPr>
              <a:t>Envy and Revenge</a:t>
            </a:r>
            <a:r>
              <a:rPr lang="en-US" sz="2800" dirty="0"/>
              <a:t>, </a:t>
            </a:r>
            <a:r>
              <a:rPr lang="en-US" sz="2800" dirty="0" err="1">
                <a:solidFill>
                  <a:srgbClr val="7030A0"/>
                </a:solidFill>
              </a:rPr>
              <a:t>deceiv'd</a:t>
            </a:r>
            <a:r>
              <a:rPr lang="en-US" sz="2800" dirty="0">
                <a:solidFill>
                  <a:srgbClr val="7030A0"/>
                </a:solidFill>
              </a:rPr>
              <a:t> [ 35 ]</a:t>
            </a:r>
            <a:br>
              <a:rPr lang="en-US" sz="2800" dirty="0">
                <a:solidFill>
                  <a:srgbClr val="7030A0"/>
                </a:solidFill>
              </a:rPr>
            </a:br>
            <a:r>
              <a:rPr lang="en-US" sz="2800" dirty="0">
                <a:solidFill>
                  <a:srgbClr val="7030A0"/>
                </a:solidFill>
              </a:rPr>
              <a:t>The Mother of Mankind</a:t>
            </a:r>
            <a:r>
              <a:rPr lang="en-US" sz="2800" dirty="0"/>
              <a:t>, what time his Pride</a:t>
            </a:r>
            <a:br>
              <a:rPr lang="en-US" sz="2800" dirty="0"/>
            </a:br>
            <a:r>
              <a:rPr lang="en-US" sz="2800" dirty="0"/>
              <a:t>Had cast him out from Heav'n, with all his Host</a:t>
            </a:r>
            <a:br>
              <a:rPr lang="en-US" sz="2800" dirty="0"/>
            </a:br>
            <a:r>
              <a:rPr lang="en-US" sz="2800" dirty="0"/>
              <a:t>Of Rebel Angels, by whose aid aspiring</a:t>
            </a:r>
            <a:br>
              <a:rPr lang="en-US" sz="2800" dirty="0"/>
            </a:br>
            <a:r>
              <a:rPr lang="en-US" sz="2800" dirty="0">
                <a:solidFill>
                  <a:schemeClr val="accent3">
                    <a:lumMod val="75000"/>
                  </a:schemeClr>
                </a:solidFill>
              </a:rPr>
              <a:t>To set himself in Glory above his Peers,</a:t>
            </a:r>
            <a:br>
              <a:rPr lang="en-US" sz="2800" dirty="0">
                <a:solidFill>
                  <a:schemeClr val="accent3">
                    <a:lumMod val="75000"/>
                  </a:schemeClr>
                </a:solidFill>
              </a:rPr>
            </a:br>
            <a:r>
              <a:rPr lang="en-US" sz="2800" dirty="0"/>
              <a:t>He trusted to have </a:t>
            </a:r>
            <a:r>
              <a:rPr lang="en-US" sz="2800" dirty="0" err="1"/>
              <a:t>equal'd</a:t>
            </a:r>
            <a:r>
              <a:rPr lang="en-US" sz="2800" dirty="0"/>
              <a:t> the most High, [ 40 ]</a:t>
            </a:r>
            <a:br>
              <a:rPr lang="en-US" sz="2800" dirty="0"/>
            </a:br>
            <a:r>
              <a:rPr lang="en-US" sz="2800" dirty="0"/>
              <a:t>If he </a:t>
            </a:r>
            <a:r>
              <a:rPr lang="en-US" sz="2800" dirty="0" err="1"/>
              <a:t>oppos'd</a:t>
            </a:r>
            <a:r>
              <a:rPr lang="en-US" sz="2800" dirty="0"/>
              <a:t>; and with ambitious aim</a:t>
            </a:r>
            <a:br>
              <a:rPr lang="en-US" sz="2800" dirty="0"/>
            </a:br>
            <a:r>
              <a:rPr lang="en-US" sz="2800" dirty="0"/>
              <a:t>Against the Throne and Monarchy of God</a:t>
            </a:r>
            <a:br>
              <a:rPr lang="en-US" sz="2800" dirty="0"/>
            </a:br>
            <a:endParaRPr lang="ar-SA" sz="2800" dirty="0"/>
          </a:p>
        </p:txBody>
      </p:sp>
    </p:spTree>
    <p:extLst>
      <p:ext uri="{BB962C8B-B14F-4D97-AF65-F5344CB8AC3E}">
        <p14:creationId xmlns:p14="http://schemas.microsoft.com/office/powerpoint/2010/main" val="11981699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60000"/>
                    <a:lumOff val="40000"/>
                  </a:schemeClr>
                </a:solidFill>
              </a:rPr>
              <a:t>Lines 43-49</a:t>
            </a:r>
            <a:endParaRPr lang="ar-SA" dirty="0">
              <a:solidFill>
                <a:schemeClr val="accent2">
                  <a:lumMod val="60000"/>
                  <a:lumOff val="40000"/>
                </a:schemeClr>
              </a:solidFill>
            </a:endParaRPr>
          </a:p>
        </p:txBody>
      </p:sp>
      <p:sp>
        <p:nvSpPr>
          <p:cNvPr id="3" name="Content Placeholder 2"/>
          <p:cNvSpPr>
            <a:spLocks noGrp="1"/>
          </p:cNvSpPr>
          <p:nvPr>
            <p:ph idx="1"/>
          </p:nvPr>
        </p:nvSpPr>
        <p:spPr/>
        <p:txBody>
          <a:bodyPr>
            <a:noAutofit/>
          </a:bodyPr>
          <a:lstStyle/>
          <a:p>
            <a:pPr algn="l" rtl="0"/>
            <a:r>
              <a:rPr lang="en-US" sz="2800" dirty="0" err="1"/>
              <a:t>Rais'd</a:t>
            </a:r>
            <a:r>
              <a:rPr lang="en-US" sz="2800" dirty="0"/>
              <a:t> impious </a:t>
            </a:r>
            <a:r>
              <a:rPr lang="en-US" sz="2800" dirty="0">
                <a:solidFill>
                  <a:srgbClr val="FF0000"/>
                </a:solidFill>
              </a:rPr>
              <a:t>War</a:t>
            </a:r>
            <a:r>
              <a:rPr lang="en-US" sz="2800" dirty="0"/>
              <a:t> in Heav'n and </a:t>
            </a:r>
            <a:r>
              <a:rPr lang="en-US" sz="2800" dirty="0" err="1"/>
              <a:t>Battel</a:t>
            </a:r>
            <a:r>
              <a:rPr lang="en-US" sz="2800" dirty="0"/>
              <a:t> proud</a:t>
            </a:r>
            <a:br>
              <a:rPr lang="en-US" sz="2800" dirty="0"/>
            </a:br>
            <a:r>
              <a:rPr lang="en-US" sz="2800" dirty="0"/>
              <a:t>With </a:t>
            </a:r>
            <a:r>
              <a:rPr lang="en-US" sz="2800" dirty="0">
                <a:solidFill>
                  <a:srgbClr val="FF0000"/>
                </a:solidFill>
              </a:rPr>
              <a:t>vain attempt</a:t>
            </a:r>
            <a:r>
              <a:rPr lang="en-US" sz="2800" dirty="0"/>
              <a:t>. Him the Almighty Power</a:t>
            </a:r>
            <a:br>
              <a:rPr lang="en-US" sz="2800" dirty="0"/>
            </a:br>
            <a:r>
              <a:rPr lang="en-US" sz="2800" dirty="0" err="1">
                <a:solidFill>
                  <a:srgbClr val="7030A0"/>
                </a:solidFill>
              </a:rPr>
              <a:t>Hurld</a:t>
            </a:r>
            <a:r>
              <a:rPr lang="en-US" sz="2800" dirty="0">
                <a:solidFill>
                  <a:srgbClr val="7030A0"/>
                </a:solidFill>
              </a:rPr>
              <a:t> </a:t>
            </a:r>
            <a:r>
              <a:rPr lang="en-US" sz="2800" dirty="0"/>
              <a:t>headlong flaming from </a:t>
            </a:r>
            <a:r>
              <a:rPr lang="en-US" sz="2800" dirty="0" err="1"/>
              <a:t>th</a:t>
            </a:r>
            <a:r>
              <a:rPr lang="en-US" sz="2800" dirty="0"/>
              <a:t>' Ethereal </a:t>
            </a:r>
            <a:r>
              <a:rPr lang="en-US" sz="2800" dirty="0" err="1"/>
              <a:t>Skie</a:t>
            </a:r>
            <a:r>
              <a:rPr lang="en-US" sz="2800" dirty="0"/>
              <a:t> [ 45 ]</a:t>
            </a:r>
            <a:br>
              <a:rPr lang="en-US" sz="2800" dirty="0"/>
            </a:br>
            <a:r>
              <a:rPr lang="en-US" sz="2800" dirty="0"/>
              <a:t>With hideous </a:t>
            </a:r>
            <a:r>
              <a:rPr lang="en-US" sz="2800" dirty="0" err="1"/>
              <a:t>ruine</a:t>
            </a:r>
            <a:r>
              <a:rPr lang="en-US" sz="2800" dirty="0"/>
              <a:t> and combustion down</a:t>
            </a:r>
            <a:br>
              <a:rPr lang="en-US" sz="2800" dirty="0"/>
            </a:br>
            <a:r>
              <a:rPr lang="en-US" sz="2800" dirty="0"/>
              <a:t>To bottomless perdition, there to dwell</a:t>
            </a:r>
            <a:br>
              <a:rPr lang="en-US" sz="2800" dirty="0"/>
            </a:br>
            <a:r>
              <a:rPr lang="en-US" sz="2800" dirty="0"/>
              <a:t>In Adamantine Chains and penal Fire,</a:t>
            </a:r>
            <a:br>
              <a:rPr lang="en-US" sz="2800" dirty="0"/>
            </a:br>
            <a:r>
              <a:rPr lang="en-US" sz="2800" dirty="0"/>
              <a:t>Who durst </a:t>
            </a:r>
            <a:r>
              <a:rPr lang="en-US" sz="2800" dirty="0" err="1"/>
              <a:t>defie</a:t>
            </a:r>
            <a:r>
              <a:rPr lang="en-US" sz="2800" dirty="0"/>
              <a:t> </a:t>
            </a:r>
            <a:r>
              <a:rPr lang="en-US" sz="2800" dirty="0" err="1"/>
              <a:t>th</a:t>
            </a:r>
            <a:r>
              <a:rPr lang="en-US" sz="2800" dirty="0"/>
              <a:t>' Omnipotent to Arms</a:t>
            </a:r>
            <a:r>
              <a:rPr lang="en-US" sz="3600" dirty="0">
                <a:solidFill>
                  <a:srgbClr val="FF0000"/>
                </a:solidFill>
              </a:rPr>
              <a:t>.</a:t>
            </a:r>
            <a:r>
              <a:rPr lang="en-US" sz="2800" dirty="0"/>
              <a:t/>
            </a:r>
            <a:br>
              <a:rPr lang="en-US" sz="2800" dirty="0"/>
            </a:br>
            <a:endParaRPr lang="en-US" sz="2800" dirty="0" smtClean="0"/>
          </a:p>
          <a:p>
            <a:pPr algn="l" rtl="0"/>
            <a:endParaRPr lang="ar-SA" sz="2800" dirty="0"/>
          </a:p>
        </p:txBody>
      </p:sp>
    </p:spTree>
    <p:extLst>
      <p:ext uri="{BB962C8B-B14F-4D97-AF65-F5344CB8AC3E}">
        <p14:creationId xmlns:p14="http://schemas.microsoft.com/office/powerpoint/2010/main" val="29746628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lumMod val="60000"/>
                    <a:lumOff val="40000"/>
                  </a:schemeClr>
                </a:solidFill>
              </a:rPr>
              <a:t>Lines 59-68</a:t>
            </a:r>
            <a:endParaRPr lang="ar-SA" dirty="0">
              <a:solidFill>
                <a:schemeClr val="accent1">
                  <a:lumMod val="60000"/>
                  <a:lumOff val="40000"/>
                </a:schemeClr>
              </a:solidFill>
            </a:endParaRPr>
          </a:p>
        </p:txBody>
      </p:sp>
      <p:sp>
        <p:nvSpPr>
          <p:cNvPr id="3" name="Content Placeholder 2"/>
          <p:cNvSpPr>
            <a:spLocks noGrp="1"/>
          </p:cNvSpPr>
          <p:nvPr>
            <p:ph idx="1"/>
          </p:nvPr>
        </p:nvSpPr>
        <p:spPr/>
        <p:txBody>
          <a:bodyPr>
            <a:normAutofit/>
          </a:bodyPr>
          <a:lstStyle/>
          <a:p>
            <a:pPr algn="l" rtl="0"/>
            <a:r>
              <a:rPr lang="en-US" sz="2800" dirty="0"/>
              <a:t>At once as far as Angels </a:t>
            </a:r>
            <a:r>
              <a:rPr lang="en-US" sz="2800" dirty="0" err="1"/>
              <a:t>kenn</a:t>
            </a:r>
            <a:r>
              <a:rPr lang="en-US" sz="2800" dirty="0"/>
              <a:t> he views</a:t>
            </a:r>
            <a:br>
              <a:rPr lang="en-US" sz="2800" dirty="0"/>
            </a:br>
            <a:r>
              <a:rPr lang="en-US" sz="2800" dirty="0"/>
              <a:t>The </a:t>
            </a:r>
            <a:r>
              <a:rPr lang="en-US" sz="2800" dirty="0">
                <a:solidFill>
                  <a:srgbClr val="FF0000"/>
                </a:solidFill>
              </a:rPr>
              <a:t>dismal Situation </a:t>
            </a:r>
            <a:r>
              <a:rPr lang="en-US" sz="2800" dirty="0"/>
              <a:t>waste and </a:t>
            </a:r>
            <a:r>
              <a:rPr lang="en-US" sz="2800" dirty="0" err="1"/>
              <a:t>wilde</a:t>
            </a:r>
            <a:r>
              <a:rPr lang="en-US" sz="2800" dirty="0"/>
              <a:t>, [ 60 ]</a:t>
            </a:r>
            <a:br>
              <a:rPr lang="en-US" sz="2800" dirty="0"/>
            </a:br>
            <a:r>
              <a:rPr lang="en-US" sz="2800" dirty="0"/>
              <a:t>A </a:t>
            </a:r>
            <a:r>
              <a:rPr lang="en-US" sz="2800" dirty="0">
                <a:solidFill>
                  <a:srgbClr val="FF0000"/>
                </a:solidFill>
              </a:rPr>
              <a:t>Dungeon horrible</a:t>
            </a:r>
            <a:r>
              <a:rPr lang="en-US" sz="2800" dirty="0"/>
              <a:t>, on all sides round</a:t>
            </a:r>
            <a:br>
              <a:rPr lang="en-US" sz="2800" dirty="0"/>
            </a:br>
            <a:r>
              <a:rPr lang="en-US" sz="2800" dirty="0"/>
              <a:t>As one great Furnace </a:t>
            </a:r>
            <a:r>
              <a:rPr lang="en-US" sz="2800" dirty="0" err="1">
                <a:solidFill>
                  <a:srgbClr val="FF0000"/>
                </a:solidFill>
              </a:rPr>
              <a:t>flam'd</a:t>
            </a:r>
            <a:r>
              <a:rPr lang="en-US" sz="2800" dirty="0"/>
              <a:t>, yet from those flames</a:t>
            </a:r>
            <a:br>
              <a:rPr lang="en-US" sz="2800" dirty="0"/>
            </a:br>
            <a:r>
              <a:rPr lang="en-US" sz="2800" dirty="0">
                <a:solidFill>
                  <a:srgbClr val="FF0000"/>
                </a:solidFill>
              </a:rPr>
              <a:t>No light</a:t>
            </a:r>
            <a:r>
              <a:rPr lang="en-US" sz="2800" dirty="0"/>
              <a:t>, but rather </a:t>
            </a:r>
            <a:r>
              <a:rPr lang="en-US" sz="2800" dirty="0">
                <a:solidFill>
                  <a:srgbClr val="FF0000"/>
                </a:solidFill>
              </a:rPr>
              <a:t>darkness</a:t>
            </a:r>
            <a:r>
              <a:rPr lang="en-US" sz="2800" dirty="0"/>
              <a:t> visible</a:t>
            </a:r>
            <a:br>
              <a:rPr lang="en-US" sz="2800" dirty="0"/>
            </a:br>
            <a:r>
              <a:rPr lang="en-US" sz="2800" dirty="0" err="1"/>
              <a:t>Serv'd</a:t>
            </a:r>
            <a:r>
              <a:rPr lang="en-US" sz="2800" dirty="0"/>
              <a:t> </a:t>
            </a:r>
            <a:r>
              <a:rPr lang="en-US" sz="2800" dirty="0" err="1"/>
              <a:t>onely</a:t>
            </a:r>
            <a:r>
              <a:rPr lang="en-US" sz="2800" dirty="0"/>
              <a:t> to discover sights of </a:t>
            </a:r>
            <a:r>
              <a:rPr lang="en-US" sz="2800" dirty="0">
                <a:solidFill>
                  <a:srgbClr val="FF0000"/>
                </a:solidFill>
              </a:rPr>
              <a:t>woe</a:t>
            </a:r>
            <a:r>
              <a:rPr lang="en-US" sz="2800" dirty="0"/>
              <a:t>,</a:t>
            </a:r>
            <a:br>
              <a:rPr lang="en-US" sz="2800" dirty="0"/>
            </a:br>
            <a:r>
              <a:rPr lang="en-US" sz="2800" dirty="0"/>
              <a:t>Regions of </a:t>
            </a:r>
            <a:r>
              <a:rPr lang="en-US" sz="2800" dirty="0">
                <a:solidFill>
                  <a:srgbClr val="FF0000"/>
                </a:solidFill>
              </a:rPr>
              <a:t>sorrow</a:t>
            </a:r>
            <a:r>
              <a:rPr lang="en-US" sz="2800" dirty="0"/>
              <a:t>, doleful shades, where peace [ 65 ]</a:t>
            </a:r>
            <a:br>
              <a:rPr lang="en-US" sz="2800" dirty="0"/>
            </a:br>
            <a:r>
              <a:rPr lang="en-US" sz="2800" dirty="0"/>
              <a:t>And rest can never dwell, </a:t>
            </a:r>
            <a:r>
              <a:rPr lang="en-US" sz="2800" dirty="0">
                <a:solidFill>
                  <a:srgbClr val="FF0000"/>
                </a:solidFill>
              </a:rPr>
              <a:t>hope never comes</a:t>
            </a:r>
            <a:r>
              <a:rPr lang="en-US" sz="2800" dirty="0"/>
              <a:t/>
            </a:r>
            <a:br>
              <a:rPr lang="en-US" sz="2800" dirty="0"/>
            </a:br>
            <a:r>
              <a:rPr lang="en-US" sz="2800" dirty="0"/>
              <a:t>That comes to all; but </a:t>
            </a:r>
            <a:r>
              <a:rPr lang="en-US" sz="2800" dirty="0">
                <a:solidFill>
                  <a:srgbClr val="FF0000"/>
                </a:solidFill>
              </a:rPr>
              <a:t>torture</a:t>
            </a:r>
            <a:r>
              <a:rPr lang="en-US" sz="2800" dirty="0"/>
              <a:t> without end</a:t>
            </a:r>
            <a:br>
              <a:rPr lang="en-US" sz="2800" dirty="0"/>
            </a:br>
            <a:r>
              <a:rPr lang="en-US" sz="2800" dirty="0"/>
              <a:t>Still urges, and a fiery Deluge, </a:t>
            </a:r>
            <a:r>
              <a:rPr lang="en-US" sz="2800" dirty="0" smtClean="0"/>
              <a:t>fed</a:t>
            </a:r>
            <a:endParaRPr lang="ar-SA" sz="2800" dirty="0"/>
          </a:p>
        </p:txBody>
      </p:sp>
    </p:spTree>
    <p:extLst>
      <p:ext uri="{BB962C8B-B14F-4D97-AF65-F5344CB8AC3E}">
        <p14:creationId xmlns:p14="http://schemas.microsoft.com/office/powerpoint/2010/main" val="8297073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l" rtl="0"/>
            <a:r>
              <a:rPr lang="en-US" sz="2800" dirty="0"/>
              <a:t/>
            </a:r>
            <a:br>
              <a:rPr lang="en-US" sz="2800" dirty="0"/>
            </a:br>
            <a:r>
              <a:rPr lang="en-US" sz="2800" dirty="0"/>
              <a:t>With ever-burning </a:t>
            </a:r>
            <a:r>
              <a:rPr lang="en-US" sz="2800" dirty="0" err="1"/>
              <a:t>Sulphur</a:t>
            </a:r>
            <a:r>
              <a:rPr lang="en-US" sz="2800" dirty="0"/>
              <a:t> </a:t>
            </a:r>
            <a:r>
              <a:rPr lang="en-US" sz="2800" dirty="0" err="1"/>
              <a:t>unconsum'd</a:t>
            </a:r>
            <a:r>
              <a:rPr lang="en-US" sz="2800" dirty="0"/>
              <a:t>:</a:t>
            </a:r>
            <a:br>
              <a:rPr lang="en-US" sz="2800" dirty="0"/>
            </a:br>
            <a:r>
              <a:rPr lang="en-US" sz="2800" dirty="0"/>
              <a:t>Such place Eternal Justice had </a:t>
            </a:r>
            <a:r>
              <a:rPr lang="en-US" sz="2800" dirty="0" err="1"/>
              <a:t>prepar'd</a:t>
            </a:r>
            <a:r>
              <a:rPr lang="en-US" sz="2800" dirty="0"/>
              <a:t> [ 70 ]</a:t>
            </a:r>
            <a:br>
              <a:rPr lang="en-US" sz="2800" dirty="0"/>
            </a:br>
            <a:r>
              <a:rPr lang="en-US" sz="2800" dirty="0"/>
              <a:t>For those rebellious, here </a:t>
            </a:r>
            <a:r>
              <a:rPr lang="en-US" sz="2800" dirty="0" err="1"/>
              <a:t>thir</a:t>
            </a:r>
            <a:r>
              <a:rPr lang="en-US" sz="2800" dirty="0"/>
              <a:t> Prison </a:t>
            </a:r>
            <a:r>
              <a:rPr lang="en-US" sz="2800" dirty="0" err="1"/>
              <a:t>ordain'd</a:t>
            </a:r>
            <a:r>
              <a:rPr lang="en-US" sz="2800" dirty="0"/>
              <a:t/>
            </a:r>
            <a:br>
              <a:rPr lang="en-US" sz="2800" dirty="0"/>
            </a:br>
            <a:r>
              <a:rPr lang="en-US" sz="2800" dirty="0"/>
              <a:t>In utter darkness, and </a:t>
            </a:r>
            <a:r>
              <a:rPr lang="en-US" sz="2800" dirty="0" err="1"/>
              <a:t>thir</a:t>
            </a:r>
            <a:r>
              <a:rPr lang="en-US" sz="2800" dirty="0"/>
              <a:t> portion set</a:t>
            </a:r>
            <a:br>
              <a:rPr lang="en-US" sz="2800" dirty="0"/>
            </a:br>
            <a:r>
              <a:rPr lang="en-US" sz="2800" dirty="0"/>
              <a:t>As far </a:t>
            </a:r>
            <a:r>
              <a:rPr lang="en-US" sz="2800" dirty="0" err="1"/>
              <a:t>remov'd</a:t>
            </a:r>
            <a:r>
              <a:rPr lang="en-US" sz="2800" dirty="0"/>
              <a:t> from God and light of Heav'n</a:t>
            </a:r>
            <a:br>
              <a:rPr lang="en-US" sz="2800" dirty="0"/>
            </a:br>
            <a:r>
              <a:rPr lang="en-US" sz="2800" dirty="0"/>
              <a:t>As from the Center thrice to </a:t>
            </a:r>
            <a:r>
              <a:rPr lang="en-US" sz="2800" dirty="0" err="1"/>
              <a:t>th</a:t>
            </a:r>
            <a:r>
              <a:rPr lang="en-US" sz="2800" dirty="0"/>
              <a:t>' utmost Pole.</a:t>
            </a:r>
            <a:endParaRPr lang="ar-SA" sz="2800" dirty="0"/>
          </a:p>
          <a:p>
            <a:endParaRPr lang="ar-SA" dirty="0"/>
          </a:p>
        </p:txBody>
      </p:sp>
    </p:spTree>
    <p:extLst>
      <p:ext uri="{BB962C8B-B14F-4D97-AF65-F5344CB8AC3E}">
        <p14:creationId xmlns:p14="http://schemas.microsoft.com/office/powerpoint/2010/main" val="9954384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docProps/app.xml><?xml version="1.0" encoding="utf-8"?>
<Properties xmlns="http://schemas.openxmlformats.org/officeDocument/2006/extended-properties" xmlns:vt="http://schemas.openxmlformats.org/officeDocument/2006/docPropsVTypes">
  <Template>Integral</Template>
  <TotalTime>4375</TotalTime>
  <Words>644</Words>
  <Application>Microsoft Office PowerPoint</Application>
  <PresentationFormat>Widescreen</PresentationFormat>
  <Paragraphs>59</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Tw Cen MT</vt:lpstr>
      <vt:lpstr>Tw Cen MT Condensed</vt:lpstr>
      <vt:lpstr>Wingdings</vt:lpstr>
      <vt:lpstr>Wingdings 3</vt:lpstr>
      <vt:lpstr>Integral</vt:lpstr>
      <vt:lpstr>Milton’s Paradise Lost</vt:lpstr>
      <vt:lpstr>Outline of the Lecture</vt:lpstr>
      <vt:lpstr>John Milton </vt:lpstr>
      <vt:lpstr>Intro to the poem</vt:lpstr>
      <vt:lpstr>PowerPoint Presentation</vt:lpstr>
      <vt:lpstr>Book one (Themes) </vt:lpstr>
      <vt:lpstr>Characters </vt:lpstr>
      <vt:lpstr>style</vt:lpstr>
      <vt:lpstr>Argument </vt:lpstr>
      <vt:lpstr>PowerPoint Presentation</vt:lpstr>
      <vt:lpstr>Lines 1- 10</vt:lpstr>
      <vt:lpstr>Lines 11-16</vt:lpstr>
      <vt:lpstr>Lines 17-26</vt:lpstr>
      <vt:lpstr>Lines 27-33</vt:lpstr>
      <vt:lpstr>Lines 34-42</vt:lpstr>
      <vt:lpstr>Lines 43-49</vt:lpstr>
      <vt:lpstr>Lines 59-68</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Milton’s Paradise Lost</dc:title>
  <dc:creator>HP Pc</dc:creator>
  <cp:lastModifiedBy>HP Pc</cp:lastModifiedBy>
  <cp:revision>27</cp:revision>
  <dcterms:created xsi:type="dcterms:W3CDTF">2014-09-15T08:06:34Z</dcterms:created>
  <dcterms:modified xsi:type="dcterms:W3CDTF">2014-10-12T19:59:58Z</dcterms:modified>
</cp:coreProperties>
</file>