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64" r:id="rId1"/>
  </p:sldMasterIdLst>
  <p:sldIdLst>
    <p:sldId id="256" r:id="rId2"/>
    <p:sldId id="258" r:id="rId3"/>
    <p:sldId id="259" r:id="rId4"/>
    <p:sldId id="261" r:id="rId5"/>
    <p:sldId id="262" r:id="rId6"/>
    <p:sldId id="263" r:id="rId7"/>
    <p:sldId id="264" r:id="rId8"/>
    <p:sldId id="266" r:id="rId9"/>
    <p:sldId id="267" r:id="rId10"/>
    <p:sldId id="268" r:id="rId11"/>
    <p:sldId id="269" r:id="rId12"/>
    <p:sldId id="270" r:id="rId13"/>
    <p:sldId id="271" r:id="rId14"/>
    <p:sldId id="272" r:id="rId15"/>
    <p:sldId id="273" r:id="rId16"/>
    <p:sldId id="265" r:id="rId17"/>
    <p:sldId id="293" r:id="rId18"/>
    <p:sldId id="274" r:id="rId19"/>
    <p:sldId id="275" r:id="rId20"/>
    <p:sldId id="277" r:id="rId21"/>
    <p:sldId id="278" r:id="rId22"/>
    <p:sldId id="279" r:id="rId23"/>
    <p:sldId id="280" r:id="rId24"/>
    <p:sldId id="281" r:id="rId25"/>
    <p:sldId id="285" r:id="rId26"/>
    <p:sldId id="282" r:id="rId27"/>
    <p:sldId id="283" r:id="rId28"/>
    <p:sldId id="284" r:id="rId29"/>
    <p:sldId id="286" r:id="rId30"/>
    <p:sldId id="287" r:id="rId31"/>
    <p:sldId id="290" r:id="rId32"/>
    <p:sldId id="289" r:id="rId33"/>
    <p:sldId id="292" r:id="rId34"/>
    <p:sldId id="288" r:id="rId35"/>
    <p:sldId id="291" r:id="rId36"/>
    <p:sldId id="294"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99"/>
    <a:srgbClr val="FF0066"/>
    <a:srgbClr val="FF6600"/>
    <a:srgbClr val="D600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706" autoAdjust="0"/>
    <p:restoredTop sz="94660"/>
  </p:normalViewPr>
  <p:slideViewPr>
    <p:cSldViewPr snapToGrid="0">
      <p:cViewPr varScale="1">
        <p:scale>
          <a:sx n="74" d="100"/>
          <a:sy n="74" d="100"/>
        </p:scale>
        <p:origin x="58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83448B07-2C06-4CF2-8E91-F7385E71E2CB}" type="datetimeFigureOut">
              <a:rPr lang="en-US" smtClean="0"/>
              <a:t>9/11/2014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cxnSp>
        <p:nvCxnSpPr>
          <p:cNvPr id="13" name="Straight Connector 12"/>
          <p:cNvCxnSpPr/>
          <p:nvPr/>
        </p:nvCxnSpPr>
        <p:spPr>
          <a:xfrm flipV="1">
            <a:off x="838684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0"/>
            <a:ext cx="12192000" cy="4572001"/>
          </a:xfrm>
          <a:prstGeom prst="rect">
            <a:avLst/>
          </a:prstGeom>
          <a:blipFill dpi="0" rotWithShape="1">
            <a:blip r:embed="rId2">
              <a:duotone>
                <a:schemeClr val="accent1">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866653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04936D4-0671-4B70-A95D-BFBC9A35DA5B}" type="datetimeFigureOut">
              <a:rPr lang="en-US" smtClean="0"/>
              <a:t>9/11/2014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025356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DD67DAC-232D-4042-B5C0-E64770A42A28}" type="datetimeFigureOut">
              <a:rPr lang="en-US" smtClean="0"/>
              <a:t>9/11/2014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cxnSp>
        <p:nvCxnSpPr>
          <p:cNvPr id="12" name="Straight Connector 11"/>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0" y="-1"/>
            <a:ext cx="12192000" cy="4572000"/>
          </a:xfrm>
          <a:prstGeom prst="rect">
            <a:avLst/>
          </a:prstGeom>
          <a:blipFill dpi="0" rotWithShape="1">
            <a:blip r:embed="rId2">
              <a:duotone>
                <a:schemeClr val="accent3">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201785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ECECD2C-79BD-4B90-B3FA-E3B19B3FF97B}" type="datetimeFigureOut">
              <a:rPr lang="en-US" smtClean="0"/>
              <a:t>9/11/2014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1873485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smtClean="0"/>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9E9FDB6-7A26-4DBB-9BB0-088C0534314D}" type="datetimeFigureOut">
              <a:rPr lang="en-US" smtClean="0"/>
              <a:t>9/11/2014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9444324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2E7C72F-E0F0-449A-A903-6D7865ED3EFA}" type="datetimeFigureOut">
              <a:rPr lang="en-US" smtClean="0"/>
              <a:t>9/11/2014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786697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41207D-C9F3-42EA-960B-DC9955B358C7}" type="datetimeFigureOut">
              <a:rPr lang="en-US" smtClean="0"/>
              <a:t>9/11/2014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0231683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smtClean="0"/>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8827A6-8947-4115-8D9E-E89B1EC0518D}" type="datetimeFigureOut">
              <a:rPr lang="en-US" smtClean="0"/>
              <a:t>9/11/2014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78941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460A6F-F31A-4CA3-B222-0B3C224FF998}" type="datetimeFigureOut">
              <a:rPr lang="en-US" smtClean="0"/>
              <a:t>9/11/2014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84941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81069D4-B020-4602-B87C-B094679675DF}" type="datetimeFigureOut">
              <a:rPr lang="en-US" smtClean="0"/>
              <a:t>9/11/2014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07861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36C11EA-3D59-4DFE-9385-0A032B3191AF}" type="datetimeFigureOut">
              <a:rPr lang="en-US" smtClean="0"/>
              <a:t>9/11/2014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5976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48A1663-7765-4EF4-B97F-A02E70C6265E}" type="datetimeFigureOut">
              <a:rPr lang="en-US" smtClean="0"/>
              <a:t>9/11/2014</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smtClean="0"/>
              <a:pPr/>
              <a:t>‹#›</a:t>
            </a:fld>
            <a:endParaRPr lang="en-US" dirty="0"/>
          </a:p>
        </p:txBody>
      </p:sp>
      <p:cxnSp>
        <p:nvCxnSpPr>
          <p:cNvPr id="8" name="Straight Connector 7"/>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2264200"/>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hf sldNum="0" hdr="0" ftr="0" dt="0"/>
  <p:txStyles>
    <p:titleStyle>
      <a:lvl1pPr algn="l" defTabSz="914400" rtl="1"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r" defTabSz="914400" rtl="1"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r" defTabSz="914400" rtl="1"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r" defTabSz="914400" rtl="1"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r" defTabSz="914400" rtl="1"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r" defTabSz="914400" rtl="1"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r" defTabSz="914400" rtl="1"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r" defTabSz="914400" rtl="1"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r" defTabSz="914400" rtl="1"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r" defTabSz="914400" rtl="1"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en.wikipedia.org/wiki/George_Herbert" TargetMode="External"/><Relationship Id="rId2" Type="http://schemas.openxmlformats.org/officeDocument/2006/relationships/hyperlink" Target="http://en.wikipedia.org/wiki/John_Donne" TargetMode="External"/><Relationship Id="rId1" Type="http://schemas.openxmlformats.org/officeDocument/2006/relationships/slideLayout" Target="../slideLayouts/slideLayout2.xml"/><Relationship Id="rId4" Type="http://schemas.openxmlformats.org/officeDocument/2006/relationships/hyperlink" Target="http://en.wikipedia.org/wiki/Andrew_Marvell"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www.shmoop.com/literature-glossary/stanza.html" TargetMode="External"/><Relationship Id="rId2" Type="http://schemas.openxmlformats.org/officeDocument/2006/relationships/hyperlink" Target="http://www.shmoop.com/literature-glossary/rhyme-scheme.html" TargetMode="External"/><Relationship Id="rId1" Type="http://schemas.openxmlformats.org/officeDocument/2006/relationships/slideLayout" Target="../slideLayouts/slideLayout2.xml"/><Relationship Id="rId5" Type="http://schemas.openxmlformats.org/officeDocument/2006/relationships/hyperlink" Target="http://www.shmoop.com/literature-glossary/end-rhyme.html" TargetMode="External"/><Relationship Id="rId4" Type="http://schemas.openxmlformats.org/officeDocument/2006/relationships/hyperlink" Target="http://www.shmoop.com/literature-glossary/quatrain.html"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Introduction </a:t>
            </a:r>
            <a:endParaRPr lang="ar-SA" dirty="0"/>
          </a:p>
        </p:txBody>
      </p:sp>
      <p:sp>
        <p:nvSpPr>
          <p:cNvPr id="3" name="Subtitle 2"/>
          <p:cNvSpPr>
            <a:spLocks noGrp="1"/>
          </p:cNvSpPr>
          <p:nvPr>
            <p:ph type="subTitle" idx="1"/>
          </p:nvPr>
        </p:nvSpPr>
        <p:spPr/>
        <p:txBody>
          <a:bodyPr/>
          <a:lstStyle/>
          <a:p>
            <a:endParaRPr lang="ar-SA" dirty="0"/>
          </a:p>
        </p:txBody>
      </p:sp>
    </p:spTree>
    <p:extLst>
      <p:ext uri="{BB962C8B-B14F-4D97-AF65-F5344CB8AC3E}">
        <p14:creationId xmlns:p14="http://schemas.microsoft.com/office/powerpoint/2010/main" val="31732902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 </a:t>
            </a:r>
            <a:endParaRPr lang="ar-SA" dirty="0"/>
          </a:p>
        </p:txBody>
      </p:sp>
      <p:sp>
        <p:nvSpPr>
          <p:cNvPr id="3" name="Content Placeholder 2"/>
          <p:cNvSpPr>
            <a:spLocks noGrp="1"/>
          </p:cNvSpPr>
          <p:nvPr>
            <p:ph idx="1"/>
          </p:nvPr>
        </p:nvSpPr>
        <p:spPr/>
        <p:txBody>
          <a:bodyPr>
            <a:normAutofit/>
          </a:bodyPr>
          <a:lstStyle/>
          <a:p>
            <a:pPr algn="l" rtl="0">
              <a:buFont typeface="Arial" panose="020B0604020202020204" pitchFamily="34" charset="0"/>
              <a:buChar char="•"/>
            </a:pPr>
            <a:r>
              <a:rPr lang="en-US" sz="3200" dirty="0" smtClean="0"/>
              <a:t>Course requirements &amp; Class rules</a:t>
            </a:r>
          </a:p>
          <a:p>
            <a:pPr algn="l" rtl="0">
              <a:buFont typeface="Arial" panose="020B0604020202020204" pitchFamily="34" charset="0"/>
              <a:buChar char="•"/>
            </a:pPr>
            <a:r>
              <a:rPr lang="en-US" sz="3200" dirty="0" smtClean="0"/>
              <a:t>Literature</a:t>
            </a:r>
          </a:p>
          <a:p>
            <a:pPr algn="l" rtl="0">
              <a:buFont typeface="Arial" panose="020B0604020202020204" pitchFamily="34" charset="0"/>
              <a:buChar char="•"/>
            </a:pPr>
            <a:r>
              <a:rPr lang="en-US" sz="3200" dirty="0" smtClean="0"/>
              <a:t>Poetry &amp; Elements of poetry </a:t>
            </a:r>
          </a:p>
          <a:p>
            <a:pPr algn="l" rtl="0">
              <a:buFont typeface="Arial" panose="020B0604020202020204" pitchFamily="34" charset="0"/>
              <a:buChar char="•"/>
            </a:pPr>
            <a:r>
              <a:rPr lang="en-US" sz="3200" dirty="0" smtClean="0"/>
              <a:t>Introduction to early 17</a:t>
            </a:r>
            <a:r>
              <a:rPr lang="en-US" sz="3200" baseline="30000" dirty="0" smtClean="0"/>
              <a:t>th</a:t>
            </a:r>
            <a:r>
              <a:rPr lang="en-US" sz="3200" dirty="0" smtClean="0"/>
              <a:t> century, restoration and Neoclassicism</a:t>
            </a:r>
          </a:p>
          <a:p>
            <a:pPr algn="l" rtl="0">
              <a:buFont typeface="Arial" panose="020B0604020202020204" pitchFamily="34" charset="0"/>
              <a:buChar char="•"/>
            </a:pPr>
            <a:r>
              <a:rPr lang="en-US" sz="3200" dirty="0" smtClean="0"/>
              <a:t>Metaphysical Poetry- John Donne’s “Good Morrow”  </a:t>
            </a:r>
            <a:endParaRPr lang="ar-SA" sz="3200" dirty="0"/>
          </a:p>
        </p:txBody>
      </p:sp>
    </p:spTree>
    <p:extLst>
      <p:ext uri="{BB962C8B-B14F-4D97-AF65-F5344CB8AC3E}">
        <p14:creationId xmlns:p14="http://schemas.microsoft.com/office/powerpoint/2010/main" val="15823863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Requirements </a:t>
            </a:r>
            <a:endParaRPr lang="ar-SA" dirty="0"/>
          </a:p>
        </p:txBody>
      </p:sp>
      <p:sp>
        <p:nvSpPr>
          <p:cNvPr id="3" name="Content Placeholder 2"/>
          <p:cNvSpPr>
            <a:spLocks noGrp="1"/>
          </p:cNvSpPr>
          <p:nvPr>
            <p:ph idx="1"/>
          </p:nvPr>
        </p:nvSpPr>
        <p:spPr>
          <a:xfrm>
            <a:off x="1024127" y="2084832"/>
            <a:ext cx="9720073" cy="4480560"/>
          </a:xfrm>
        </p:spPr>
        <p:txBody>
          <a:bodyPr>
            <a:noAutofit/>
          </a:bodyPr>
          <a:lstStyle/>
          <a:p>
            <a:pPr algn="l" rtl="0"/>
            <a:r>
              <a:rPr lang="en-US" sz="2400" dirty="0" smtClean="0"/>
              <a:t>Home preparation </a:t>
            </a:r>
          </a:p>
          <a:p>
            <a:pPr algn="l" rtl="0"/>
            <a:r>
              <a:rPr lang="en-US" sz="2400" dirty="0" smtClean="0"/>
              <a:t>Class participation </a:t>
            </a:r>
          </a:p>
          <a:p>
            <a:pPr algn="l" rtl="0"/>
            <a:r>
              <a:rPr lang="en-US" sz="2400" dirty="0" smtClean="0"/>
              <a:t>Group discussion</a:t>
            </a:r>
          </a:p>
          <a:p>
            <a:pPr algn="l" rtl="0"/>
            <a:r>
              <a:rPr lang="en-US" sz="2400" dirty="0" smtClean="0"/>
              <a:t>Weekly quizzes &amp; assignments </a:t>
            </a:r>
          </a:p>
          <a:p>
            <a:pPr algn="l" rtl="0"/>
            <a:r>
              <a:rPr lang="en-US" sz="2400" dirty="0" smtClean="0"/>
              <a:t>Midterm exam </a:t>
            </a:r>
          </a:p>
          <a:p>
            <a:pPr algn="l" rtl="0"/>
            <a:r>
              <a:rPr lang="en-US" sz="2400" b="1" dirty="0" smtClean="0">
                <a:solidFill>
                  <a:srgbClr val="D60093"/>
                </a:solidFill>
              </a:rPr>
              <a:t>Skills:  </a:t>
            </a:r>
          </a:p>
          <a:p>
            <a:pPr algn="l" rtl="0"/>
            <a:r>
              <a:rPr lang="en-US" sz="2400" dirty="0" smtClean="0"/>
              <a:t>Read</a:t>
            </a:r>
          </a:p>
          <a:p>
            <a:pPr algn="l" rtl="0"/>
            <a:r>
              <a:rPr lang="en-US" sz="2400" dirty="0" smtClean="0"/>
              <a:t>Think </a:t>
            </a:r>
          </a:p>
          <a:p>
            <a:pPr algn="l" rtl="0"/>
            <a:r>
              <a:rPr lang="en-US" sz="2400" dirty="0" smtClean="0"/>
              <a:t>Analyze </a:t>
            </a:r>
          </a:p>
          <a:p>
            <a:pPr algn="l" rtl="0"/>
            <a:endParaRPr lang="en-US" sz="2800" dirty="0" smtClean="0"/>
          </a:p>
        </p:txBody>
      </p:sp>
    </p:spTree>
    <p:extLst>
      <p:ext uri="{BB962C8B-B14F-4D97-AF65-F5344CB8AC3E}">
        <p14:creationId xmlns:p14="http://schemas.microsoft.com/office/powerpoint/2010/main" val="41962237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Literature </a:t>
            </a:r>
            <a:endParaRPr lang="ar-SA" dirty="0"/>
          </a:p>
        </p:txBody>
      </p:sp>
      <p:sp>
        <p:nvSpPr>
          <p:cNvPr id="3" name="Content Placeholder 2"/>
          <p:cNvSpPr>
            <a:spLocks noGrp="1"/>
          </p:cNvSpPr>
          <p:nvPr>
            <p:ph idx="1"/>
          </p:nvPr>
        </p:nvSpPr>
        <p:spPr>
          <a:xfrm>
            <a:off x="921097" y="1976907"/>
            <a:ext cx="9720073" cy="4023360"/>
          </a:xfrm>
        </p:spPr>
        <p:txBody>
          <a:bodyPr>
            <a:noAutofit/>
          </a:bodyPr>
          <a:lstStyle/>
          <a:p>
            <a:pPr algn="l" rtl="0"/>
            <a:r>
              <a:rPr lang="en-US" sz="2800" dirty="0" smtClean="0">
                <a:solidFill>
                  <a:srgbClr val="D60093"/>
                </a:solidFill>
              </a:rPr>
              <a:t>Artistic</a:t>
            </a:r>
            <a:r>
              <a:rPr lang="en-US" sz="2800" dirty="0" smtClean="0"/>
              <a:t> written works such as novels, poetry and plays that are the result of </a:t>
            </a:r>
            <a:r>
              <a:rPr lang="en-US" sz="2800" dirty="0" smtClean="0">
                <a:solidFill>
                  <a:srgbClr val="D60093"/>
                </a:solidFill>
              </a:rPr>
              <a:t>imaginative</a:t>
            </a:r>
            <a:r>
              <a:rPr lang="en-US" sz="2800" dirty="0" smtClean="0"/>
              <a:t> skills and are characterized by excellence of </a:t>
            </a:r>
            <a:r>
              <a:rPr lang="en-US" sz="2800" dirty="0" smtClean="0">
                <a:solidFill>
                  <a:srgbClr val="D60093"/>
                </a:solidFill>
              </a:rPr>
              <a:t>style</a:t>
            </a:r>
            <a:r>
              <a:rPr lang="en-US" sz="2800" dirty="0" smtClean="0"/>
              <a:t> and expression </a:t>
            </a:r>
          </a:p>
          <a:p>
            <a:pPr algn="l" rtl="0"/>
            <a:endParaRPr lang="en-US" sz="2800" dirty="0" smtClean="0"/>
          </a:p>
          <a:p>
            <a:pPr algn="l" rtl="0"/>
            <a:r>
              <a:rPr lang="en-US" sz="2800" b="1" dirty="0" smtClean="0"/>
              <a:t>Categorization: </a:t>
            </a:r>
          </a:p>
          <a:p>
            <a:pPr algn="l" rtl="0"/>
            <a:r>
              <a:rPr lang="en-US" sz="2800" dirty="0" smtClean="0">
                <a:solidFill>
                  <a:srgbClr val="FF0000"/>
                </a:solidFill>
              </a:rPr>
              <a:t>A-</a:t>
            </a:r>
            <a:r>
              <a:rPr lang="en-US" sz="2800" dirty="0" smtClean="0"/>
              <a:t> </a:t>
            </a:r>
            <a:r>
              <a:rPr lang="en-US" sz="2800" dirty="0" smtClean="0">
                <a:solidFill>
                  <a:srgbClr val="FF6600"/>
                </a:solidFill>
              </a:rPr>
              <a:t>Contextual factors : </a:t>
            </a:r>
            <a:r>
              <a:rPr lang="en-US" sz="2800" dirty="0" smtClean="0">
                <a:solidFill>
                  <a:srgbClr val="0070C0"/>
                </a:solidFill>
              </a:rPr>
              <a:t>(history) </a:t>
            </a:r>
            <a:r>
              <a:rPr lang="en-US" sz="2800" dirty="0" smtClean="0"/>
              <a:t>16</a:t>
            </a:r>
            <a:r>
              <a:rPr lang="en-US" sz="2800" baseline="30000" dirty="0" smtClean="0"/>
              <a:t>th</a:t>
            </a:r>
            <a:r>
              <a:rPr lang="en-US" sz="2800" dirty="0" smtClean="0"/>
              <a:t> century literature, 19</a:t>
            </a:r>
            <a:r>
              <a:rPr lang="en-US" sz="2800" baseline="30000" dirty="0" smtClean="0"/>
              <a:t>th</a:t>
            </a:r>
            <a:r>
              <a:rPr lang="en-US" sz="2800" dirty="0" smtClean="0"/>
              <a:t> century literature </a:t>
            </a:r>
            <a:r>
              <a:rPr lang="en-US" sz="2800" dirty="0" smtClean="0">
                <a:solidFill>
                  <a:srgbClr val="0070C0"/>
                </a:solidFill>
              </a:rPr>
              <a:t>(cultural) </a:t>
            </a:r>
            <a:r>
              <a:rPr lang="en-US" sz="2800" dirty="0" smtClean="0"/>
              <a:t>American literature, Japanese literature</a:t>
            </a:r>
          </a:p>
          <a:p>
            <a:pPr algn="l" rtl="0"/>
            <a:r>
              <a:rPr lang="en-US" sz="2800" dirty="0" smtClean="0">
                <a:solidFill>
                  <a:srgbClr val="FF0000"/>
                </a:solidFill>
              </a:rPr>
              <a:t>B-</a:t>
            </a:r>
            <a:r>
              <a:rPr lang="en-US" sz="2800" dirty="0" smtClean="0"/>
              <a:t> </a:t>
            </a:r>
            <a:r>
              <a:rPr lang="en-US" sz="2800" dirty="0" smtClean="0">
                <a:solidFill>
                  <a:srgbClr val="FF6600"/>
                </a:solidFill>
              </a:rPr>
              <a:t>formal textual features (genre): </a:t>
            </a:r>
            <a:r>
              <a:rPr lang="en-US" sz="2800" dirty="0" smtClean="0"/>
              <a:t>poetry, drama, fiction </a:t>
            </a:r>
            <a:endParaRPr lang="ar-SA" sz="2800" dirty="0"/>
          </a:p>
        </p:txBody>
      </p:sp>
    </p:spTree>
    <p:extLst>
      <p:ext uri="{BB962C8B-B14F-4D97-AF65-F5344CB8AC3E}">
        <p14:creationId xmlns:p14="http://schemas.microsoft.com/office/powerpoint/2010/main" val="4193495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do we have to read literature?</a:t>
            </a:r>
            <a:endParaRPr lang="ar-SA" dirty="0"/>
          </a:p>
        </p:txBody>
      </p:sp>
      <p:sp>
        <p:nvSpPr>
          <p:cNvPr id="3" name="Content Placeholder 2"/>
          <p:cNvSpPr>
            <a:spLocks noGrp="1"/>
          </p:cNvSpPr>
          <p:nvPr>
            <p:ph idx="1"/>
          </p:nvPr>
        </p:nvSpPr>
        <p:spPr/>
        <p:txBody>
          <a:bodyPr>
            <a:normAutofit/>
          </a:bodyPr>
          <a:lstStyle/>
          <a:p>
            <a:pPr algn="l" rtl="0">
              <a:buFont typeface="Wingdings" panose="05000000000000000000" pitchFamily="2" charset="2"/>
              <a:buChar char="v"/>
            </a:pPr>
            <a:r>
              <a:rPr lang="en-US" sz="2800" dirty="0" smtClean="0"/>
              <a:t>Literature enables us to experience difficult situations in all their complexity and to look at them from different point of view.  </a:t>
            </a:r>
          </a:p>
          <a:p>
            <a:pPr algn="l" rtl="0">
              <a:buFont typeface="Wingdings" panose="05000000000000000000" pitchFamily="2" charset="2"/>
              <a:buChar char="v"/>
            </a:pPr>
            <a:r>
              <a:rPr lang="en-US" sz="2800" dirty="0" smtClean="0"/>
              <a:t>The study of literature enhances our command of language making us sensitive to its effect. </a:t>
            </a:r>
            <a:endParaRPr lang="ar-SA" sz="2800" dirty="0"/>
          </a:p>
        </p:txBody>
      </p:sp>
    </p:spTree>
    <p:extLst>
      <p:ext uri="{BB962C8B-B14F-4D97-AF65-F5344CB8AC3E}">
        <p14:creationId xmlns:p14="http://schemas.microsoft.com/office/powerpoint/2010/main" val="2799595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Poetry </a:t>
            </a:r>
            <a:endParaRPr lang="ar-SA" dirty="0"/>
          </a:p>
        </p:txBody>
      </p:sp>
      <p:sp>
        <p:nvSpPr>
          <p:cNvPr id="3" name="Content Placeholder 2"/>
          <p:cNvSpPr>
            <a:spLocks noGrp="1"/>
          </p:cNvSpPr>
          <p:nvPr>
            <p:ph idx="1"/>
          </p:nvPr>
        </p:nvSpPr>
        <p:spPr/>
        <p:txBody>
          <a:bodyPr/>
          <a:lstStyle/>
          <a:p>
            <a:pPr algn="l" rtl="0"/>
            <a:r>
              <a:rPr lang="en-US" sz="2800" dirty="0" smtClean="0"/>
              <a:t>It is a literary work in which the expression of feelings and ideas is given intensity by the use of distinctive style and rhythm. </a:t>
            </a:r>
          </a:p>
          <a:p>
            <a:pPr algn="l" rtl="0"/>
            <a:endParaRPr lang="en-US" dirty="0"/>
          </a:p>
          <a:p>
            <a:pPr algn="l" rtl="0"/>
            <a:endParaRPr lang="ar-SA" dirty="0"/>
          </a:p>
        </p:txBody>
      </p:sp>
    </p:spTree>
    <p:extLst>
      <p:ext uri="{BB962C8B-B14F-4D97-AF65-F5344CB8AC3E}">
        <p14:creationId xmlns:p14="http://schemas.microsoft.com/office/powerpoint/2010/main" val="721129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Elements of poetry:</a:t>
            </a:r>
            <a:endParaRPr lang="ar-SA" dirty="0"/>
          </a:p>
        </p:txBody>
      </p:sp>
      <p:sp>
        <p:nvSpPr>
          <p:cNvPr id="3" name="Content Placeholder 2"/>
          <p:cNvSpPr>
            <a:spLocks noGrp="1"/>
          </p:cNvSpPr>
          <p:nvPr>
            <p:ph idx="1"/>
          </p:nvPr>
        </p:nvSpPr>
        <p:spPr>
          <a:xfrm>
            <a:off x="1024128" y="1790163"/>
            <a:ext cx="9720073" cy="4519197"/>
          </a:xfrm>
        </p:spPr>
        <p:txBody>
          <a:bodyPr>
            <a:normAutofit/>
          </a:bodyPr>
          <a:lstStyle/>
          <a:p>
            <a:pPr algn="l" rtl="0">
              <a:buFont typeface="Wingdings" panose="05000000000000000000" pitchFamily="2" charset="2"/>
              <a:buChar char="v"/>
            </a:pPr>
            <a:r>
              <a:rPr lang="en-US" sz="2800" dirty="0" smtClean="0"/>
              <a:t>Speaker</a:t>
            </a:r>
          </a:p>
          <a:p>
            <a:pPr algn="l" rtl="0">
              <a:buFont typeface="Wingdings" panose="05000000000000000000" pitchFamily="2" charset="2"/>
              <a:buChar char="v"/>
            </a:pPr>
            <a:r>
              <a:rPr lang="en-US" sz="2800" dirty="0" smtClean="0"/>
              <a:t>Theme</a:t>
            </a:r>
          </a:p>
          <a:p>
            <a:pPr algn="l" rtl="0">
              <a:buFont typeface="Wingdings" panose="05000000000000000000" pitchFamily="2" charset="2"/>
              <a:buChar char="v"/>
            </a:pPr>
            <a:r>
              <a:rPr lang="en-US" sz="2800" dirty="0" smtClean="0"/>
              <a:t>Shape and Form (Pattern)</a:t>
            </a:r>
          </a:p>
          <a:p>
            <a:pPr algn="l" rtl="0">
              <a:buFont typeface="Wingdings" panose="05000000000000000000" pitchFamily="2" charset="2"/>
              <a:buChar char="v"/>
            </a:pPr>
            <a:r>
              <a:rPr lang="en-US" sz="2800" dirty="0" smtClean="0"/>
              <a:t>Tone</a:t>
            </a:r>
          </a:p>
          <a:p>
            <a:pPr algn="l" rtl="0">
              <a:buFont typeface="Wingdings" panose="05000000000000000000" pitchFamily="2" charset="2"/>
              <a:buChar char="v"/>
            </a:pPr>
            <a:r>
              <a:rPr lang="en-US" sz="2800" dirty="0" smtClean="0"/>
              <a:t>Language </a:t>
            </a:r>
          </a:p>
          <a:p>
            <a:pPr marL="0" indent="0" algn="l" rtl="0">
              <a:buNone/>
            </a:pPr>
            <a:r>
              <a:rPr lang="en-US" sz="2800" dirty="0" smtClean="0"/>
              <a:t>1- figurative language</a:t>
            </a:r>
          </a:p>
          <a:p>
            <a:pPr marL="0" indent="0" algn="l" rtl="0">
              <a:buNone/>
            </a:pPr>
            <a:r>
              <a:rPr lang="en-US" sz="2800" dirty="0" smtClean="0"/>
              <a:t>2- diction </a:t>
            </a:r>
          </a:p>
          <a:p>
            <a:pPr marL="0" indent="0" algn="l" rtl="0">
              <a:buNone/>
            </a:pPr>
            <a:r>
              <a:rPr lang="en-US" sz="2800" dirty="0" smtClean="0"/>
              <a:t>3- imagery </a:t>
            </a:r>
          </a:p>
          <a:p>
            <a:pPr marL="0" indent="0" algn="l" rtl="0">
              <a:buNone/>
            </a:pPr>
            <a:endParaRPr lang="en-US" dirty="0"/>
          </a:p>
        </p:txBody>
      </p:sp>
    </p:spTree>
    <p:extLst>
      <p:ext uri="{BB962C8B-B14F-4D97-AF65-F5344CB8AC3E}">
        <p14:creationId xmlns:p14="http://schemas.microsoft.com/office/powerpoint/2010/main" val="222333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1000"/>
                                        <p:tgtEl>
                                          <p:spTgt spid="3">
                                            <p:txEl>
                                              <p:pRg st="5" end="5"/>
                                            </p:txEl>
                                          </p:spTgt>
                                        </p:tgtEl>
                                      </p:cBhvr>
                                    </p:animEffect>
                                    <p:anim calcmode="lin" valueType="num">
                                      <p:cBhvr>
                                        <p:cTn id="3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1000"/>
                                        <p:tgtEl>
                                          <p:spTgt spid="3">
                                            <p:txEl>
                                              <p:pRg st="6" end="6"/>
                                            </p:txEl>
                                          </p:spTgt>
                                        </p:tgtEl>
                                      </p:cBhvr>
                                    </p:animEffect>
                                    <p:anim calcmode="lin" valueType="num">
                                      <p:cBhvr>
                                        <p:cTn id="3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lgn="l" rtl="0"/>
            <a:r>
              <a:rPr lang="en-US" sz="2800" dirty="0">
                <a:solidFill>
                  <a:srgbClr val="FF0000"/>
                </a:solidFill>
              </a:rPr>
              <a:t>1. Speaker</a:t>
            </a:r>
          </a:p>
          <a:p>
            <a:pPr algn="l" rtl="0"/>
            <a:r>
              <a:rPr lang="en-US" sz="2800" dirty="0"/>
              <a:t>The poem’s speaker is the person who is addressing the reader. Sometimes, the speaker is the poet, who addresses the reader directly or another person. </a:t>
            </a:r>
            <a:endParaRPr lang="en-US" sz="2800" dirty="0" smtClean="0"/>
          </a:p>
          <a:p>
            <a:pPr algn="l" rtl="0"/>
            <a:r>
              <a:rPr lang="en-US" sz="2800" dirty="0" smtClean="0"/>
              <a:t>The </a:t>
            </a:r>
            <a:r>
              <a:rPr lang="en-US" sz="2800" dirty="0"/>
              <a:t>poet reveals the identity of the speaker in various ways. </a:t>
            </a:r>
            <a:r>
              <a:rPr lang="en-US" sz="2800" dirty="0">
                <a:solidFill>
                  <a:srgbClr val="FF3399"/>
                </a:solidFill>
              </a:rPr>
              <a:t>Choice of words</a:t>
            </a:r>
            <a:r>
              <a:rPr lang="en-US" sz="2800" dirty="0"/>
              <a:t>, focus of attention and attitudes will indicate the age, perspective and identity of the speaker.</a:t>
            </a:r>
          </a:p>
          <a:p>
            <a:pPr algn="l" rtl="0"/>
            <a:endParaRPr lang="ar-SA" dirty="0"/>
          </a:p>
        </p:txBody>
      </p:sp>
    </p:spTree>
    <p:extLst>
      <p:ext uri="{BB962C8B-B14F-4D97-AF65-F5344CB8AC3E}">
        <p14:creationId xmlns:p14="http://schemas.microsoft.com/office/powerpoint/2010/main" val="24041559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lgn="l" rtl="0"/>
            <a:r>
              <a:rPr lang="en-US" dirty="0">
                <a:solidFill>
                  <a:srgbClr val="7030A0"/>
                </a:solidFill>
              </a:rPr>
              <a:t>2</a:t>
            </a:r>
            <a:r>
              <a:rPr lang="en-US" sz="2800" dirty="0">
                <a:solidFill>
                  <a:srgbClr val="7030A0"/>
                </a:solidFill>
              </a:rPr>
              <a:t>. Content &amp; theme </a:t>
            </a:r>
          </a:p>
          <a:p>
            <a:pPr algn="l" rtl="0"/>
            <a:r>
              <a:rPr lang="en-US" sz="2800" dirty="0"/>
              <a:t>Content is the subject of the poem. It answers the question “what?” What is the poem all about? What happens in the poem? </a:t>
            </a:r>
          </a:p>
          <a:p>
            <a:pPr algn="l" rtl="0"/>
            <a:r>
              <a:rPr lang="en-US" sz="2800" dirty="0"/>
              <a:t>The theme of the poem is the meaning of the poem – the main idea that the poet is trying to communicate. The theme may be stated directly or it may be implied.</a:t>
            </a:r>
          </a:p>
          <a:p>
            <a:endParaRPr lang="ar-SA" dirty="0"/>
          </a:p>
        </p:txBody>
      </p:sp>
    </p:spTree>
    <p:extLst>
      <p:ext uri="{BB962C8B-B14F-4D97-AF65-F5344CB8AC3E}">
        <p14:creationId xmlns:p14="http://schemas.microsoft.com/office/powerpoint/2010/main" val="6827669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lgn="l" rtl="0"/>
            <a:r>
              <a:rPr lang="en-US" sz="2400" dirty="0"/>
              <a:t>3</a:t>
            </a:r>
            <a:r>
              <a:rPr lang="en-US" sz="2400" dirty="0" smtClean="0"/>
              <a:t>. </a:t>
            </a:r>
            <a:r>
              <a:rPr lang="en-US" sz="2800" dirty="0">
                <a:solidFill>
                  <a:srgbClr val="0070C0"/>
                </a:solidFill>
              </a:rPr>
              <a:t>Shape and </a:t>
            </a:r>
            <a:r>
              <a:rPr lang="en-US" sz="2800" dirty="0" smtClean="0">
                <a:solidFill>
                  <a:srgbClr val="0070C0"/>
                </a:solidFill>
              </a:rPr>
              <a:t>Form (Pattern):</a:t>
            </a:r>
            <a:endParaRPr lang="en-US" sz="2800" dirty="0">
              <a:solidFill>
                <a:srgbClr val="0070C0"/>
              </a:solidFill>
            </a:endParaRPr>
          </a:p>
          <a:p>
            <a:pPr algn="l" rtl="0"/>
            <a:r>
              <a:rPr lang="en-US" sz="2800" dirty="0" smtClean="0"/>
              <a:t>In </a:t>
            </a:r>
            <a:r>
              <a:rPr lang="en-US" sz="2800" dirty="0"/>
              <a:t>poetry, you will encounter two forms: structured and free verse. </a:t>
            </a:r>
            <a:r>
              <a:rPr lang="en-US" sz="2800" dirty="0">
                <a:solidFill>
                  <a:srgbClr val="D60093"/>
                </a:solidFill>
              </a:rPr>
              <a:t>Structured poetry </a:t>
            </a:r>
            <a:r>
              <a:rPr lang="en-US" sz="2800" dirty="0"/>
              <a:t>has predictable patterns of rhyme, rhythm, line-length and stanza construction. Some examples are the sonnet and the haiku. In </a:t>
            </a:r>
            <a:r>
              <a:rPr lang="en-US" sz="2800" dirty="0">
                <a:solidFill>
                  <a:srgbClr val="00B050"/>
                </a:solidFill>
              </a:rPr>
              <a:t>free verse</a:t>
            </a:r>
            <a:r>
              <a:rPr lang="en-US" sz="2800" dirty="0"/>
              <a:t>, the poet experiments with the form of the poem. The rhythm, number of syllables per line and stanza construction do not follow a pattern.</a:t>
            </a:r>
          </a:p>
          <a:p>
            <a:endParaRPr lang="ar-SA" dirty="0"/>
          </a:p>
        </p:txBody>
      </p:sp>
    </p:spTree>
    <p:extLst>
      <p:ext uri="{BB962C8B-B14F-4D97-AF65-F5344CB8AC3E}">
        <p14:creationId xmlns:p14="http://schemas.microsoft.com/office/powerpoint/2010/main" val="34518737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lgn="l" rtl="0"/>
            <a:r>
              <a:rPr lang="en-US" sz="2800" dirty="0"/>
              <a:t>4</a:t>
            </a:r>
            <a:r>
              <a:rPr lang="en-US" sz="2800" dirty="0" smtClean="0"/>
              <a:t>. </a:t>
            </a:r>
            <a:r>
              <a:rPr lang="en-US" sz="2800" dirty="0">
                <a:solidFill>
                  <a:srgbClr val="00B050"/>
                </a:solidFill>
              </a:rPr>
              <a:t>Mood or Tone</a:t>
            </a:r>
          </a:p>
          <a:p>
            <a:pPr algn="l" rtl="0"/>
            <a:r>
              <a:rPr lang="en-US" sz="2800" dirty="0"/>
              <a:t>The mood or tone of a poem is the </a:t>
            </a:r>
            <a:r>
              <a:rPr lang="en-US" sz="2800" dirty="0">
                <a:solidFill>
                  <a:srgbClr val="FF3399"/>
                </a:solidFill>
              </a:rPr>
              <a:t>feeling</a:t>
            </a:r>
            <a:r>
              <a:rPr lang="en-US" sz="2800" dirty="0"/>
              <a:t> that the poet creates and that the reader senses through the poet’s choice of words, rhythm, rhyme, style and structure. Poems may express many moods – humorous, sarcastic, joyous, angry or solemn.</a:t>
            </a:r>
          </a:p>
          <a:p>
            <a:pPr algn="l" rtl="0"/>
            <a:endParaRPr lang="ar-SA" dirty="0"/>
          </a:p>
        </p:txBody>
      </p:sp>
    </p:spTree>
    <p:extLst>
      <p:ext uri="{BB962C8B-B14F-4D97-AF65-F5344CB8AC3E}">
        <p14:creationId xmlns:p14="http://schemas.microsoft.com/office/powerpoint/2010/main" val="9530605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dirty="0"/>
          </a:p>
        </p:txBody>
      </p:sp>
      <p:sp>
        <p:nvSpPr>
          <p:cNvPr id="3" name="Content Placeholder 2"/>
          <p:cNvSpPr>
            <a:spLocks noGrp="1"/>
          </p:cNvSpPr>
          <p:nvPr>
            <p:ph idx="1"/>
          </p:nvPr>
        </p:nvSpPr>
        <p:spPr>
          <a:xfrm>
            <a:off x="1024128" y="1970467"/>
            <a:ext cx="9720073" cy="4623515"/>
          </a:xfrm>
        </p:spPr>
        <p:txBody>
          <a:bodyPr>
            <a:normAutofit lnSpcReduction="10000"/>
          </a:bodyPr>
          <a:lstStyle/>
          <a:p>
            <a:pPr algn="l" rtl="0"/>
            <a:r>
              <a:rPr lang="en-US" sz="2400" b="1" dirty="0" smtClean="0"/>
              <a:t>5. </a:t>
            </a:r>
            <a:r>
              <a:rPr lang="en-US" sz="3200" b="1" dirty="0" smtClean="0"/>
              <a:t>language (figurative lang., imagery, &amp; diction):</a:t>
            </a:r>
          </a:p>
          <a:p>
            <a:pPr algn="l" rtl="0"/>
            <a:r>
              <a:rPr lang="en-US" sz="2800" dirty="0" smtClean="0">
                <a:solidFill>
                  <a:srgbClr val="FF0000"/>
                </a:solidFill>
              </a:rPr>
              <a:t>- Figurative language:</a:t>
            </a:r>
          </a:p>
          <a:p>
            <a:pPr algn="l" rtl="0"/>
            <a:r>
              <a:rPr lang="en-US" sz="2800" dirty="0" smtClean="0"/>
              <a:t>It is the language that uses figures of speech and that cannot be taken literally. </a:t>
            </a:r>
          </a:p>
          <a:p>
            <a:pPr algn="l" rtl="0"/>
            <a:r>
              <a:rPr lang="en-US" sz="2800" dirty="0" smtClean="0">
                <a:solidFill>
                  <a:schemeClr val="accent4">
                    <a:lumMod val="75000"/>
                  </a:schemeClr>
                </a:solidFill>
              </a:rPr>
              <a:t>Simile                                               </a:t>
            </a:r>
            <a:r>
              <a:rPr lang="en-US" sz="2800" dirty="0" smtClean="0">
                <a:solidFill>
                  <a:srgbClr val="D60093"/>
                </a:solidFill>
              </a:rPr>
              <a:t>He is like a lion</a:t>
            </a:r>
          </a:p>
          <a:p>
            <a:pPr algn="l" rtl="0"/>
            <a:r>
              <a:rPr lang="en-US" sz="2800" dirty="0" smtClean="0">
                <a:solidFill>
                  <a:schemeClr val="accent4">
                    <a:lumMod val="75000"/>
                  </a:schemeClr>
                </a:solidFill>
              </a:rPr>
              <a:t>Metaphor                                          </a:t>
            </a:r>
            <a:r>
              <a:rPr lang="en-US" sz="2800" dirty="0" smtClean="0">
                <a:solidFill>
                  <a:srgbClr val="D60093"/>
                </a:solidFill>
              </a:rPr>
              <a:t>He is a lion</a:t>
            </a:r>
          </a:p>
          <a:p>
            <a:pPr algn="l" rtl="0"/>
            <a:r>
              <a:rPr lang="en-US" sz="2800" dirty="0" smtClean="0">
                <a:solidFill>
                  <a:schemeClr val="accent4">
                    <a:lumMod val="75000"/>
                  </a:schemeClr>
                </a:solidFill>
              </a:rPr>
              <a:t>Personification                                  </a:t>
            </a:r>
            <a:r>
              <a:rPr lang="en-US" sz="2800" dirty="0" smtClean="0">
                <a:solidFill>
                  <a:srgbClr val="D60093"/>
                </a:solidFill>
              </a:rPr>
              <a:t>The grass speaks </a:t>
            </a:r>
          </a:p>
          <a:p>
            <a:pPr algn="l" rtl="0"/>
            <a:r>
              <a:rPr lang="en-US" sz="2800" dirty="0" smtClean="0">
                <a:solidFill>
                  <a:schemeClr val="accent4">
                    <a:lumMod val="75000"/>
                  </a:schemeClr>
                </a:solidFill>
              </a:rPr>
              <a:t>Symbol                                                        </a:t>
            </a:r>
            <a:r>
              <a:rPr lang="en-US" sz="2800" dirty="0" smtClean="0">
                <a:solidFill>
                  <a:srgbClr val="D60093"/>
                </a:solidFill>
              </a:rPr>
              <a:t>Rose </a:t>
            </a:r>
          </a:p>
          <a:p>
            <a:pPr algn="l" rtl="0"/>
            <a:endParaRPr lang="en-US" dirty="0" smtClean="0"/>
          </a:p>
        </p:txBody>
      </p:sp>
    </p:spTree>
    <p:extLst>
      <p:ext uri="{BB962C8B-B14F-4D97-AF65-F5344CB8AC3E}">
        <p14:creationId xmlns:p14="http://schemas.microsoft.com/office/powerpoint/2010/main" val="40828821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pPr algn="l" rtl="0"/>
            <a:r>
              <a:rPr lang="en-US" sz="2800" dirty="0" smtClean="0">
                <a:solidFill>
                  <a:srgbClr val="FF0000"/>
                </a:solidFill>
              </a:rPr>
              <a:t>- </a:t>
            </a:r>
            <a:r>
              <a:rPr lang="en-US" sz="3200" dirty="0" smtClean="0">
                <a:solidFill>
                  <a:srgbClr val="FF0000"/>
                </a:solidFill>
              </a:rPr>
              <a:t>Imagery</a:t>
            </a:r>
          </a:p>
          <a:p>
            <a:pPr algn="l" rtl="0"/>
            <a:r>
              <a:rPr lang="en-US" sz="2800" dirty="0"/>
              <a:t>Imagery refers to the “pictures” which we perceive with our mind’s eyes, ears, nose, tongue, skin, and through which we experience the “duplicate world” created by poetic language. </a:t>
            </a:r>
            <a:r>
              <a:rPr lang="en-US" sz="2800" dirty="0" smtClean="0"/>
              <a:t>This </a:t>
            </a:r>
            <a:r>
              <a:rPr lang="en-US" sz="2800" dirty="0"/>
              <a:t>is a device by which the poet makes his meaning strong, clear and sure. </a:t>
            </a:r>
            <a:endParaRPr lang="ar-SA" sz="2400" dirty="0"/>
          </a:p>
        </p:txBody>
      </p:sp>
    </p:spTree>
    <p:extLst>
      <p:ext uri="{BB962C8B-B14F-4D97-AF65-F5344CB8AC3E}">
        <p14:creationId xmlns:p14="http://schemas.microsoft.com/office/powerpoint/2010/main" val="27323709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From T. S. Eliot’s </a:t>
            </a:r>
            <a:r>
              <a:rPr lang="en-US" i="1" dirty="0" smtClean="0">
                <a:solidFill>
                  <a:srgbClr val="D60093"/>
                </a:solidFill>
              </a:rPr>
              <a:t>Prelude</a:t>
            </a:r>
            <a:r>
              <a:rPr lang="en-US" i="1" dirty="0">
                <a:solidFill>
                  <a:srgbClr val="D60093"/>
                </a:solidFill>
              </a:rPr>
              <a:t>s</a:t>
            </a:r>
            <a:endParaRPr lang="ar-SA" i="1" dirty="0">
              <a:solidFill>
                <a:srgbClr val="D60093"/>
              </a:solidFill>
            </a:endParaRPr>
          </a:p>
        </p:txBody>
      </p:sp>
      <p:sp>
        <p:nvSpPr>
          <p:cNvPr id="4" name="Rectangle 1"/>
          <p:cNvSpPr>
            <a:spLocks noGrp="1" noChangeArrowheads="1"/>
          </p:cNvSpPr>
          <p:nvPr>
            <p:ph idx="1"/>
          </p:nvPr>
        </p:nvSpPr>
        <p:spPr bwMode="auto">
          <a:xfrm>
            <a:off x="1152917" y="3486435"/>
            <a:ext cx="6109365" cy="1261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ar-SA" altLang="ar-SA" sz="2800" b="0" i="0" u="none" strike="noStrike" cap="none" normalizeH="0" baseline="0" dirty="0" smtClean="0">
                <a:ln>
                  <a:noFill/>
                </a:ln>
                <a:solidFill>
                  <a:schemeClr val="tx1"/>
                </a:solidFill>
                <a:effectLst/>
                <a:latin typeface="Arial" panose="020B0604020202020204" pitchFamily="34" charset="0"/>
              </a:rPr>
              <a:t>The winter evening settles down</a:t>
            </a:r>
          </a:p>
          <a:p>
            <a:pPr marL="0" marR="0" lvl="0" indent="0" algn="l" defTabSz="914400" rtl="0" eaLnBrk="0" fontAlgn="base" latinLnBrk="0" hangingPunct="0">
              <a:lnSpc>
                <a:spcPct val="100000"/>
              </a:lnSpc>
              <a:spcBef>
                <a:spcPct val="0"/>
              </a:spcBef>
              <a:spcAft>
                <a:spcPct val="0"/>
              </a:spcAft>
              <a:buClrTx/>
              <a:buSzTx/>
              <a:buFontTx/>
              <a:buNone/>
              <a:tabLst/>
            </a:pPr>
            <a:r>
              <a:rPr kumimoji="0" lang="ar-SA" altLang="ar-SA" sz="2800" b="0" i="0" u="none" strike="noStrike" cap="none" normalizeH="0" baseline="0" dirty="0" smtClean="0">
                <a:ln>
                  <a:noFill/>
                </a:ln>
                <a:solidFill>
                  <a:schemeClr val="tx1"/>
                </a:solidFill>
                <a:effectLst/>
                <a:latin typeface="Arial" panose="020B0604020202020204" pitchFamily="34" charset="0"/>
              </a:rPr>
              <a:t>With smell of steaks in passageways</a:t>
            </a:r>
            <a:r>
              <a:rPr kumimoji="0" lang="ar-SA" altLang="ar-SA" sz="2000" b="0" i="0" u="none" strike="noStrike" cap="none" normalizeH="0" baseline="0" dirty="0" smtClean="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ar-SA" altLang="ar-SA" sz="2000" b="0" i="0" u="none" strike="noStrike" cap="none" normalizeH="0" baseline="0" dirty="0" smtClean="0">
              <a:ln>
                <a:noFill/>
              </a:ln>
              <a:solidFill>
                <a:schemeClr val="tx1"/>
              </a:solidFill>
              <a:effectLst/>
              <a:latin typeface="Arial" panose="020B0604020202020204" pitchFamily="34" charset="0"/>
            </a:endParaRPr>
          </a:p>
        </p:txBody>
      </p:sp>
      <p:sp>
        <p:nvSpPr>
          <p:cNvPr id="5" name="Rectangle 2"/>
          <p:cNvSpPr>
            <a:spLocks noChangeArrowheads="1"/>
          </p:cNvSpPr>
          <p:nvPr/>
        </p:nvSpPr>
        <p:spPr bwMode="auto">
          <a:xfrm>
            <a:off x="1152917" y="4398203"/>
            <a:ext cx="6461449"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ar-SA" altLang="ar-SA" sz="2800" b="0" i="0" u="none" strike="noStrike" cap="none" normalizeH="0" baseline="0" dirty="0" smtClean="0">
                <a:ln>
                  <a:noFill/>
                </a:ln>
                <a:solidFill>
                  <a:schemeClr val="tx1"/>
                </a:solidFill>
                <a:effectLst/>
                <a:latin typeface="Arial" panose="020B0604020202020204" pitchFamily="34" charset="0"/>
              </a:rPr>
              <a:t>And at the corner of the street</a:t>
            </a:r>
          </a:p>
          <a:p>
            <a:pPr marL="0" marR="0" lvl="0" indent="0" algn="l" defTabSz="914400" rtl="0" eaLnBrk="0" fontAlgn="base" latinLnBrk="0" hangingPunct="0">
              <a:lnSpc>
                <a:spcPct val="100000"/>
              </a:lnSpc>
              <a:spcBef>
                <a:spcPct val="0"/>
              </a:spcBef>
              <a:spcAft>
                <a:spcPct val="0"/>
              </a:spcAft>
              <a:buClrTx/>
              <a:buSzTx/>
              <a:buFontTx/>
              <a:buNone/>
              <a:tabLst/>
            </a:pPr>
            <a:r>
              <a:rPr kumimoji="0" lang="ar-SA" altLang="ar-SA" sz="2800" b="0" i="0" u="none" strike="noStrike" cap="none" normalizeH="0" baseline="0" dirty="0" smtClean="0">
                <a:ln>
                  <a:noFill/>
                </a:ln>
                <a:solidFill>
                  <a:schemeClr val="tx1"/>
                </a:solidFill>
                <a:effectLst/>
                <a:latin typeface="Arial" panose="020B0604020202020204" pitchFamily="34" charset="0"/>
              </a:rPr>
              <a:t>A lonely cab-horse steams and stamps.</a:t>
            </a:r>
          </a:p>
        </p:txBody>
      </p:sp>
    </p:spTree>
    <p:extLst>
      <p:ext uri="{BB962C8B-B14F-4D97-AF65-F5344CB8AC3E}">
        <p14:creationId xmlns:p14="http://schemas.microsoft.com/office/powerpoint/2010/main" val="11677130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lgn="l" rtl="0"/>
            <a:r>
              <a:rPr lang="en-US" dirty="0">
                <a:solidFill>
                  <a:srgbClr val="FF0000"/>
                </a:solidFill>
              </a:rPr>
              <a:t>-</a:t>
            </a:r>
            <a:r>
              <a:rPr lang="en-US" sz="2400" dirty="0" smtClean="0">
                <a:solidFill>
                  <a:srgbClr val="FF0000"/>
                </a:solidFill>
              </a:rPr>
              <a:t>Diction</a:t>
            </a:r>
            <a:endParaRPr lang="en-US" sz="2400" dirty="0">
              <a:solidFill>
                <a:srgbClr val="FF0000"/>
              </a:solidFill>
            </a:endParaRPr>
          </a:p>
          <a:p>
            <a:pPr algn="l" rtl="0"/>
            <a:r>
              <a:rPr lang="en-US" sz="2800" dirty="0"/>
              <a:t>Diction is the poet’s choice of words. The poet chooses each word carefully so that both its meaning and sound contribute to the tone and feeling of the poem. The poet must consider a word's </a:t>
            </a:r>
            <a:r>
              <a:rPr lang="en-US" sz="2800" dirty="0">
                <a:solidFill>
                  <a:srgbClr val="00B050"/>
                </a:solidFill>
              </a:rPr>
              <a:t>denotation</a:t>
            </a:r>
            <a:r>
              <a:rPr lang="en-US" sz="2800" dirty="0"/>
              <a:t> - its definition according to the dictionary and it’s </a:t>
            </a:r>
            <a:r>
              <a:rPr lang="en-US" sz="2800" dirty="0">
                <a:solidFill>
                  <a:srgbClr val="00B0F0"/>
                </a:solidFill>
              </a:rPr>
              <a:t>connotation</a:t>
            </a:r>
            <a:r>
              <a:rPr lang="en-US" sz="2800" dirty="0"/>
              <a:t> - the emotions, thoughts and ideas associated with and evoked by the word.</a:t>
            </a:r>
          </a:p>
          <a:p>
            <a:endParaRPr lang="ar-SA" sz="2400" dirty="0"/>
          </a:p>
        </p:txBody>
      </p:sp>
    </p:spTree>
    <p:extLst>
      <p:ext uri="{BB962C8B-B14F-4D97-AF65-F5344CB8AC3E}">
        <p14:creationId xmlns:p14="http://schemas.microsoft.com/office/powerpoint/2010/main" val="17948398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read a poem ?</a:t>
            </a:r>
            <a:endParaRPr lang="ar-SA" dirty="0"/>
          </a:p>
        </p:txBody>
      </p:sp>
      <p:sp>
        <p:nvSpPr>
          <p:cNvPr id="3" name="Content Placeholder 2"/>
          <p:cNvSpPr>
            <a:spLocks noGrp="1"/>
          </p:cNvSpPr>
          <p:nvPr>
            <p:ph idx="1"/>
          </p:nvPr>
        </p:nvSpPr>
        <p:spPr/>
        <p:txBody>
          <a:bodyPr/>
          <a:lstStyle/>
          <a:p>
            <a:pPr algn="l" rtl="0"/>
            <a:r>
              <a:rPr lang="en-US" dirty="0" smtClean="0"/>
              <a:t>1- </a:t>
            </a:r>
            <a:r>
              <a:rPr lang="en-US" sz="2400" dirty="0" smtClean="0"/>
              <a:t>read the title</a:t>
            </a:r>
          </a:p>
          <a:p>
            <a:pPr algn="l" rtl="0"/>
            <a:r>
              <a:rPr lang="en-US" sz="2400" dirty="0" smtClean="0"/>
              <a:t>2- read the syntax literally</a:t>
            </a:r>
          </a:p>
          <a:p>
            <a:pPr algn="l" rtl="0"/>
            <a:r>
              <a:rPr lang="en-US" sz="2400" dirty="0" smtClean="0"/>
              <a:t>3- use your dictionary</a:t>
            </a:r>
          </a:p>
          <a:p>
            <a:pPr algn="l" rtl="0"/>
            <a:r>
              <a:rPr lang="en-US" sz="2400" dirty="0" smtClean="0"/>
              <a:t>4- figure out who, where, when, and what happens. </a:t>
            </a:r>
          </a:p>
          <a:p>
            <a:pPr algn="l" rtl="0"/>
            <a:r>
              <a:rPr lang="en-US" sz="2400" dirty="0" smtClean="0"/>
              <a:t>5- consider how the poem’s form contributes to its effect. </a:t>
            </a:r>
            <a:endParaRPr lang="ar-SA" sz="2400" dirty="0"/>
          </a:p>
        </p:txBody>
      </p:sp>
    </p:spTree>
    <p:extLst>
      <p:ext uri="{BB962C8B-B14F-4D97-AF65-F5344CB8AC3E}">
        <p14:creationId xmlns:p14="http://schemas.microsoft.com/office/powerpoint/2010/main" val="4158165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arn(inVertical)">
                                      <p:cBhvr>
                                        <p:cTn id="16" dur="500"/>
                                        <p:tgtEl>
                                          <p:spTgt spid="3">
                                            <p:txEl>
                                              <p:pRg st="3" end="3"/>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barn(inVertical)">
                                      <p:cBhvr>
                                        <p:cTn id="1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Introduction to 17</a:t>
            </a:r>
            <a:r>
              <a:rPr lang="en-US" baseline="30000" dirty="0" smtClean="0"/>
              <a:t>th</a:t>
            </a:r>
            <a:r>
              <a:rPr lang="en-US" dirty="0" smtClean="0"/>
              <a:t> c</a:t>
            </a:r>
            <a:endParaRPr lang="ar-SA" dirty="0"/>
          </a:p>
        </p:txBody>
      </p:sp>
      <p:sp>
        <p:nvSpPr>
          <p:cNvPr id="5" name="Subtitle 4"/>
          <p:cNvSpPr>
            <a:spLocks noGrp="1"/>
          </p:cNvSpPr>
          <p:nvPr>
            <p:ph type="subTitle" idx="1"/>
          </p:nvPr>
        </p:nvSpPr>
        <p:spPr/>
        <p:txBody>
          <a:bodyPr/>
          <a:lstStyle/>
          <a:p>
            <a:endParaRPr lang="ar-SA"/>
          </a:p>
        </p:txBody>
      </p:sp>
    </p:spTree>
    <p:extLst>
      <p:ext uri="{BB962C8B-B14F-4D97-AF65-F5344CB8AC3E}">
        <p14:creationId xmlns:p14="http://schemas.microsoft.com/office/powerpoint/2010/main" val="35821880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Introduction to early 17</a:t>
            </a:r>
            <a:r>
              <a:rPr lang="en-US" baseline="30000" dirty="0" smtClean="0"/>
              <a:t>th</a:t>
            </a:r>
            <a:r>
              <a:rPr lang="en-US" dirty="0" smtClean="0"/>
              <a:t> c. </a:t>
            </a:r>
            <a:endParaRPr lang="ar-SA" dirty="0"/>
          </a:p>
        </p:txBody>
      </p:sp>
      <p:sp>
        <p:nvSpPr>
          <p:cNvPr id="3" name="Content Placeholder 2"/>
          <p:cNvSpPr>
            <a:spLocks noGrp="1"/>
          </p:cNvSpPr>
          <p:nvPr>
            <p:ph idx="1"/>
          </p:nvPr>
        </p:nvSpPr>
        <p:spPr/>
        <p:txBody>
          <a:bodyPr>
            <a:normAutofit/>
          </a:bodyPr>
          <a:lstStyle/>
          <a:p>
            <a:pPr algn="l" rtl="0"/>
            <a:r>
              <a:rPr lang="en-US" sz="2800" dirty="0" smtClean="0"/>
              <a:t>It extends from the accession of </a:t>
            </a:r>
            <a:r>
              <a:rPr lang="en-US" sz="2800" dirty="0" smtClean="0">
                <a:solidFill>
                  <a:srgbClr val="FF0000"/>
                </a:solidFill>
              </a:rPr>
              <a:t>James I</a:t>
            </a:r>
            <a:r>
              <a:rPr lang="en-US" sz="2800" dirty="0" smtClean="0"/>
              <a:t> in 1603 to the coronation of </a:t>
            </a:r>
            <a:r>
              <a:rPr lang="en-US" sz="2800" dirty="0" smtClean="0">
                <a:solidFill>
                  <a:srgbClr val="FF0000"/>
                </a:solidFill>
              </a:rPr>
              <a:t>Charles II </a:t>
            </a:r>
            <a:r>
              <a:rPr lang="en-US" sz="2800" dirty="0" smtClean="0"/>
              <a:t>in 1660. </a:t>
            </a:r>
          </a:p>
          <a:p>
            <a:pPr algn="l" rtl="0"/>
            <a:r>
              <a:rPr lang="en-US" sz="2800" b="1" i="1" dirty="0" smtClean="0">
                <a:solidFill>
                  <a:srgbClr val="D60093"/>
                </a:solidFill>
              </a:rPr>
              <a:t>At the center of this period lies: </a:t>
            </a:r>
          </a:p>
          <a:p>
            <a:pPr algn="l" rtl="0">
              <a:buFont typeface="Wingdings" panose="05000000000000000000" pitchFamily="2" charset="2"/>
              <a:buChar char="v"/>
            </a:pPr>
            <a:r>
              <a:rPr lang="en-US" sz="2800" dirty="0" smtClean="0"/>
              <a:t>The Puritan Revolution</a:t>
            </a:r>
          </a:p>
          <a:p>
            <a:pPr marL="0" indent="0" algn="l" rtl="0">
              <a:buNone/>
            </a:pPr>
            <a:r>
              <a:rPr lang="en-US" sz="2800" dirty="0" smtClean="0"/>
              <a:t>A group of protestants who wanted to purify the English church by eliminating everything of the Catholic influence. They encouraged direct personal religious experience </a:t>
            </a:r>
          </a:p>
          <a:p>
            <a:pPr algn="l" rtl="0"/>
            <a:endParaRPr lang="ar-SA" sz="2400" dirty="0"/>
          </a:p>
        </p:txBody>
      </p:sp>
    </p:spTree>
    <p:extLst>
      <p:ext uri="{BB962C8B-B14F-4D97-AF65-F5344CB8AC3E}">
        <p14:creationId xmlns:p14="http://schemas.microsoft.com/office/powerpoint/2010/main" val="1138344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000"/>
                                        <p:tgtEl>
                                          <p:spTgt spid="3">
                                            <p:txEl>
                                              <p:pRg st="3" end="3"/>
                                            </p:txEl>
                                          </p:spTgt>
                                        </p:tgtEl>
                                      </p:cBhvr>
                                    </p:animEffect>
                                    <p:anim calcmode="lin" valueType="num">
                                      <p:cBhvr>
                                        <p:cTn id="1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Structure of Eng. Society </a:t>
            </a:r>
            <a:endParaRPr lang="ar-SA" dirty="0"/>
          </a:p>
        </p:txBody>
      </p:sp>
      <p:sp>
        <p:nvSpPr>
          <p:cNvPr id="5" name="Text Placeholder 4"/>
          <p:cNvSpPr>
            <a:spLocks noGrp="1"/>
          </p:cNvSpPr>
          <p:nvPr>
            <p:ph type="body" idx="1"/>
          </p:nvPr>
        </p:nvSpPr>
        <p:spPr>
          <a:xfrm>
            <a:off x="1024128" y="1797020"/>
            <a:ext cx="4754880" cy="822960"/>
          </a:xfrm>
        </p:spPr>
        <p:txBody>
          <a:bodyPr/>
          <a:lstStyle/>
          <a:p>
            <a:pPr algn="l" rtl="0"/>
            <a:r>
              <a:rPr lang="en-US" sz="2400" dirty="0" smtClean="0">
                <a:solidFill>
                  <a:srgbClr val="D60093"/>
                </a:solidFill>
              </a:rPr>
              <a:t>Before </a:t>
            </a:r>
            <a:endParaRPr lang="ar-SA" dirty="0">
              <a:solidFill>
                <a:srgbClr val="D60093"/>
              </a:solidFill>
            </a:endParaRPr>
          </a:p>
        </p:txBody>
      </p:sp>
      <p:sp>
        <p:nvSpPr>
          <p:cNvPr id="6" name="Content Placeholder 5"/>
          <p:cNvSpPr>
            <a:spLocks noGrp="1"/>
          </p:cNvSpPr>
          <p:nvPr>
            <p:ph sz="half" idx="2"/>
          </p:nvPr>
        </p:nvSpPr>
        <p:spPr/>
        <p:txBody>
          <a:bodyPr>
            <a:noAutofit/>
          </a:bodyPr>
          <a:lstStyle/>
          <a:p>
            <a:pPr algn="l" rtl="0">
              <a:buFont typeface="Wingdings" panose="05000000000000000000" pitchFamily="2" charset="2"/>
              <a:buChar char="Ø"/>
            </a:pPr>
            <a:r>
              <a:rPr lang="en-US" sz="2400" dirty="0" smtClean="0"/>
              <a:t>Court was the center of national authority, power &amp; influence. </a:t>
            </a:r>
          </a:p>
          <a:p>
            <a:pPr algn="l" rtl="0">
              <a:buFont typeface="Wingdings" panose="05000000000000000000" pitchFamily="2" charset="2"/>
              <a:buChar char="Ø"/>
            </a:pPr>
            <a:r>
              <a:rPr lang="en-US" sz="2400" dirty="0" smtClean="0"/>
              <a:t>London was the center of the kingdom.</a:t>
            </a:r>
          </a:p>
          <a:p>
            <a:pPr algn="l" rtl="0">
              <a:buFont typeface="Wingdings" panose="05000000000000000000" pitchFamily="2" charset="2"/>
              <a:buChar char="Ø"/>
            </a:pPr>
            <a:r>
              <a:rPr lang="en-US" sz="2400" dirty="0" smtClean="0"/>
              <a:t>Literature was courtly. </a:t>
            </a:r>
          </a:p>
          <a:p>
            <a:pPr algn="l" rtl="0">
              <a:buFont typeface="Wingdings" panose="05000000000000000000" pitchFamily="2" charset="2"/>
              <a:buChar char="Ø"/>
            </a:pPr>
            <a:r>
              <a:rPr lang="en-US" sz="2400" dirty="0" smtClean="0"/>
              <a:t>Courtiers valued the heroic passions (love, warfare, devotional piety).  </a:t>
            </a:r>
          </a:p>
        </p:txBody>
      </p:sp>
      <p:sp>
        <p:nvSpPr>
          <p:cNvPr id="7" name="Text Placeholder 6"/>
          <p:cNvSpPr>
            <a:spLocks noGrp="1"/>
          </p:cNvSpPr>
          <p:nvPr>
            <p:ph type="body" sz="quarter" idx="3"/>
          </p:nvPr>
        </p:nvSpPr>
        <p:spPr>
          <a:xfrm>
            <a:off x="5990888" y="1797020"/>
            <a:ext cx="4754880" cy="822960"/>
          </a:xfrm>
        </p:spPr>
        <p:txBody>
          <a:bodyPr/>
          <a:lstStyle/>
          <a:p>
            <a:pPr algn="l" rtl="0"/>
            <a:r>
              <a:rPr lang="en-US" sz="2400" dirty="0" smtClean="0">
                <a:solidFill>
                  <a:schemeClr val="accent6">
                    <a:lumMod val="75000"/>
                  </a:schemeClr>
                </a:solidFill>
              </a:rPr>
              <a:t>After </a:t>
            </a:r>
            <a:endParaRPr lang="ar-SA" dirty="0">
              <a:solidFill>
                <a:schemeClr val="accent6">
                  <a:lumMod val="75000"/>
                </a:schemeClr>
              </a:solidFill>
            </a:endParaRPr>
          </a:p>
        </p:txBody>
      </p:sp>
      <p:sp>
        <p:nvSpPr>
          <p:cNvPr id="8" name="Content Placeholder 7"/>
          <p:cNvSpPr>
            <a:spLocks noGrp="1"/>
          </p:cNvSpPr>
          <p:nvPr>
            <p:ph sz="quarter" idx="4"/>
          </p:nvPr>
        </p:nvSpPr>
        <p:spPr>
          <a:xfrm>
            <a:off x="5990888" y="2619980"/>
            <a:ext cx="4969033" cy="4177114"/>
          </a:xfrm>
        </p:spPr>
        <p:txBody>
          <a:bodyPr>
            <a:normAutofit fontScale="92500" lnSpcReduction="10000"/>
          </a:bodyPr>
          <a:lstStyle/>
          <a:p>
            <a:pPr algn="l" rtl="0">
              <a:buFont typeface="Wingdings" panose="05000000000000000000" pitchFamily="2" charset="2"/>
              <a:buChar char="Ø"/>
            </a:pPr>
            <a:r>
              <a:rPr lang="en-US" sz="2600" dirty="0" smtClean="0"/>
              <a:t>Court was no longer the center of intellectual and literary influence. </a:t>
            </a:r>
          </a:p>
          <a:p>
            <a:pPr algn="l" rtl="0">
              <a:buFont typeface="Wingdings" panose="05000000000000000000" pitchFamily="2" charset="2"/>
              <a:buChar char="Ø"/>
            </a:pPr>
            <a:r>
              <a:rPr lang="en-US" sz="2600" dirty="0" smtClean="0"/>
              <a:t>London city &amp; the parliament were centers of powers. </a:t>
            </a:r>
          </a:p>
          <a:p>
            <a:pPr algn="l" rtl="0">
              <a:buFont typeface="Wingdings" panose="05000000000000000000" pitchFamily="2" charset="2"/>
              <a:buChar char="Ø"/>
            </a:pPr>
            <a:r>
              <a:rPr lang="en-US" sz="2600" dirty="0" smtClean="0"/>
              <a:t>Political &amp; religious conflicts</a:t>
            </a:r>
          </a:p>
          <a:p>
            <a:pPr algn="l" rtl="0">
              <a:buFont typeface="Wingdings" panose="05000000000000000000" pitchFamily="2" charset="2"/>
              <a:buChar char="Ø"/>
            </a:pPr>
            <a:r>
              <a:rPr lang="en-US" sz="2600" dirty="0" smtClean="0"/>
              <a:t>The puritan art forms of the age were sermon and the religious tract. </a:t>
            </a:r>
          </a:p>
          <a:p>
            <a:pPr algn="l" rtl="0">
              <a:buFont typeface="Wingdings" panose="05000000000000000000" pitchFamily="2" charset="2"/>
              <a:buChar char="Ø"/>
            </a:pPr>
            <a:r>
              <a:rPr lang="en-US" sz="2600" dirty="0" smtClean="0"/>
              <a:t>  writers wrote in a new direction.</a:t>
            </a:r>
          </a:p>
          <a:p>
            <a:pPr algn="l" rtl="0">
              <a:buFont typeface="Wingdings" panose="05000000000000000000" pitchFamily="2" charset="2"/>
              <a:buChar char="Ø"/>
            </a:pPr>
            <a:endParaRPr lang="ar-SA" dirty="0"/>
          </a:p>
        </p:txBody>
      </p:sp>
    </p:spTree>
    <p:extLst>
      <p:ext uri="{BB962C8B-B14F-4D97-AF65-F5344CB8AC3E}">
        <p14:creationId xmlns:p14="http://schemas.microsoft.com/office/powerpoint/2010/main" val="4508503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Poetic schools:</a:t>
            </a:r>
            <a:endParaRPr lang="ar-SA" dirty="0"/>
          </a:p>
        </p:txBody>
      </p:sp>
      <p:sp>
        <p:nvSpPr>
          <p:cNvPr id="3" name="Content Placeholder 2"/>
          <p:cNvSpPr>
            <a:spLocks noGrp="1"/>
          </p:cNvSpPr>
          <p:nvPr>
            <p:ph idx="1"/>
          </p:nvPr>
        </p:nvSpPr>
        <p:spPr/>
        <p:txBody>
          <a:bodyPr>
            <a:normAutofit fontScale="92500" lnSpcReduction="20000"/>
          </a:bodyPr>
          <a:lstStyle/>
          <a:p>
            <a:pPr algn="l" rtl="0">
              <a:buFont typeface="Wingdings" panose="05000000000000000000" pitchFamily="2" charset="2"/>
              <a:buChar char="v"/>
            </a:pPr>
            <a:r>
              <a:rPr lang="en-US" sz="3200" dirty="0" smtClean="0"/>
              <a:t>Metaphysical Poets (Donne, Herbert, Marvell)</a:t>
            </a:r>
          </a:p>
          <a:p>
            <a:pPr algn="l" rtl="0">
              <a:buFont typeface="Wingdings" panose="05000000000000000000" pitchFamily="2" charset="2"/>
              <a:buChar char="v"/>
            </a:pPr>
            <a:r>
              <a:rPr lang="en-US" sz="3200" dirty="0" smtClean="0"/>
              <a:t>“Sons of Ben” or Cavalier poets (Jonson, Herrick, Lovelace) </a:t>
            </a:r>
          </a:p>
          <a:p>
            <a:pPr algn="l" rtl="0">
              <a:buFont typeface="Wingdings" panose="05000000000000000000" pitchFamily="2" charset="2"/>
              <a:buChar char="v"/>
            </a:pPr>
            <a:r>
              <a:rPr lang="en-US" sz="3200" dirty="0" smtClean="0"/>
              <a:t>Restoration Poetry (Milton)</a:t>
            </a:r>
          </a:p>
          <a:p>
            <a:pPr algn="l" rtl="0">
              <a:buFont typeface="Wingdings" panose="05000000000000000000" pitchFamily="2" charset="2"/>
              <a:buChar char="v"/>
            </a:pPr>
            <a:r>
              <a:rPr lang="en-US" sz="3200" dirty="0" smtClean="0"/>
              <a:t>The Neoclassical (Pope)</a:t>
            </a:r>
          </a:p>
          <a:p>
            <a:pPr marL="0" indent="0" algn="l" rtl="0">
              <a:buNone/>
            </a:pPr>
            <a:endParaRPr lang="en-US" sz="3200" dirty="0"/>
          </a:p>
          <a:p>
            <a:pPr marL="0" indent="0" algn="l" rtl="0">
              <a:buNone/>
            </a:pPr>
            <a:r>
              <a:rPr lang="en-US" sz="3200" dirty="0" smtClean="0">
                <a:solidFill>
                  <a:srgbClr val="D60093"/>
                </a:solidFill>
              </a:rPr>
              <a:t>Literary forms:</a:t>
            </a:r>
          </a:p>
          <a:p>
            <a:pPr marL="0" indent="0" algn="l" rtl="0">
              <a:buNone/>
            </a:pPr>
            <a:r>
              <a:rPr lang="en-US" sz="3200" dirty="0" smtClean="0"/>
              <a:t>Lyric &amp; sonnet form</a:t>
            </a:r>
          </a:p>
          <a:p>
            <a:pPr marL="0" indent="0" algn="l" rtl="0">
              <a:buNone/>
            </a:pPr>
            <a:endParaRPr lang="en-US" sz="3200" dirty="0" smtClean="0"/>
          </a:p>
        </p:txBody>
      </p:sp>
    </p:spTree>
    <p:extLst>
      <p:ext uri="{BB962C8B-B14F-4D97-AF65-F5344CB8AC3E}">
        <p14:creationId xmlns:p14="http://schemas.microsoft.com/office/powerpoint/2010/main" val="333656823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Restoration period</a:t>
            </a:r>
            <a:endParaRPr lang="ar-SA" dirty="0"/>
          </a:p>
        </p:txBody>
      </p:sp>
      <p:sp>
        <p:nvSpPr>
          <p:cNvPr id="3" name="Content Placeholder 2"/>
          <p:cNvSpPr>
            <a:spLocks noGrp="1"/>
          </p:cNvSpPr>
          <p:nvPr>
            <p:ph idx="1"/>
          </p:nvPr>
        </p:nvSpPr>
        <p:spPr/>
        <p:txBody>
          <a:bodyPr>
            <a:normAutofit/>
          </a:bodyPr>
          <a:lstStyle/>
          <a:p>
            <a:pPr algn="l" rtl="0">
              <a:buFont typeface="Wingdings" panose="05000000000000000000" pitchFamily="2" charset="2"/>
              <a:buChar char="v"/>
            </a:pPr>
            <a:r>
              <a:rPr lang="en-US" sz="2800" dirty="0" smtClean="0"/>
              <a:t>1660- 1689</a:t>
            </a:r>
          </a:p>
          <a:p>
            <a:pPr algn="l" rtl="0">
              <a:buFont typeface="Wingdings" panose="05000000000000000000" pitchFamily="2" charset="2"/>
              <a:buChar char="v"/>
            </a:pPr>
            <a:r>
              <a:rPr lang="en-US" sz="2800" dirty="0" smtClean="0"/>
              <a:t>It </a:t>
            </a:r>
            <a:r>
              <a:rPr lang="en-US" sz="2800" dirty="0"/>
              <a:t>began when the exiled king, Charles II, came back from France and was restored to his throne. </a:t>
            </a:r>
            <a:endParaRPr lang="en-US" sz="2800" dirty="0" smtClean="0"/>
          </a:p>
          <a:p>
            <a:pPr algn="l" rtl="0">
              <a:buFont typeface="Wingdings" panose="05000000000000000000" pitchFamily="2" charset="2"/>
              <a:buChar char="v"/>
            </a:pPr>
            <a:r>
              <a:rPr lang="en-US" sz="2800" dirty="0" smtClean="0"/>
              <a:t>English </a:t>
            </a:r>
            <a:r>
              <a:rPr lang="en-US" sz="2800" dirty="0"/>
              <a:t>society saw a complete rejection of the Puritan way of life. </a:t>
            </a:r>
            <a:endParaRPr lang="en-US" sz="2800" dirty="0" smtClean="0"/>
          </a:p>
          <a:p>
            <a:pPr algn="l" rtl="0">
              <a:buFont typeface="Wingdings" panose="05000000000000000000" pitchFamily="2" charset="2"/>
              <a:buChar char="v"/>
            </a:pPr>
            <a:r>
              <a:rPr lang="en-US" sz="2800" dirty="0" smtClean="0"/>
              <a:t>The </a:t>
            </a:r>
            <a:r>
              <a:rPr lang="en-US" sz="2800" dirty="0"/>
              <a:t>result was a style of poetry, as represented in the works of John Dryden, that emphasized </a:t>
            </a:r>
            <a:r>
              <a:rPr lang="en-US" sz="2800" dirty="0">
                <a:solidFill>
                  <a:srgbClr val="FF0000"/>
                </a:solidFill>
              </a:rPr>
              <a:t>moderation, reason and realism</a:t>
            </a:r>
            <a:r>
              <a:rPr lang="en-US" sz="2800" dirty="0" smtClean="0">
                <a:solidFill>
                  <a:srgbClr val="FF0000"/>
                </a:solidFill>
              </a:rPr>
              <a:t>.</a:t>
            </a:r>
          </a:p>
          <a:p>
            <a:pPr algn="l" rtl="0">
              <a:buFont typeface="Wingdings" panose="05000000000000000000" pitchFamily="2" charset="2"/>
              <a:buChar char="v"/>
            </a:pPr>
            <a:endParaRPr lang="ar-SA" dirty="0"/>
          </a:p>
        </p:txBody>
      </p:sp>
    </p:spTree>
    <p:extLst>
      <p:ext uri="{BB962C8B-B14F-4D97-AF65-F5344CB8AC3E}">
        <p14:creationId xmlns:p14="http://schemas.microsoft.com/office/powerpoint/2010/main" val="216117861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pPr algn="l" rtl="0">
              <a:buFont typeface="Wingdings" panose="05000000000000000000" pitchFamily="2" charset="2"/>
              <a:buChar char="v"/>
            </a:pPr>
            <a:r>
              <a:rPr lang="en-US" sz="2800" dirty="0"/>
              <a:t>Religious &amp; satirical themes</a:t>
            </a:r>
          </a:p>
          <a:p>
            <a:pPr algn="l" rtl="0">
              <a:buFont typeface="Wingdings" panose="05000000000000000000" pitchFamily="2" charset="2"/>
              <a:buChar char="v"/>
            </a:pPr>
            <a:r>
              <a:rPr lang="en-US" sz="2800" dirty="0"/>
              <a:t>Epic e.g. Milton’s </a:t>
            </a:r>
            <a:r>
              <a:rPr lang="en-US" sz="2800" i="1" dirty="0"/>
              <a:t>Paradise </a:t>
            </a:r>
            <a:r>
              <a:rPr lang="en-US" sz="2800" i="1" dirty="0" smtClean="0"/>
              <a:t>Lost</a:t>
            </a:r>
            <a:endParaRPr lang="en-US" sz="2800" dirty="0" smtClean="0"/>
          </a:p>
          <a:p>
            <a:pPr algn="l" rtl="0">
              <a:buFont typeface="Wingdings" panose="05000000000000000000" pitchFamily="2" charset="2"/>
              <a:buChar char="v"/>
            </a:pPr>
            <a:r>
              <a:rPr lang="en-US" sz="2800" dirty="0" smtClean="0"/>
              <a:t>Restoration </a:t>
            </a:r>
            <a:r>
              <a:rPr lang="en-US" sz="2800" dirty="0"/>
              <a:t>poetry is considered </a:t>
            </a:r>
            <a:r>
              <a:rPr lang="en-US" sz="2800" dirty="0">
                <a:solidFill>
                  <a:srgbClr val="FF0000"/>
                </a:solidFill>
              </a:rPr>
              <a:t>moderate</a:t>
            </a:r>
            <a:r>
              <a:rPr lang="en-US" sz="2800" dirty="0"/>
              <a:t> in the way it emphasizes precision, or the economical use of language and words.</a:t>
            </a:r>
            <a:endParaRPr lang="ar-SA" sz="2800" dirty="0"/>
          </a:p>
        </p:txBody>
      </p:sp>
    </p:spTree>
    <p:extLst>
      <p:ext uri="{BB962C8B-B14F-4D97-AF65-F5344CB8AC3E}">
        <p14:creationId xmlns:p14="http://schemas.microsoft.com/office/powerpoint/2010/main" val="22297625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Neoclassicism</a:t>
            </a:r>
            <a:endParaRPr lang="ar-SA" dirty="0"/>
          </a:p>
        </p:txBody>
      </p:sp>
      <p:sp>
        <p:nvSpPr>
          <p:cNvPr id="3" name="Content Placeholder 2"/>
          <p:cNvSpPr>
            <a:spLocks noGrp="1"/>
          </p:cNvSpPr>
          <p:nvPr>
            <p:ph idx="1"/>
          </p:nvPr>
        </p:nvSpPr>
        <p:spPr/>
        <p:txBody>
          <a:bodyPr>
            <a:normAutofit/>
          </a:bodyPr>
          <a:lstStyle/>
          <a:p>
            <a:pPr algn="l" rtl="0">
              <a:buFont typeface="Wingdings" panose="05000000000000000000" pitchFamily="2" charset="2"/>
              <a:buChar char="v"/>
            </a:pPr>
            <a:r>
              <a:rPr lang="en-US" sz="2800" dirty="0"/>
              <a:t>Neoclassicism is a revival of the styles and spirit of classic antiquity inspired directly from the classical </a:t>
            </a:r>
            <a:r>
              <a:rPr lang="en-US" sz="2800" dirty="0" smtClean="0"/>
              <a:t>period.</a:t>
            </a:r>
          </a:p>
          <a:p>
            <a:pPr algn="l" rtl="0">
              <a:buFont typeface="Wingdings" panose="05000000000000000000" pitchFamily="2" charset="2"/>
              <a:buChar char="v"/>
            </a:pPr>
            <a:r>
              <a:rPr lang="en-US" sz="2800" dirty="0" smtClean="0"/>
              <a:t>They substituted Renaissance view of man with their view of man as sinful. </a:t>
            </a:r>
          </a:p>
          <a:p>
            <a:pPr algn="l" rtl="0">
              <a:buFont typeface="Wingdings" panose="05000000000000000000" pitchFamily="2" charset="2"/>
              <a:buChar char="v"/>
            </a:pPr>
            <a:r>
              <a:rPr lang="en-US" sz="2800" dirty="0" smtClean="0"/>
              <a:t>They substituted Renaissance emphasis on imagination with their </a:t>
            </a:r>
            <a:r>
              <a:rPr lang="en-US" sz="2800" dirty="0" smtClean="0">
                <a:solidFill>
                  <a:srgbClr val="FF3399"/>
                </a:solidFill>
              </a:rPr>
              <a:t>emphasis on order, reason, &amp; philosophy.  </a:t>
            </a:r>
            <a:endParaRPr lang="ar-SA" sz="2800" dirty="0">
              <a:solidFill>
                <a:srgbClr val="FF3399"/>
              </a:solidFill>
            </a:endParaRPr>
          </a:p>
        </p:txBody>
      </p:sp>
    </p:spTree>
    <p:extLst>
      <p:ext uri="{BB962C8B-B14F-4D97-AF65-F5344CB8AC3E}">
        <p14:creationId xmlns:p14="http://schemas.microsoft.com/office/powerpoint/2010/main" val="25989895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pPr algn="l" rtl="0">
              <a:buFont typeface="Wingdings" panose="05000000000000000000" pitchFamily="2" charset="2"/>
              <a:buChar char="v"/>
            </a:pPr>
            <a:r>
              <a:rPr lang="en-US" sz="2800" dirty="0" smtClean="0"/>
              <a:t>Important poetic form is </a:t>
            </a:r>
            <a:r>
              <a:rPr lang="en-US" sz="2800" dirty="0"/>
              <a:t>the rhymed </a:t>
            </a:r>
            <a:r>
              <a:rPr lang="en-US" sz="2800" dirty="0" smtClean="0"/>
              <a:t>couplet – Pope’s heroic couplet </a:t>
            </a:r>
          </a:p>
          <a:p>
            <a:pPr algn="l" rtl="0">
              <a:buFont typeface="Wingdings" panose="05000000000000000000" pitchFamily="2" charset="2"/>
              <a:buChar char="v"/>
            </a:pPr>
            <a:r>
              <a:rPr lang="en-US" sz="2800" dirty="0" smtClean="0"/>
              <a:t>Satire </a:t>
            </a:r>
            <a:endParaRPr lang="ar-SA" sz="2800" dirty="0"/>
          </a:p>
        </p:txBody>
      </p:sp>
    </p:spTree>
    <p:extLst>
      <p:ext uri="{BB962C8B-B14F-4D97-AF65-F5344CB8AC3E}">
        <p14:creationId xmlns:p14="http://schemas.microsoft.com/office/powerpoint/2010/main" val="53644409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66"/>
                </a:solidFill>
              </a:rPr>
              <a:t>Metaphysics </a:t>
            </a:r>
            <a:endParaRPr lang="ar-SA" dirty="0">
              <a:solidFill>
                <a:srgbClr val="FF0066"/>
              </a:solidFill>
            </a:endParaRPr>
          </a:p>
        </p:txBody>
      </p:sp>
      <p:sp>
        <p:nvSpPr>
          <p:cNvPr id="3" name="Content Placeholder 2"/>
          <p:cNvSpPr>
            <a:spLocks noGrp="1"/>
          </p:cNvSpPr>
          <p:nvPr>
            <p:ph idx="1"/>
          </p:nvPr>
        </p:nvSpPr>
        <p:spPr/>
        <p:txBody>
          <a:bodyPr>
            <a:normAutofit/>
          </a:bodyPr>
          <a:lstStyle/>
          <a:p>
            <a:pPr algn="l" rtl="0">
              <a:buFont typeface="Wingdings" panose="05000000000000000000" pitchFamily="2" charset="2"/>
              <a:buChar char="§"/>
            </a:pPr>
            <a:r>
              <a:rPr lang="en-US" sz="2800" dirty="0" smtClean="0">
                <a:solidFill>
                  <a:srgbClr val="00B0F0"/>
                </a:solidFill>
              </a:rPr>
              <a:t>Meta-</a:t>
            </a:r>
            <a:r>
              <a:rPr lang="en-US" sz="2800" dirty="0" smtClean="0"/>
              <a:t> beyond the physical world </a:t>
            </a:r>
          </a:p>
          <a:p>
            <a:pPr algn="l" rtl="0">
              <a:buFont typeface="Wingdings" panose="05000000000000000000" pitchFamily="2" charset="2"/>
              <a:buChar char="§"/>
            </a:pPr>
            <a:r>
              <a:rPr lang="en-US" sz="2800" dirty="0" smtClean="0"/>
              <a:t>A branch of philosophy that deals with the abstract, the ultimate reality. </a:t>
            </a:r>
          </a:p>
          <a:p>
            <a:pPr algn="l" rtl="0">
              <a:buFont typeface="Wingdings" panose="05000000000000000000" pitchFamily="2" charset="2"/>
              <a:buChar char="§"/>
            </a:pPr>
            <a:endParaRPr lang="en-US" sz="2800" dirty="0" smtClean="0"/>
          </a:p>
        </p:txBody>
      </p:sp>
    </p:spTree>
    <p:extLst>
      <p:ext uri="{BB962C8B-B14F-4D97-AF65-F5344CB8AC3E}">
        <p14:creationId xmlns:p14="http://schemas.microsoft.com/office/powerpoint/2010/main" val="412785955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6600"/>
                </a:solidFill>
              </a:rPr>
              <a:t>Metaphysical poets</a:t>
            </a:r>
            <a:endParaRPr lang="ar-SA" dirty="0">
              <a:solidFill>
                <a:srgbClr val="FF6600"/>
              </a:solidFill>
            </a:endParaRPr>
          </a:p>
        </p:txBody>
      </p:sp>
      <p:sp>
        <p:nvSpPr>
          <p:cNvPr id="3" name="Content Placeholder 2"/>
          <p:cNvSpPr>
            <a:spLocks noGrp="1"/>
          </p:cNvSpPr>
          <p:nvPr>
            <p:ph idx="1"/>
          </p:nvPr>
        </p:nvSpPr>
        <p:spPr/>
        <p:txBody>
          <a:bodyPr>
            <a:normAutofit fontScale="92500" lnSpcReduction="10000"/>
          </a:bodyPr>
          <a:lstStyle/>
          <a:p>
            <a:pPr algn="l" rtl="0">
              <a:buFont typeface="Wingdings" panose="05000000000000000000" pitchFamily="2" charset="2"/>
              <a:buChar char="Ø"/>
            </a:pPr>
            <a:r>
              <a:rPr lang="en-US" sz="2800" dirty="0" smtClean="0"/>
              <a:t>coined </a:t>
            </a:r>
            <a:r>
              <a:rPr lang="en-US" sz="2800" dirty="0"/>
              <a:t>by the poet and critic Samuel Johnson </a:t>
            </a:r>
            <a:endParaRPr lang="en-US" sz="2800" dirty="0" smtClean="0"/>
          </a:p>
          <a:p>
            <a:pPr algn="l" rtl="0">
              <a:buFont typeface="Wingdings" panose="05000000000000000000" pitchFamily="2" charset="2"/>
              <a:buChar char="Ø"/>
            </a:pPr>
            <a:r>
              <a:rPr lang="en-US" sz="2800" dirty="0" smtClean="0"/>
              <a:t>a group </a:t>
            </a:r>
            <a:r>
              <a:rPr lang="en-US" sz="2800" dirty="0"/>
              <a:t>of English lyric poets of the 17th century, whose work was characterized by the </a:t>
            </a:r>
            <a:r>
              <a:rPr lang="en-US" sz="2800" dirty="0" smtClean="0"/>
              <a:t>use </a:t>
            </a:r>
            <a:r>
              <a:rPr lang="en-US" sz="2800" dirty="0"/>
              <a:t>of </a:t>
            </a:r>
            <a:r>
              <a:rPr lang="en-US" sz="2800" dirty="0">
                <a:solidFill>
                  <a:srgbClr val="00B0F0"/>
                </a:solidFill>
              </a:rPr>
              <a:t>conceits</a:t>
            </a:r>
            <a:r>
              <a:rPr lang="en-US" sz="2800" dirty="0"/>
              <a:t>, and by speculation about </a:t>
            </a:r>
            <a:r>
              <a:rPr lang="en-US" sz="2800" dirty="0">
                <a:solidFill>
                  <a:srgbClr val="00B0F0"/>
                </a:solidFill>
              </a:rPr>
              <a:t>topics</a:t>
            </a:r>
            <a:r>
              <a:rPr lang="en-US" sz="2800" dirty="0"/>
              <a:t> such as </a:t>
            </a:r>
            <a:r>
              <a:rPr lang="en-US" sz="2800" dirty="0" smtClean="0"/>
              <a:t>human experience, love, and </a:t>
            </a:r>
            <a:r>
              <a:rPr lang="en-US" sz="2800" dirty="0"/>
              <a:t>religion</a:t>
            </a:r>
            <a:r>
              <a:rPr lang="en-US" sz="2800" dirty="0" smtClean="0"/>
              <a:t>.</a:t>
            </a:r>
          </a:p>
          <a:p>
            <a:pPr algn="l" rtl="0">
              <a:buFont typeface="Wingdings" panose="05000000000000000000" pitchFamily="2" charset="2"/>
              <a:buChar char="Ø"/>
            </a:pPr>
            <a:r>
              <a:rPr lang="en-US" sz="2800" dirty="0"/>
              <a:t>Their work relies on </a:t>
            </a:r>
            <a:r>
              <a:rPr lang="en-US" sz="2800" dirty="0">
                <a:solidFill>
                  <a:srgbClr val="00B0F0"/>
                </a:solidFill>
              </a:rPr>
              <a:t>images</a:t>
            </a:r>
            <a:r>
              <a:rPr lang="en-US" sz="2800" dirty="0"/>
              <a:t> and references to the contemporary scientific or geographical discoveries. These were used to examine religious and moral </a:t>
            </a:r>
            <a:r>
              <a:rPr lang="en-US" sz="2800" dirty="0" smtClean="0"/>
              <a:t>questions.</a:t>
            </a:r>
          </a:p>
          <a:p>
            <a:pPr algn="l" rtl="0">
              <a:buFont typeface="Wingdings" panose="05000000000000000000" pitchFamily="2" charset="2"/>
              <a:buChar char="Ø"/>
            </a:pPr>
            <a:r>
              <a:rPr lang="en-US" sz="2800" dirty="0" smtClean="0"/>
              <a:t>They use </a:t>
            </a:r>
            <a:r>
              <a:rPr lang="en-US" sz="2800" dirty="0" smtClean="0">
                <a:solidFill>
                  <a:srgbClr val="00B0F0"/>
                </a:solidFill>
              </a:rPr>
              <a:t>argumentative style</a:t>
            </a:r>
            <a:r>
              <a:rPr lang="en-US" sz="2800" dirty="0" smtClean="0"/>
              <a:t> blending passion and thought.  </a:t>
            </a:r>
            <a:endParaRPr lang="ar-SA" sz="2800" dirty="0"/>
          </a:p>
        </p:txBody>
      </p:sp>
    </p:spTree>
    <p:extLst>
      <p:ext uri="{BB962C8B-B14F-4D97-AF65-F5344CB8AC3E}">
        <p14:creationId xmlns:p14="http://schemas.microsoft.com/office/powerpoint/2010/main" val="266509337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Major Poets </a:t>
            </a:r>
            <a:endParaRPr lang="ar-SA" dirty="0"/>
          </a:p>
        </p:txBody>
      </p:sp>
      <p:sp>
        <p:nvSpPr>
          <p:cNvPr id="3" name="Content Placeholder 2"/>
          <p:cNvSpPr>
            <a:spLocks noGrp="1"/>
          </p:cNvSpPr>
          <p:nvPr>
            <p:ph idx="1"/>
          </p:nvPr>
        </p:nvSpPr>
        <p:spPr/>
        <p:txBody>
          <a:bodyPr/>
          <a:lstStyle/>
          <a:p>
            <a:pPr algn="l" rtl="0"/>
            <a:r>
              <a:rPr lang="en-US" sz="2400" dirty="0">
                <a:hlinkClick r:id="rId2" tooltip="John Donne"/>
              </a:rPr>
              <a:t>John Donne</a:t>
            </a:r>
            <a:r>
              <a:rPr lang="en-US" sz="2400" dirty="0"/>
              <a:t> (1572–1631)</a:t>
            </a:r>
          </a:p>
          <a:p>
            <a:pPr algn="l" rtl="0"/>
            <a:r>
              <a:rPr lang="en-US" sz="2400" dirty="0">
                <a:hlinkClick r:id="rId3" tooltip="George Herbert"/>
              </a:rPr>
              <a:t>George Herbert</a:t>
            </a:r>
            <a:r>
              <a:rPr lang="en-US" sz="2400" dirty="0"/>
              <a:t> (1593–1633)</a:t>
            </a:r>
          </a:p>
          <a:p>
            <a:pPr algn="l" rtl="0"/>
            <a:r>
              <a:rPr lang="en-US" sz="2400" dirty="0">
                <a:hlinkClick r:id="rId4" tooltip="Andrew Marvell"/>
              </a:rPr>
              <a:t>Andrew Marvell</a:t>
            </a:r>
            <a:r>
              <a:rPr lang="en-US" sz="2400" dirty="0"/>
              <a:t> (1621–1678)</a:t>
            </a:r>
          </a:p>
          <a:p>
            <a:pPr algn="l" rtl="0"/>
            <a:endParaRPr lang="ar-SA" dirty="0"/>
          </a:p>
        </p:txBody>
      </p:sp>
    </p:spTree>
    <p:extLst>
      <p:ext uri="{BB962C8B-B14F-4D97-AF65-F5344CB8AC3E}">
        <p14:creationId xmlns:p14="http://schemas.microsoft.com/office/powerpoint/2010/main" val="5356114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4">
                    <a:lumMod val="60000"/>
                    <a:lumOff val="40000"/>
                  </a:schemeClr>
                </a:solidFill>
              </a:rPr>
              <a:t>John Donne</a:t>
            </a:r>
            <a:endParaRPr lang="ar-SA" dirty="0">
              <a:solidFill>
                <a:schemeClr val="accent4">
                  <a:lumMod val="60000"/>
                  <a:lumOff val="40000"/>
                </a:schemeClr>
              </a:solidFill>
            </a:endParaRPr>
          </a:p>
        </p:txBody>
      </p:sp>
      <p:sp>
        <p:nvSpPr>
          <p:cNvPr id="3" name="Content Placeholder 2"/>
          <p:cNvSpPr>
            <a:spLocks noGrp="1"/>
          </p:cNvSpPr>
          <p:nvPr>
            <p:ph idx="1"/>
          </p:nvPr>
        </p:nvSpPr>
        <p:spPr/>
        <p:txBody>
          <a:bodyPr/>
          <a:lstStyle/>
          <a:p>
            <a:pPr algn="l" rtl="0">
              <a:buFont typeface="Wingdings" panose="05000000000000000000" pitchFamily="2" charset="2"/>
              <a:buChar char="§"/>
            </a:pPr>
            <a:r>
              <a:rPr lang="en-US" sz="2800" dirty="0" smtClean="0"/>
              <a:t>An English poet and a clerk at church</a:t>
            </a:r>
          </a:p>
          <a:p>
            <a:pPr algn="l" rtl="0">
              <a:buFont typeface="Wingdings" panose="05000000000000000000" pitchFamily="2" charset="2"/>
              <a:buChar char="§"/>
            </a:pPr>
            <a:r>
              <a:rPr lang="en-US" sz="2800" dirty="0" smtClean="0"/>
              <a:t>His works include sonnets, love poems, religious poems, elegies, and sermons. </a:t>
            </a:r>
          </a:p>
          <a:p>
            <a:pPr algn="l" rtl="0">
              <a:buFont typeface="Wingdings" panose="05000000000000000000" pitchFamily="2" charset="2"/>
              <a:buChar char="§"/>
            </a:pPr>
            <a:r>
              <a:rPr lang="en-US" sz="2800" dirty="0"/>
              <a:t>Donne's style is </a:t>
            </a:r>
            <a:r>
              <a:rPr lang="en-US" sz="2800" dirty="0" smtClean="0"/>
              <a:t>characterized </a:t>
            </a:r>
            <a:r>
              <a:rPr lang="en-US" sz="2800" dirty="0"/>
              <a:t>by abrupt openings and various paradoxes, ironies and dislocations</a:t>
            </a:r>
            <a:r>
              <a:rPr lang="en-US" sz="2800" dirty="0" smtClean="0"/>
              <a:t>.</a:t>
            </a:r>
          </a:p>
          <a:p>
            <a:pPr algn="l" rtl="0">
              <a:buFont typeface="Wingdings" panose="05000000000000000000" pitchFamily="2" charset="2"/>
              <a:buChar char="§"/>
            </a:pPr>
            <a:r>
              <a:rPr lang="en-US" sz="2800" dirty="0" smtClean="0"/>
              <a:t>He is a restless and an adventurous character (He converted his religion). </a:t>
            </a:r>
          </a:p>
          <a:p>
            <a:pPr algn="l" rtl="0">
              <a:buFont typeface="Wingdings" panose="05000000000000000000" pitchFamily="2" charset="2"/>
              <a:buChar char="§"/>
            </a:pPr>
            <a:endParaRPr lang="en-US" dirty="0" smtClean="0"/>
          </a:p>
          <a:p>
            <a:pPr algn="l" rtl="0">
              <a:buFont typeface="Wingdings" panose="05000000000000000000" pitchFamily="2" charset="2"/>
              <a:buChar char="§"/>
            </a:pPr>
            <a:endParaRPr lang="en-US" dirty="0"/>
          </a:p>
        </p:txBody>
      </p:sp>
    </p:spTree>
    <p:extLst>
      <p:ext uri="{BB962C8B-B14F-4D97-AF65-F5344CB8AC3E}">
        <p14:creationId xmlns:p14="http://schemas.microsoft.com/office/powerpoint/2010/main" val="343553120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Good Morrow” </a:t>
            </a:r>
            <a:endParaRPr lang="ar-SA" dirty="0"/>
          </a:p>
        </p:txBody>
      </p:sp>
      <p:sp>
        <p:nvSpPr>
          <p:cNvPr id="3" name="Content Placeholder 2"/>
          <p:cNvSpPr>
            <a:spLocks noGrp="1"/>
          </p:cNvSpPr>
          <p:nvPr>
            <p:ph idx="1"/>
          </p:nvPr>
        </p:nvSpPr>
        <p:spPr/>
        <p:txBody>
          <a:bodyPr/>
          <a:lstStyle/>
          <a:p>
            <a:pPr algn="l" rtl="0">
              <a:buFont typeface="Wingdings" panose="05000000000000000000" pitchFamily="2" charset="2"/>
              <a:buChar char="§"/>
            </a:pPr>
            <a:r>
              <a:rPr lang="en-US" i="1" dirty="0" smtClean="0"/>
              <a:t>1633-Songs and Sonnets</a:t>
            </a:r>
          </a:p>
          <a:p>
            <a:pPr algn="l" rtl="0">
              <a:buFont typeface="Wingdings" panose="05000000000000000000" pitchFamily="2" charset="2"/>
              <a:buChar char="§"/>
            </a:pPr>
            <a:endParaRPr lang="en-US" dirty="0" smtClean="0"/>
          </a:p>
          <a:p>
            <a:pPr algn="l" rtl="0">
              <a:buFont typeface="Wingdings" panose="05000000000000000000" pitchFamily="2" charset="2"/>
              <a:buChar char="§"/>
            </a:pPr>
            <a:r>
              <a:rPr lang="en-US" sz="2800" dirty="0" smtClean="0"/>
              <a:t>I </a:t>
            </a:r>
            <a:r>
              <a:rPr lang="en-US" sz="2800" dirty="0"/>
              <a:t>wonder, by my troth, what thou and I</a:t>
            </a:r>
            <a:br>
              <a:rPr lang="en-US" sz="2800" dirty="0"/>
            </a:br>
            <a:r>
              <a:rPr lang="en-US" sz="2800" dirty="0"/>
              <a:t>Did, till we loved? Were we not weaned till then?</a:t>
            </a:r>
            <a:br>
              <a:rPr lang="en-US" sz="2800" dirty="0"/>
            </a:br>
            <a:r>
              <a:rPr lang="en-US" sz="2800" dirty="0"/>
              <a:t>But sucked on country pleasures, </a:t>
            </a:r>
            <a:r>
              <a:rPr lang="en-US" sz="2800" dirty="0">
                <a:solidFill>
                  <a:srgbClr val="FF0000"/>
                </a:solidFill>
              </a:rPr>
              <a:t>childishly</a:t>
            </a:r>
            <a:r>
              <a:rPr lang="en-US" sz="2800" dirty="0"/>
              <a:t>?</a:t>
            </a:r>
            <a:br>
              <a:rPr lang="en-US" sz="2800" dirty="0"/>
            </a:br>
            <a:r>
              <a:rPr lang="en-US" sz="2800" dirty="0"/>
              <a:t>Or snorted we in the </a:t>
            </a:r>
            <a:r>
              <a:rPr lang="en-US" sz="2800" dirty="0">
                <a:solidFill>
                  <a:schemeClr val="accent5">
                    <a:lumMod val="75000"/>
                  </a:schemeClr>
                </a:solidFill>
              </a:rPr>
              <a:t>Seven Sleepers' </a:t>
            </a:r>
            <a:r>
              <a:rPr lang="en-US" sz="2800" dirty="0"/>
              <a:t>den?</a:t>
            </a:r>
            <a:br>
              <a:rPr lang="en-US" sz="2800" dirty="0"/>
            </a:br>
            <a:r>
              <a:rPr lang="en-US" sz="2800" dirty="0" err="1"/>
              <a:t>'Twas</a:t>
            </a:r>
            <a:r>
              <a:rPr lang="en-US" sz="2800" dirty="0"/>
              <a:t> so; but this, all pleasures fancies be.</a:t>
            </a:r>
            <a:br>
              <a:rPr lang="en-US" sz="2800" dirty="0"/>
            </a:br>
            <a:r>
              <a:rPr lang="en-US" sz="2800" dirty="0"/>
              <a:t>If ever any beauty I did see,</a:t>
            </a:r>
            <a:br>
              <a:rPr lang="en-US" sz="2800" dirty="0"/>
            </a:br>
            <a:r>
              <a:rPr lang="en-US" sz="2800" dirty="0"/>
              <a:t>Which I desired, and got, 'twas but a </a:t>
            </a:r>
            <a:r>
              <a:rPr lang="en-US" sz="2800" dirty="0">
                <a:solidFill>
                  <a:srgbClr val="FF0000"/>
                </a:solidFill>
              </a:rPr>
              <a:t>dream</a:t>
            </a:r>
            <a:r>
              <a:rPr lang="en-US" sz="2800" dirty="0"/>
              <a:t> of thee.</a:t>
            </a:r>
            <a:endParaRPr lang="ar-SA" sz="2800" dirty="0"/>
          </a:p>
          <a:p>
            <a:pPr algn="l" rtl="0">
              <a:buFont typeface="Wingdings" panose="05000000000000000000" pitchFamily="2" charset="2"/>
              <a:buChar char="§"/>
            </a:pPr>
            <a:endParaRPr lang="en-US" i="1" dirty="0" smtClean="0"/>
          </a:p>
          <a:p>
            <a:pPr marL="0" indent="0" algn="l" rtl="0">
              <a:buNone/>
            </a:pPr>
            <a:endParaRPr lang="en-US" i="1" dirty="0" smtClean="0"/>
          </a:p>
          <a:p>
            <a:pPr algn="l" rtl="0">
              <a:buFont typeface="Wingdings" panose="05000000000000000000" pitchFamily="2" charset="2"/>
              <a:buChar char="§"/>
            </a:pPr>
            <a:endParaRPr lang="en-US" i="1" dirty="0" smtClean="0"/>
          </a:p>
          <a:p>
            <a:pPr algn="l" rtl="0">
              <a:buFont typeface="Wingdings" panose="05000000000000000000" pitchFamily="2" charset="2"/>
              <a:buChar char="§"/>
            </a:pPr>
            <a:endParaRPr lang="ar-SA" i="1" dirty="0"/>
          </a:p>
        </p:txBody>
      </p:sp>
    </p:spTree>
    <p:extLst>
      <p:ext uri="{BB962C8B-B14F-4D97-AF65-F5344CB8AC3E}">
        <p14:creationId xmlns:p14="http://schemas.microsoft.com/office/powerpoint/2010/main" val="302651438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lgn="l" rtl="0">
              <a:buFont typeface="Wingdings" panose="05000000000000000000" pitchFamily="2" charset="2"/>
              <a:buChar char="v"/>
            </a:pPr>
            <a:r>
              <a:rPr lang="en-US" sz="2800" dirty="0"/>
              <a:t>And </a:t>
            </a:r>
            <a:r>
              <a:rPr lang="en-US" sz="2800" dirty="0">
                <a:solidFill>
                  <a:srgbClr val="FF0000"/>
                </a:solidFill>
              </a:rPr>
              <a:t>now</a:t>
            </a:r>
            <a:r>
              <a:rPr lang="en-US" sz="2800" dirty="0"/>
              <a:t> </a:t>
            </a:r>
            <a:r>
              <a:rPr lang="en-US" sz="2800" dirty="0">
                <a:solidFill>
                  <a:schemeClr val="accent5">
                    <a:lumMod val="75000"/>
                  </a:schemeClr>
                </a:solidFill>
              </a:rPr>
              <a:t>good-morrow</a:t>
            </a:r>
            <a:r>
              <a:rPr lang="en-US" sz="2800" dirty="0"/>
              <a:t> to our waking souls,</a:t>
            </a:r>
            <a:br>
              <a:rPr lang="en-US" sz="2800" dirty="0"/>
            </a:br>
            <a:r>
              <a:rPr lang="en-US" sz="2800" dirty="0"/>
              <a:t>Which watch not one another out of fear;</a:t>
            </a:r>
            <a:br>
              <a:rPr lang="en-US" sz="2800" dirty="0"/>
            </a:br>
            <a:r>
              <a:rPr lang="en-US" sz="2800" dirty="0"/>
              <a:t>For love, all love of other sights controls,</a:t>
            </a:r>
            <a:br>
              <a:rPr lang="en-US" sz="2800" dirty="0"/>
            </a:br>
            <a:r>
              <a:rPr lang="en-US" sz="2800" dirty="0"/>
              <a:t>And makes one </a:t>
            </a:r>
            <a:r>
              <a:rPr lang="en-US" sz="2800" dirty="0">
                <a:solidFill>
                  <a:srgbClr val="00B050"/>
                </a:solidFill>
              </a:rPr>
              <a:t>little room </a:t>
            </a:r>
            <a:r>
              <a:rPr lang="en-US" sz="2800" dirty="0"/>
              <a:t>an everywhere.</a:t>
            </a:r>
            <a:br>
              <a:rPr lang="en-US" sz="2800" dirty="0"/>
            </a:br>
            <a:r>
              <a:rPr lang="en-US" sz="2800" dirty="0"/>
              <a:t>Let sea-discoverers to new worlds have gone,</a:t>
            </a:r>
            <a:br>
              <a:rPr lang="en-US" sz="2800" dirty="0"/>
            </a:br>
            <a:r>
              <a:rPr lang="en-US" sz="2800" dirty="0"/>
              <a:t>Let maps to other, worlds on worlds have shown,</a:t>
            </a:r>
            <a:br>
              <a:rPr lang="en-US" sz="2800" dirty="0"/>
            </a:br>
            <a:r>
              <a:rPr lang="en-US" sz="2800" dirty="0"/>
              <a:t>Let us possess one world, each hath one, and is one.</a:t>
            </a:r>
          </a:p>
          <a:p>
            <a:pPr algn="l" rtl="0">
              <a:buFont typeface="Wingdings" panose="05000000000000000000" pitchFamily="2" charset="2"/>
              <a:buChar char="v"/>
            </a:pPr>
            <a:endParaRPr lang="ar-SA" dirty="0"/>
          </a:p>
        </p:txBody>
      </p:sp>
    </p:spTree>
    <p:extLst>
      <p:ext uri="{BB962C8B-B14F-4D97-AF65-F5344CB8AC3E}">
        <p14:creationId xmlns:p14="http://schemas.microsoft.com/office/powerpoint/2010/main" val="138254117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lgn="l" rtl="0"/>
            <a:r>
              <a:rPr lang="en-US" sz="2800" dirty="0"/>
              <a:t>My face in thine eye, thine in mine appears,</a:t>
            </a:r>
            <a:br>
              <a:rPr lang="en-US" sz="2800" dirty="0"/>
            </a:br>
            <a:r>
              <a:rPr lang="en-US" sz="2800" dirty="0"/>
              <a:t>And </a:t>
            </a:r>
            <a:r>
              <a:rPr lang="en-US" sz="2800" dirty="0">
                <a:solidFill>
                  <a:srgbClr val="FF0066"/>
                </a:solidFill>
              </a:rPr>
              <a:t>true </a:t>
            </a:r>
            <a:r>
              <a:rPr lang="en-US" sz="2800" dirty="0"/>
              <a:t>plain hearts do in the faces rest;</a:t>
            </a:r>
            <a:br>
              <a:rPr lang="en-US" sz="2800" dirty="0"/>
            </a:br>
            <a:r>
              <a:rPr lang="en-US" sz="2800" dirty="0"/>
              <a:t>Where can we find two better </a:t>
            </a:r>
            <a:r>
              <a:rPr lang="en-US" sz="2800" dirty="0">
                <a:solidFill>
                  <a:srgbClr val="0070C0"/>
                </a:solidFill>
              </a:rPr>
              <a:t>hemispheres</a:t>
            </a:r>
            <a:r>
              <a:rPr lang="en-US" sz="2800" dirty="0"/>
              <a:t>,</a:t>
            </a:r>
            <a:br>
              <a:rPr lang="en-US" sz="2800" dirty="0"/>
            </a:br>
            <a:r>
              <a:rPr lang="en-US" sz="2800" dirty="0"/>
              <a:t>Without sharp north, without declining west?</a:t>
            </a:r>
            <a:br>
              <a:rPr lang="en-US" sz="2800" dirty="0"/>
            </a:br>
            <a:r>
              <a:rPr lang="en-US" sz="2800" dirty="0"/>
              <a:t>Whatever dies, was not mixed equally;</a:t>
            </a:r>
            <a:br>
              <a:rPr lang="en-US" sz="2800" dirty="0"/>
            </a:br>
            <a:r>
              <a:rPr lang="en-US" sz="2800" dirty="0"/>
              <a:t>If our two loves be one, or, thou and I</a:t>
            </a:r>
            <a:br>
              <a:rPr lang="en-US" sz="2800" dirty="0"/>
            </a:br>
            <a:r>
              <a:rPr lang="en-US" sz="2800" dirty="0"/>
              <a:t>Love so alike, that none do slacken, none can die.</a:t>
            </a:r>
          </a:p>
          <a:p>
            <a:endParaRPr lang="ar-SA" dirty="0"/>
          </a:p>
        </p:txBody>
      </p:sp>
    </p:spTree>
    <p:extLst>
      <p:ext uri="{BB962C8B-B14F-4D97-AF65-F5344CB8AC3E}">
        <p14:creationId xmlns:p14="http://schemas.microsoft.com/office/powerpoint/2010/main" val="111990196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Themes:</a:t>
            </a:r>
            <a:endParaRPr lang="ar-SA" dirty="0"/>
          </a:p>
        </p:txBody>
      </p:sp>
      <p:sp>
        <p:nvSpPr>
          <p:cNvPr id="3" name="Content Placeholder 2"/>
          <p:cNvSpPr>
            <a:spLocks noGrp="1"/>
          </p:cNvSpPr>
          <p:nvPr>
            <p:ph idx="1"/>
          </p:nvPr>
        </p:nvSpPr>
        <p:spPr/>
        <p:txBody>
          <a:bodyPr>
            <a:normAutofit/>
          </a:bodyPr>
          <a:lstStyle/>
          <a:p>
            <a:pPr algn="l" rtl="0">
              <a:buFont typeface="Wingdings" panose="05000000000000000000" pitchFamily="2" charset="2"/>
              <a:buChar char="v"/>
            </a:pPr>
            <a:r>
              <a:rPr lang="en-US" sz="2800" dirty="0" smtClean="0"/>
              <a:t>The relationship between lovers. </a:t>
            </a:r>
          </a:p>
          <a:p>
            <a:pPr algn="l" rtl="0">
              <a:buFont typeface="Wingdings" panose="05000000000000000000" pitchFamily="2" charset="2"/>
              <a:buChar char="v"/>
            </a:pPr>
            <a:r>
              <a:rPr lang="en-US" sz="2800" dirty="0" smtClean="0"/>
              <a:t>( conception of love) - A movement from the physical love to the spiritual love. </a:t>
            </a:r>
          </a:p>
          <a:p>
            <a:pPr algn="l" rtl="0">
              <a:buFont typeface="Wingdings" panose="05000000000000000000" pitchFamily="2" charset="2"/>
              <a:buChar char="v"/>
            </a:pPr>
            <a:r>
              <a:rPr lang="en-US" sz="2800" dirty="0" smtClean="0"/>
              <a:t>The truth and the unity of their love that make it immortal   </a:t>
            </a:r>
            <a:endParaRPr lang="ar-SA" sz="2800" dirty="0"/>
          </a:p>
        </p:txBody>
      </p:sp>
    </p:spTree>
    <p:extLst>
      <p:ext uri="{BB962C8B-B14F-4D97-AF65-F5344CB8AC3E}">
        <p14:creationId xmlns:p14="http://schemas.microsoft.com/office/powerpoint/2010/main" val="173038740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dirty="0"/>
          </a:p>
        </p:txBody>
      </p:sp>
      <p:sp>
        <p:nvSpPr>
          <p:cNvPr id="3" name="Content Placeholder 2"/>
          <p:cNvSpPr>
            <a:spLocks noGrp="1"/>
          </p:cNvSpPr>
          <p:nvPr>
            <p:ph idx="1"/>
          </p:nvPr>
        </p:nvSpPr>
        <p:spPr>
          <a:xfrm>
            <a:off x="1024128" y="2582214"/>
            <a:ext cx="9720073" cy="4023360"/>
          </a:xfrm>
        </p:spPr>
        <p:txBody>
          <a:bodyPr/>
          <a:lstStyle/>
          <a:p>
            <a:pPr algn="l" rtl="0">
              <a:buFont typeface="Wingdings" panose="05000000000000000000" pitchFamily="2" charset="2"/>
              <a:buChar char="v"/>
            </a:pPr>
            <a:r>
              <a:rPr lang="en-US" sz="3200" smtClean="0"/>
              <a:t>Speaker </a:t>
            </a:r>
            <a:endParaRPr lang="en-US" sz="3200" dirty="0" smtClean="0"/>
          </a:p>
          <a:p>
            <a:pPr algn="l" rtl="0">
              <a:buFont typeface="Wingdings" panose="05000000000000000000" pitchFamily="2" charset="2"/>
              <a:buChar char="v"/>
            </a:pPr>
            <a:endParaRPr lang="en-US" sz="3200" dirty="0" smtClean="0"/>
          </a:p>
          <a:p>
            <a:pPr algn="l" rtl="0">
              <a:buFont typeface="Wingdings" panose="05000000000000000000" pitchFamily="2" charset="2"/>
              <a:buChar char="v"/>
            </a:pPr>
            <a:r>
              <a:rPr lang="en-US" sz="3200" dirty="0" smtClean="0"/>
              <a:t>Setting </a:t>
            </a:r>
          </a:p>
          <a:p>
            <a:pPr algn="l" rtl="0">
              <a:buFont typeface="Wingdings" panose="05000000000000000000" pitchFamily="2" charset="2"/>
              <a:buChar char="v"/>
            </a:pPr>
            <a:endParaRPr lang="ar-SA" dirty="0"/>
          </a:p>
        </p:txBody>
      </p:sp>
    </p:spTree>
    <p:extLst>
      <p:ext uri="{BB962C8B-B14F-4D97-AF65-F5344CB8AC3E}">
        <p14:creationId xmlns:p14="http://schemas.microsoft.com/office/powerpoint/2010/main" val="315734173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7" y="404911"/>
            <a:ext cx="9720072" cy="1499616"/>
          </a:xfrm>
        </p:spPr>
        <p:txBody>
          <a:bodyPr/>
          <a:lstStyle/>
          <a:p>
            <a:r>
              <a:rPr lang="en-US" dirty="0" smtClean="0"/>
              <a:t>Form </a:t>
            </a:r>
            <a:endParaRPr lang="ar-SA" dirty="0"/>
          </a:p>
        </p:txBody>
      </p:sp>
      <p:sp>
        <p:nvSpPr>
          <p:cNvPr id="3" name="Content Placeholder 2"/>
          <p:cNvSpPr>
            <a:spLocks noGrp="1"/>
          </p:cNvSpPr>
          <p:nvPr>
            <p:ph idx="1"/>
          </p:nvPr>
        </p:nvSpPr>
        <p:spPr>
          <a:xfrm>
            <a:off x="666609" y="1738647"/>
            <a:ext cx="11525391" cy="4429045"/>
          </a:xfrm>
        </p:spPr>
        <p:txBody>
          <a:bodyPr>
            <a:noAutofit/>
          </a:bodyPr>
          <a:lstStyle/>
          <a:p>
            <a:pPr algn="l" rtl="0">
              <a:buFont typeface="Wingdings" panose="05000000000000000000" pitchFamily="2" charset="2"/>
              <a:buChar char="v"/>
            </a:pPr>
            <a:r>
              <a:rPr lang="en-US" sz="2800" dirty="0"/>
              <a:t>It is divided into three stanzas (21 lines</a:t>
            </a:r>
            <a:r>
              <a:rPr lang="en-US" sz="2800" dirty="0" smtClean="0"/>
              <a:t>)</a:t>
            </a:r>
          </a:p>
          <a:p>
            <a:pPr algn="l" rtl="0">
              <a:buFont typeface="Wingdings" panose="05000000000000000000" pitchFamily="2" charset="2"/>
              <a:buChar char="v"/>
            </a:pPr>
            <a:r>
              <a:rPr lang="en-US" sz="2800" dirty="0" smtClean="0"/>
              <a:t>Donne used a </a:t>
            </a:r>
            <a:r>
              <a:rPr lang="en-US" sz="2800" dirty="0"/>
              <a:t>unique </a:t>
            </a:r>
            <a:r>
              <a:rPr lang="en-US" sz="2800" dirty="0">
                <a:hlinkClick r:id="rId2"/>
              </a:rPr>
              <a:t>rhyme scheme</a:t>
            </a:r>
            <a:r>
              <a:rPr lang="en-US" sz="2800" dirty="0"/>
              <a:t> that splits each </a:t>
            </a:r>
            <a:r>
              <a:rPr lang="en-US" sz="2800" dirty="0">
                <a:hlinkClick r:id="rId3"/>
              </a:rPr>
              <a:t>stanza</a:t>
            </a:r>
            <a:r>
              <a:rPr lang="en-US" sz="2800" dirty="0"/>
              <a:t> into a </a:t>
            </a:r>
            <a:r>
              <a:rPr lang="en-US" sz="2800" u="sng" dirty="0">
                <a:solidFill>
                  <a:srgbClr val="FF3399"/>
                </a:solidFill>
                <a:hlinkClick r:id="rId4"/>
              </a:rPr>
              <a:t>quatrain</a:t>
            </a:r>
            <a:r>
              <a:rPr lang="en-US" sz="2800" u="sng" dirty="0">
                <a:solidFill>
                  <a:srgbClr val="FF3399"/>
                </a:solidFill>
              </a:rPr>
              <a:t> </a:t>
            </a:r>
            <a:r>
              <a:rPr lang="en-US" sz="2800" dirty="0"/>
              <a:t>(a set of four lines rhyming ABAB), followed by a triplet (a set of three lines rhyming CCC). Each letter stands for the </a:t>
            </a:r>
            <a:r>
              <a:rPr lang="en-US" sz="2800" dirty="0">
                <a:hlinkClick r:id="rId5"/>
              </a:rPr>
              <a:t>end rhyme</a:t>
            </a:r>
            <a:r>
              <a:rPr lang="en-US" sz="2800" dirty="0"/>
              <a:t> sound for that particular line (so line 1 would have the same end rhyme as line 3). Look at stanza three to see how it pans out:</a:t>
            </a:r>
          </a:p>
          <a:p>
            <a:pPr algn="l" rtl="0"/>
            <a:r>
              <a:rPr lang="en-US" sz="2000" dirty="0"/>
              <a:t>[…] </a:t>
            </a:r>
            <a:r>
              <a:rPr lang="en-US" sz="2000" i="1" dirty="0"/>
              <a:t>appears</a:t>
            </a:r>
            <a:r>
              <a:rPr lang="en-US" sz="2000" dirty="0"/>
              <a:t> (15) </a:t>
            </a:r>
            <a:r>
              <a:rPr lang="en-US" sz="2000" b="1" dirty="0"/>
              <a:t>A</a:t>
            </a:r>
            <a:r>
              <a:rPr lang="en-US" sz="2000" dirty="0"/>
              <a:t/>
            </a:r>
            <a:br>
              <a:rPr lang="en-US" sz="2000" dirty="0"/>
            </a:br>
            <a:r>
              <a:rPr lang="en-US" sz="2000" dirty="0"/>
              <a:t>[…] </a:t>
            </a:r>
            <a:r>
              <a:rPr lang="en-US" sz="2000" i="1" dirty="0"/>
              <a:t>rest</a:t>
            </a:r>
            <a:r>
              <a:rPr lang="en-US" sz="2000" dirty="0"/>
              <a:t> </a:t>
            </a:r>
            <a:r>
              <a:rPr lang="en-US" sz="2000" b="1" dirty="0"/>
              <a:t>B</a:t>
            </a:r>
            <a:r>
              <a:rPr lang="en-US" sz="2000" dirty="0"/>
              <a:t/>
            </a:r>
            <a:br>
              <a:rPr lang="en-US" sz="2000" dirty="0"/>
            </a:br>
            <a:r>
              <a:rPr lang="en-US" sz="2000" dirty="0"/>
              <a:t>[…] </a:t>
            </a:r>
            <a:r>
              <a:rPr lang="en-US" sz="2000" i="1" dirty="0"/>
              <a:t>hemispheres</a:t>
            </a:r>
            <a:r>
              <a:rPr lang="en-US" sz="2000" dirty="0"/>
              <a:t> </a:t>
            </a:r>
            <a:r>
              <a:rPr lang="en-US" sz="2000" b="1" dirty="0"/>
              <a:t>A</a:t>
            </a:r>
            <a:r>
              <a:rPr lang="en-US" sz="2000" dirty="0"/>
              <a:t/>
            </a:r>
            <a:br>
              <a:rPr lang="en-US" sz="2000" dirty="0"/>
            </a:br>
            <a:r>
              <a:rPr lang="en-US" sz="2000" dirty="0"/>
              <a:t>[…] </a:t>
            </a:r>
            <a:r>
              <a:rPr lang="en-US" sz="2000" i="1" dirty="0"/>
              <a:t>west</a:t>
            </a:r>
            <a:r>
              <a:rPr lang="en-US" sz="2000" dirty="0"/>
              <a:t> </a:t>
            </a:r>
            <a:r>
              <a:rPr lang="en-US" sz="2000" b="1" dirty="0"/>
              <a:t>B</a:t>
            </a:r>
            <a:r>
              <a:rPr lang="en-US" sz="2000" dirty="0"/>
              <a:t/>
            </a:r>
            <a:br>
              <a:rPr lang="en-US" sz="2000" dirty="0"/>
            </a:br>
            <a:r>
              <a:rPr lang="en-US" sz="2000" dirty="0"/>
              <a:t>[…] </a:t>
            </a:r>
            <a:r>
              <a:rPr lang="en-US" sz="2000" i="1" dirty="0"/>
              <a:t>equally</a:t>
            </a:r>
            <a:r>
              <a:rPr lang="en-US" sz="2000" dirty="0"/>
              <a:t> </a:t>
            </a:r>
            <a:r>
              <a:rPr lang="en-US" sz="2000" b="1" dirty="0"/>
              <a:t>C</a:t>
            </a:r>
            <a:r>
              <a:rPr lang="en-US" sz="2000" dirty="0"/>
              <a:t/>
            </a:r>
            <a:br>
              <a:rPr lang="en-US" sz="2000" dirty="0"/>
            </a:br>
            <a:r>
              <a:rPr lang="en-US" sz="2000" dirty="0"/>
              <a:t>[…] </a:t>
            </a:r>
            <a:r>
              <a:rPr lang="en-US" sz="2000" i="1" dirty="0"/>
              <a:t>I</a:t>
            </a:r>
            <a:r>
              <a:rPr lang="en-US" sz="2000" dirty="0"/>
              <a:t> </a:t>
            </a:r>
            <a:r>
              <a:rPr lang="en-US" sz="2000" b="1" dirty="0"/>
              <a:t>C</a:t>
            </a:r>
            <a:r>
              <a:rPr lang="en-US" sz="2000" dirty="0"/>
              <a:t/>
            </a:r>
            <a:br>
              <a:rPr lang="en-US" sz="2000" dirty="0"/>
            </a:br>
            <a:r>
              <a:rPr lang="en-US" sz="2000" dirty="0"/>
              <a:t>[…] </a:t>
            </a:r>
            <a:r>
              <a:rPr lang="en-US" sz="2000" i="1" dirty="0"/>
              <a:t>die</a:t>
            </a:r>
            <a:r>
              <a:rPr lang="en-US" sz="2000" dirty="0"/>
              <a:t> (20) </a:t>
            </a:r>
            <a:r>
              <a:rPr lang="en-US" sz="2000" b="1" dirty="0"/>
              <a:t>C</a:t>
            </a:r>
            <a:endParaRPr lang="en-US" sz="2000" dirty="0"/>
          </a:p>
          <a:p>
            <a:pPr algn="l" rtl="0"/>
            <a:endParaRPr lang="ar-SA" sz="2000" dirty="0"/>
          </a:p>
        </p:txBody>
      </p:sp>
    </p:spTree>
    <p:extLst>
      <p:ext uri="{BB962C8B-B14F-4D97-AF65-F5344CB8AC3E}">
        <p14:creationId xmlns:p14="http://schemas.microsoft.com/office/powerpoint/2010/main" val="166362098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Language:</a:t>
            </a:r>
            <a:endParaRPr lang="ar-SA" dirty="0"/>
          </a:p>
        </p:txBody>
      </p:sp>
      <p:sp>
        <p:nvSpPr>
          <p:cNvPr id="3" name="Content Placeholder 2"/>
          <p:cNvSpPr>
            <a:spLocks noGrp="1"/>
          </p:cNvSpPr>
          <p:nvPr>
            <p:ph idx="1"/>
          </p:nvPr>
        </p:nvSpPr>
        <p:spPr/>
        <p:txBody>
          <a:bodyPr>
            <a:normAutofit/>
          </a:bodyPr>
          <a:lstStyle/>
          <a:p>
            <a:pPr algn="l" rtl="0">
              <a:buFont typeface="Wingdings" panose="05000000000000000000" pitchFamily="2" charset="2"/>
              <a:buChar char="v"/>
            </a:pPr>
            <a:r>
              <a:rPr lang="en-US" sz="2800" dirty="0" smtClean="0">
                <a:solidFill>
                  <a:srgbClr val="0070C0"/>
                </a:solidFill>
              </a:rPr>
              <a:t>Allusion-</a:t>
            </a:r>
            <a:r>
              <a:rPr lang="en-US" sz="2800" dirty="0" smtClean="0"/>
              <a:t> seven sleepers</a:t>
            </a:r>
          </a:p>
          <a:p>
            <a:pPr algn="l" rtl="0">
              <a:buFont typeface="Wingdings" panose="05000000000000000000" pitchFamily="2" charset="2"/>
              <a:buChar char="v"/>
            </a:pPr>
            <a:r>
              <a:rPr lang="en-US" sz="2800" dirty="0" smtClean="0">
                <a:solidFill>
                  <a:srgbClr val="FF3399"/>
                </a:solidFill>
              </a:rPr>
              <a:t>Imagery-</a:t>
            </a:r>
            <a:r>
              <a:rPr lang="en-US" sz="2800" dirty="0" smtClean="0"/>
              <a:t> geography &amp; philosophy</a:t>
            </a:r>
          </a:p>
          <a:p>
            <a:pPr algn="l" rtl="0">
              <a:buFont typeface="Wingdings" panose="05000000000000000000" pitchFamily="2" charset="2"/>
              <a:buChar char="v"/>
            </a:pPr>
            <a:r>
              <a:rPr lang="en-US" sz="2800" dirty="0" smtClean="0">
                <a:solidFill>
                  <a:schemeClr val="accent4">
                    <a:lumMod val="75000"/>
                  </a:schemeClr>
                </a:solidFill>
              </a:rPr>
              <a:t>Metaphor-</a:t>
            </a:r>
            <a:r>
              <a:rPr lang="en-US" sz="2800" dirty="0" smtClean="0"/>
              <a:t> seven sleepers, two hemisphere  </a:t>
            </a:r>
          </a:p>
        </p:txBody>
      </p:sp>
    </p:spTree>
    <p:extLst>
      <p:ext uri="{BB962C8B-B14F-4D97-AF65-F5344CB8AC3E}">
        <p14:creationId xmlns:p14="http://schemas.microsoft.com/office/powerpoint/2010/main" val="395465757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a:xfrm>
            <a:off x="1024128" y="3181082"/>
            <a:ext cx="9720073" cy="3128278"/>
          </a:xfrm>
        </p:spPr>
        <p:txBody>
          <a:bodyPr>
            <a:normAutofit/>
          </a:bodyPr>
          <a:lstStyle/>
          <a:p>
            <a:pPr algn="ctr"/>
            <a:r>
              <a:rPr lang="en-US" sz="4800" dirty="0" smtClean="0">
                <a:solidFill>
                  <a:srgbClr val="FF3399"/>
                </a:solidFill>
              </a:rPr>
              <a:t>Literature Circle </a:t>
            </a:r>
            <a:endParaRPr lang="ar-SA" sz="4800" dirty="0">
              <a:solidFill>
                <a:srgbClr val="FF3399"/>
              </a:solidFill>
            </a:endParaRPr>
          </a:p>
        </p:txBody>
      </p:sp>
    </p:spTree>
    <p:extLst>
      <p:ext uri="{BB962C8B-B14F-4D97-AF65-F5344CB8AC3E}">
        <p14:creationId xmlns:p14="http://schemas.microsoft.com/office/powerpoint/2010/main" val="145938654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455F51"/>
      </a:dk2>
      <a:lt2>
        <a:srgbClr val="E3DED1"/>
      </a:lt2>
      <a:accent1>
        <a:srgbClr val="99CB38"/>
      </a:accent1>
      <a:accent2>
        <a:srgbClr val="63A537"/>
      </a:accent2>
      <a:accent3>
        <a:srgbClr val="E6D024"/>
      </a:accent3>
      <a:accent4>
        <a:srgbClr val="CC9700"/>
      </a:accent4>
      <a:accent5>
        <a:srgbClr val="4EB3CF"/>
      </a:accent5>
      <a:accent6>
        <a:srgbClr val="378DA6"/>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29F68FFC-748B-4FC3-BF39-7F84A6D5840F}"/>
    </a:ext>
  </a:extLst>
</a:theme>
</file>

<file path=docProps/app.xml><?xml version="1.0" encoding="utf-8"?>
<Properties xmlns="http://schemas.openxmlformats.org/officeDocument/2006/extended-properties" xmlns:vt="http://schemas.openxmlformats.org/officeDocument/2006/docPropsVTypes">
  <Template>Integral</Template>
  <TotalTime>4209</TotalTime>
  <Words>1432</Words>
  <Application>Microsoft Office PowerPoint</Application>
  <PresentationFormat>Widescreen</PresentationFormat>
  <Paragraphs>150</Paragraphs>
  <Slides>36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Arial</vt:lpstr>
      <vt:lpstr>Tw Cen MT</vt:lpstr>
      <vt:lpstr>Tw Cen MT Condensed</vt:lpstr>
      <vt:lpstr>Wingdings</vt:lpstr>
      <vt:lpstr>Wingdings 3</vt:lpstr>
      <vt:lpstr>Integral</vt:lpstr>
      <vt:lpstr>Introduction </vt:lpstr>
      <vt:lpstr>Outline </vt:lpstr>
      <vt:lpstr>Course Requirements </vt:lpstr>
      <vt:lpstr>Literature </vt:lpstr>
      <vt:lpstr>Why do we have to read literature?</vt:lpstr>
      <vt:lpstr>Poetry </vt:lpstr>
      <vt:lpstr>Elements of poetry:</vt:lpstr>
      <vt:lpstr>PowerPoint Presentation</vt:lpstr>
      <vt:lpstr>PowerPoint Presentation</vt:lpstr>
      <vt:lpstr>PowerPoint Presentation</vt:lpstr>
      <vt:lpstr>PowerPoint Presentation</vt:lpstr>
      <vt:lpstr>PowerPoint Presentation</vt:lpstr>
      <vt:lpstr>PowerPoint Presentation</vt:lpstr>
      <vt:lpstr>From T. S. Eliot’s Preludes</vt:lpstr>
      <vt:lpstr>PowerPoint Presentation</vt:lpstr>
      <vt:lpstr>How to read a poem ?</vt:lpstr>
      <vt:lpstr>Introduction to 17th c</vt:lpstr>
      <vt:lpstr>1- Introduction to early 17th c. </vt:lpstr>
      <vt:lpstr>Structure of Eng. Society </vt:lpstr>
      <vt:lpstr>Poetic schools:</vt:lpstr>
      <vt:lpstr>2- Restoration period</vt:lpstr>
      <vt:lpstr>PowerPoint Presentation</vt:lpstr>
      <vt:lpstr>3- Neoclassicism</vt:lpstr>
      <vt:lpstr>PowerPoint Presentation</vt:lpstr>
      <vt:lpstr>Metaphysics </vt:lpstr>
      <vt:lpstr>Metaphysical poets</vt:lpstr>
      <vt:lpstr>Major Poets </vt:lpstr>
      <vt:lpstr>John Donne</vt:lpstr>
      <vt:lpstr>“The Good Morrow” </vt:lpstr>
      <vt:lpstr>PowerPoint Presentation</vt:lpstr>
      <vt:lpstr>PowerPoint Presentation</vt:lpstr>
      <vt:lpstr>Themes:</vt:lpstr>
      <vt:lpstr>PowerPoint Presentation</vt:lpstr>
      <vt:lpstr>Form </vt:lpstr>
      <vt:lpstr>Language:</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HP Pc</dc:creator>
  <cp:lastModifiedBy>HP Pc</cp:lastModifiedBy>
  <cp:revision>78</cp:revision>
  <dcterms:created xsi:type="dcterms:W3CDTF">2014-08-19T18:21:26Z</dcterms:created>
  <dcterms:modified xsi:type="dcterms:W3CDTF">2014-09-11T15:18:56Z</dcterms:modified>
</cp:coreProperties>
</file>