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87" r:id="rId2"/>
    <p:sldId id="257" r:id="rId3"/>
    <p:sldId id="274" r:id="rId4"/>
    <p:sldId id="259" r:id="rId5"/>
    <p:sldId id="275" r:id="rId6"/>
    <p:sldId id="276" r:id="rId7"/>
    <p:sldId id="262" r:id="rId8"/>
    <p:sldId id="286" r:id="rId9"/>
    <p:sldId id="266" r:id="rId10"/>
    <p:sldId id="277" r:id="rId11"/>
    <p:sldId id="279" r:id="rId12"/>
    <p:sldId id="267" r:id="rId13"/>
    <p:sldId id="268" r:id="rId14"/>
    <p:sldId id="269" r:id="rId15"/>
    <p:sldId id="280" r:id="rId16"/>
    <p:sldId id="271" r:id="rId17"/>
    <p:sldId id="272" r:id="rId18"/>
    <p:sldId id="273" r:id="rId19"/>
    <p:sldId id="281" r:id="rId20"/>
    <p:sldId id="282" r:id="rId21"/>
    <p:sldId id="283" r:id="rId22"/>
    <p:sldId id="284" r:id="rId23"/>
    <p:sldId id="285" r:id="rId24"/>
    <p:sldId id="288" r:id="rId25"/>
    <p:sldId id="289" r:id="rId26"/>
    <p:sldId id="290" r:id="rId27"/>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r" defTabSz="914400" rtl="1" eaLnBrk="1" latinLnBrk="0" hangingPunct="1">
      <a:defRPr kern="1200">
        <a:solidFill>
          <a:schemeClr val="tx1"/>
        </a:solidFill>
        <a:latin typeface="Arial" pitchFamily="34" charset="0"/>
        <a:ea typeface="+mn-ea"/>
        <a:cs typeface="+mn-cs"/>
      </a:defRPr>
    </a:lvl6pPr>
    <a:lvl7pPr marL="2743200" algn="r" defTabSz="914400" rtl="1" eaLnBrk="1" latinLnBrk="0" hangingPunct="1">
      <a:defRPr kern="1200">
        <a:solidFill>
          <a:schemeClr val="tx1"/>
        </a:solidFill>
        <a:latin typeface="Arial" pitchFamily="34" charset="0"/>
        <a:ea typeface="+mn-ea"/>
        <a:cs typeface="+mn-cs"/>
      </a:defRPr>
    </a:lvl7pPr>
    <a:lvl8pPr marL="3200400" algn="r" defTabSz="914400" rtl="1" eaLnBrk="1" latinLnBrk="0" hangingPunct="1">
      <a:defRPr kern="1200">
        <a:solidFill>
          <a:schemeClr val="tx1"/>
        </a:solidFill>
        <a:latin typeface="Arial" pitchFamily="34" charset="0"/>
        <a:ea typeface="+mn-ea"/>
        <a:cs typeface="+mn-cs"/>
      </a:defRPr>
    </a:lvl8pPr>
    <a:lvl9pPr marL="3657600" algn="r" defTabSz="914400" rtl="1"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33"/>
    <a:srgbClr val="914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20" autoAdjust="0"/>
    <p:restoredTop sz="94660"/>
  </p:normalViewPr>
  <p:slideViewPr>
    <p:cSldViewPr>
      <p:cViewPr varScale="1">
        <p:scale>
          <a:sx n="66" d="100"/>
          <a:sy n="66" d="100"/>
        </p:scale>
        <p:origin x="-1500"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dirty="0"/>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2864D468-A8C4-4138-B716-391A287F7D1B}" type="datetimeFigureOut">
              <a:rPr lang="ar-SA" smtClean="0"/>
              <a:pPr/>
              <a:t>01/12/35</a:t>
            </a:fld>
            <a:endParaRPr lang="ar-SA" dirty="0"/>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dirty="0"/>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dirty="0"/>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AFC642C3-91F7-495B-AD34-F8439F875950}" type="slidenum">
              <a:rPr lang="ar-SA" smtClean="0"/>
              <a:pPr/>
              <a:t>‹#›</a:t>
            </a:fld>
            <a:endParaRPr lang="ar-SA" dirty="0"/>
          </a:p>
        </p:txBody>
      </p:sp>
    </p:spTree>
    <p:extLst>
      <p:ext uri="{BB962C8B-B14F-4D97-AF65-F5344CB8AC3E}">
        <p14:creationId xmlns:p14="http://schemas.microsoft.com/office/powerpoint/2010/main" val="71567059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AFC642C3-91F7-495B-AD34-F8439F875950}" type="slidenum">
              <a:rPr lang="ar-SA" smtClean="0"/>
              <a:pPr/>
              <a:t>6</a:t>
            </a:fld>
            <a:endParaRPr lang="ar-SA" dirty="0"/>
          </a:p>
        </p:txBody>
      </p:sp>
    </p:spTree>
    <p:extLst>
      <p:ext uri="{BB962C8B-B14F-4D97-AF65-F5344CB8AC3E}">
        <p14:creationId xmlns:p14="http://schemas.microsoft.com/office/powerpoint/2010/main" val="1870629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AFC642C3-91F7-495B-AD34-F8439F875950}" type="slidenum">
              <a:rPr lang="ar-SA" smtClean="0"/>
              <a:pPr/>
              <a:t>13</a:t>
            </a:fld>
            <a:endParaRPr lang="ar-SA" dirty="0"/>
          </a:p>
        </p:txBody>
      </p:sp>
    </p:spTree>
    <p:extLst>
      <p:ext uri="{BB962C8B-B14F-4D97-AF65-F5344CB8AC3E}">
        <p14:creationId xmlns:p14="http://schemas.microsoft.com/office/powerpoint/2010/main" val="2551481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AFC642C3-91F7-495B-AD34-F8439F875950}" type="slidenum">
              <a:rPr lang="ar-SA" smtClean="0"/>
              <a:pPr/>
              <a:t>14</a:t>
            </a:fld>
            <a:endParaRPr lang="ar-SA" dirty="0"/>
          </a:p>
        </p:txBody>
      </p:sp>
    </p:spTree>
    <p:extLst>
      <p:ext uri="{BB962C8B-B14F-4D97-AF65-F5344CB8AC3E}">
        <p14:creationId xmlns:p14="http://schemas.microsoft.com/office/powerpoint/2010/main" val="3392926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AFC642C3-91F7-495B-AD34-F8439F875950}" type="slidenum">
              <a:rPr lang="ar-SA" smtClean="0"/>
              <a:pPr/>
              <a:t>16</a:t>
            </a:fld>
            <a:endParaRPr lang="ar-SA" dirty="0"/>
          </a:p>
        </p:txBody>
      </p:sp>
    </p:spTree>
    <p:extLst>
      <p:ext uri="{BB962C8B-B14F-4D97-AF65-F5344CB8AC3E}">
        <p14:creationId xmlns:p14="http://schemas.microsoft.com/office/powerpoint/2010/main" val="453160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AFC642C3-91F7-495B-AD34-F8439F875950}" type="slidenum">
              <a:rPr lang="ar-SA" smtClean="0"/>
              <a:pPr/>
              <a:t>17</a:t>
            </a:fld>
            <a:endParaRPr lang="ar-SA" dirty="0"/>
          </a:p>
        </p:txBody>
      </p:sp>
    </p:spTree>
    <p:extLst>
      <p:ext uri="{BB962C8B-B14F-4D97-AF65-F5344CB8AC3E}">
        <p14:creationId xmlns:p14="http://schemas.microsoft.com/office/powerpoint/2010/main" val="3659590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AFC642C3-91F7-495B-AD34-F8439F875950}" type="slidenum">
              <a:rPr lang="ar-SA" smtClean="0"/>
              <a:pPr/>
              <a:t>18</a:t>
            </a:fld>
            <a:endParaRPr lang="ar-SA" dirty="0"/>
          </a:p>
        </p:txBody>
      </p:sp>
    </p:spTree>
    <p:extLst>
      <p:ext uri="{BB962C8B-B14F-4D97-AF65-F5344CB8AC3E}">
        <p14:creationId xmlns:p14="http://schemas.microsoft.com/office/powerpoint/2010/main" val="39339374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AFC642C3-91F7-495B-AD34-F8439F875950}" type="slidenum">
              <a:rPr lang="ar-SA" smtClean="0"/>
              <a:pPr/>
              <a:t>19</a:t>
            </a:fld>
            <a:endParaRPr lang="ar-SA" dirty="0"/>
          </a:p>
        </p:txBody>
      </p:sp>
    </p:spTree>
    <p:extLst>
      <p:ext uri="{BB962C8B-B14F-4D97-AF65-F5344CB8AC3E}">
        <p14:creationId xmlns:p14="http://schemas.microsoft.com/office/powerpoint/2010/main" val="1762391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AFC642C3-91F7-495B-AD34-F8439F875950}" type="slidenum">
              <a:rPr lang="ar-SA" smtClean="0"/>
              <a:pPr/>
              <a:t>20</a:t>
            </a:fld>
            <a:endParaRPr lang="ar-SA" dirty="0"/>
          </a:p>
        </p:txBody>
      </p:sp>
    </p:spTree>
    <p:extLst>
      <p:ext uri="{BB962C8B-B14F-4D97-AF65-F5344CB8AC3E}">
        <p14:creationId xmlns:p14="http://schemas.microsoft.com/office/powerpoint/2010/main" val="35764499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AFC642C3-91F7-495B-AD34-F8439F875950}" type="slidenum">
              <a:rPr lang="ar-SA" smtClean="0"/>
              <a:pPr/>
              <a:t>21</a:t>
            </a:fld>
            <a:endParaRPr lang="ar-SA" dirty="0"/>
          </a:p>
        </p:txBody>
      </p:sp>
    </p:spTree>
    <p:extLst>
      <p:ext uri="{BB962C8B-B14F-4D97-AF65-F5344CB8AC3E}">
        <p14:creationId xmlns:p14="http://schemas.microsoft.com/office/powerpoint/2010/main" val="24908534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AFC642C3-91F7-495B-AD34-F8439F875950}" type="slidenum">
              <a:rPr lang="ar-SA" smtClean="0"/>
              <a:pPr/>
              <a:t>22</a:t>
            </a:fld>
            <a:endParaRPr lang="ar-SA" dirty="0"/>
          </a:p>
        </p:txBody>
      </p:sp>
    </p:spTree>
    <p:extLst>
      <p:ext uri="{BB962C8B-B14F-4D97-AF65-F5344CB8AC3E}">
        <p14:creationId xmlns:p14="http://schemas.microsoft.com/office/powerpoint/2010/main" val="3413397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AFC642C3-91F7-495B-AD34-F8439F875950}" type="slidenum">
              <a:rPr lang="ar-SA" smtClean="0"/>
              <a:pPr/>
              <a:t>23</a:t>
            </a:fld>
            <a:endParaRPr lang="ar-SA" dirty="0"/>
          </a:p>
        </p:txBody>
      </p:sp>
    </p:spTree>
    <p:extLst>
      <p:ext uri="{BB962C8B-B14F-4D97-AF65-F5344CB8AC3E}">
        <p14:creationId xmlns:p14="http://schemas.microsoft.com/office/powerpoint/2010/main" val="975579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AFC642C3-91F7-495B-AD34-F8439F875950}" type="slidenum">
              <a:rPr lang="ar-SA" smtClean="0"/>
              <a:pPr/>
              <a:t>24</a:t>
            </a:fld>
            <a:endParaRPr lang="ar-SA" dirty="0"/>
          </a:p>
        </p:txBody>
      </p:sp>
    </p:spTree>
    <p:extLst>
      <p:ext uri="{BB962C8B-B14F-4D97-AF65-F5344CB8AC3E}">
        <p14:creationId xmlns:p14="http://schemas.microsoft.com/office/powerpoint/2010/main" val="38382446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AFC642C3-91F7-495B-AD34-F8439F875950}" type="slidenum">
              <a:rPr lang="ar-SA" smtClean="0"/>
              <a:pPr/>
              <a:t>25</a:t>
            </a:fld>
            <a:endParaRPr lang="ar-SA" dirty="0"/>
          </a:p>
        </p:txBody>
      </p:sp>
    </p:spTree>
    <p:extLst>
      <p:ext uri="{BB962C8B-B14F-4D97-AF65-F5344CB8AC3E}">
        <p14:creationId xmlns:p14="http://schemas.microsoft.com/office/powerpoint/2010/main" val="38181230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AFC642C3-91F7-495B-AD34-F8439F875950}" type="slidenum">
              <a:rPr lang="ar-SA" smtClean="0"/>
              <a:pPr/>
              <a:t>26</a:t>
            </a:fld>
            <a:endParaRPr lang="ar-SA" dirty="0"/>
          </a:p>
        </p:txBody>
      </p:sp>
    </p:spTree>
    <p:extLst>
      <p:ext uri="{BB962C8B-B14F-4D97-AF65-F5344CB8AC3E}">
        <p14:creationId xmlns:p14="http://schemas.microsoft.com/office/powerpoint/2010/main" val="2538747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fr-FR"/>
          </a:p>
        </p:txBody>
      </p:sp>
      <p:sp>
        <p:nvSpPr>
          <p:cNvPr id="4" name="Espace réservé de la date 3"/>
          <p:cNvSpPr>
            <a:spLocks noGrp="1"/>
          </p:cNvSpPr>
          <p:nvPr>
            <p:ph type="dt" sz="half" idx="10"/>
          </p:nvPr>
        </p:nvSpPr>
        <p:spPr/>
        <p:txBody>
          <a:bodyPr/>
          <a:lstStyle>
            <a:lvl1pPr>
              <a:defRPr/>
            </a:lvl1pPr>
          </a:lstStyle>
          <a:p>
            <a:pPr>
              <a:defRPr/>
            </a:pPr>
            <a:fld id="{A726D964-B828-460F-A595-1CC529917053}" type="datetimeFigureOut">
              <a:rPr lang="fr-FR"/>
              <a:pPr>
                <a:defRPr/>
              </a:pPr>
              <a:t>25/09/2014</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dirty="0"/>
          </a:p>
        </p:txBody>
      </p:sp>
      <p:sp>
        <p:nvSpPr>
          <p:cNvPr id="6" name="Espace réservé du numéro de diapositive 5"/>
          <p:cNvSpPr>
            <a:spLocks noGrp="1"/>
          </p:cNvSpPr>
          <p:nvPr>
            <p:ph type="sldNum" sz="quarter" idx="12"/>
          </p:nvPr>
        </p:nvSpPr>
        <p:spPr/>
        <p:txBody>
          <a:bodyPr/>
          <a:lstStyle>
            <a:lvl1pPr>
              <a:defRPr/>
            </a:lvl1pPr>
          </a:lstStyle>
          <a:p>
            <a:pPr>
              <a:defRPr/>
            </a:pPr>
            <a:fld id="{4C7B4140-5B0D-44E8-91E4-05DA22F961ED}" type="slidenum">
              <a:rPr lang="fr-FR"/>
              <a:pPr>
                <a:defRPr/>
              </a:pPr>
              <a:t>‹#›</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smtClean="0"/>
              <a:t>انقر لتحرير نمط العنوان الرئيسي</a:t>
            </a:r>
            <a:endParaRPr lang="fr-FR"/>
          </a:p>
        </p:txBody>
      </p:sp>
      <p:sp>
        <p:nvSpPr>
          <p:cNvPr id="3" name="Espace réservé du contenu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fr-FR"/>
          </a:p>
        </p:txBody>
      </p:sp>
      <p:sp>
        <p:nvSpPr>
          <p:cNvPr id="4" name="Espace réservé de la date 3"/>
          <p:cNvSpPr>
            <a:spLocks noGrp="1"/>
          </p:cNvSpPr>
          <p:nvPr>
            <p:ph type="dt" sz="half" idx="10"/>
          </p:nvPr>
        </p:nvSpPr>
        <p:spPr/>
        <p:txBody>
          <a:bodyPr/>
          <a:lstStyle>
            <a:lvl1pPr>
              <a:defRPr/>
            </a:lvl1pPr>
          </a:lstStyle>
          <a:p>
            <a:pPr>
              <a:defRPr/>
            </a:pPr>
            <a:fld id="{E74D48D9-06EE-490A-BD6F-EBF98F11C8BB}" type="datetimeFigureOut">
              <a:rPr lang="fr-FR"/>
              <a:pPr>
                <a:defRPr/>
              </a:pPr>
              <a:t>25/09/2014</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dirty="0"/>
          </a:p>
        </p:txBody>
      </p:sp>
      <p:sp>
        <p:nvSpPr>
          <p:cNvPr id="6" name="Espace réservé du numéro de diapositive 5"/>
          <p:cNvSpPr>
            <a:spLocks noGrp="1"/>
          </p:cNvSpPr>
          <p:nvPr>
            <p:ph type="sldNum" sz="quarter" idx="12"/>
          </p:nvPr>
        </p:nvSpPr>
        <p:spPr/>
        <p:txBody>
          <a:bodyPr/>
          <a:lstStyle>
            <a:lvl1pPr>
              <a:defRPr/>
            </a:lvl1pPr>
          </a:lstStyle>
          <a:p>
            <a:pPr>
              <a:defRPr/>
            </a:pPr>
            <a:fld id="{560A2507-FD59-4660-89BB-CACFEBC5B281}" type="slidenum">
              <a:rPr lang="fr-FR"/>
              <a:pPr>
                <a:defRPr/>
              </a:pPr>
              <a:t>‹#›</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Espace réservé de la date 3"/>
          <p:cNvSpPr>
            <a:spLocks noGrp="1"/>
          </p:cNvSpPr>
          <p:nvPr>
            <p:ph type="dt" sz="half" idx="10"/>
          </p:nvPr>
        </p:nvSpPr>
        <p:spPr/>
        <p:txBody>
          <a:bodyPr/>
          <a:lstStyle>
            <a:lvl1pPr>
              <a:defRPr/>
            </a:lvl1pPr>
          </a:lstStyle>
          <a:p>
            <a:pPr>
              <a:defRPr/>
            </a:pPr>
            <a:fld id="{34E8CED5-B635-4918-886D-F43933E90A32}" type="datetimeFigureOut">
              <a:rPr lang="fr-FR"/>
              <a:pPr>
                <a:defRPr/>
              </a:pPr>
              <a:t>25/09/2014</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dirty="0"/>
          </a:p>
        </p:txBody>
      </p:sp>
      <p:sp>
        <p:nvSpPr>
          <p:cNvPr id="6" name="Espace réservé du numéro de diapositive 5"/>
          <p:cNvSpPr>
            <a:spLocks noGrp="1"/>
          </p:cNvSpPr>
          <p:nvPr>
            <p:ph type="sldNum" sz="quarter" idx="12"/>
          </p:nvPr>
        </p:nvSpPr>
        <p:spPr/>
        <p:txBody>
          <a:bodyPr/>
          <a:lstStyle>
            <a:lvl1pPr>
              <a:defRPr/>
            </a:lvl1pPr>
          </a:lstStyle>
          <a:p>
            <a:pPr>
              <a:defRPr/>
            </a:pPr>
            <a:fld id="{5C86DDFA-B46E-4EC4-95F1-2542B0DFDB8B}" type="slidenum">
              <a:rPr lang="fr-FR"/>
              <a:pPr>
                <a:defRPr/>
              </a:pPr>
              <a:t>‹#›</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smtClean="0"/>
              <a:t>انقر لتحرير نمط العنوان الرئيسي</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fr-FR"/>
          </a:p>
        </p:txBody>
      </p:sp>
      <p:sp>
        <p:nvSpPr>
          <p:cNvPr id="5" name="Espace réservé de la date 3"/>
          <p:cNvSpPr>
            <a:spLocks noGrp="1"/>
          </p:cNvSpPr>
          <p:nvPr>
            <p:ph type="dt" sz="half" idx="10"/>
          </p:nvPr>
        </p:nvSpPr>
        <p:spPr/>
        <p:txBody>
          <a:bodyPr/>
          <a:lstStyle>
            <a:lvl1pPr>
              <a:defRPr/>
            </a:lvl1pPr>
          </a:lstStyle>
          <a:p>
            <a:pPr>
              <a:defRPr/>
            </a:pPr>
            <a:fld id="{2469DAA9-92FD-47F6-9BE1-3F0A471D0C5A}" type="datetimeFigureOut">
              <a:rPr lang="fr-FR"/>
              <a:pPr>
                <a:defRPr/>
              </a:pPr>
              <a:t>25/09/2014</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dirty="0"/>
          </a:p>
        </p:txBody>
      </p:sp>
      <p:sp>
        <p:nvSpPr>
          <p:cNvPr id="7" name="Espace réservé du numéro de diapositive 5"/>
          <p:cNvSpPr>
            <a:spLocks noGrp="1"/>
          </p:cNvSpPr>
          <p:nvPr>
            <p:ph type="sldNum" sz="quarter" idx="12"/>
          </p:nvPr>
        </p:nvSpPr>
        <p:spPr/>
        <p:txBody>
          <a:bodyPr/>
          <a:lstStyle>
            <a:lvl1pPr>
              <a:defRPr/>
            </a:lvl1pPr>
          </a:lstStyle>
          <a:p>
            <a:pPr>
              <a:defRPr/>
            </a:pPr>
            <a:fld id="{C5959942-B591-441A-A9AC-EB50C548F59E}" type="slidenum">
              <a:rPr lang="fr-FR"/>
              <a:pPr>
                <a:defRPr/>
              </a:pPr>
              <a:t>‹#›</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ar-SA" smtClean="0"/>
              <a:t>انقر لتحرير نمط العنوان الرئيسي</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fr-FR"/>
          </a:p>
        </p:txBody>
      </p:sp>
      <p:sp>
        <p:nvSpPr>
          <p:cNvPr id="7" name="Espace réservé de la date 3"/>
          <p:cNvSpPr>
            <a:spLocks noGrp="1"/>
          </p:cNvSpPr>
          <p:nvPr>
            <p:ph type="dt" sz="half" idx="10"/>
          </p:nvPr>
        </p:nvSpPr>
        <p:spPr/>
        <p:txBody>
          <a:bodyPr/>
          <a:lstStyle>
            <a:lvl1pPr>
              <a:defRPr/>
            </a:lvl1pPr>
          </a:lstStyle>
          <a:p>
            <a:pPr>
              <a:defRPr/>
            </a:pPr>
            <a:fld id="{46D79D8E-2C3C-48DD-886B-B70415D79EA1}" type="datetimeFigureOut">
              <a:rPr lang="fr-FR"/>
              <a:pPr>
                <a:defRPr/>
              </a:pPr>
              <a:t>25/09/2014</a:t>
            </a:fld>
            <a:endParaRPr lang="fr-FR" dirty="0"/>
          </a:p>
        </p:txBody>
      </p:sp>
      <p:sp>
        <p:nvSpPr>
          <p:cNvPr id="8" name="Espace réservé du pied de page 4"/>
          <p:cNvSpPr>
            <a:spLocks noGrp="1"/>
          </p:cNvSpPr>
          <p:nvPr>
            <p:ph type="ftr" sz="quarter" idx="11"/>
          </p:nvPr>
        </p:nvSpPr>
        <p:spPr/>
        <p:txBody>
          <a:bodyPr/>
          <a:lstStyle>
            <a:lvl1pPr>
              <a:defRPr/>
            </a:lvl1pPr>
          </a:lstStyle>
          <a:p>
            <a:pPr>
              <a:defRPr/>
            </a:pPr>
            <a:endParaRPr lang="fr-FR" dirty="0"/>
          </a:p>
        </p:txBody>
      </p:sp>
      <p:sp>
        <p:nvSpPr>
          <p:cNvPr id="9" name="Espace réservé du numéro de diapositive 5"/>
          <p:cNvSpPr>
            <a:spLocks noGrp="1"/>
          </p:cNvSpPr>
          <p:nvPr>
            <p:ph type="sldNum" sz="quarter" idx="12"/>
          </p:nvPr>
        </p:nvSpPr>
        <p:spPr/>
        <p:txBody>
          <a:bodyPr/>
          <a:lstStyle>
            <a:lvl1pPr>
              <a:defRPr/>
            </a:lvl1pPr>
          </a:lstStyle>
          <a:p>
            <a:pPr>
              <a:defRPr/>
            </a:pPr>
            <a:fld id="{EB9FD16D-A961-4C56-97BE-CB54259D6B4D}" type="slidenum">
              <a:rPr lang="fr-FR"/>
              <a:pPr>
                <a:defRPr/>
              </a:pPr>
              <a:t>‹#›</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smtClean="0"/>
              <a:t>انقر لتحرير نمط العنوان الرئيسي</a:t>
            </a:r>
            <a:endParaRPr lang="fr-FR"/>
          </a:p>
        </p:txBody>
      </p:sp>
      <p:sp>
        <p:nvSpPr>
          <p:cNvPr id="3" name="Espace réservé de la date 3"/>
          <p:cNvSpPr>
            <a:spLocks noGrp="1"/>
          </p:cNvSpPr>
          <p:nvPr>
            <p:ph type="dt" sz="half" idx="10"/>
          </p:nvPr>
        </p:nvSpPr>
        <p:spPr/>
        <p:txBody>
          <a:bodyPr/>
          <a:lstStyle>
            <a:lvl1pPr>
              <a:defRPr/>
            </a:lvl1pPr>
          </a:lstStyle>
          <a:p>
            <a:pPr>
              <a:defRPr/>
            </a:pPr>
            <a:fld id="{A1FB1A0F-0A14-4B98-8B27-C6CBADF9BCE5}" type="datetimeFigureOut">
              <a:rPr lang="fr-FR"/>
              <a:pPr>
                <a:defRPr/>
              </a:pPr>
              <a:t>25/09/2014</a:t>
            </a:fld>
            <a:endParaRPr lang="fr-FR" dirty="0"/>
          </a:p>
        </p:txBody>
      </p:sp>
      <p:sp>
        <p:nvSpPr>
          <p:cNvPr id="4" name="Espace réservé du pied de page 4"/>
          <p:cNvSpPr>
            <a:spLocks noGrp="1"/>
          </p:cNvSpPr>
          <p:nvPr>
            <p:ph type="ftr" sz="quarter" idx="11"/>
          </p:nvPr>
        </p:nvSpPr>
        <p:spPr/>
        <p:txBody>
          <a:bodyPr/>
          <a:lstStyle>
            <a:lvl1pPr>
              <a:defRPr/>
            </a:lvl1pPr>
          </a:lstStyle>
          <a:p>
            <a:pPr>
              <a:defRPr/>
            </a:pPr>
            <a:endParaRPr lang="fr-FR" dirty="0"/>
          </a:p>
        </p:txBody>
      </p:sp>
      <p:sp>
        <p:nvSpPr>
          <p:cNvPr id="5" name="Espace réservé du numéro de diapositive 5"/>
          <p:cNvSpPr>
            <a:spLocks noGrp="1"/>
          </p:cNvSpPr>
          <p:nvPr>
            <p:ph type="sldNum" sz="quarter" idx="12"/>
          </p:nvPr>
        </p:nvSpPr>
        <p:spPr/>
        <p:txBody>
          <a:bodyPr/>
          <a:lstStyle>
            <a:lvl1pPr>
              <a:defRPr/>
            </a:lvl1pPr>
          </a:lstStyle>
          <a:p>
            <a:pPr>
              <a:defRPr/>
            </a:pPr>
            <a:fld id="{70AE64DB-B954-4F47-A106-C57F4130BE81}" type="slidenum">
              <a:rPr lang="fr-FR"/>
              <a:pPr>
                <a:defRPr/>
              </a:pPr>
              <a:t>‹#›</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B48D2F58-2ED5-4FEE-A063-79E50F889CE0}" type="datetimeFigureOut">
              <a:rPr lang="fr-FR"/>
              <a:pPr>
                <a:defRPr/>
              </a:pPr>
              <a:t>25/09/2014</a:t>
            </a:fld>
            <a:endParaRPr lang="fr-FR" dirty="0"/>
          </a:p>
        </p:txBody>
      </p:sp>
      <p:sp>
        <p:nvSpPr>
          <p:cNvPr id="3" name="Espace réservé du pied de page 4"/>
          <p:cNvSpPr>
            <a:spLocks noGrp="1"/>
          </p:cNvSpPr>
          <p:nvPr>
            <p:ph type="ftr" sz="quarter" idx="11"/>
          </p:nvPr>
        </p:nvSpPr>
        <p:spPr/>
        <p:txBody>
          <a:bodyPr/>
          <a:lstStyle>
            <a:lvl1pPr>
              <a:defRPr/>
            </a:lvl1pPr>
          </a:lstStyle>
          <a:p>
            <a:pPr>
              <a:defRPr/>
            </a:pPr>
            <a:endParaRPr lang="fr-FR" dirty="0"/>
          </a:p>
        </p:txBody>
      </p:sp>
      <p:sp>
        <p:nvSpPr>
          <p:cNvPr id="4" name="Espace réservé du numéro de diapositive 5"/>
          <p:cNvSpPr>
            <a:spLocks noGrp="1"/>
          </p:cNvSpPr>
          <p:nvPr>
            <p:ph type="sldNum" sz="quarter" idx="12"/>
          </p:nvPr>
        </p:nvSpPr>
        <p:spPr/>
        <p:txBody>
          <a:bodyPr/>
          <a:lstStyle>
            <a:lvl1pPr>
              <a:defRPr/>
            </a:lvl1pPr>
          </a:lstStyle>
          <a:p>
            <a:pPr>
              <a:defRPr/>
            </a:pPr>
            <a:fld id="{ACF5ADE3-2E7E-47A5-B957-D063E1D541C5}" type="slidenum">
              <a:rPr lang="fr-FR"/>
              <a:pPr>
                <a:defRPr/>
              </a:pPr>
              <a:t>‹#›</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Espace réservé de la date 3"/>
          <p:cNvSpPr>
            <a:spLocks noGrp="1"/>
          </p:cNvSpPr>
          <p:nvPr>
            <p:ph type="dt" sz="half" idx="10"/>
          </p:nvPr>
        </p:nvSpPr>
        <p:spPr/>
        <p:txBody>
          <a:bodyPr/>
          <a:lstStyle>
            <a:lvl1pPr>
              <a:defRPr/>
            </a:lvl1pPr>
          </a:lstStyle>
          <a:p>
            <a:pPr>
              <a:defRPr/>
            </a:pPr>
            <a:fld id="{699C76D2-45D8-488A-A184-6563E6449D48}" type="datetimeFigureOut">
              <a:rPr lang="fr-FR"/>
              <a:pPr>
                <a:defRPr/>
              </a:pPr>
              <a:t>25/09/2014</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dirty="0"/>
          </a:p>
        </p:txBody>
      </p:sp>
      <p:sp>
        <p:nvSpPr>
          <p:cNvPr id="7" name="Espace réservé du numéro de diapositive 5"/>
          <p:cNvSpPr>
            <a:spLocks noGrp="1"/>
          </p:cNvSpPr>
          <p:nvPr>
            <p:ph type="sldNum" sz="quarter" idx="12"/>
          </p:nvPr>
        </p:nvSpPr>
        <p:spPr/>
        <p:txBody>
          <a:bodyPr/>
          <a:lstStyle>
            <a:lvl1pPr>
              <a:defRPr/>
            </a:lvl1pPr>
          </a:lstStyle>
          <a:p>
            <a:pPr>
              <a:defRPr/>
            </a:pPr>
            <a:fld id="{CB165CC5-EBCB-4C8C-B8A3-5956F8EB20B7}" type="slidenum">
              <a:rPr lang="fr-FR"/>
              <a:pPr>
                <a:defRPr/>
              </a:pPr>
              <a:t>‹#›</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dirty="0" smtClean="0"/>
              <a:t>انقر فوق الرمز لإضافة صورة</a:t>
            </a:r>
            <a:endParaRPr lang="fr-FR" noProof="0" dirty="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Espace réservé de la date 3"/>
          <p:cNvSpPr>
            <a:spLocks noGrp="1"/>
          </p:cNvSpPr>
          <p:nvPr>
            <p:ph type="dt" sz="half" idx="10"/>
          </p:nvPr>
        </p:nvSpPr>
        <p:spPr/>
        <p:txBody>
          <a:bodyPr/>
          <a:lstStyle>
            <a:lvl1pPr>
              <a:defRPr/>
            </a:lvl1pPr>
          </a:lstStyle>
          <a:p>
            <a:pPr>
              <a:defRPr/>
            </a:pPr>
            <a:fld id="{E564158D-A202-4DCE-B440-E507AA33CAB6}" type="datetimeFigureOut">
              <a:rPr lang="fr-FR"/>
              <a:pPr>
                <a:defRPr/>
              </a:pPr>
              <a:t>25/09/2014</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dirty="0"/>
          </a:p>
        </p:txBody>
      </p:sp>
      <p:sp>
        <p:nvSpPr>
          <p:cNvPr id="7" name="Espace réservé du numéro de diapositive 5"/>
          <p:cNvSpPr>
            <a:spLocks noGrp="1"/>
          </p:cNvSpPr>
          <p:nvPr>
            <p:ph type="sldNum" sz="quarter" idx="12"/>
          </p:nvPr>
        </p:nvSpPr>
        <p:spPr/>
        <p:txBody>
          <a:bodyPr/>
          <a:lstStyle>
            <a:lvl1pPr>
              <a:defRPr/>
            </a:lvl1pPr>
          </a:lstStyle>
          <a:p>
            <a:pPr>
              <a:defRPr/>
            </a:pPr>
            <a:fld id="{FD9CD02D-F758-4CBB-88C3-C9CF6D9330D4}" type="slidenum">
              <a:rPr lang="fr-FR"/>
              <a:pPr>
                <a:defRPr/>
              </a:pPr>
              <a:t>‹#›</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smtClean="0"/>
              <a:t>انقر لتحرير نمط العنوان الرئيسي</a:t>
            </a:r>
            <a:endParaRPr lang="fr-FR"/>
          </a:p>
        </p:txBody>
      </p:sp>
      <p:sp>
        <p:nvSpPr>
          <p:cNvPr id="3" name="Espace réservé du texte vertical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fr-FR"/>
          </a:p>
        </p:txBody>
      </p:sp>
      <p:sp>
        <p:nvSpPr>
          <p:cNvPr id="4" name="Espace réservé de la date 3"/>
          <p:cNvSpPr>
            <a:spLocks noGrp="1"/>
          </p:cNvSpPr>
          <p:nvPr>
            <p:ph type="dt" sz="half" idx="10"/>
          </p:nvPr>
        </p:nvSpPr>
        <p:spPr/>
        <p:txBody>
          <a:bodyPr/>
          <a:lstStyle>
            <a:lvl1pPr>
              <a:defRPr/>
            </a:lvl1pPr>
          </a:lstStyle>
          <a:p>
            <a:pPr>
              <a:defRPr/>
            </a:pPr>
            <a:fld id="{57560271-0125-4DEE-8344-5B23E4FE28F5}" type="datetimeFigureOut">
              <a:rPr lang="fr-FR"/>
              <a:pPr>
                <a:defRPr/>
              </a:pPr>
              <a:t>25/09/2014</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dirty="0"/>
          </a:p>
        </p:txBody>
      </p:sp>
      <p:sp>
        <p:nvSpPr>
          <p:cNvPr id="6" name="Espace réservé du numéro de diapositive 5"/>
          <p:cNvSpPr>
            <a:spLocks noGrp="1"/>
          </p:cNvSpPr>
          <p:nvPr>
            <p:ph type="sldNum" sz="quarter" idx="12"/>
          </p:nvPr>
        </p:nvSpPr>
        <p:spPr/>
        <p:txBody>
          <a:bodyPr/>
          <a:lstStyle>
            <a:lvl1pPr>
              <a:defRPr/>
            </a:lvl1pPr>
          </a:lstStyle>
          <a:p>
            <a:pPr>
              <a:defRPr/>
            </a:pPr>
            <a:fld id="{C6E34129-867E-4373-8764-02F92166203C}" type="slidenum">
              <a:rPr lang="fr-FR"/>
              <a:pPr>
                <a:defRPr/>
              </a:pPr>
              <a:t>‹#›</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fr-FR"/>
          </a:p>
        </p:txBody>
      </p:sp>
      <p:sp>
        <p:nvSpPr>
          <p:cNvPr id="4" name="Espace réservé de la date 3"/>
          <p:cNvSpPr>
            <a:spLocks noGrp="1"/>
          </p:cNvSpPr>
          <p:nvPr>
            <p:ph type="dt" sz="half" idx="10"/>
          </p:nvPr>
        </p:nvSpPr>
        <p:spPr/>
        <p:txBody>
          <a:bodyPr/>
          <a:lstStyle>
            <a:lvl1pPr>
              <a:defRPr/>
            </a:lvl1pPr>
          </a:lstStyle>
          <a:p>
            <a:pPr>
              <a:defRPr/>
            </a:pPr>
            <a:fld id="{B9CB589B-9A42-41F7-897B-4C729201DD72}" type="datetimeFigureOut">
              <a:rPr lang="fr-FR"/>
              <a:pPr>
                <a:defRPr/>
              </a:pPr>
              <a:t>25/09/2014</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dirty="0"/>
          </a:p>
        </p:txBody>
      </p:sp>
      <p:sp>
        <p:nvSpPr>
          <p:cNvPr id="6" name="Espace réservé du numéro de diapositive 5"/>
          <p:cNvSpPr>
            <a:spLocks noGrp="1"/>
          </p:cNvSpPr>
          <p:nvPr>
            <p:ph type="sldNum" sz="quarter" idx="12"/>
          </p:nvPr>
        </p:nvSpPr>
        <p:spPr/>
        <p:txBody>
          <a:bodyPr/>
          <a:lstStyle>
            <a:lvl1pPr>
              <a:defRPr/>
            </a:lvl1pPr>
          </a:lstStyle>
          <a:p>
            <a:pPr>
              <a:defRPr/>
            </a:pPr>
            <a:fld id="{4910900E-0962-4417-9A0A-79EB0693A021}" type="slidenum">
              <a:rPr lang="fr-FR"/>
              <a:pPr>
                <a:defRPr/>
              </a:pPr>
              <a:t>‹#›</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FCB8636A-F297-4519-97A9-0BCBA3E94C83}" type="datetimeFigureOut">
              <a:rPr lang="fr-FR"/>
              <a:pPr>
                <a:defRPr/>
              </a:pPr>
              <a:t>25/09/2014</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defRPr>
            </a:lvl1pPr>
          </a:lstStyle>
          <a:p>
            <a:pPr>
              <a:defRPr/>
            </a:pPr>
            <a:endParaRPr lang="fr-FR"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DD1EDF35-4D94-4107-94D1-64E1133489D4}" type="slidenum">
              <a:rPr lang="fr-FR"/>
              <a:pPr>
                <a:defRPr/>
              </a:pPr>
              <a:t>‹#›</a:t>
            </a:fld>
            <a:endParaRPr lang="fr-F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1" eaLnBrk="1" fontAlgn="base" hangingPunct="1">
        <a:spcBef>
          <a:spcPct val="0"/>
        </a:spcBef>
        <a:spcAft>
          <a:spcPct val="0"/>
        </a:spcAft>
        <a:defRPr sz="4400" kern="1200">
          <a:solidFill>
            <a:schemeClr val="tx1"/>
          </a:solidFill>
          <a:latin typeface="+mj-lt"/>
          <a:ea typeface="+mj-ea"/>
          <a:cs typeface="+mj-cs"/>
        </a:defRPr>
      </a:lvl1pPr>
      <a:lvl2pPr algn="ctr" rtl="1" eaLnBrk="1" fontAlgn="base" hangingPunct="1">
        <a:spcBef>
          <a:spcPct val="0"/>
        </a:spcBef>
        <a:spcAft>
          <a:spcPct val="0"/>
        </a:spcAft>
        <a:defRPr sz="4400">
          <a:solidFill>
            <a:schemeClr val="tx1"/>
          </a:solidFill>
          <a:latin typeface="Calibri" pitchFamily="34" charset="0"/>
        </a:defRPr>
      </a:lvl2pPr>
      <a:lvl3pPr algn="ctr" rtl="1" eaLnBrk="1" fontAlgn="base" hangingPunct="1">
        <a:spcBef>
          <a:spcPct val="0"/>
        </a:spcBef>
        <a:spcAft>
          <a:spcPct val="0"/>
        </a:spcAft>
        <a:defRPr sz="4400">
          <a:solidFill>
            <a:schemeClr val="tx1"/>
          </a:solidFill>
          <a:latin typeface="Calibri" pitchFamily="34" charset="0"/>
        </a:defRPr>
      </a:lvl3pPr>
      <a:lvl4pPr algn="ctr" rtl="1" eaLnBrk="1" fontAlgn="base" hangingPunct="1">
        <a:spcBef>
          <a:spcPct val="0"/>
        </a:spcBef>
        <a:spcAft>
          <a:spcPct val="0"/>
        </a:spcAft>
        <a:defRPr sz="4400">
          <a:solidFill>
            <a:schemeClr val="tx1"/>
          </a:solidFill>
          <a:latin typeface="Calibri" pitchFamily="34" charset="0"/>
        </a:defRPr>
      </a:lvl4pPr>
      <a:lvl5pPr algn="ctr" rtl="1" eaLnBrk="1" fontAlgn="base" hangingPunct="1">
        <a:spcBef>
          <a:spcPct val="0"/>
        </a:spcBef>
        <a:spcAft>
          <a:spcPct val="0"/>
        </a:spcAft>
        <a:defRPr sz="4400">
          <a:solidFill>
            <a:schemeClr val="tx1"/>
          </a:solidFill>
          <a:latin typeface="Calibri" pitchFamily="34" charset="0"/>
        </a:defRPr>
      </a:lvl5pPr>
      <a:lvl6pPr marL="457200" algn="ctr" rtl="1" eaLnBrk="1" fontAlgn="base" hangingPunct="1">
        <a:spcBef>
          <a:spcPct val="0"/>
        </a:spcBef>
        <a:spcAft>
          <a:spcPct val="0"/>
        </a:spcAft>
        <a:defRPr sz="4400">
          <a:solidFill>
            <a:schemeClr val="tx1"/>
          </a:solidFill>
          <a:latin typeface="Calibri" pitchFamily="34" charset="0"/>
        </a:defRPr>
      </a:lvl6pPr>
      <a:lvl7pPr marL="914400" algn="ctr" rtl="1" eaLnBrk="1" fontAlgn="base" hangingPunct="1">
        <a:spcBef>
          <a:spcPct val="0"/>
        </a:spcBef>
        <a:spcAft>
          <a:spcPct val="0"/>
        </a:spcAft>
        <a:defRPr sz="4400">
          <a:solidFill>
            <a:schemeClr val="tx1"/>
          </a:solidFill>
          <a:latin typeface="Calibri" pitchFamily="34" charset="0"/>
        </a:defRPr>
      </a:lvl7pPr>
      <a:lvl8pPr marL="1371600" algn="ctr" rtl="1" eaLnBrk="1" fontAlgn="base" hangingPunct="1">
        <a:spcBef>
          <a:spcPct val="0"/>
        </a:spcBef>
        <a:spcAft>
          <a:spcPct val="0"/>
        </a:spcAft>
        <a:defRPr sz="4400">
          <a:solidFill>
            <a:schemeClr val="tx1"/>
          </a:solidFill>
          <a:latin typeface="Calibri" pitchFamily="34" charset="0"/>
        </a:defRPr>
      </a:lvl8pPr>
      <a:lvl9pPr marL="1828800" algn="ctr" rtl="1" eaLnBrk="1" fontAlgn="base" hangingPunct="1">
        <a:spcBef>
          <a:spcPct val="0"/>
        </a:spcBef>
        <a:spcAft>
          <a:spcPct val="0"/>
        </a:spcAft>
        <a:defRPr sz="4400">
          <a:solidFill>
            <a:schemeClr val="tx1"/>
          </a:solidFill>
          <a:latin typeface="Calibri" pitchFamily="34"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96633">
            <a:alpha val="77000"/>
          </a:srgb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6021288"/>
            <a:ext cx="8229600" cy="1143000"/>
          </a:xfrm>
        </p:spPr>
        <p:txBody>
          <a:bodyPr/>
          <a:lstStyle/>
          <a:p>
            <a:r>
              <a:rPr lang="ar-SA" u="sng" dirty="0" smtClean="0">
                <a:solidFill>
                  <a:srgbClr val="FF0000"/>
                </a:solidFill>
              </a:rPr>
              <a:t>الغزو البرتغالي للخليج العربي</a:t>
            </a:r>
            <a:r>
              <a:rPr lang="en-US" dirty="0" smtClean="0"/>
              <a:t/>
            </a:r>
            <a:br>
              <a:rPr lang="en-US" dirty="0" smtClean="0"/>
            </a:br>
            <a:endParaRPr lang="ar-SA" dirty="0"/>
          </a:p>
        </p:txBody>
      </p:sp>
      <p:pic>
        <p:nvPicPr>
          <p:cNvPr id="4" name="صورة 3" descr="HOGOM.jpg"/>
          <p:cNvPicPr>
            <a:picLocks noChangeAspect="1"/>
          </p:cNvPicPr>
          <p:nvPr/>
        </p:nvPicPr>
        <p:blipFill>
          <a:blip r:embed="rId2" cstate="print"/>
          <a:stretch>
            <a:fillRect/>
          </a:stretch>
        </p:blipFill>
        <p:spPr>
          <a:xfrm>
            <a:off x="0" y="0"/>
            <a:ext cx="9144000" cy="580526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5" name="Espace réservé du contenu 2"/>
          <p:cNvSpPr>
            <a:spLocks noGrp="1"/>
          </p:cNvSpPr>
          <p:nvPr>
            <p:ph idx="1"/>
          </p:nvPr>
        </p:nvSpPr>
        <p:spPr>
          <a:xfrm>
            <a:off x="395536" y="620688"/>
            <a:ext cx="8568952" cy="5661248"/>
          </a:xfrm>
        </p:spPr>
        <p:txBody>
          <a:bodyPr/>
          <a:lstStyle/>
          <a:p>
            <a:pPr>
              <a:buNone/>
            </a:pPr>
            <a:endParaRPr lang="en-US" sz="2400" dirty="0" smtClean="0">
              <a:solidFill>
                <a:schemeClr val="bg1">
                  <a:lumMod val="50000"/>
                </a:schemeClr>
              </a:solidFill>
            </a:endParaRPr>
          </a:p>
          <a:p>
            <a:r>
              <a:rPr lang="ar-SA" sz="2400" dirty="0" smtClean="0"/>
              <a:t>كانت التجارة بين الشرق والغرب من اقدم العصور تسلك أحد الطريقين </a:t>
            </a:r>
            <a:r>
              <a:rPr lang="ar-SA" sz="2400" dirty="0">
                <a:solidFill>
                  <a:srgbClr val="FF0000"/>
                </a:solidFill>
              </a:rPr>
              <a:t>ا</a:t>
            </a:r>
            <a:r>
              <a:rPr lang="ar-SA" sz="2400" dirty="0" smtClean="0">
                <a:solidFill>
                  <a:srgbClr val="FF0000"/>
                </a:solidFill>
              </a:rPr>
              <a:t>لبحر الأحمر ومصر, أو طريق الخليج العربي و</a:t>
            </a:r>
            <a:r>
              <a:rPr lang="ar-SA" sz="2400" dirty="0" smtClean="0"/>
              <a:t>العراق و الشام و كلا الطريقين تحت سيطرة العرب </a:t>
            </a:r>
            <a:endParaRPr lang="en-US" sz="2400" dirty="0" smtClean="0"/>
          </a:p>
          <a:p>
            <a:r>
              <a:rPr lang="ar-SA" sz="2400" dirty="0" smtClean="0"/>
              <a:t>و كانت المشاكل والخلافات السياسيه احيانا تغلق احدهما او كليهما ، وحين يحدث فأن نفائس الشرق التي تصدر الى اوروبا تنقطع ,إلا ما يسلك فيها طريقا وعرا غير مأمون عبر اسيا الصغرى يضاف الى ان اسعار تلك البضائع كانت عاليه جدا ليس باستطاعة أغلب الاوربيين اقتنائها لكثرة الرسوم الجمركية و أجور الشحن و التفريغ لمرات عديدة كما أن سقوط القسطنطينية بأيدي العثمانيين سنة 1453م جعل الطريق تحت رحمة العثمانيين . </a:t>
            </a:r>
            <a:endParaRPr lang="fr-FR" sz="24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5" name="Espace réservé du contenu 2"/>
          <p:cNvSpPr>
            <a:spLocks noGrp="1"/>
          </p:cNvSpPr>
          <p:nvPr>
            <p:ph idx="1"/>
          </p:nvPr>
        </p:nvSpPr>
        <p:spPr>
          <a:xfrm>
            <a:off x="2339752" y="476672"/>
            <a:ext cx="6624736" cy="5661248"/>
          </a:xfrm>
        </p:spPr>
        <p:txBody>
          <a:bodyPr/>
          <a:lstStyle/>
          <a:p>
            <a:pPr fontAlgn="auto">
              <a:spcAft>
                <a:spcPts val="0"/>
              </a:spcAft>
              <a:defRPr/>
            </a:pPr>
            <a:r>
              <a:rPr lang="ar-SA" sz="2400" dirty="0" smtClean="0"/>
              <a:t>أصبح البحث عن طريق جديد مهمة ملحة للدولة الأوربيه و كانت البرتغال هي الدوله الأوربيه كرست اكبر قدر من جهودها للبحث عن الطريق مدفوعة </a:t>
            </a:r>
            <a:r>
              <a:rPr lang="ar-SA" sz="2400" dirty="0" smtClean="0">
                <a:solidFill>
                  <a:srgbClr val="FF0000"/>
                </a:solidFill>
              </a:rPr>
              <a:t>بعوامل اقتصادية دينيه </a:t>
            </a:r>
            <a:r>
              <a:rPr lang="ar-SA" sz="2400" dirty="0" smtClean="0"/>
              <a:t>ساعدها على استقرار احوالها السياسيه و تشجيع ملوكها للرحالة فقد اهتم هنري الملاح بشؤون البحر و الابحار و أنشاء مدرسه بحريه </a:t>
            </a:r>
            <a:r>
              <a:rPr lang="ar-SA" sz="2400" dirty="0"/>
              <a:t>.</a:t>
            </a:r>
            <a:endParaRPr lang="ar-SA" sz="2400" dirty="0" smtClean="0"/>
          </a:p>
          <a:p>
            <a:pPr fontAlgn="auto">
              <a:spcAft>
                <a:spcPts val="0"/>
              </a:spcAft>
              <a:defRPr/>
            </a:pPr>
            <a:r>
              <a:rPr lang="ar-SA" sz="2400" dirty="0" smtClean="0"/>
              <a:t>و كان هدف الملاح كما يقال ان يهزم الاسلام تماما و نهائيا و لابد القول بأن الوجود العربي في بلاد الاندلس قد ساعد الأسبان و البرتغاليين على الإطلاع على المعارف العلميه العربية و الاهتمام بدراستها , فقرأوا رحلات ابن بطوطة عندما زار الهند و الصين وإفريقيا و وصف ثراء التجار الواسع حتى ان الواحد منهم ربما امتلك المركب العظيم بجميع ما فيه  . و صححت المعلومات العمليه العربية الأفكار الخرافية السائدة في اوربا خلال العصور الوسطى ومنها أن المياه الاستوائية في درجة الغليان و أن الشياطين و العفاريت يسكنون البحار و المحيطات . </a:t>
            </a:r>
            <a:endParaRPr lang="fr-FR" sz="24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123" name="Espace réservé du contenu 2"/>
          <p:cNvSpPr>
            <a:spLocks noGrp="1"/>
          </p:cNvSpPr>
          <p:nvPr>
            <p:ph idx="1"/>
          </p:nvPr>
        </p:nvSpPr>
        <p:spPr>
          <a:xfrm>
            <a:off x="251520" y="692696"/>
            <a:ext cx="8686800" cy="5808687"/>
          </a:xfrm>
        </p:spPr>
        <p:txBody>
          <a:bodyPr/>
          <a:lstStyle/>
          <a:p>
            <a:r>
              <a:rPr lang="ar-SA" sz="2400" dirty="0" smtClean="0"/>
              <a:t>ووصل ملاحون اخرون الى الرأس الاخضر، وقام بارت ليمور برحلته عام 1487م حول سواحل افريقيا الغربيه بقصد الوصول الى الهند.</a:t>
            </a:r>
          </a:p>
          <a:p>
            <a:r>
              <a:rPr lang="ar-SA" sz="2400" dirty="0" smtClean="0"/>
              <a:t> أما </a:t>
            </a:r>
            <a:r>
              <a:rPr lang="ar-SA" sz="2400" dirty="0" err="1" smtClean="0"/>
              <a:t>فاسكودي</a:t>
            </a:r>
            <a:r>
              <a:rPr lang="ar-SA" sz="2400" dirty="0" smtClean="0"/>
              <a:t> جاما فأن لرحلته اهميه خاصه لأنه أول من وصل الى الشرق عن طريق رأس الرجاء الصالح .وقد وضع تحت تصرف دي كاما جميع المعلومات التي تم التوصل اليها وعد كل من وقع عليه الاختيار منجدا في خدمة ملك البرتغال , وصحب دي كاما معه من له صلة باللغة العربية أو اللغة الافريقية وعين لكل سفينة مرشدا وضابطا....وغيره........ </a:t>
            </a:r>
            <a:endParaRPr lang="fr-FR" sz="24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123" name="Espace réservé du contenu 2"/>
          <p:cNvSpPr>
            <a:spLocks noGrp="1"/>
          </p:cNvSpPr>
          <p:nvPr>
            <p:ph idx="1"/>
          </p:nvPr>
        </p:nvSpPr>
        <p:spPr>
          <a:xfrm>
            <a:off x="395536" y="620688"/>
            <a:ext cx="8229600" cy="5880695"/>
          </a:xfrm>
        </p:spPr>
        <p:txBody>
          <a:bodyPr/>
          <a:lstStyle/>
          <a:p>
            <a:r>
              <a:rPr lang="ar-SA" sz="2400" dirty="0" smtClean="0"/>
              <a:t>سارت حملة دي جاما باتجاه السواحل الغربيه و وصلت الى أقصى الجنوب للقارة الافريقية عند رأس الزوابع </a:t>
            </a:r>
            <a:r>
              <a:rPr lang="ar-SA" sz="2400" dirty="0"/>
              <a:t>ا</a:t>
            </a:r>
            <a:r>
              <a:rPr lang="ar-SA" sz="2400" dirty="0" smtClean="0"/>
              <a:t>لذي سماه  رأس الرجاء الصالح . </a:t>
            </a:r>
          </a:p>
          <a:p>
            <a:r>
              <a:rPr lang="ar-SA" sz="2400" dirty="0" smtClean="0"/>
              <a:t> وقد شاهد البرتغاليون  خلال رحلاتهم الطويلة سفنا عربية ادهشتهم صناعتها و حجمها , يحملون معهم البوصلة البحريه و الخرائط ....الخ </a:t>
            </a:r>
            <a:endParaRPr lang="en-US" sz="2400" dirty="0" smtClean="0"/>
          </a:p>
          <a:p>
            <a:r>
              <a:rPr lang="ar-SA" sz="2400" dirty="0" smtClean="0"/>
              <a:t>فأراد دي جاما الاستفادة من الخبرة العربية للوصول الى الهند فكان لقاؤه مع أحمد بن ماجد و اقنعه بقيادة السفن البرتغاليه </a:t>
            </a:r>
            <a:endParaRPr lang="en-US" sz="2400" dirty="0" smtClean="0"/>
          </a:p>
          <a:p>
            <a:r>
              <a:rPr lang="ar-SA" sz="2400" dirty="0" smtClean="0"/>
              <a:t>عبر البرتغاليين المحيط الهندي حتى </a:t>
            </a:r>
            <a:r>
              <a:rPr lang="ar-SA" sz="2400" dirty="0"/>
              <a:t>وصل إلى الهند عام 1498م </a:t>
            </a:r>
            <a:r>
              <a:rPr lang="ar-SA" sz="2400" dirty="0" smtClean="0"/>
              <a:t>، و قد استفاد دي جاما من ابن ماجد و من خبرة العرب العلمية . </a:t>
            </a:r>
            <a:endParaRPr lang="fr-FR" sz="2400" dirty="0" smtClean="0"/>
          </a:p>
          <a:p>
            <a:r>
              <a:rPr lang="ar-SA" sz="2400" dirty="0" smtClean="0"/>
              <a:t>كان وصول البرتغاليين للهند نذير شؤم للتجارة العربية ، فقد كان أول طلب لحاكم كالكتا بالهند هو تحريم التعامل مع التجار العرب .</a:t>
            </a:r>
          </a:p>
          <a:p>
            <a:r>
              <a:rPr lang="ar-SA" sz="2400" dirty="0" smtClean="0"/>
              <a:t>وبعد تأسيس قاعدتهم في شبه القارة الهندية نحو عام 1500م  انطلقوا نحو الشرق عند جزر التوابل إندونيسيا والملايو ليؤسسوا في المائة سنة التالية احتكارا لتجارة التوابل خاصة لأوربا . </a:t>
            </a:r>
            <a:endParaRPr lang="fr-FR" sz="24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075" name="Espace réservé du contenu 2"/>
          <p:cNvSpPr>
            <a:spLocks noGrp="1"/>
          </p:cNvSpPr>
          <p:nvPr>
            <p:ph idx="1"/>
          </p:nvPr>
        </p:nvSpPr>
        <p:spPr>
          <a:xfrm>
            <a:off x="2339752" y="836712"/>
            <a:ext cx="6624736" cy="5661248"/>
          </a:xfrm>
        </p:spPr>
        <p:txBody>
          <a:bodyPr/>
          <a:lstStyle/>
          <a:p>
            <a:pPr fontAlgn="auto">
              <a:spcAft>
                <a:spcPts val="0"/>
              </a:spcAft>
              <a:defRPr/>
            </a:pPr>
            <a:r>
              <a:rPr lang="ar-SA" sz="2400" u="sng" dirty="0" smtClean="0">
                <a:solidFill>
                  <a:srgbClr val="FF0000"/>
                </a:solidFill>
              </a:rPr>
              <a:t>اولا: الاحتلال البرتغالي لمنطقه الخليج العربي </a:t>
            </a:r>
          </a:p>
          <a:p>
            <a:pPr fontAlgn="auto">
              <a:spcAft>
                <a:spcPts val="0"/>
              </a:spcAft>
              <a:defRPr/>
            </a:pPr>
            <a:endParaRPr lang="ar-SA" sz="2400" u="sng" dirty="0" smtClean="0"/>
          </a:p>
          <a:p>
            <a:r>
              <a:rPr lang="ar-SA" sz="2400" dirty="0" smtClean="0"/>
              <a:t>كانت النتيجة السريعة و المحققه لرحلة دي جاما ثروة في تجارة  اوروبا و مجدا عظيما للبرتغال و بعد وصول البرتغاليين مباشره الى الهند صمموا على السيطرة على كل التجارة التي كانت بأيدي العربي ، وأسسو عدة محطات تجارية بحرية أرخص مما سبق ...حيث ترسل البضائع الى المدن الاوروبية فينيسيا و برشلونة  وجنوا ..... الخ </a:t>
            </a:r>
          </a:p>
          <a:p>
            <a:pPr fontAlgn="auto">
              <a:spcAft>
                <a:spcPts val="0"/>
              </a:spcAft>
              <a:buNone/>
              <a:defRPr/>
            </a:pPr>
            <a:r>
              <a:rPr lang="ar-SA" sz="2400" dirty="0" smtClean="0"/>
              <a:t>° بدأ الصراع بين العرب و البرتغاليين  حول التجارة مع الهند لم تكن العلاقة وديه  بين الطرفين , و بدأ البرتغاليون في عام 1500م بمهاجمة السفن العربية فأحرقوا عشر سفن مملوكية عند الموانئ الهندية </a:t>
            </a:r>
          </a:p>
          <a:p>
            <a:pPr fontAlgn="auto">
              <a:spcAft>
                <a:spcPts val="0"/>
              </a:spcAft>
              <a:defRPr/>
            </a:pPr>
            <a:endParaRPr lang="ar-SA" sz="2400" dirty="0" smtClean="0"/>
          </a:p>
          <a:p>
            <a:pPr marL="0" indent="0" fontAlgn="auto">
              <a:spcAft>
                <a:spcPts val="0"/>
              </a:spcAft>
              <a:buNone/>
              <a:defRPr/>
            </a:pPr>
            <a:endParaRPr lang="ar-SA" sz="24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5" name="Espace réservé du contenu 2"/>
          <p:cNvSpPr>
            <a:spLocks noGrp="1"/>
          </p:cNvSpPr>
          <p:nvPr>
            <p:ph idx="1"/>
          </p:nvPr>
        </p:nvSpPr>
        <p:spPr>
          <a:xfrm>
            <a:off x="2339752" y="836712"/>
            <a:ext cx="6624736" cy="5661248"/>
          </a:xfrm>
        </p:spPr>
        <p:txBody>
          <a:bodyPr/>
          <a:lstStyle/>
          <a:p>
            <a:endParaRPr lang="ar-SA" sz="2800" dirty="0" smtClean="0">
              <a:solidFill>
                <a:schemeClr val="bg1">
                  <a:lumMod val="50000"/>
                </a:schemeClr>
              </a:solidFill>
            </a:endParaRPr>
          </a:p>
          <a:p>
            <a:r>
              <a:rPr lang="ar-SA" sz="2800" dirty="0" smtClean="0">
                <a:solidFill>
                  <a:schemeClr val="bg1">
                    <a:lumMod val="50000"/>
                  </a:schemeClr>
                </a:solidFill>
              </a:rPr>
              <a:t> </a:t>
            </a:r>
            <a:r>
              <a:rPr lang="ar-SA" sz="2800" dirty="0" smtClean="0"/>
              <a:t>ارسل الملك البرتغالي عام 1506م اسطولا جديدا الى  الشرق لتعزيز الوجود البرتغالي في السواحل وكان من ضمن  قادة الاسطول </a:t>
            </a:r>
            <a:r>
              <a:rPr lang="ar-SA" sz="2800" dirty="0" smtClean="0">
                <a:solidFill>
                  <a:srgbClr val="FF0000"/>
                </a:solidFill>
              </a:rPr>
              <a:t>الفونسو البوكيرك </a:t>
            </a:r>
            <a:r>
              <a:rPr lang="ar-SA" sz="2800" dirty="0" smtClean="0"/>
              <a:t>( </a:t>
            </a:r>
            <a:r>
              <a:rPr lang="ar-SA" sz="2800" dirty="0" smtClean="0">
                <a:solidFill>
                  <a:srgbClr val="FF0000"/>
                </a:solidFill>
              </a:rPr>
              <a:t>أكثر القادة البرتغاليين قسوة وهمجية وإجراما </a:t>
            </a:r>
            <a:r>
              <a:rPr lang="ar-SA" sz="2800" dirty="0" smtClean="0"/>
              <a:t>) </a:t>
            </a:r>
            <a:r>
              <a:rPr lang="ar-SA" sz="2800" dirty="0" smtClean="0">
                <a:solidFill>
                  <a:srgbClr val="FF0000"/>
                </a:solidFill>
              </a:rPr>
              <a:t> </a:t>
            </a:r>
            <a:r>
              <a:rPr lang="ar-SA" sz="2800" dirty="0" smtClean="0"/>
              <a:t>الذي كلف بسد منافد التجارة التي يستخدمها المسلمون فبدأ ا لبوكيرك نشاطه باحتلال جزيرة </a:t>
            </a:r>
            <a:r>
              <a:rPr lang="ar-SA" sz="2800" dirty="0" smtClean="0">
                <a:solidFill>
                  <a:srgbClr val="FF0000"/>
                </a:solidFill>
              </a:rPr>
              <a:t>سومطرة</a:t>
            </a:r>
            <a:r>
              <a:rPr lang="ar-SA" sz="2800" dirty="0"/>
              <a:t> </a:t>
            </a:r>
            <a:r>
              <a:rPr lang="ar-SA" sz="2800" dirty="0" smtClean="0"/>
              <a:t>.</a:t>
            </a:r>
          </a:p>
          <a:p>
            <a:r>
              <a:rPr lang="ar-SA" sz="2800" dirty="0" smtClean="0"/>
              <a:t>الواقعة في مواجهة الساحل الجنوبي لشبه الجزيرة العربية  ،وفي منتصف الطريق تماما بين الخليج العربي والبحر الأحمر.</a:t>
            </a:r>
            <a:endParaRPr lang="en-US" sz="28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5" name="Espace réservé du contenu 2"/>
          <p:cNvSpPr>
            <a:spLocks noGrp="1"/>
          </p:cNvSpPr>
          <p:nvPr>
            <p:ph idx="1"/>
          </p:nvPr>
        </p:nvSpPr>
        <p:spPr>
          <a:xfrm>
            <a:off x="2267744" y="908720"/>
            <a:ext cx="6624736" cy="5661248"/>
          </a:xfrm>
        </p:spPr>
        <p:txBody>
          <a:bodyPr/>
          <a:lstStyle/>
          <a:p>
            <a:endParaRPr lang="ar-SA" sz="2800" dirty="0" smtClean="0">
              <a:solidFill>
                <a:schemeClr val="bg1">
                  <a:lumMod val="50000"/>
                </a:schemeClr>
              </a:solidFill>
            </a:endParaRPr>
          </a:p>
          <a:p>
            <a:r>
              <a:rPr lang="ar-SA" sz="2800" dirty="0" smtClean="0"/>
              <a:t>على الرغم من أن الجزيرة كانت جرداء لا تحتوي على مظاهر الحياة </a:t>
            </a:r>
            <a:r>
              <a:rPr lang="ar-SA" sz="2800" dirty="0" smtClean="0">
                <a:solidFill>
                  <a:srgbClr val="FF0000"/>
                </a:solidFill>
              </a:rPr>
              <a:t>لكنه</a:t>
            </a:r>
            <a:r>
              <a:rPr lang="ar-SA" sz="2800" dirty="0" smtClean="0"/>
              <a:t> أراد اتخاذها قاعدة لإغلاق مضيق باب المندب</a:t>
            </a:r>
            <a:r>
              <a:rPr lang="ar-SA" sz="2800" dirty="0"/>
              <a:t> </a:t>
            </a:r>
            <a:r>
              <a:rPr lang="ar-SA" sz="2800" dirty="0" smtClean="0"/>
              <a:t>، والنزول في عدن فتمكن من محاصرة باب المندب تماما ومنع التجار العرب من دخول الهند إلا انهم فشلوا في احتلال</a:t>
            </a:r>
            <a:r>
              <a:rPr lang="ar-SA" sz="2800" dirty="0"/>
              <a:t> </a:t>
            </a:r>
            <a:r>
              <a:rPr lang="ar-SA" sz="2800" dirty="0" smtClean="0"/>
              <a:t>عدن .</a:t>
            </a:r>
          </a:p>
          <a:p>
            <a:r>
              <a:rPr lang="ar-SA" sz="2800" dirty="0" smtClean="0"/>
              <a:t>وبذلك و استطاعوا احتكار التجارة والقضاء على الرخاء الاقتصادي العربي وقطع ارزاق آلاف من العرب .</a:t>
            </a:r>
            <a:endParaRPr lang="en-US" sz="28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548680"/>
            <a:ext cx="8229600" cy="5894115"/>
          </a:xfrm>
        </p:spPr>
        <p:txBody>
          <a:bodyPr/>
          <a:lstStyle/>
          <a:p>
            <a:r>
              <a:rPr lang="ar-SA" sz="2800" dirty="0" smtClean="0"/>
              <a:t>بعد اغلاق البحر الاحمر في وجه التجارة العربية ، توجه البرتغاليون </a:t>
            </a:r>
          </a:p>
          <a:p>
            <a:r>
              <a:rPr lang="ar-SA" sz="2800" dirty="0" smtClean="0"/>
              <a:t>بقيادة </a:t>
            </a:r>
            <a:r>
              <a:rPr lang="ar-SA" sz="2800" dirty="0" smtClean="0">
                <a:solidFill>
                  <a:srgbClr val="FF0000"/>
                </a:solidFill>
              </a:rPr>
              <a:t>الفونسو دي بوكيرك </a:t>
            </a:r>
            <a:r>
              <a:rPr lang="ar-SA" sz="2800" dirty="0" smtClean="0"/>
              <a:t>عام 1507م للسيطرة على منطقة الخليج العربي . </a:t>
            </a:r>
          </a:p>
          <a:p>
            <a:r>
              <a:rPr lang="ar-SA" sz="2800" dirty="0" smtClean="0"/>
              <a:t>بدأ البو كيرك عمله بوضع الخطط لاحتلال جزيرة </a:t>
            </a:r>
            <a:r>
              <a:rPr lang="ar-SA" sz="2800" dirty="0" smtClean="0">
                <a:solidFill>
                  <a:srgbClr val="FF0000"/>
                </a:solidFill>
              </a:rPr>
              <a:t>هرمز</a:t>
            </a:r>
            <a:r>
              <a:rPr lang="ar-SA" sz="2800" dirty="0" smtClean="0"/>
              <a:t> في مدخل الخليج العربي </a:t>
            </a:r>
            <a:r>
              <a:rPr lang="ar-SA" sz="2800" dirty="0"/>
              <a:t>لاحتلال جزيرة هرمز في مدخل الخليج العربي ايمانا منه بأهمية الجزيرة التي لها الموقع الاستراتيجي </a:t>
            </a:r>
            <a:r>
              <a:rPr lang="ar-SA" sz="2800" dirty="0" smtClean="0"/>
              <a:t>الكبير. بدأ </a:t>
            </a:r>
            <a:r>
              <a:rPr lang="ar-SA" sz="2800" dirty="0"/>
              <a:t>البوكيرك حمله على الخليج العربي ومعه سفنا كبيره بها </a:t>
            </a:r>
            <a:r>
              <a:rPr lang="ar-SA" sz="2800" dirty="0" smtClean="0"/>
              <a:t>اسلحة نارية </a:t>
            </a:r>
            <a:r>
              <a:rPr lang="ar-SA" sz="2800" dirty="0"/>
              <a:t>فقام </a:t>
            </a:r>
            <a:r>
              <a:rPr lang="ar-SA" sz="2800" dirty="0" smtClean="0"/>
              <a:t>بمهاجمة السفن العربية عند منطقة  رأس الحد ،  ويعد ميناء رأس الحد أول ميناء في مدخل الخليج العربي يهاجمه لبرتغاليين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980728"/>
            <a:ext cx="8229600" cy="5534075"/>
          </a:xfrm>
        </p:spPr>
        <p:txBody>
          <a:bodyPr/>
          <a:lstStyle/>
          <a:p>
            <a:r>
              <a:rPr lang="ar-SA" sz="2800" dirty="0" smtClean="0"/>
              <a:t>ثم توجه إلى </a:t>
            </a:r>
            <a:r>
              <a:rPr lang="ar-SA" sz="2800" dirty="0" smtClean="0">
                <a:solidFill>
                  <a:srgbClr val="FF0000"/>
                </a:solidFill>
              </a:rPr>
              <a:t>قلهات</a:t>
            </a:r>
            <a:r>
              <a:rPr lang="ar-SA" sz="2800" dirty="0" smtClean="0"/>
              <a:t> ومنها الى قريات التي استعد اهلها بالدفاع عنها وحدثت مقاومه عربيه بطوليه ضد الغزاة فقام البرتغاليون بقتل كل من يقع في ايديهم من اهل المدنية فكانت مجزرة هبية قاموا بقطع انوف اهل البلدة وانطلقوا في عمليات سلب ونهب </a:t>
            </a:r>
            <a:r>
              <a:rPr lang="ar-SA" sz="2800" dirty="0"/>
              <a:t> </a:t>
            </a:r>
            <a:r>
              <a:rPr lang="ar-SA" sz="2800" dirty="0" smtClean="0"/>
              <a:t>. </a:t>
            </a:r>
          </a:p>
          <a:p>
            <a:r>
              <a:rPr lang="ar-SA" sz="2800" dirty="0" smtClean="0"/>
              <a:t>ثم شرع البوكيرك بمهاجمه </a:t>
            </a:r>
            <a:r>
              <a:rPr lang="ar-SA" sz="2800" dirty="0" smtClean="0">
                <a:solidFill>
                  <a:srgbClr val="FF0000"/>
                </a:solidFill>
              </a:rPr>
              <a:t>مسقط </a:t>
            </a:r>
            <a:r>
              <a:rPr lang="ar-SA" sz="2800" dirty="0" smtClean="0"/>
              <a:t>,وهي ذات موقع سوقي خطير يتحكم في مدخل الخليج العربي ووصفت  بأنها مدينه كبيرة كثيفة السكان ولابد ان تمر فيها جميع السفن التي تزاول الملاحة في تلك المناطق ,كما انها مدينه انيقة جدا ومنازلها جميلة.</a:t>
            </a:r>
          </a:p>
          <a:p>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476673"/>
            <a:ext cx="8229600" cy="6264696"/>
          </a:xfrm>
        </p:spPr>
        <p:txBody>
          <a:bodyPr/>
          <a:lstStyle/>
          <a:p>
            <a:r>
              <a:rPr lang="ar-SA" sz="2800" dirty="0"/>
              <a:t>وقد واجه البرتغاليون مقاومه </a:t>
            </a:r>
            <a:r>
              <a:rPr lang="ar-SA" sz="2800" dirty="0" smtClean="0"/>
              <a:t>عنيفة </a:t>
            </a:r>
            <a:r>
              <a:rPr lang="ar-SA" sz="2800" dirty="0"/>
              <a:t>من اجل مسقط فعمد </a:t>
            </a:r>
            <a:r>
              <a:rPr lang="ar-SA" sz="2800" dirty="0" smtClean="0"/>
              <a:t>البوكيرك </a:t>
            </a:r>
            <a:r>
              <a:rPr lang="ar-SA" sz="2800" dirty="0"/>
              <a:t>الى ضرب </a:t>
            </a:r>
            <a:r>
              <a:rPr lang="ar-SA" sz="2800" dirty="0" smtClean="0"/>
              <a:t>المدينة </a:t>
            </a:r>
            <a:r>
              <a:rPr lang="ar-SA" sz="2800" dirty="0"/>
              <a:t>بالمدافع واحراق مبانيها و </a:t>
            </a:r>
            <a:r>
              <a:rPr lang="ar-SA" sz="2800" dirty="0" smtClean="0"/>
              <a:t>يروى ان البوكيرك أطلق العنان لجنوده في القيام بعمليات واسعة لقتل وذبح كل ما يصادفهم ...... دون تمييز ، وتدمير المدينة وإحراقها .  </a:t>
            </a:r>
            <a:endParaRPr lang="en-US" sz="2800" dirty="0"/>
          </a:p>
          <a:p>
            <a:r>
              <a:rPr lang="ar-SA" sz="2800" dirty="0"/>
              <a:t>و بعد خراب مسقط مضى </a:t>
            </a:r>
            <a:r>
              <a:rPr lang="ar-SA" sz="2800" dirty="0" smtClean="0"/>
              <a:t>البوكريك في غزواته التخريبية على طول الساحل العماني وقد هدد حاكم </a:t>
            </a:r>
            <a:r>
              <a:rPr lang="ar-SA" sz="2800" dirty="0" smtClean="0">
                <a:solidFill>
                  <a:srgbClr val="FF0000"/>
                </a:solidFill>
              </a:rPr>
              <a:t>صحار </a:t>
            </a:r>
            <a:r>
              <a:rPr lang="ar-SA" sz="2800" dirty="0" smtClean="0"/>
              <a:t>التابع لمشيخة هرمز بأنه سيلقى مقاومه عربيه اشد مما اظهرته المدن العمانيه السابقة .</a:t>
            </a:r>
          </a:p>
          <a:p>
            <a:pPr>
              <a:buNone/>
            </a:pPr>
            <a:r>
              <a:rPr lang="ar-SA" sz="2800" dirty="0" smtClean="0"/>
              <a:t>ثم توجه البوكيرك لميناء مدينة </a:t>
            </a:r>
            <a:r>
              <a:rPr lang="ar-SA" sz="2800" dirty="0" smtClean="0">
                <a:solidFill>
                  <a:srgbClr val="FF0000"/>
                </a:solidFill>
              </a:rPr>
              <a:t>خورفكان</a:t>
            </a:r>
            <a:r>
              <a:rPr lang="ar-SA" sz="2800" dirty="0" smtClean="0"/>
              <a:t> التي قاومه سكانها فلقوا الحرق والتدمير والتعذيب والأسر  ، ومنها إلى رأس مسندم ومنها مباشرة لجزيرة </a:t>
            </a:r>
            <a:r>
              <a:rPr lang="ar-SA" sz="2800" dirty="0" smtClean="0">
                <a:solidFill>
                  <a:srgbClr val="FF0000"/>
                </a:solidFill>
              </a:rPr>
              <a:t>هرمز</a:t>
            </a:r>
            <a:r>
              <a:rPr lang="ar-SA" sz="2800" dirty="0" smtClean="0"/>
              <a:t> التي ضرب عليها حصارا محكما . </a:t>
            </a:r>
          </a:p>
          <a:p>
            <a:pPr marL="0" indent="0">
              <a:buNone/>
            </a:pPr>
            <a:endParaRPr lang="en-US" dirty="0" smtClean="0"/>
          </a:p>
          <a:p>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4" name="عنصر نائب للمحتوى 3" descr="soori20111218143200500.jpg"/>
          <p:cNvPicPr>
            <a:picLocks noGrp="1"/>
          </p:cNvPicPr>
          <p:nvPr>
            <p:ph idx="1"/>
          </p:nvPr>
        </p:nvPicPr>
        <p:blipFill>
          <a:blip r:embed="rId3" cstate="print"/>
          <a:stretch>
            <a:fillRect/>
          </a:stretch>
        </p:blipFill>
        <p:spPr>
          <a:xfrm flipH="1">
            <a:off x="-2" y="0"/>
            <a:ext cx="9144002" cy="68580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عنوان 2"/>
          <p:cNvSpPr>
            <a:spLocks noGrp="1"/>
          </p:cNvSpPr>
          <p:nvPr>
            <p:ph type="title"/>
          </p:nvPr>
        </p:nvSpPr>
        <p:spPr>
          <a:xfrm>
            <a:off x="5738936" y="260648"/>
            <a:ext cx="3405064" cy="504056"/>
          </a:xfrm>
        </p:spPr>
        <p:txBody>
          <a:bodyPr/>
          <a:lstStyle/>
          <a:p>
            <a:r>
              <a:rPr lang="ar-SA" sz="2400" b="1" u="sng" dirty="0" smtClean="0">
                <a:solidFill>
                  <a:srgbClr val="FF0000"/>
                </a:solidFill>
              </a:rPr>
              <a:t/>
            </a:r>
            <a:br>
              <a:rPr lang="ar-SA" sz="2400" b="1" u="sng" dirty="0" smtClean="0">
                <a:solidFill>
                  <a:srgbClr val="FF0000"/>
                </a:solidFill>
              </a:rPr>
            </a:br>
            <a:r>
              <a:rPr lang="ar-SA" sz="2400" b="1" u="sng" dirty="0" smtClean="0">
                <a:solidFill>
                  <a:srgbClr val="FF0000"/>
                </a:solidFill>
              </a:rPr>
              <a:t>ثانيا: احتلال هرمز:</a:t>
            </a:r>
            <a:r>
              <a:rPr lang="en-US" sz="3200" dirty="0" smtClean="0"/>
              <a:t/>
            </a:r>
            <a:br>
              <a:rPr lang="en-US" sz="3200" dirty="0" smtClean="0"/>
            </a:br>
            <a:r>
              <a:rPr lang="ar-SA" sz="3200" dirty="0" smtClean="0"/>
              <a:t> </a:t>
            </a:r>
            <a:endParaRPr lang="ar-SA" sz="3200" dirty="0"/>
          </a:p>
        </p:txBody>
      </p:sp>
      <p:sp>
        <p:nvSpPr>
          <p:cNvPr id="4" name="عنصر نائب للمحتوى 3"/>
          <p:cNvSpPr>
            <a:spLocks noGrp="1"/>
          </p:cNvSpPr>
          <p:nvPr>
            <p:ph idx="1"/>
          </p:nvPr>
        </p:nvSpPr>
        <p:spPr>
          <a:xfrm>
            <a:off x="467544" y="620688"/>
            <a:ext cx="8363272" cy="5832648"/>
          </a:xfrm>
        </p:spPr>
        <p:txBody>
          <a:bodyPr/>
          <a:lstStyle/>
          <a:p>
            <a:r>
              <a:rPr lang="ar-SA" sz="2800" dirty="0" smtClean="0">
                <a:solidFill>
                  <a:schemeClr val="bg1">
                    <a:lumMod val="50000"/>
                  </a:schemeClr>
                </a:solidFill>
              </a:rPr>
              <a:t> </a:t>
            </a:r>
            <a:r>
              <a:rPr lang="ar-SA" sz="2400" dirty="0" smtClean="0"/>
              <a:t>يطلق هرمز في وقتنا الحاضر على المضيق الذي يربط خليج عمان بالخليج العربي.</a:t>
            </a:r>
          </a:p>
          <a:p>
            <a:r>
              <a:rPr lang="ar-SA" sz="2400" dirty="0" smtClean="0"/>
              <a:t>كانت هرمز سابقا مشيخة عربية كبيرة .بسطت سلطانها السياسي على أجزاء مترامية من شواطئ الخليج العربي وجزره ، من عمان حتى القطيف شمالا وكذلك جزر البحرين ، وكذلك سيطرت هرمز على قسم كبير من الساحل الشرقي الفارسي للخليج العربي . فكانت من أعظم الكيانات السياسية والتجارية التي شهدتها منطقة الخليج العربي ثراء وازدهارا وأوفرها سكانا يعيشون على مستوى عال من الرفاهية . حتى أصبحت حلقة مهمة لنقل التجارة العالمية بين الشرق والغرب . </a:t>
            </a:r>
          </a:p>
          <a:p>
            <a:pPr marL="0" indent="0">
              <a:buNone/>
            </a:pPr>
            <a:endParaRPr lang="en-US" sz="2400" dirty="0" smtClean="0"/>
          </a:p>
        </p:txBody>
      </p:sp>
      <p:pic>
        <p:nvPicPr>
          <p:cNvPr id="5" name="صورة 4" descr="ee348c0d87d00968a9231ca532ce236d.jpg"/>
          <p:cNvPicPr/>
          <p:nvPr/>
        </p:nvPicPr>
        <p:blipFill>
          <a:blip r:embed="rId4" cstate="print"/>
          <a:stretch>
            <a:fillRect/>
          </a:stretch>
        </p:blipFill>
        <p:spPr>
          <a:xfrm>
            <a:off x="894173" y="3861048"/>
            <a:ext cx="7992888" cy="3384376"/>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1916832"/>
            <a:ext cx="8229600" cy="4525963"/>
          </a:xfrm>
        </p:spPr>
        <p:txBody>
          <a:bodyPr/>
          <a:lstStyle/>
          <a:p>
            <a:endParaRPr lang="ar-SA" sz="2800" dirty="0" smtClean="0"/>
          </a:p>
          <a:p>
            <a:r>
              <a:rPr lang="ar-SA" sz="2800" dirty="0" smtClean="0">
                <a:solidFill>
                  <a:schemeClr val="bg1">
                    <a:lumMod val="50000"/>
                  </a:schemeClr>
                </a:solidFill>
              </a:rPr>
              <a:t>و بسطت هذه المشيخة العربية نفوذها حتى شملت ما يعرف الان بالإمارات العربية ,قطر والبحرين الى ان وصلت الى شمال القطيف كما امتدت الى اعماق الجزيرة العربية حتى وصلت الى الاحساء وامتدت جنوبا الى ان وصلت الى خليج عدن .</a:t>
            </a:r>
          </a:p>
          <a:p>
            <a:endParaRPr lang="ar-SA" sz="2800" dirty="0" smtClean="0">
              <a:solidFill>
                <a:schemeClr val="bg1">
                  <a:lumMod val="50000"/>
                </a:schemeClr>
              </a:solidFill>
            </a:endParaRPr>
          </a:p>
          <a:p>
            <a:r>
              <a:rPr lang="ar-SA" sz="2800" dirty="0" smtClean="0"/>
              <a:t>كانوا يعيشون على مستوى عالي من الرفاهية ويرجع ذالك الى نشاطهم التجاري الواسع حتى اصبحت خلقه وصل بين المشرق والمغرب .</a:t>
            </a:r>
            <a:endParaRPr lang="en-US" sz="2800" dirty="0" smtClean="0"/>
          </a:p>
          <a:p>
            <a:endParaRPr lang="ar-SA" sz="2800" dirty="0" smtClean="0"/>
          </a:p>
          <a:p>
            <a:pPr>
              <a:buNone/>
            </a:pPr>
            <a:endParaRPr lang="en-US" sz="2800" dirty="0" smtClean="0"/>
          </a:p>
          <a:p>
            <a:pPr>
              <a:buNone/>
            </a:pPr>
            <a:endParaRPr lang="ar-SA" dirty="0"/>
          </a:p>
        </p:txBody>
      </p:sp>
      <p:pic>
        <p:nvPicPr>
          <p:cNvPr id="5" name="صورة 4" descr="Capture.JPG"/>
          <p:cNvPicPr>
            <a:picLocks noChangeAspect="1"/>
          </p:cNvPicPr>
          <p:nvPr/>
        </p:nvPicPr>
        <p:blipFill>
          <a:blip r:embed="rId4" cstate="print"/>
          <a:stretch>
            <a:fillRect/>
          </a:stretch>
        </p:blipFill>
        <p:spPr>
          <a:xfrm>
            <a:off x="611560" y="836712"/>
            <a:ext cx="7992888" cy="525658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5"/>
                                        </p:tgtEl>
                                        <p:attrNameLst>
                                          <p:attrName>ppt_x</p:attrName>
                                        </p:attrNameLst>
                                      </p:cBhvr>
                                      <p:tavLst>
                                        <p:tav tm="0">
                                          <p:val>
                                            <p:strVal val="ppt_x"/>
                                          </p:val>
                                        </p:tav>
                                        <p:tav tm="100000">
                                          <p:val>
                                            <p:strVal val="ppt_x"/>
                                          </p:val>
                                        </p:tav>
                                      </p:tavLst>
                                    </p:anim>
                                    <p:anim calcmode="lin" valueType="num">
                                      <p:cBhvr additive="base">
                                        <p:cTn id="13" dur="500"/>
                                        <p:tgtEl>
                                          <p:spTgt spid="5"/>
                                        </p:tgtEl>
                                        <p:attrNameLst>
                                          <p:attrName>ppt_y</p:attrName>
                                        </p:attrNameLst>
                                      </p:cBhvr>
                                      <p:tavLst>
                                        <p:tav tm="0">
                                          <p:val>
                                            <p:strVal val="ppt_y"/>
                                          </p:val>
                                        </p:tav>
                                        <p:tav tm="100000">
                                          <p:val>
                                            <p:strVal val="1+ppt_h/2"/>
                                          </p:val>
                                        </p:tav>
                                      </p:tavLst>
                                    </p:anim>
                                    <p:set>
                                      <p:cBhvr>
                                        <p:cTn id="14" dur="1" fill="hold">
                                          <p:stCondLst>
                                            <p:cond delay="499"/>
                                          </p:stCondLst>
                                        </p:cTn>
                                        <p:tgtEl>
                                          <p:spTgt spid="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59832" y="274638"/>
            <a:ext cx="5626968" cy="1143000"/>
          </a:xfrm>
        </p:spPr>
        <p:txBody>
          <a:bodyPr/>
          <a:lstStyle/>
          <a:p>
            <a:pPr algn="r"/>
            <a:r>
              <a:rPr lang="ar-SA" sz="2800" b="1" u="sng" dirty="0" smtClean="0">
                <a:solidFill>
                  <a:srgbClr val="FF0000"/>
                </a:solidFill>
              </a:rPr>
              <a:t>ثانيا:الغزو البرتغالي على هرمز:</a:t>
            </a:r>
            <a:endParaRPr lang="ar-SA" sz="2800" u="sng" dirty="0">
              <a:solidFill>
                <a:srgbClr val="FF0000"/>
              </a:solidFill>
            </a:endParaRPr>
          </a:p>
        </p:txBody>
      </p:sp>
      <p:sp>
        <p:nvSpPr>
          <p:cNvPr id="3" name="عنصر نائب للمحتوى 2"/>
          <p:cNvSpPr>
            <a:spLocks noGrp="1"/>
          </p:cNvSpPr>
          <p:nvPr>
            <p:ph idx="1"/>
          </p:nvPr>
        </p:nvSpPr>
        <p:spPr>
          <a:xfrm>
            <a:off x="2555776" y="1196752"/>
            <a:ext cx="6419056" cy="5429200"/>
          </a:xfrm>
        </p:spPr>
        <p:txBody>
          <a:bodyPr/>
          <a:lstStyle/>
          <a:p>
            <a:endParaRPr lang="ar-SA" sz="2800" dirty="0" smtClean="0">
              <a:solidFill>
                <a:schemeClr val="bg1">
                  <a:lumMod val="50000"/>
                </a:schemeClr>
              </a:solidFill>
            </a:endParaRPr>
          </a:p>
          <a:p>
            <a:r>
              <a:rPr lang="ar-SA" sz="2400" b="1" dirty="0" smtClean="0"/>
              <a:t>لما قام البرتغاليون بغزو الخليج استعدت مشيخة هرمز لصد هذا الغزو وتجمع الفرسان على الساحل .</a:t>
            </a:r>
          </a:p>
          <a:p>
            <a:endParaRPr lang="ar-SA" sz="2400" b="1" dirty="0" smtClean="0"/>
          </a:p>
          <a:p>
            <a:r>
              <a:rPr lang="ar-SA" sz="2400" b="1" dirty="0" smtClean="0"/>
              <a:t> وكان ملك هرمز انذاك صبيا يسمى سيف الدين وكان يحكم عنه مستشاره الشيخ عطار ونظرا لاستمرار القصف المدفعي البرتغالي على هرمز لم يجد سيف الدين بدا من طلب المفاوضه مع البرتغاليين فوافق الطرفان وفي تلك الاثناء قتل الشيخ عطار مستشار الملك على يد البوكيرك حيث طعنه غدرا ، وأجبر  الملك الصغير بالقوة على عقد معاهدة مع البرتغاليين . </a:t>
            </a:r>
            <a:endParaRPr lang="ar-SA" sz="2400" b="1" dirty="0"/>
          </a:p>
        </p:txBody>
      </p:sp>
      <p:pic>
        <p:nvPicPr>
          <p:cNvPr id="4" name="صورة 3" descr="Afonso_de_Albuquerque_(Sloane).jpg"/>
          <p:cNvPicPr>
            <a:picLocks noChangeAspect="1"/>
          </p:cNvPicPr>
          <p:nvPr/>
        </p:nvPicPr>
        <p:blipFill>
          <a:blip r:embed="rId2" cstate="print"/>
          <a:stretch>
            <a:fillRect/>
          </a:stretch>
        </p:blipFill>
        <p:spPr>
          <a:xfrm>
            <a:off x="0" y="0"/>
            <a:ext cx="2375248" cy="68580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عنوان 2"/>
          <p:cNvSpPr>
            <a:spLocks noGrp="1"/>
          </p:cNvSpPr>
          <p:nvPr>
            <p:ph type="title"/>
          </p:nvPr>
        </p:nvSpPr>
        <p:spPr>
          <a:xfrm>
            <a:off x="3563888" y="548680"/>
            <a:ext cx="4845224" cy="792088"/>
          </a:xfrm>
        </p:spPr>
        <p:txBody>
          <a:bodyPr/>
          <a:lstStyle/>
          <a:p>
            <a:pPr algn="r"/>
            <a:r>
              <a:rPr lang="ar-SA" sz="3200" b="1" dirty="0" smtClean="0"/>
              <a:t>بنود المعاهدة:- </a:t>
            </a:r>
            <a:endParaRPr lang="en-US" sz="3200" dirty="0" smtClean="0"/>
          </a:p>
        </p:txBody>
      </p:sp>
      <p:sp>
        <p:nvSpPr>
          <p:cNvPr id="4" name="عنصر نائب للمحتوى 3"/>
          <p:cNvSpPr>
            <a:spLocks noGrp="1"/>
          </p:cNvSpPr>
          <p:nvPr>
            <p:ph idx="1"/>
          </p:nvPr>
        </p:nvSpPr>
        <p:spPr>
          <a:xfrm>
            <a:off x="2627784" y="1412776"/>
            <a:ext cx="6141368" cy="5040560"/>
          </a:xfrm>
        </p:spPr>
        <p:txBody>
          <a:bodyPr/>
          <a:lstStyle/>
          <a:p>
            <a:pPr marL="514350" indent="-514350">
              <a:buFont typeface="+mj-lt"/>
              <a:buAutoNum type="arabicPeriod"/>
            </a:pPr>
            <a:r>
              <a:rPr lang="ar-SA" sz="2800" b="1" dirty="0" smtClean="0"/>
              <a:t>ان يضل سيف الدين حاكم على هرمز تحت سيادة البرتغاليين.</a:t>
            </a:r>
            <a:endParaRPr lang="en-US" sz="2800" b="1" dirty="0" smtClean="0"/>
          </a:p>
          <a:p>
            <a:pPr marL="514350" indent="-514350">
              <a:buFont typeface="+mj-lt"/>
              <a:buAutoNum type="arabicPeriod"/>
            </a:pPr>
            <a:r>
              <a:rPr lang="ar-SA" sz="2800" b="1" dirty="0" smtClean="0"/>
              <a:t>ان يدفع لملك البرتغالي جزيه سنوية.</a:t>
            </a:r>
            <a:endParaRPr lang="en-US" sz="2800" b="1" dirty="0" smtClean="0"/>
          </a:p>
          <a:p>
            <a:pPr marL="514350" indent="-514350">
              <a:buFont typeface="+mj-lt"/>
              <a:buAutoNum type="arabicPeriod"/>
            </a:pPr>
            <a:r>
              <a:rPr lang="ar-SA" sz="2800" b="1" dirty="0" smtClean="0"/>
              <a:t>ان يسمح سيف الدين للبرتغاليين بإقامة </a:t>
            </a:r>
            <a:r>
              <a:rPr lang="ar-SA" sz="2800" b="1" dirty="0" err="1" smtClean="0"/>
              <a:t>منشأت</a:t>
            </a:r>
            <a:r>
              <a:rPr lang="ar-SA" sz="2800" b="1" dirty="0" smtClean="0"/>
              <a:t> عسكرية في بلاده (لذلك استولى البوكيرك على قطعه ارض لبناء حصن عليها)</a:t>
            </a:r>
            <a:endParaRPr lang="en-US" sz="2800" b="1" dirty="0" smtClean="0"/>
          </a:p>
          <a:p>
            <a:pPr marL="514350" indent="-514350">
              <a:buFont typeface="+mj-lt"/>
              <a:buAutoNum type="arabicPeriod"/>
            </a:pPr>
            <a:r>
              <a:rPr lang="ar-SA" sz="2800" b="1" dirty="0" smtClean="0"/>
              <a:t>عدم فرض ضرائب التي يجلبها البرتغاليين من هرمز والموانئ التابعه لها .</a:t>
            </a:r>
            <a:endParaRPr lang="en-US" sz="2800" b="1" dirty="0" smtClean="0"/>
          </a:p>
          <a:p>
            <a:pPr marL="514350" indent="-514350">
              <a:buFont typeface="+mj-lt"/>
              <a:buAutoNum type="arabicPeriod"/>
            </a:pPr>
            <a:r>
              <a:rPr lang="ar-SA" sz="2800" b="1" dirty="0" smtClean="0"/>
              <a:t>عدم السماح لسفن الاهالي لممارسه نشاطها إلا بتصريح من البرتغاليين .</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عنوان 5"/>
          <p:cNvSpPr>
            <a:spLocks noGrp="1"/>
          </p:cNvSpPr>
          <p:nvPr>
            <p:ph type="title"/>
          </p:nvPr>
        </p:nvSpPr>
        <p:spPr>
          <a:xfrm>
            <a:off x="539552" y="620688"/>
            <a:ext cx="8229600" cy="1143000"/>
          </a:xfrm>
        </p:spPr>
        <p:txBody>
          <a:bodyPr/>
          <a:lstStyle/>
          <a:p>
            <a:pPr algn="r"/>
            <a:r>
              <a:rPr lang="ar-SA" sz="3200" b="1" u="sng" dirty="0" smtClean="0"/>
              <a:t>وضع هرمز السياسي والاقتصادي  بعد الصلح:</a:t>
            </a:r>
            <a:r>
              <a:rPr lang="en-US" sz="3200" b="1" u="sng" dirty="0" smtClean="0"/>
              <a:t/>
            </a:r>
            <a:br>
              <a:rPr lang="en-US" sz="3200" b="1" u="sng" dirty="0" smtClean="0"/>
            </a:br>
            <a:endParaRPr lang="ar-SA" sz="3200" b="1" u="sng" dirty="0"/>
          </a:p>
        </p:txBody>
      </p:sp>
      <p:sp>
        <p:nvSpPr>
          <p:cNvPr id="3" name="عنصر نائب للمحتوى 2"/>
          <p:cNvSpPr>
            <a:spLocks noGrp="1"/>
          </p:cNvSpPr>
          <p:nvPr>
            <p:ph idx="1"/>
          </p:nvPr>
        </p:nvSpPr>
        <p:spPr/>
        <p:txBody>
          <a:bodyPr/>
          <a:lstStyle/>
          <a:p>
            <a:pPr>
              <a:buNone/>
            </a:pPr>
            <a:endParaRPr lang="en-US" sz="2800" dirty="0" smtClean="0"/>
          </a:p>
          <a:p>
            <a:r>
              <a:rPr lang="ar-SA" sz="2800" dirty="0" smtClean="0"/>
              <a:t>باحتلال هرمز فرض البرتغاليون سيطرتهم التامة على المنطقه حيث لم يعد باستطاعة أي سفينة بمتاجره مع منطقه هرمز دون أي اذن من البرتغاليين.</a:t>
            </a:r>
          </a:p>
          <a:p>
            <a:pPr>
              <a:buNone/>
            </a:pPr>
            <a:endParaRPr lang="en-US" sz="2800" dirty="0" smtClean="0"/>
          </a:p>
          <a:p>
            <a:r>
              <a:rPr lang="ar-SA" sz="2800" dirty="0" smtClean="0"/>
              <a:t>في عام 1905 عين الفونسو دي بوكيرك نائب لملك البرتغال في الهند.</a:t>
            </a:r>
            <a:endParaRPr lang="en-US" sz="2800" dirty="0" smtClean="0"/>
          </a:p>
          <a:p>
            <a:r>
              <a:rPr lang="ar-SA" sz="2800" dirty="0" smtClean="0"/>
              <a:t>في عام 1515م هاجم البرتغاليين البحرين ونزلوا في مكان قريب من المنامة .</a:t>
            </a:r>
            <a:endParaRPr lang="en-US" sz="2800" dirty="0" smtClean="0"/>
          </a:p>
          <a:p>
            <a:pPr>
              <a:buNone/>
            </a:pPr>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683568" y="1412776"/>
            <a:ext cx="8085584" cy="5040560"/>
          </a:xfrm>
        </p:spPr>
        <p:txBody>
          <a:bodyPr/>
          <a:lstStyle/>
          <a:p>
            <a:r>
              <a:rPr lang="ar-SA" sz="2800" dirty="0" smtClean="0"/>
              <a:t>استفاد البرتغاليين من موقع هرمز وجعلوا منها محورا للفعاليات البرتغاليه  وازدهرت تجارتهم من موانئ الخليج الاخرى . وفي نفس الوقت ونتيجة لضخامة الضرائب البرتغالية على السفن الأخرى أدى الى تدهور تجارتها وانخفاضها المستمر طيلة القرن 17.م</a:t>
            </a:r>
          </a:p>
          <a:p>
            <a:endParaRPr lang="en-US" sz="2800" dirty="0" smtClean="0"/>
          </a:p>
          <a:p>
            <a:r>
              <a:rPr lang="ar-SA" sz="2800" dirty="0" smtClean="0"/>
              <a:t>كما أن سلطه هرمز اصبحت سلطه أسميه فقط حيث أجبروا على تأدية يمين الولاء للملك البرتغالي ،  ولم يسمح لهم بمغادره الجزيرة دون موافقة البرتغاليين.</a:t>
            </a:r>
            <a:endParaRPr lang="en-US" sz="2800" dirty="0" smtClean="0"/>
          </a:p>
          <a:p>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عنوان 2"/>
          <p:cNvSpPr>
            <a:spLocks noGrp="1"/>
          </p:cNvSpPr>
          <p:nvPr>
            <p:ph type="title"/>
          </p:nvPr>
        </p:nvSpPr>
        <p:spPr>
          <a:xfrm>
            <a:off x="3491880" y="332656"/>
            <a:ext cx="4845224" cy="1152128"/>
          </a:xfrm>
        </p:spPr>
        <p:txBody>
          <a:bodyPr/>
          <a:lstStyle/>
          <a:p>
            <a:pPr algn="r"/>
            <a:r>
              <a:rPr lang="ar-SA" sz="2800" b="1" u="sng" dirty="0" smtClean="0">
                <a:solidFill>
                  <a:srgbClr val="FF0000"/>
                </a:solidFill>
              </a:rPr>
              <a:t>ثالثا:</a:t>
            </a:r>
            <a:r>
              <a:rPr lang="ar-SA" sz="2800" b="1" i="1" u="sng" dirty="0" smtClean="0">
                <a:solidFill>
                  <a:srgbClr val="FF0000"/>
                </a:solidFill>
              </a:rPr>
              <a:t> الثورات العربية ضد البرتغاليين  </a:t>
            </a:r>
            <a:r>
              <a:rPr lang="en-US" sz="3200" b="1" dirty="0" smtClean="0"/>
              <a:t/>
            </a:r>
            <a:br>
              <a:rPr lang="en-US" sz="3200" b="1" dirty="0" smtClean="0"/>
            </a:br>
            <a:endParaRPr lang="en-US" sz="3200" b="1" dirty="0" smtClean="0"/>
          </a:p>
        </p:txBody>
      </p:sp>
      <p:sp>
        <p:nvSpPr>
          <p:cNvPr id="4" name="عنصر نائب للمحتوى 3"/>
          <p:cNvSpPr>
            <a:spLocks noGrp="1"/>
          </p:cNvSpPr>
          <p:nvPr>
            <p:ph idx="1"/>
          </p:nvPr>
        </p:nvSpPr>
        <p:spPr>
          <a:xfrm>
            <a:off x="395536" y="1196752"/>
            <a:ext cx="8748464" cy="5400600"/>
          </a:xfrm>
        </p:spPr>
        <p:txBody>
          <a:bodyPr/>
          <a:lstStyle/>
          <a:p>
            <a:r>
              <a:rPr lang="ar-SA" sz="2400" dirty="0" smtClean="0"/>
              <a:t>لم يعد يذاع نبأ وفاة السفاح البرتغالي الب وكيرك حتى شرع العرب سكان الخليج العربي لتحريك ثورة تحت قيادة حكام هرمز على الحكم البرتغالي , بحيث امتدت الثورة الى جميع القواعد والحصون البرتغالية في منطقة الخليج العربي , فتوصل عرب الخليج بقيادة ملك هرمز وضع خطة محكمة لإشعال  نار الثورة الموحدة ضد الوجود البرتغالي , </a:t>
            </a:r>
          </a:p>
          <a:p>
            <a:r>
              <a:rPr lang="ar-SA" sz="2400" dirty="0" smtClean="0"/>
              <a:t>وفي 1521م قام رئيس التجار بمهاجمة السفينتين الموجودتين في ميناء هرمز وأشعل النار على سطح احدهما فكان ذلك إيذانا ببدء الثورة فتمكن الأهالي من مهاجمة البرتغاليين وحاصروهم في القلعة ، أما في بقية المناطق فقد تعرض البرتغاليون الى هجمات منظمة وشهدت الثورة نجاحا عظيما وتعرض البرتغاليون الي خسائر فادحه .ولم ينج البرتغاليون في قلهات الذين عرفوا بالثورة قبل إعلانها واتخذوا للأمر عدته .</a:t>
            </a:r>
            <a:endParaRPr lang="en-US" sz="2400" dirty="0" smtClean="0"/>
          </a:p>
          <a:p>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عنوان 5"/>
          <p:cNvSpPr>
            <a:spLocks noGrp="1"/>
          </p:cNvSpPr>
          <p:nvPr>
            <p:ph type="title"/>
          </p:nvPr>
        </p:nvSpPr>
        <p:spPr>
          <a:xfrm>
            <a:off x="539552" y="620688"/>
            <a:ext cx="8229600" cy="1143000"/>
          </a:xfrm>
        </p:spPr>
        <p:txBody>
          <a:bodyPr/>
          <a:lstStyle/>
          <a:p>
            <a:pPr algn="r"/>
            <a:r>
              <a:rPr lang="en-US" sz="3200" b="1" dirty="0" smtClean="0"/>
              <a:t/>
            </a:r>
            <a:br>
              <a:rPr lang="en-US" sz="3200" b="1" dirty="0" smtClean="0"/>
            </a:br>
            <a:endParaRPr lang="ar-SA" sz="3200" b="1" dirty="0"/>
          </a:p>
        </p:txBody>
      </p:sp>
      <p:sp>
        <p:nvSpPr>
          <p:cNvPr id="3" name="عنصر نائب للمحتوى 2"/>
          <p:cNvSpPr>
            <a:spLocks noGrp="1"/>
          </p:cNvSpPr>
          <p:nvPr>
            <p:ph idx="1"/>
          </p:nvPr>
        </p:nvSpPr>
        <p:spPr/>
        <p:txBody>
          <a:bodyPr/>
          <a:lstStyle/>
          <a:p>
            <a:pPr>
              <a:buNone/>
            </a:pPr>
            <a:endParaRPr lang="ar-SA" sz="2800" dirty="0" smtClean="0"/>
          </a:p>
          <a:p>
            <a:r>
              <a:rPr lang="ar-SA" sz="2800" dirty="0" smtClean="0"/>
              <a:t>نقل البرتغاليون تعزيزات عسكرية إلى جزيرة هرمز التي اتخذها الثوار مقرا لقيادة الثورة </a:t>
            </a:r>
            <a:r>
              <a:rPr lang="ar-SA" sz="2800" dirty="0" smtClean="0">
                <a:solidFill>
                  <a:srgbClr val="FF0000"/>
                </a:solidFill>
              </a:rPr>
              <a:t>وقضوا على الثورة </a:t>
            </a:r>
            <a:r>
              <a:rPr lang="ar-SA" sz="2800" dirty="0" smtClean="0"/>
              <a:t>بعد سلسلة من الاعمال الوحشية وكان لهذا الأسلوب الوحشي في قمع الثورة اصداؤه في المناطق الاخرى من الخليج العربي وكان من نتائج إخفاق الثورة أن الغي البرتغاليون الإدارة العربية في حكم هرمز وأسرفوا إسرافا بعيدا في التنكيل بالأهالي فأخذوا يغادرونها إلى جزيرة قشم المجاورة فتعقبهم البرتغاليون واضطر الأهالي إلى أن يتفرقوا فرادى بين موانئ الخليج العربي </a:t>
            </a:r>
            <a:endParaRPr lang="en-US" sz="2800" dirty="0" smtClean="0"/>
          </a:p>
          <a:p>
            <a:pPr>
              <a:buNone/>
            </a:pPr>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عنوان 5"/>
          <p:cNvSpPr>
            <a:spLocks noGrp="1"/>
          </p:cNvSpPr>
          <p:nvPr>
            <p:ph type="title"/>
          </p:nvPr>
        </p:nvSpPr>
        <p:spPr>
          <a:xfrm>
            <a:off x="539552" y="620688"/>
            <a:ext cx="8229600" cy="1143000"/>
          </a:xfrm>
        </p:spPr>
        <p:txBody>
          <a:bodyPr/>
          <a:lstStyle/>
          <a:p>
            <a:pPr algn="r"/>
            <a:r>
              <a:rPr lang="en-US" sz="3200" b="1" dirty="0" smtClean="0"/>
              <a:t/>
            </a:r>
            <a:br>
              <a:rPr lang="en-US" sz="3200" b="1" dirty="0" smtClean="0"/>
            </a:br>
            <a:endParaRPr lang="ar-SA" sz="3200" b="1" dirty="0"/>
          </a:p>
        </p:txBody>
      </p:sp>
      <p:sp>
        <p:nvSpPr>
          <p:cNvPr id="3" name="عنصر نائب للمحتوى 2"/>
          <p:cNvSpPr>
            <a:spLocks noGrp="1"/>
          </p:cNvSpPr>
          <p:nvPr>
            <p:ph idx="1"/>
          </p:nvPr>
        </p:nvSpPr>
        <p:spPr>
          <a:xfrm>
            <a:off x="323528" y="548680"/>
            <a:ext cx="8496944" cy="5577483"/>
          </a:xfrm>
        </p:spPr>
        <p:txBody>
          <a:bodyPr/>
          <a:lstStyle/>
          <a:p>
            <a:pPr>
              <a:buNone/>
            </a:pPr>
            <a:endParaRPr lang="ar-SA" sz="2800" dirty="0" smtClean="0"/>
          </a:p>
          <a:p>
            <a:r>
              <a:rPr lang="ar-SA" sz="2800" dirty="0" smtClean="0"/>
              <a:t>وعلى الرغم من سياسة الاضطهاد التي مارسها البرتغاليون فقد عاد العرب في هرمز الى </a:t>
            </a:r>
            <a:r>
              <a:rPr lang="ar-SA" sz="2800" dirty="0" smtClean="0">
                <a:solidFill>
                  <a:srgbClr val="FF0000"/>
                </a:solidFill>
              </a:rPr>
              <a:t>الثورة ثانية عام 1526 م </a:t>
            </a:r>
            <a:r>
              <a:rPr lang="ar-SA" sz="2800" dirty="0" smtClean="0"/>
              <a:t>وشاركهم حكام مسقط وقلهات وترجع اسباب الثورة الى سياسة الاضطهاد والظلم والتسلط على يد قائد الحامية البرتغالية في هرمز وقد وصلت انباء الثورة الى نائب الملك في البرتغال  فارسل حملة عسكرية فورا مؤلفة من خمس سفن للقضاء على الثورة وانتهز القائد البرتغالي في عمان وانشأ عدد من الثكنات وشن الهجوم على ظفار لغرض تدميرها و</a:t>
            </a:r>
            <a:r>
              <a:rPr lang="ar-SA" sz="2800" dirty="0" smtClean="0">
                <a:solidFill>
                  <a:srgbClr val="FF0000"/>
                </a:solidFill>
              </a:rPr>
              <a:t>هكذا استطاع البرتغاليون القضاء على الثورة </a:t>
            </a:r>
            <a:r>
              <a:rPr lang="ar-SA" sz="2800" dirty="0" smtClean="0"/>
              <a:t>.</a:t>
            </a:r>
            <a:endParaRPr lang="ar-SA"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عنوان 2"/>
          <p:cNvSpPr>
            <a:spLocks noGrp="1"/>
          </p:cNvSpPr>
          <p:nvPr>
            <p:ph type="title"/>
          </p:nvPr>
        </p:nvSpPr>
        <p:spPr>
          <a:xfrm>
            <a:off x="3563888" y="692696"/>
            <a:ext cx="4845224" cy="792088"/>
          </a:xfrm>
        </p:spPr>
        <p:txBody>
          <a:bodyPr/>
          <a:lstStyle/>
          <a:p>
            <a:pPr algn="r"/>
            <a:r>
              <a:rPr lang="en-US" sz="3200" b="1" dirty="0" smtClean="0"/>
              <a:t/>
            </a:r>
            <a:br>
              <a:rPr lang="en-US" sz="3200" b="1" dirty="0" smtClean="0"/>
            </a:br>
            <a:endParaRPr lang="en-US" sz="3200" b="1" dirty="0" smtClean="0"/>
          </a:p>
        </p:txBody>
      </p:sp>
      <p:sp>
        <p:nvSpPr>
          <p:cNvPr id="4" name="عنصر نائب للمحتوى 3"/>
          <p:cNvSpPr>
            <a:spLocks noGrp="1"/>
          </p:cNvSpPr>
          <p:nvPr>
            <p:ph idx="1"/>
          </p:nvPr>
        </p:nvSpPr>
        <p:spPr>
          <a:xfrm>
            <a:off x="755576" y="620688"/>
            <a:ext cx="8388424" cy="5904656"/>
          </a:xfrm>
        </p:spPr>
        <p:txBody>
          <a:bodyPr/>
          <a:lstStyle/>
          <a:p>
            <a:r>
              <a:rPr lang="ar-SA" sz="2800" dirty="0" smtClean="0"/>
              <a:t> ومع ذلك استمرت روح المقاومة والثورة حتى ان ملك البرتغال أمر في عام 1529م بترحيل كافة القوى والجماعات المناوئة للبرتغاليين من جزيرة هرمز. </a:t>
            </a:r>
            <a:r>
              <a:rPr lang="ar-SA" sz="2800" dirty="0" smtClean="0">
                <a:solidFill>
                  <a:srgbClr val="FF0000"/>
                </a:solidFill>
              </a:rPr>
              <a:t>وثارت البحرين عام 1529م</a:t>
            </a:r>
            <a:r>
              <a:rPr lang="ar-SA" sz="2800" dirty="0" smtClean="0"/>
              <a:t> فأرسل البرتغاليين حملة  </a:t>
            </a:r>
            <a:r>
              <a:rPr lang="ar-SA" sz="2800" dirty="0" smtClean="0">
                <a:solidFill>
                  <a:srgbClr val="FF0000"/>
                </a:solidFill>
              </a:rPr>
              <a:t>لكنها فشلت </a:t>
            </a:r>
            <a:r>
              <a:rPr lang="ar-SA" sz="2800" dirty="0" smtClean="0"/>
              <a:t>نتيجة لنقص استعداداتها وكان لهذا الفشل انعكاسات سيئة على هيبة البرتغاليين ونفوذهم في المنطقة </a:t>
            </a:r>
            <a:r>
              <a:rPr lang="ar-SA" sz="2800" dirty="0" smtClean="0">
                <a:solidFill>
                  <a:srgbClr val="FF0000"/>
                </a:solidFill>
              </a:rPr>
              <a:t>وثارت القطيف عام 1550م </a:t>
            </a:r>
            <a:r>
              <a:rPr lang="ar-SA" sz="2800" dirty="0" smtClean="0"/>
              <a:t>واستمر العرب في ثوراتهم حتى تمكنوا في النهاية من القضاء على البرتغاليين على يد عرب عمان .</a:t>
            </a:r>
            <a:endParaRPr lang="ar-SA"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عنوان 2"/>
          <p:cNvSpPr>
            <a:spLocks noGrp="1"/>
          </p:cNvSpPr>
          <p:nvPr>
            <p:ph type="title"/>
          </p:nvPr>
        </p:nvSpPr>
        <p:spPr>
          <a:xfrm>
            <a:off x="3563888" y="692696"/>
            <a:ext cx="4845224" cy="792088"/>
          </a:xfrm>
        </p:spPr>
        <p:txBody>
          <a:bodyPr/>
          <a:lstStyle/>
          <a:p>
            <a:pPr algn="r"/>
            <a:r>
              <a:rPr lang="en-US" sz="3200" b="1" dirty="0" smtClean="0"/>
              <a:t/>
            </a:r>
            <a:br>
              <a:rPr lang="en-US" sz="3200" b="1" dirty="0" smtClean="0"/>
            </a:br>
            <a:endParaRPr lang="en-US" sz="3200" b="1" dirty="0" smtClean="0"/>
          </a:p>
        </p:txBody>
      </p:sp>
      <p:sp>
        <p:nvSpPr>
          <p:cNvPr id="4" name="عنصر نائب للمحتوى 3"/>
          <p:cNvSpPr>
            <a:spLocks noGrp="1"/>
          </p:cNvSpPr>
          <p:nvPr>
            <p:ph idx="1"/>
          </p:nvPr>
        </p:nvSpPr>
        <p:spPr>
          <a:xfrm>
            <a:off x="611560" y="332656"/>
            <a:ext cx="8532440" cy="6192688"/>
          </a:xfrm>
        </p:spPr>
        <p:txBody>
          <a:bodyPr/>
          <a:lstStyle/>
          <a:p>
            <a:endParaRPr lang="ar-SA" sz="2400" dirty="0" smtClean="0"/>
          </a:p>
          <a:p>
            <a:r>
              <a:rPr lang="ar-SA" sz="2800" dirty="0" smtClean="0"/>
              <a:t>وفي الوقت الذي تحمل العرب اعباء المقاومة للوجود البرتغالي فقد رحب الفرس ومنذ البداية بالغزاة البرتغاليين وعقدوا معهم معاهدة تضمنت اعتراف الصفويين باستيلاء البرتغاليين على هرمز وقيام تحالف عسكري بين فارس والبرتغال في الخليج العربي ظاهره ضد الدولة العثمانيه وحقيقته ضد الوجود العربي ويتضح ذلك من الرسالة التى بعثها البوكيرك الى شاه فارس والتى اعلن فيها تأييده الشديد لا طماع الفرس في الخليج العربي بقوله :واذا اردت ان تنقض على بلاد العرب او ان تهاجم مكة فستجدني بجانبك في البحر الاحمر امام جدة او عدن او في البحرين او القطيف او البصرة .</a:t>
            </a:r>
          </a:p>
          <a:p>
            <a:r>
              <a:rPr lang="ar-SA" sz="2800" dirty="0" smtClean="0"/>
              <a:t>وهكذا وضع البرتغاليون سفنهم الحربية واسلحتهم النارية في خدمة الاطماع التوسعية الفارسية في الخليج العربي ولم ينفرط عقد هذا التحاف الا بعد ان ضعف البرتغاليون وظهرت قوى اوربية ومنافسه فتحول الفرس الى جانب القوى الجديدة. </a:t>
            </a:r>
            <a:endParaRPr lang="en-US"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عنوان 5"/>
          <p:cNvSpPr>
            <a:spLocks noGrp="1"/>
          </p:cNvSpPr>
          <p:nvPr>
            <p:ph type="title"/>
          </p:nvPr>
        </p:nvSpPr>
        <p:spPr>
          <a:xfrm>
            <a:off x="467544" y="836712"/>
            <a:ext cx="8229600" cy="1143000"/>
          </a:xfrm>
        </p:spPr>
        <p:txBody>
          <a:bodyPr/>
          <a:lstStyle/>
          <a:p>
            <a:pPr algn="r"/>
            <a:r>
              <a:rPr lang="ar-SA" sz="2400" b="1" u="sng" dirty="0" smtClean="0">
                <a:solidFill>
                  <a:srgbClr val="FF0000"/>
                </a:solidFill>
              </a:rPr>
              <a:t>رابعا: التنافس العثماني البرتغالي في الخليج العربي</a:t>
            </a:r>
            <a:r>
              <a:rPr lang="en-US" sz="2400" b="1" u="sng" dirty="0" smtClean="0">
                <a:solidFill>
                  <a:srgbClr val="FF0000"/>
                </a:solidFill>
              </a:rPr>
              <a:t>: </a:t>
            </a:r>
            <a:br>
              <a:rPr lang="en-US" sz="2400" b="1" u="sng" dirty="0" smtClean="0">
                <a:solidFill>
                  <a:srgbClr val="FF0000"/>
                </a:solidFill>
              </a:rPr>
            </a:br>
            <a:r>
              <a:rPr lang="en-US" sz="2400" b="1" u="sng" dirty="0" smtClean="0">
                <a:solidFill>
                  <a:srgbClr val="FF0000"/>
                </a:solidFill>
              </a:rPr>
              <a:t/>
            </a:r>
            <a:br>
              <a:rPr lang="en-US" sz="2400" b="1" u="sng" dirty="0" smtClean="0">
                <a:solidFill>
                  <a:srgbClr val="FF0000"/>
                </a:solidFill>
              </a:rPr>
            </a:br>
            <a:endParaRPr lang="ar-SA" sz="2400" b="1" u="sng" dirty="0">
              <a:solidFill>
                <a:srgbClr val="FF0000"/>
              </a:solidFill>
            </a:endParaRPr>
          </a:p>
        </p:txBody>
      </p:sp>
      <p:sp>
        <p:nvSpPr>
          <p:cNvPr id="3" name="عنصر نائب للمحتوى 2"/>
          <p:cNvSpPr>
            <a:spLocks noGrp="1"/>
          </p:cNvSpPr>
          <p:nvPr>
            <p:ph idx="1"/>
          </p:nvPr>
        </p:nvSpPr>
        <p:spPr>
          <a:xfrm>
            <a:off x="179512" y="1412776"/>
            <a:ext cx="8686800" cy="5102027"/>
          </a:xfrm>
        </p:spPr>
        <p:txBody>
          <a:bodyPr/>
          <a:lstStyle/>
          <a:p>
            <a:endParaRPr lang="ar-SA" sz="2800" dirty="0" smtClean="0"/>
          </a:p>
          <a:p>
            <a:r>
              <a:rPr lang="ar-SA" sz="2800" dirty="0" smtClean="0"/>
              <a:t>لقد وصل العثمانيون الى منطقة الخليج العربي بعد فترة من السيطرة البرتغالية ، وكان العثمانيون قد حكموا بغداد  عام 1534م والبصرة عام 1546م وخضع مشايخ البحرين والقطيف للسيطرة العثمانية ، وبذلك استطاع العثمانيون بسط نفوذهم على الجزء الشمالي من الخليج العربي</a:t>
            </a:r>
            <a:r>
              <a:rPr lang="en-US" sz="2800" dirty="0" smtClean="0"/>
              <a:t>. </a:t>
            </a:r>
          </a:p>
          <a:p>
            <a:r>
              <a:rPr lang="ar-SA" sz="2800" dirty="0" smtClean="0"/>
              <a:t>ولكن الدولة العثمانية لم تستطع من تصفية الوجود البرتغالي في الخليج العربي وذلك بسبب تفوق الملاحة البرتغالية ، ولذا استطاع البرتغاليون الاحتفاظ بقوتهم في الخليج العربي حتى نهاية القرن السادس عشر الميلادي </a:t>
            </a:r>
            <a:r>
              <a:rPr lang="en-US" sz="2800" dirty="0" smtClean="0"/>
              <a:t>. </a:t>
            </a:r>
          </a:p>
          <a:p>
            <a:endParaRPr lang="en-US" sz="2800" dirty="0" smtClean="0"/>
          </a:p>
          <a:p>
            <a:pPr>
              <a:buNone/>
            </a:pPr>
            <a:endParaRPr lang="ar-SA"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عنوان 5"/>
          <p:cNvSpPr>
            <a:spLocks noGrp="1"/>
          </p:cNvSpPr>
          <p:nvPr>
            <p:ph type="title"/>
          </p:nvPr>
        </p:nvSpPr>
        <p:spPr>
          <a:xfrm>
            <a:off x="539552" y="764704"/>
            <a:ext cx="8229600" cy="1143000"/>
          </a:xfrm>
        </p:spPr>
        <p:txBody>
          <a:bodyPr/>
          <a:lstStyle/>
          <a:p>
            <a:pPr algn="r"/>
            <a:r>
              <a:rPr lang="en-US" sz="3200" b="1" dirty="0" smtClean="0"/>
              <a:t/>
            </a:r>
            <a:br>
              <a:rPr lang="en-US" sz="3200" b="1" dirty="0" smtClean="0"/>
            </a:br>
            <a:r>
              <a:rPr lang="en-US" sz="3200" b="1" dirty="0" smtClean="0"/>
              <a:t/>
            </a:r>
            <a:br>
              <a:rPr lang="en-US" sz="3200" b="1" dirty="0" smtClean="0"/>
            </a:br>
            <a:endParaRPr lang="ar-SA" sz="3200" b="1" dirty="0"/>
          </a:p>
        </p:txBody>
      </p:sp>
      <p:sp>
        <p:nvSpPr>
          <p:cNvPr id="3" name="عنصر نائب للمحتوى 2"/>
          <p:cNvSpPr>
            <a:spLocks noGrp="1"/>
          </p:cNvSpPr>
          <p:nvPr>
            <p:ph idx="1"/>
          </p:nvPr>
        </p:nvSpPr>
        <p:spPr>
          <a:xfrm>
            <a:off x="179512" y="548680"/>
            <a:ext cx="8686800" cy="5966123"/>
          </a:xfrm>
        </p:spPr>
        <p:txBody>
          <a:bodyPr/>
          <a:lstStyle/>
          <a:p>
            <a:pPr marL="0" indent="0">
              <a:buNone/>
            </a:pPr>
            <a:endParaRPr lang="ar-SA" sz="2800" dirty="0" smtClean="0"/>
          </a:p>
          <a:p>
            <a:r>
              <a:rPr lang="ar-SA" sz="2800" b="1" dirty="0" smtClean="0"/>
              <a:t>وفي بداية القرن السابع عشر الميلادي  حدثت تطورات مهمة أدت إلى إضعاف قوة البرتغاليين وتلاشي سيطرتهم على الخليج العربي ، منها :</a:t>
            </a:r>
          </a:p>
          <a:p>
            <a:pPr>
              <a:buNone/>
            </a:pPr>
            <a:endParaRPr lang="en-US" sz="2800" b="1" dirty="0" smtClean="0"/>
          </a:p>
          <a:p>
            <a:pPr marL="0" indent="0">
              <a:buNone/>
            </a:pPr>
            <a:r>
              <a:rPr lang="ar-SA" sz="2800" b="1" dirty="0" smtClean="0"/>
              <a:t>1- وضع البرتغال السياسي في أوروبا لأنها خضعت عام 1581م للعرش الاسباني وسخرت إسبانيا موارد البرتغال لمصالحها الأمر الذي أضعف الإمبراطورية البرتغالية فيما ورا البحار .</a:t>
            </a:r>
            <a:endParaRPr lang="en-US" sz="2800" b="1" dirty="0" smtClean="0"/>
          </a:p>
          <a:p>
            <a:pPr marL="0" indent="0">
              <a:buNone/>
            </a:pPr>
            <a:r>
              <a:rPr lang="ar-SA" sz="2800" b="1" dirty="0" smtClean="0"/>
              <a:t>2- ظهور منافسين جدد في منطقة الخليج العربي وهم الإنجليز والهولنديين هذا من جهة</a:t>
            </a:r>
            <a:r>
              <a:rPr lang="en-US" sz="2800" b="1" dirty="0" smtClean="0"/>
              <a:t>. </a:t>
            </a:r>
          </a:p>
          <a:p>
            <a:pPr marL="0" indent="0">
              <a:buNone/>
            </a:pPr>
            <a:r>
              <a:rPr lang="ar-SA" sz="2800" b="1" dirty="0" smtClean="0"/>
              <a:t>3- ومن جهة أخرى واصل العمانيون استعداداتهم لطرد البرتغاليين من بلادهم وبخاصة بعد خروج هرمز من أيدي البرتغاليين عام 1622م .على أثر التحالف الانجليزي والفارسي والهولندي</a:t>
            </a:r>
            <a:r>
              <a:rPr lang="ar-SA" sz="2800" dirty="0" smtClean="0"/>
              <a:t> .</a:t>
            </a:r>
            <a:endParaRPr lang="en-US" sz="2800" dirty="0" smtClean="0"/>
          </a:p>
          <a:p>
            <a:pPr>
              <a:buNone/>
            </a:pPr>
            <a:endParaRPr lang="ar-SA"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عنوان 2"/>
          <p:cNvSpPr>
            <a:spLocks noGrp="1"/>
          </p:cNvSpPr>
          <p:nvPr>
            <p:ph type="title"/>
          </p:nvPr>
        </p:nvSpPr>
        <p:spPr>
          <a:xfrm>
            <a:off x="3563888" y="692696"/>
            <a:ext cx="4845224" cy="792088"/>
          </a:xfrm>
        </p:spPr>
        <p:txBody>
          <a:bodyPr/>
          <a:lstStyle/>
          <a:p>
            <a:pPr algn="r"/>
            <a:r>
              <a:rPr lang="ar-SA" sz="3200" b="1" dirty="0" smtClean="0"/>
              <a:t/>
            </a:r>
            <a:br>
              <a:rPr lang="ar-SA" sz="3200" b="1" dirty="0" smtClean="0"/>
            </a:br>
            <a:r>
              <a:rPr lang="ar-SA" sz="3200" b="1" dirty="0" smtClean="0"/>
              <a:t/>
            </a:r>
            <a:br>
              <a:rPr lang="ar-SA" sz="3200" b="1" dirty="0" smtClean="0"/>
            </a:br>
            <a:r>
              <a:rPr lang="en-US" sz="3200" b="1" dirty="0" smtClean="0"/>
              <a:t/>
            </a:r>
            <a:br>
              <a:rPr lang="en-US" sz="3200" b="1" dirty="0" smtClean="0"/>
            </a:br>
            <a:endParaRPr lang="en-US" sz="3200" b="1" dirty="0" smtClean="0"/>
          </a:p>
        </p:txBody>
      </p:sp>
      <p:sp>
        <p:nvSpPr>
          <p:cNvPr id="4" name="عنصر نائب للمحتوى 3"/>
          <p:cNvSpPr>
            <a:spLocks noGrp="1"/>
          </p:cNvSpPr>
          <p:nvPr>
            <p:ph idx="1"/>
          </p:nvPr>
        </p:nvSpPr>
        <p:spPr>
          <a:xfrm>
            <a:off x="755576" y="1124744"/>
            <a:ext cx="8388424" cy="5040560"/>
          </a:xfrm>
        </p:spPr>
        <p:txBody>
          <a:bodyPr/>
          <a:lstStyle/>
          <a:p>
            <a:endParaRPr lang="ar-SA" sz="2800" dirty="0" smtClean="0"/>
          </a:p>
          <a:p>
            <a:r>
              <a:rPr lang="ar-SA" sz="2800" dirty="0" smtClean="0"/>
              <a:t>وكان العامل المهم في تفكك وانهيار الإمبراطورية البرتغالية هو تنامي قوة العرب العمانيين من أسرة اليعاربة التي قدر لها أن تحسم الصراع لصالح العرب وتقضي على الإمبراطورية البرتغالية ليس في الخليج العربي فحسب بل في غرب المحيط الهندي وسواحل شرق افريقيا وزنجبار . وبرزت وحدة الشعب العماني وخاصة في عهد أسرة اليعاربة عام 1624- 1749م والتي نمت وترعرعت بسبب وجود المستعمر البرتغالي على أرض عمان وكان لها فضل انهاء النفوذ البرتغالي في المنطقة العربية عام 1650م . </a:t>
            </a:r>
            <a:endParaRPr lang="en-US" sz="28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0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104</Template>
  <TotalTime>1009</TotalTime>
  <Words>2123</Words>
  <Application>Microsoft Office PowerPoint</Application>
  <PresentationFormat>عرض على الشاشة (3:4)‏</PresentationFormat>
  <Paragraphs>103</Paragraphs>
  <Slides>26</Slides>
  <Notes>14</Notes>
  <HiddenSlides>0</HiddenSlides>
  <MMClips>0</MMClips>
  <ScaleCrop>false</ScaleCrop>
  <HeadingPairs>
    <vt:vector size="4" baseType="variant">
      <vt:variant>
        <vt:lpstr>نسق</vt:lpstr>
      </vt:variant>
      <vt:variant>
        <vt:i4>1</vt:i4>
      </vt:variant>
      <vt:variant>
        <vt:lpstr>عناوين الشرائح</vt:lpstr>
      </vt:variant>
      <vt:variant>
        <vt:i4>26</vt:i4>
      </vt:variant>
    </vt:vector>
  </HeadingPairs>
  <TitlesOfParts>
    <vt:vector size="27" baseType="lpstr">
      <vt:lpstr>104</vt:lpstr>
      <vt:lpstr>الغزو البرتغالي للخليج العربي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 ثانيا: احتلال هرمز:  </vt:lpstr>
      <vt:lpstr>عرض تقديمي في PowerPoint</vt:lpstr>
      <vt:lpstr>ثانيا:الغزو البرتغالي على هرمز:</vt:lpstr>
      <vt:lpstr>بنود المعاهدة:- </vt:lpstr>
      <vt:lpstr>وضع هرمز السياسي والاقتصادي  بعد الصلح: </vt:lpstr>
      <vt:lpstr>عرض تقديمي في PowerPoint</vt:lpstr>
      <vt:lpstr>ثالثا: الثورات العربية ضد البرتغاليين   </vt:lpstr>
      <vt:lpstr> </vt:lpstr>
      <vt:lpstr> </vt:lpstr>
      <vt:lpstr> </vt:lpstr>
      <vt:lpstr> </vt:lpstr>
      <vt:lpstr>رابعا: التنافس العثماني البرتغالي في الخليج العربي:   </vt:lpstr>
      <vt:lpstr>  </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الغزو البرتغالي على الخليج العربي</dc:title>
  <dc:creator>arwa bukar</dc:creator>
  <cp:lastModifiedBy>User</cp:lastModifiedBy>
  <cp:revision>38</cp:revision>
  <dcterms:created xsi:type="dcterms:W3CDTF">2014-02-15T15:29:43Z</dcterms:created>
  <dcterms:modified xsi:type="dcterms:W3CDTF">2014-09-24T23:40:21Z</dcterms:modified>
</cp:coreProperties>
</file>