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8" r:id="rId3"/>
    <p:sldId id="282" r:id="rId4"/>
    <p:sldId id="259" r:id="rId5"/>
    <p:sldId id="278" r:id="rId6"/>
    <p:sldId id="279" r:id="rId7"/>
    <p:sldId id="280" r:id="rId8"/>
    <p:sldId id="262" r:id="rId9"/>
    <p:sldId id="281" r:id="rId10"/>
    <p:sldId id="266" r:id="rId11"/>
    <p:sldId id="267" r:id="rId12"/>
    <p:sldId id="269" r:id="rId13"/>
    <p:sldId id="272" r:id="rId14"/>
    <p:sldId id="275" r:id="rId15"/>
    <p:sldId id="276" r:id="rId16"/>
    <p:sldId id="277"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0" d="100"/>
          <a:sy n="70" d="100"/>
        </p:scale>
        <p:origin x="-137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88674685-CAA8-4024-9443-E53CA848280F}" type="datetimeFigureOut">
              <a:rPr lang="ar-SA" smtClean="0"/>
              <a:pPr/>
              <a:t>27/12/35</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8F71FBCF-D6D7-4091-9F07-63547CA15055}" type="slidenum">
              <a:rPr lang="ar-SA" smtClean="0"/>
              <a:pPr/>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88674685-CAA8-4024-9443-E53CA848280F}" type="datetimeFigureOut">
              <a:rPr lang="ar-SA" smtClean="0"/>
              <a:pPr/>
              <a:t>27/12/35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71FBCF-D6D7-4091-9F07-63547CA15055}" type="slidenum">
              <a:rPr lang="ar-SA" smtClean="0"/>
              <a:pPr/>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8674685-CAA8-4024-9443-E53CA848280F}" type="datetimeFigureOut">
              <a:rPr lang="ar-SA" smtClean="0"/>
              <a:pPr/>
              <a:t>27/12/35</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8F71FBCF-D6D7-4091-9F07-63547CA15055}"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88674685-CAA8-4024-9443-E53CA848280F}" type="datetimeFigureOut">
              <a:rPr lang="ar-SA" smtClean="0"/>
              <a:pPr/>
              <a:t>27/12/35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71FBCF-D6D7-4091-9F07-63547CA15055}" type="slidenum">
              <a:rPr lang="ar-SA" smtClean="0"/>
              <a:pPr/>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88674685-CAA8-4024-9443-E53CA848280F}" type="datetimeFigureOut">
              <a:rPr lang="ar-SA" smtClean="0"/>
              <a:pPr/>
              <a:t>27/12/35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F71FBCF-D6D7-4091-9F07-63547CA15055}" type="slidenum">
              <a:rPr lang="ar-SA" smtClean="0"/>
              <a:pPr/>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88674685-CAA8-4024-9443-E53CA848280F}" type="datetimeFigureOut">
              <a:rPr lang="ar-SA" smtClean="0"/>
              <a:pPr/>
              <a:t>27/12/35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F71FBCF-D6D7-4091-9F07-63547CA15055}" type="slidenum">
              <a:rPr lang="ar-SA" smtClean="0"/>
              <a:pPr/>
              <a:t>‹#›</a:t>
            </a:fld>
            <a:endParaRPr lang="ar-SA"/>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8674685-CAA8-4024-9443-E53CA848280F}" type="datetimeFigureOut">
              <a:rPr lang="ar-SA" smtClean="0"/>
              <a:pPr/>
              <a:t>27/12/35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F71FBCF-D6D7-4091-9F07-63547CA15055}" type="slidenum">
              <a:rPr lang="ar-SA" smtClean="0"/>
              <a:pPr/>
              <a:t>‹#›</a:t>
            </a:fld>
            <a:endParaRPr lang="ar-SA"/>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8674685-CAA8-4024-9443-E53CA848280F}" type="datetimeFigureOut">
              <a:rPr lang="ar-SA" smtClean="0"/>
              <a:pPr/>
              <a:t>27/12/35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71FBCF-D6D7-4091-9F07-63547CA15055}" type="slidenum">
              <a:rPr lang="ar-SA" smtClean="0"/>
              <a:pPr/>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8674685-CAA8-4024-9443-E53CA848280F}" type="datetimeFigureOut">
              <a:rPr lang="ar-SA" smtClean="0"/>
              <a:pPr/>
              <a:t>27/12/35</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8F71FBCF-D6D7-4091-9F07-63547CA15055}" type="slidenum">
              <a:rPr lang="ar-SA" smtClean="0"/>
              <a:pPr/>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8674685-CAA8-4024-9443-E53CA848280F}" type="datetimeFigureOut">
              <a:rPr lang="ar-SA" smtClean="0"/>
              <a:pPr/>
              <a:t>27/12/35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71FBCF-D6D7-4091-9F07-63547CA15055}" type="slidenum">
              <a:rPr lang="ar-SA" smtClean="0"/>
              <a:pPr/>
              <a:t>‹#›</a:t>
            </a:fld>
            <a:endParaRPr lang="ar-SA"/>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8674685-CAA8-4024-9443-E53CA848280F}" type="datetimeFigureOut">
              <a:rPr lang="ar-SA" smtClean="0"/>
              <a:pPr/>
              <a:t>27/12/35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71FBCF-D6D7-4091-9F07-63547CA15055}" type="slidenum">
              <a:rPr lang="ar-SA" smtClean="0"/>
              <a:pPr/>
              <a:t>‹#›</a:t>
            </a:fld>
            <a:endParaRPr lang="ar-SA"/>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8674685-CAA8-4024-9443-E53CA848280F}" type="datetimeFigureOut">
              <a:rPr lang="ar-SA" smtClean="0"/>
              <a:pPr/>
              <a:t>27/12/35</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F71FBCF-D6D7-4091-9F07-63547CA1505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dir="d"/>
  </p:transition>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0" y="3143248"/>
            <a:ext cx="9144000" cy="3714752"/>
          </a:xfrm>
        </p:spPr>
        <p:txBody>
          <a:bodyPr/>
          <a:lstStyle/>
          <a:p>
            <a:endParaRPr lang="ar-SA" dirty="0"/>
          </a:p>
        </p:txBody>
      </p:sp>
      <p:sp>
        <p:nvSpPr>
          <p:cNvPr id="2" name="عنوان 1"/>
          <p:cNvSpPr>
            <a:spLocks noGrp="1"/>
          </p:cNvSpPr>
          <p:nvPr>
            <p:ph type="ctrTitle"/>
          </p:nvPr>
        </p:nvSpPr>
        <p:spPr>
          <a:xfrm>
            <a:off x="785786" y="1500174"/>
            <a:ext cx="7772400" cy="1470025"/>
          </a:xfrm>
        </p:spPr>
        <p:txBody>
          <a:bodyPr/>
          <a:lstStyle/>
          <a:p>
            <a:r>
              <a:rPr lang="ar-SA" dirty="0" smtClean="0">
                <a:solidFill>
                  <a:schemeClr val="tx1"/>
                </a:solidFill>
              </a:rPr>
              <a:t>الغزو البريطاني للخليج العربي </a:t>
            </a:r>
            <a:endParaRPr lang="ar-SA" dirty="0">
              <a:solidFill>
                <a:schemeClr val="tx1"/>
              </a:solidFill>
            </a:endParaRPr>
          </a:p>
        </p:txBody>
      </p:sp>
      <p:pic>
        <p:nvPicPr>
          <p:cNvPr id="4" name="صورة 3" descr="5177-2.jpg"/>
          <p:cNvPicPr>
            <a:picLocks noChangeAspect="1"/>
          </p:cNvPicPr>
          <p:nvPr/>
        </p:nvPicPr>
        <p:blipFill>
          <a:blip r:embed="rId2"/>
          <a:stretch>
            <a:fillRect/>
          </a:stretch>
        </p:blipFill>
        <p:spPr>
          <a:xfrm>
            <a:off x="285720" y="3286123"/>
            <a:ext cx="8572560" cy="3200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74638"/>
            <a:ext cx="8640960" cy="706090"/>
          </a:xfrm>
        </p:spPr>
        <p:txBody>
          <a:bodyPr>
            <a:normAutofit fontScale="90000"/>
          </a:bodyPr>
          <a:lstStyle/>
          <a:p>
            <a:pPr algn="r"/>
            <a:r>
              <a:rPr lang="ar-SA" sz="2200" b="1" u="sng" dirty="0" smtClean="0">
                <a:solidFill>
                  <a:srgbClr val="00B0F0"/>
                </a:solidFill>
                <a:latin typeface="Arial" pitchFamily="34" charset="0"/>
                <a:cs typeface="Arial" pitchFamily="34" charset="0"/>
              </a:rPr>
              <a:t>أولا : وضع بريطانيا التجاري في منطقة الخليج العربي </a:t>
            </a:r>
            <a:r>
              <a:rPr lang="ar-SA" sz="2200" b="1" u="sng" dirty="0" smtClean="0">
                <a:solidFill>
                  <a:srgbClr val="00B0F0"/>
                </a:solidFill>
                <a:latin typeface="Arial" pitchFamily="34" charset="0"/>
                <a:cs typeface="Arial" pitchFamily="34" charset="0"/>
              </a:rPr>
              <a:t>منذ نهاية القرن 16م حتى </a:t>
            </a:r>
            <a:r>
              <a:rPr lang="ar-SA" sz="2200" b="1" u="sng" dirty="0" err="1" smtClean="0">
                <a:solidFill>
                  <a:srgbClr val="00B0F0"/>
                </a:solidFill>
                <a:latin typeface="Arial" pitchFamily="34" charset="0"/>
                <a:cs typeface="Arial" pitchFamily="34" charset="0"/>
              </a:rPr>
              <a:t>مجيءالحملة</a:t>
            </a:r>
            <a:r>
              <a:rPr lang="ar-SA" sz="2200" b="1" u="sng" dirty="0" smtClean="0">
                <a:solidFill>
                  <a:srgbClr val="00B0F0"/>
                </a:solidFill>
                <a:latin typeface="Arial" pitchFamily="34" charset="0"/>
                <a:cs typeface="Arial" pitchFamily="34" charset="0"/>
              </a:rPr>
              <a:t> الفرنسية إلى الشرق 1798م</a:t>
            </a:r>
            <a:endParaRPr lang="ar-SA" sz="2200" dirty="0">
              <a:solidFill>
                <a:srgbClr val="00B0F0"/>
              </a:solidFill>
            </a:endParaRPr>
          </a:p>
        </p:txBody>
      </p:sp>
      <p:sp>
        <p:nvSpPr>
          <p:cNvPr id="8" name="عنصر نائب للمحتوى 7"/>
          <p:cNvSpPr>
            <a:spLocks noGrp="1"/>
          </p:cNvSpPr>
          <p:nvPr>
            <p:ph sz="quarter" idx="1"/>
          </p:nvPr>
        </p:nvSpPr>
        <p:spPr>
          <a:xfrm>
            <a:off x="0" y="980728"/>
            <a:ext cx="8964488" cy="5256584"/>
          </a:xfrm>
        </p:spPr>
        <p:txBody>
          <a:bodyPr>
            <a:normAutofit fontScale="25000" lnSpcReduction="20000"/>
          </a:bodyPr>
          <a:lstStyle/>
          <a:p>
            <a:pPr marL="0" indent="0">
              <a:buNone/>
            </a:pPr>
            <a:endParaRPr lang="ar-SA" sz="8000" b="1" dirty="0" smtClean="0">
              <a:latin typeface="Arial" pitchFamily="34" charset="0"/>
              <a:cs typeface="Arial" pitchFamily="34" charset="0"/>
            </a:endParaRPr>
          </a:p>
          <a:p>
            <a:pPr marL="0" indent="0">
              <a:buNone/>
            </a:pPr>
            <a:r>
              <a:rPr lang="ar-SA" sz="8000" b="1" dirty="0" smtClean="0">
                <a:latin typeface="Arial" pitchFamily="34" charset="0"/>
                <a:cs typeface="Arial" pitchFamily="34" charset="0"/>
              </a:rPr>
              <a:t>كان بداية ظهور الانجليز لأول مرة في الخليج العربي عند بداية القرن السابع عشر الميلادي ، لغرض لتجارة ,ففي عام </a:t>
            </a:r>
            <a:r>
              <a:rPr lang="ar-SA" sz="8000" b="1" dirty="0" smtClean="0">
                <a:solidFill>
                  <a:srgbClr val="FF0000"/>
                </a:solidFill>
                <a:latin typeface="Arial" pitchFamily="34" charset="0"/>
                <a:cs typeface="Arial" pitchFamily="34" charset="0"/>
              </a:rPr>
              <a:t>1591 م </a:t>
            </a:r>
            <a:r>
              <a:rPr lang="ar-SA" sz="8000" b="1" dirty="0" smtClean="0">
                <a:latin typeface="Arial" pitchFamily="34" charset="0"/>
                <a:cs typeface="Arial" pitchFamily="34" charset="0"/>
              </a:rPr>
              <a:t>أرسل الانجليز بعض السفن الى الهند </a:t>
            </a:r>
            <a:r>
              <a:rPr lang="en-US" sz="8000" b="1" dirty="0" smtClean="0">
                <a:latin typeface="Arial" pitchFamily="34" charset="0"/>
                <a:cs typeface="Arial" pitchFamily="34" charset="0"/>
              </a:rPr>
              <a:t>“ </a:t>
            </a:r>
            <a:r>
              <a:rPr lang="ar-SA" sz="8000" b="1" dirty="0" smtClean="0">
                <a:latin typeface="Arial" pitchFamily="34" charset="0"/>
                <a:cs typeface="Arial" pitchFamily="34" charset="0"/>
              </a:rPr>
              <a:t>درة التاج البريطاني </a:t>
            </a:r>
            <a:r>
              <a:rPr lang="en-US" sz="8000" b="1" dirty="0" smtClean="0">
                <a:latin typeface="Arial" pitchFamily="34" charset="0"/>
                <a:cs typeface="Arial" pitchFamily="34" charset="0"/>
              </a:rPr>
              <a:t>“</a:t>
            </a:r>
            <a:r>
              <a:rPr lang="ar-SA" sz="8000" b="1" dirty="0" smtClean="0">
                <a:latin typeface="Arial" pitchFamily="34" charset="0"/>
                <a:cs typeface="Arial" pitchFamily="34" charset="0"/>
              </a:rPr>
              <a:t>كجزء من المخططات الاستعمارية للسيطرة على الهند و الخليج العربي </a:t>
            </a:r>
            <a:r>
              <a:rPr lang="ar-SA" sz="8000" b="1" dirty="0" smtClean="0">
                <a:latin typeface="Arial" pitchFamily="34" charset="0"/>
                <a:cs typeface="Arial" pitchFamily="34" charset="0"/>
              </a:rPr>
              <a:t>.</a:t>
            </a:r>
          </a:p>
          <a:p>
            <a:pPr marL="0" indent="0">
              <a:buNone/>
            </a:pPr>
            <a:r>
              <a:rPr lang="ar-SA" sz="8000" b="1" dirty="0" smtClean="0">
                <a:latin typeface="Arial" pitchFamily="34" charset="0"/>
                <a:cs typeface="Arial" pitchFamily="34" charset="0"/>
              </a:rPr>
              <a:t>= </a:t>
            </a:r>
            <a:r>
              <a:rPr lang="ar-SA" sz="8000" b="1" dirty="0" smtClean="0">
                <a:latin typeface="Arial" pitchFamily="34" charset="0"/>
                <a:cs typeface="Arial" pitchFamily="34" charset="0"/>
              </a:rPr>
              <a:t>كان </a:t>
            </a:r>
            <a:r>
              <a:rPr lang="ar-SA" sz="8000" b="1" dirty="0" smtClean="0">
                <a:latin typeface="Arial" pitchFamily="34" charset="0"/>
                <a:cs typeface="Arial" pitchFamily="34" charset="0"/>
              </a:rPr>
              <a:t>من أبرز مظاهر النمو التجاري هو تأسيس شركة الهند الشرقية الانجليزية عام </a:t>
            </a:r>
            <a:r>
              <a:rPr lang="ar-SA" sz="8000" b="1" dirty="0" smtClean="0">
                <a:solidFill>
                  <a:srgbClr val="FF0000"/>
                </a:solidFill>
                <a:latin typeface="Arial" pitchFamily="34" charset="0"/>
                <a:cs typeface="Arial" pitchFamily="34" charset="0"/>
              </a:rPr>
              <a:t>1600 م </a:t>
            </a:r>
            <a:r>
              <a:rPr lang="ar-SA" sz="8000" b="1" dirty="0" smtClean="0">
                <a:latin typeface="Arial" pitchFamily="34" charset="0"/>
                <a:cs typeface="Arial" pitchFamily="34" charset="0"/>
              </a:rPr>
              <a:t>.</a:t>
            </a:r>
            <a:r>
              <a:rPr lang="ar-SA" sz="8000" b="1" dirty="0">
                <a:latin typeface="Arial" pitchFamily="34" charset="0"/>
                <a:cs typeface="Arial" pitchFamily="34" charset="0"/>
              </a:rPr>
              <a:t> </a:t>
            </a:r>
            <a:r>
              <a:rPr lang="ar-SA" sz="8000" b="1" dirty="0" smtClean="0">
                <a:latin typeface="Arial" pitchFamily="34" charset="0"/>
                <a:cs typeface="Arial" pitchFamily="34" charset="0"/>
              </a:rPr>
              <a:t>ومنذ تأسيس  الشركة تطورت المصالح </a:t>
            </a:r>
            <a:r>
              <a:rPr lang="ar-SA" sz="8000" b="1" dirty="0" smtClean="0">
                <a:latin typeface="Arial" pitchFamily="34" charset="0"/>
                <a:cs typeface="Arial" pitchFamily="34" charset="0"/>
              </a:rPr>
              <a:t>البريطانية التجارية في منطقة الشرق يشكل عام وفي منطقة الخليج العربي بشكل خاص . </a:t>
            </a:r>
            <a:endParaRPr lang="ar-SA" sz="8000" b="1" dirty="0" smtClean="0">
              <a:latin typeface="Arial" pitchFamily="34" charset="0"/>
              <a:cs typeface="Arial" pitchFamily="34" charset="0"/>
            </a:endParaRPr>
          </a:p>
          <a:p>
            <a:pPr marL="0" indent="0">
              <a:buNone/>
            </a:pPr>
            <a:r>
              <a:rPr lang="ar-SA" sz="8000" b="1" dirty="0" smtClean="0">
                <a:latin typeface="Arial" pitchFamily="34" charset="0"/>
                <a:cs typeface="Arial" pitchFamily="34" charset="0"/>
              </a:rPr>
              <a:t>- </a:t>
            </a:r>
            <a:r>
              <a:rPr lang="ar-SA" sz="8000" b="1" dirty="0" smtClean="0">
                <a:latin typeface="Arial" pitchFamily="34" charset="0"/>
                <a:cs typeface="Arial" pitchFamily="34" charset="0"/>
              </a:rPr>
              <a:t>أسست بريطانيا اسطول </a:t>
            </a:r>
            <a:r>
              <a:rPr lang="ar-SA" sz="8000" b="1" dirty="0" smtClean="0">
                <a:latin typeface="Arial" pitchFamily="34" charset="0"/>
                <a:cs typeface="Arial" pitchFamily="34" charset="0"/>
              </a:rPr>
              <a:t>بحري مسلح </a:t>
            </a:r>
            <a:r>
              <a:rPr lang="ar-SA" sz="8000" b="1" dirty="0">
                <a:latin typeface="Arial" pitchFamily="34" charset="0"/>
                <a:cs typeface="Arial" pitchFamily="34" charset="0"/>
              </a:rPr>
              <a:t>لحماية تجارتها من هجمات البرتغاليين عام </a:t>
            </a:r>
            <a:r>
              <a:rPr lang="ar-SA" sz="8000" b="1" dirty="0">
                <a:solidFill>
                  <a:srgbClr val="FF0000"/>
                </a:solidFill>
                <a:latin typeface="Arial" pitchFamily="34" charset="0"/>
                <a:cs typeface="Arial" pitchFamily="34" charset="0"/>
              </a:rPr>
              <a:t>1615 م </a:t>
            </a:r>
            <a:r>
              <a:rPr lang="ar-SA" sz="8000" b="1" dirty="0">
                <a:latin typeface="Arial" pitchFamily="34" charset="0"/>
                <a:cs typeface="Arial" pitchFamily="34" charset="0"/>
              </a:rPr>
              <a:t>, و اصبحت بومباي الجهاز البحري المسلح لحماية سفن الشركة في مياه المحيط الهندي </a:t>
            </a:r>
            <a:r>
              <a:rPr lang="ar-SA" sz="8000" b="1" dirty="0" smtClean="0">
                <a:latin typeface="Arial" pitchFamily="34" charset="0"/>
                <a:cs typeface="Arial" pitchFamily="34" charset="0"/>
              </a:rPr>
              <a:t>،</a:t>
            </a:r>
            <a:endParaRPr lang="ar-SA" sz="8000" b="1" dirty="0">
              <a:latin typeface="Arial" pitchFamily="34" charset="0"/>
              <a:cs typeface="Arial" pitchFamily="34" charset="0"/>
            </a:endParaRPr>
          </a:p>
          <a:p>
            <a:pPr lvl="0">
              <a:buNone/>
            </a:pPr>
            <a:r>
              <a:rPr lang="ar-SA" sz="8000" b="1" dirty="0">
                <a:latin typeface="Arial" pitchFamily="34" charset="0"/>
                <a:cs typeface="Arial" pitchFamily="34" charset="0"/>
              </a:rPr>
              <a:t>ولأجل تطوير العلاقات التجارية بين فارس و الانجليز ,تحالفت الشركة مع حكام فارس في صد هجمات البرتغاليين في الساحل الشرقي للخليج العربي ,الذي انشأ فيه البرتغاليون قلاعا حربية </a:t>
            </a:r>
            <a:r>
              <a:rPr lang="ar-SA" sz="8000" b="1" dirty="0" smtClean="0">
                <a:latin typeface="Arial" pitchFamily="34" charset="0"/>
                <a:cs typeface="Arial" pitchFamily="34" charset="0"/>
              </a:rPr>
              <a:t>.</a:t>
            </a:r>
          </a:p>
          <a:p>
            <a:pPr lvl="0">
              <a:buNone/>
            </a:pPr>
            <a:r>
              <a:rPr lang="ar-SA" sz="8000" b="1" dirty="0" smtClean="0">
                <a:solidFill>
                  <a:srgbClr val="FF0000"/>
                </a:solidFill>
                <a:latin typeface="Arial" pitchFamily="34" charset="0"/>
                <a:cs typeface="Arial" pitchFamily="34" charset="0"/>
              </a:rPr>
              <a:t>1- الوضع البريطاني في فارس :-</a:t>
            </a:r>
          </a:p>
          <a:p>
            <a:pPr lvl="0">
              <a:buNone/>
            </a:pPr>
            <a:r>
              <a:rPr lang="ar-SA" sz="8000" b="1" dirty="0" smtClean="0">
                <a:solidFill>
                  <a:schemeClr val="bg2">
                    <a:lumMod val="25000"/>
                  </a:schemeClr>
                </a:solidFill>
                <a:latin typeface="Arial" pitchFamily="34" charset="0"/>
                <a:cs typeface="Arial" pitchFamily="34" charset="0"/>
              </a:rPr>
              <a:t>-  </a:t>
            </a:r>
            <a:r>
              <a:rPr lang="ar-SA" sz="8000" b="1" dirty="0">
                <a:solidFill>
                  <a:schemeClr val="bg2">
                    <a:lumMod val="25000"/>
                  </a:schemeClr>
                </a:solidFill>
                <a:latin typeface="Arial" pitchFamily="34" charset="0"/>
                <a:cs typeface="Arial" pitchFamily="34" charset="0"/>
              </a:rPr>
              <a:t>منذ بداية القرن 17 م تطلعت بريطانيا نحو فارس ولقيت التشجيع من شاه فارس آنذاك (1557ـ  </a:t>
            </a:r>
            <a:r>
              <a:rPr lang="ar-SA" sz="8000" b="1" dirty="0" smtClean="0">
                <a:solidFill>
                  <a:schemeClr val="bg2">
                    <a:lumMod val="25000"/>
                  </a:schemeClr>
                </a:solidFill>
                <a:latin typeface="Arial" pitchFamily="34" charset="0"/>
                <a:cs typeface="Arial" pitchFamily="34" charset="0"/>
              </a:rPr>
              <a:t>1628م) </a:t>
            </a:r>
            <a:r>
              <a:rPr lang="ar-SA" sz="8000" b="1" dirty="0">
                <a:solidFill>
                  <a:schemeClr val="bg2">
                    <a:lumMod val="25000"/>
                  </a:schemeClr>
                </a:solidFill>
                <a:latin typeface="Arial" pitchFamily="34" charset="0"/>
                <a:cs typeface="Arial" pitchFamily="34" charset="0"/>
              </a:rPr>
              <a:t>عباس </a:t>
            </a:r>
            <a:r>
              <a:rPr lang="ar-SA" sz="8000" b="1" dirty="0" smtClean="0">
                <a:solidFill>
                  <a:schemeClr val="bg2">
                    <a:lumMod val="25000"/>
                  </a:schemeClr>
                </a:solidFill>
                <a:latin typeface="Arial" pitchFamily="34" charset="0"/>
                <a:cs typeface="Arial" pitchFamily="34" charset="0"/>
              </a:rPr>
              <a:t>الأول حصلت </a:t>
            </a:r>
            <a:r>
              <a:rPr lang="ar-SA" sz="8000" b="1" dirty="0">
                <a:solidFill>
                  <a:schemeClr val="bg2">
                    <a:lumMod val="25000"/>
                  </a:schemeClr>
                </a:solidFill>
                <a:latin typeface="Arial" pitchFamily="34" charset="0"/>
                <a:cs typeface="Arial" pitchFamily="34" charset="0"/>
              </a:rPr>
              <a:t>شركة الهند الشرقية على فرمانات بحسن التعامل مع </a:t>
            </a:r>
            <a:r>
              <a:rPr lang="ar-SA" sz="8000" b="1" dirty="0" smtClean="0">
                <a:solidFill>
                  <a:schemeClr val="bg2">
                    <a:lumMod val="25000"/>
                  </a:schemeClr>
                </a:solidFill>
                <a:latin typeface="Arial" pitchFamily="34" charset="0"/>
                <a:cs typeface="Arial" pitchFamily="34" charset="0"/>
              </a:rPr>
              <a:t>الإنجليز .وتحالفت </a:t>
            </a:r>
            <a:r>
              <a:rPr lang="ar-SA" sz="8000" b="1" dirty="0">
                <a:solidFill>
                  <a:schemeClr val="bg2">
                    <a:lumMod val="25000"/>
                  </a:schemeClr>
                </a:solidFill>
                <a:latin typeface="Arial" pitchFamily="34" charset="0"/>
                <a:cs typeface="Arial" pitchFamily="34" charset="0"/>
              </a:rPr>
              <a:t>الشركة البريطانية مع الشاة عباس </a:t>
            </a:r>
            <a:r>
              <a:rPr lang="ar-SA" sz="8000" b="1" dirty="0" smtClean="0">
                <a:solidFill>
                  <a:schemeClr val="bg2">
                    <a:lumMod val="25000"/>
                  </a:schemeClr>
                </a:solidFill>
                <a:latin typeface="Arial" pitchFamily="34" charset="0"/>
                <a:cs typeface="Arial" pitchFamily="34" charset="0"/>
              </a:rPr>
              <a:t> والهولنديين ضد </a:t>
            </a:r>
            <a:r>
              <a:rPr lang="ar-SA" sz="8000" b="1" dirty="0">
                <a:solidFill>
                  <a:schemeClr val="bg2">
                    <a:lumMod val="25000"/>
                  </a:schemeClr>
                </a:solidFill>
                <a:latin typeface="Arial" pitchFamily="34" charset="0"/>
                <a:cs typeface="Arial" pitchFamily="34" charset="0"/>
              </a:rPr>
              <a:t>البرتغاليين وشهدت تلك الفترة </a:t>
            </a:r>
            <a:r>
              <a:rPr lang="ar-SA" sz="8000" b="1" dirty="0" smtClean="0">
                <a:solidFill>
                  <a:schemeClr val="bg2">
                    <a:lumMod val="25000"/>
                  </a:schemeClr>
                </a:solidFill>
                <a:latin typeface="Arial" pitchFamily="34" charset="0"/>
                <a:cs typeface="Arial" pitchFamily="34" charset="0"/>
              </a:rPr>
              <a:t>معارك </a:t>
            </a:r>
            <a:r>
              <a:rPr lang="ar-SA" sz="8000" b="1" dirty="0">
                <a:solidFill>
                  <a:schemeClr val="bg2">
                    <a:lumMod val="25000"/>
                  </a:schemeClr>
                </a:solidFill>
                <a:latin typeface="Arial" pitchFamily="34" charset="0"/>
                <a:cs typeface="Arial" pitchFamily="34" charset="0"/>
              </a:rPr>
              <a:t>حربية بين الانجليز (سفن الشركة ) والبرتغاليين بالقرب من الساحل الفارسي( الساحل الشرقي للخليج العربي )بالقرب من ( </a:t>
            </a:r>
            <a:r>
              <a:rPr lang="ar-SA" sz="8000" b="1" dirty="0" err="1">
                <a:solidFill>
                  <a:srgbClr val="FF0000"/>
                </a:solidFill>
                <a:latin typeface="Arial" pitchFamily="34" charset="0"/>
                <a:cs typeface="Arial" pitchFamily="34" charset="0"/>
              </a:rPr>
              <a:t>جاسك</a:t>
            </a:r>
            <a:r>
              <a:rPr lang="ar-SA" sz="8000" b="1" dirty="0">
                <a:solidFill>
                  <a:schemeClr val="bg2">
                    <a:lumMod val="25000"/>
                  </a:schemeClr>
                </a:solidFill>
                <a:latin typeface="Arial" pitchFamily="34" charset="0"/>
                <a:cs typeface="Arial" pitchFamily="34" charset="0"/>
              </a:rPr>
              <a:t> )  وجزيرة ( </a:t>
            </a:r>
            <a:r>
              <a:rPr lang="ar-SA" sz="8000" b="1" dirty="0">
                <a:solidFill>
                  <a:srgbClr val="FF0000"/>
                </a:solidFill>
                <a:latin typeface="Arial" pitchFamily="34" charset="0"/>
                <a:cs typeface="Arial" pitchFamily="34" charset="0"/>
              </a:rPr>
              <a:t>قشم</a:t>
            </a:r>
            <a:r>
              <a:rPr lang="ar-SA" sz="8000" b="1" dirty="0">
                <a:solidFill>
                  <a:schemeClr val="bg2">
                    <a:lumMod val="25000"/>
                  </a:schemeClr>
                </a:solidFill>
                <a:latin typeface="Arial" pitchFamily="34" charset="0"/>
                <a:cs typeface="Arial" pitchFamily="34" charset="0"/>
              </a:rPr>
              <a:t> ) عام 1600م . انتهت بنجاحهم من طرد البرتغاليين من جزيرة هرمز 1622 م ، ما أدى إلى تعزيز مكانة وتجارة البريطانيين .</a:t>
            </a:r>
          </a:p>
          <a:p>
            <a:pPr lvl="0">
              <a:buNone/>
            </a:pPr>
            <a:endParaRPr lang="en-US" sz="8000" b="1" dirty="0">
              <a:latin typeface="Arial" pitchFamily="34" charset="0"/>
              <a:cs typeface="Arial" pitchFamily="34" charset="0"/>
            </a:endParaRPr>
          </a:p>
          <a:p>
            <a:pPr marL="0" indent="0">
              <a:buNone/>
            </a:pPr>
            <a:endParaRPr lang="ar-SA" sz="3200" b="1" dirty="0">
              <a:latin typeface="Arial" pitchFamily="34" charset="0"/>
              <a:cs typeface="Arial" pitchFamily="34" charset="0"/>
            </a:endParaRPr>
          </a:p>
          <a:p>
            <a:pPr>
              <a:buFontTx/>
              <a:buChar char="-"/>
            </a:pPr>
            <a:endParaRPr lang="ar-SA" sz="2400" dirty="0" smtClean="0"/>
          </a:p>
          <a:p>
            <a:pPr>
              <a:buFontTx/>
              <a:buChar char="-"/>
            </a:pPr>
            <a:r>
              <a:rPr lang="ar-SA" sz="2400" dirty="0" smtClean="0"/>
              <a:t> </a:t>
            </a:r>
            <a:endParaRPr lang="ar-SA" sz="2400" dirty="0"/>
          </a:p>
          <a:p>
            <a:pPr>
              <a:buFontTx/>
              <a:buChar char="-"/>
            </a:pPr>
            <a:endParaRPr lang="ar-SA" sz="2400" dirty="0"/>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3728" y="1844824"/>
            <a:ext cx="4652106" cy="4536504"/>
          </a:xfrm>
        </p:spPr>
      </p:pic>
      <p:sp>
        <p:nvSpPr>
          <p:cNvPr id="2" name="Title 1"/>
          <p:cNvSpPr>
            <a:spLocks noGrp="1"/>
          </p:cNvSpPr>
          <p:nvPr>
            <p:ph type="title"/>
          </p:nvPr>
        </p:nvSpPr>
        <p:spPr>
          <a:xfrm>
            <a:off x="457200" y="274638"/>
            <a:ext cx="8229600" cy="1210146"/>
          </a:xfrm>
          <a:blipFill>
            <a:blip r:embed="rId3"/>
            <a:tile tx="0" ty="0" sx="100000" sy="100000" flip="none" algn="tl"/>
          </a:blipFill>
        </p:spPr>
        <p:txBody>
          <a:bodyPr/>
          <a:lstStyle/>
          <a:p>
            <a:pPr algn="ctr"/>
            <a:r>
              <a:rPr lang="ar-SA" b="1" dirty="0" smtClean="0">
                <a:solidFill>
                  <a:schemeClr val="accent2">
                    <a:lumMod val="75000"/>
                  </a:schemeClr>
                </a:solidFill>
              </a:rPr>
              <a:t>الشاه عباس الأول</a:t>
            </a:r>
            <a:endParaRPr lang="ar-SA" b="1" dirty="0">
              <a:solidFill>
                <a:schemeClr val="accent2">
                  <a:lumMod val="75000"/>
                </a:schemeClr>
              </a:solidFill>
            </a:endParaRPr>
          </a:p>
        </p:txBody>
      </p:sp>
    </p:spTree>
    <p:extLst>
      <p:ext uri="{BB962C8B-B14F-4D97-AF65-F5344CB8AC3E}">
        <p14:creationId xmlns:p14="http://schemas.microsoft.com/office/powerpoint/2010/main" val="2905280119"/>
      </p:ext>
    </p:extLst>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332656"/>
            <a:ext cx="8964488" cy="6120680"/>
          </a:xfrm>
        </p:spPr>
        <p:txBody>
          <a:bodyPr>
            <a:normAutofit/>
          </a:bodyPr>
          <a:lstStyle/>
          <a:p>
            <a:pPr>
              <a:buNone/>
            </a:pPr>
            <a:r>
              <a:rPr lang="ar-SA" sz="2200" b="1" dirty="0">
                <a:solidFill>
                  <a:srgbClr val="FF0000"/>
                </a:solidFill>
                <a:latin typeface="Arial" pitchFamily="34" charset="0"/>
                <a:cs typeface="Arial" pitchFamily="34" charset="0"/>
              </a:rPr>
              <a:t>س - ماهي المميزات </a:t>
            </a:r>
            <a:r>
              <a:rPr lang="ar-SA" sz="2200" b="1" dirty="0" smtClean="0">
                <a:solidFill>
                  <a:srgbClr val="FF0000"/>
                </a:solidFill>
                <a:latin typeface="Arial" pitchFamily="34" charset="0"/>
                <a:cs typeface="Arial" pitchFamily="34" charset="0"/>
              </a:rPr>
              <a:t>التي </a:t>
            </a:r>
            <a:r>
              <a:rPr lang="ar-SA" sz="2200" b="1" dirty="0">
                <a:solidFill>
                  <a:srgbClr val="FF0000"/>
                </a:solidFill>
                <a:latin typeface="Arial" pitchFamily="34" charset="0"/>
                <a:cs typeface="Arial" pitchFamily="34" charset="0"/>
              </a:rPr>
              <a:t>حصلت عليها شركة الهند الشرقية البريطانية لقاء ذلك التحالف </a:t>
            </a:r>
            <a:r>
              <a:rPr lang="ar-SA" sz="2200" b="1" dirty="0" smtClean="0">
                <a:solidFill>
                  <a:srgbClr val="FF0000"/>
                </a:solidFill>
                <a:latin typeface="Arial" pitchFamily="34" charset="0"/>
                <a:cs typeface="Arial" pitchFamily="34" charset="0"/>
              </a:rPr>
              <a:t>؟</a:t>
            </a:r>
            <a:endParaRPr lang="en-US" sz="2200" dirty="0">
              <a:latin typeface="Arial" pitchFamily="34" charset="0"/>
              <a:cs typeface="Arial" pitchFamily="34" charset="0"/>
            </a:endParaRPr>
          </a:p>
          <a:p>
            <a:pPr>
              <a:buNone/>
            </a:pPr>
            <a:r>
              <a:rPr lang="ar-SA" sz="2200" b="1" dirty="0" smtClean="0">
                <a:solidFill>
                  <a:srgbClr val="00B050"/>
                </a:solidFill>
                <a:latin typeface="Arial" pitchFamily="34" charset="0"/>
                <a:cs typeface="Arial" pitchFamily="34" charset="0"/>
              </a:rPr>
              <a:t>ج-</a:t>
            </a:r>
            <a:r>
              <a:rPr lang="ar-SA" sz="2200" b="1" dirty="0" smtClean="0">
                <a:solidFill>
                  <a:schemeClr val="bg2">
                    <a:lumMod val="25000"/>
                  </a:schemeClr>
                </a:solidFill>
                <a:latin typeface="Arial" pitchFamily="34" charset="0"/>
                <a:cs typeface="Arial" pitchFamily="34" charset="0"/>
              </a:rPr>
              <a:t> </a:t>
            </a:r>
            <a:r>
              <a:rPr lang="ar-SA" sz="2000" b="1" dirty="0" smtClean="0"/>
              <a:t> </a:t>
            </a:r>
            <a:r>
              <a:rPr lang="ar-SA" sz="2000" dirty="0" smtClean="0"/>
              <a:t>حصلوا على موافقة من </a:t>
            </a:r>
            <a:r>
              <a:rPr lang="ar-SA" sz="2000" dirty="0"/>
              <a:t>الحكومة الصفوية بتأسيس وكالة لهم في جزيرة </a:t>
            </a:r>
            <a:r>
              <a:rPr lang="ar-SA" sz="2000" dirty="0" smtClean="0"/>
              <a:t>هرمز، </a:t>
            </a:r>
            <a:r>
              <a:rPr lang="ar-SA" sz="2000" dirty="0"/>
              <a:t>وفي ميناء بندر عباس </a:t>
            </a:r>
            <a:r>
              <a:rPr lang="ar-SA" sz="2000" dirty="0" smtClean="0"/>
              <a:t>مثلما حصل الهولنديين ، و</a:t>
            </a:r>
            <a:r>
              <a:rPr lang="ar-SA" sz="2200" dirty="0" smtClean="0">
                <a:solidFill>
                  <a:schemeClr val="bg2">
                    <a:lumMod val="25000"/>
                  </a:schemeClr>
                </a:solidFill>
                <a:latin typeface="Arial" pitchFamily="34" charset="0"/>
                <a:cs typeface="Arial" pitchFamily="34" charset="0"/>
              </a:rPr>
              <a:t>تطورت </a:t>
            </a:r>
            <a:r>
              <a:rPr lang="ar-SA" sz="2200" dirty="0">
                <a:solidFill>
                  <a:schemeClr val="bg2">
                    <a:lumMod val="25000"/>
                  </a:schemeClr>
                </a:solidFill>
                <a:latin typeface="Arial" pitchFamily="34" charset="0"/>
                <a:cs typeface="Arial" pitchFamily="34" charset="0"/>
              </a:rPr>
              <a:t>المنافسة الهولندية البريطانية إلى معارك بحرية عديدة في المحيط الهندي </a:t>
            </a:r>
            <a:r>
              <a:rPr lang="ar-SA" sz="2200" dirty="0" smtClean="0">
                <a:solidFill>
                  <a:schemeClr val="bg2">
                    <a:lumMod val="25000"/>
                  </a:schemeClr>
                </a:solidFill>
                <a:latin typeface="Arial" pitchFamily="34" charset="0"/>
                <a:cs typeface="Arial" pitchFamily="34" charset="0"/>
              </a:rPr>
              <a:t>والخليج </a:t>
            </a:r>
            <a:r>
              <a:rPr lang="ar-SA" sz="2200" dirty="0">
                <a:solidFill>
                  <a:schemeClr val="bg2">
                    <a:lumMod val="25000"/>
                  </a:schemeClr>
                </a:solidFill>
                <a:latin typeface="Arial" pitchFamily="34" charset="0"/>
                <a:cs typeface="Arial" pitchFamily="34" charset="0"/>
              </a:rPr>
              <a:t>العربي , وكان التفوق التجاري واضحا لصالح  الهولنديين  في النصف الأول  من القرن 17م ، ولكن مع تدهور مركز الهولنديين في أواخر القرن 17 م ، وانسحابهم من مراكزهم التجارية  في الخليج العربي  مثل </a:t>
            </a:r>
            <a:r>
              <a:rPr lang="ar-SA" sz="2200" dirty="0" smtClean="0">
                <a:solidFill>
                  <a:srgbClr val="FF0000"/>
                </a:solidFill>
                <a:latin typeface="Arial" pitchFamily="34" charset="0"/>
                <a:cs typeface="Arial" pitchFamily="34" charset="0"/>
              </a:rPr>
              <a:t>بندر عباس </a:t>
            </a:r>
            <a:r>
              <a:rPr lang="ar-SA" sz="2200" dirty="0">
                <a:solidFill>
                  <a:srgbClr val="FF0000"/>
                </a:solidFill>
                <a:latin typeface="Arial" pitchFamily="34" charset="0"/>
                <a:cs typeface="Arial" pitchFamily="34" charset="0"/>
              </a:rPr>
              <a:t>والبصرة  </a:t>
            </a:r>
            <a:r>
              <a:rPr lang="ar-SA" sz="2200" dirty="0">
                <a:latin typeface="Arial" pitchFamily="34" charset="0"/>
                <a:cs typeface="Arial" pitchFamily="34" charset="0"/>
              </a:rPr>
              <a:t>ثم </a:t>
            </a:r>
            <a:r>
              <a:rPr lang="ar-SA" sz="2200" dirty="0">
                <a:solidFill>
                  <a:srgbClr val="FF0000"/>
                </a:solidFill>
                <a:latin typeface="Arial" pitchFamily="34" charset="0"/>
                <a:cs typeface="Arial" pitchFamily="34" charset="0"/>
              </a:rPr>
              <a:t>الخرج  </a:t>
            </a:r>
            <a:r>
              <a:rPr lang="ar-SA" sz="2200" dirty="0">
                <a:solidFill>
                  <a:schemeClr val="bg2">
                    <a:lumMod val="25000"/>
                  </a:schemeClr>
                </a:solidFill>
                <a:latin typeface="Arial" pitchFamily="34" charset="0"/>
                <a:cs typeface="Arial" pitchFamily="34" charset="0"/>
              </a:rPr>
              <a:t>في النصف الأول من القرن 18 </a:t>
            </a:r>
            <a:r>
              <a:rPr lang="ar-SA" sz="2200" dirty="0" smtClean="0">
                <a:solidFill>
                  <a:schemeClr val="bg2">
                    <a:lumMod val="25000"/>
                  </a:schemeClr>
                </a:solidFill>
                <a:latin typeface="Arial" pitchFamily="34" charset="0"/>
                <a:cs typeface="Arial" pitchFamily="34" charset="0"/>
              </a:rPr>
              <a:t>م ( 1765م )  ، </a:t>
            </a:r>
            <a:r>
              <a:rPr lang="ar-SA" sz="2200" dirty="0" smtClean="0">
                <a:solidFill>
                  <a:schemeClr val="bg2">
                    <a:lumMod val="25000"/>
                  </a:schemeClr>
                </a:solidFill>
                <a:latin typeface="Arial" pitchFamily="34" charset="0"/>
                <a:cs typeface="Arial" pitchFamily="34" charset="0"/>
              </a:rPr>
              <a:t>بدا شأن البريطانيين  </a:t>
            </a:r>
            <a:r>
              <a:rPr lang="ar-SA" sz="2200" dirty="0">
                <a:solidFill>
                  <a:schemeClr val="bg2">
                    <a:lumMod val="25000"/>
                  </a:schemeClr>
                </a:solidFill>
                <a:latin typeface="Arial" pitchFamily="34" charset="0"/>
                <a:cs typeface="Arial" pitchFamily="34" charset="0"/>
              </a:rPr>
              <a:t>يقوى وتجارتهم تزدهر</a:t>
            </a:r>
            <a:r>
              <a:rPr lang="ar-SA" sz="2200" dirty="0" smtClean="0">
                <a:solidFill>
                  <a:schemeClr val="bg2">
                    <a:lumMod val="25000"/>
                  </a:schemeClr>
                </a:solidFill>
                <a:latin typeface="Arial" pitchFamily="34" charset="0"/>
                <a:cs typeface="Arial" pitchFamily="34" charset="0"/>
              </a:rPr>
              <a:t>.</a:t>
            </a:r>
            <a:endParaRPr lang="ar-SA" sz="2200" dirty="0" smtClean="0">
              <a:latin typeface="Arial" pitchFamily="34" charset="0"/>
              <a:cs typeface="Arial" pitchFamily="34" charset="0"/>
            </a:endParaRPr>
          </a:p>
          <a:p>
            <a:pPr>
              <a:buNone/>
            </a:pPr>
            <a:r>
              <a:rPr lang="ar-SA" sz="2000" b="1" dirty="0" smtClean="0">
                <a:solidFill>
                  <a:srgbClr val="FF0000"/>
                </a:solidFill>
                <a:latin typeface="Arial" pitchFamily="34" charset="0"/>
                <a:cs typeface="Arial" pitchFamily="34" charset="0"/>
              </a:rPr>
              <a:t>س- </a:t>
            </a:r>
            <a:r>
              <a:rPr lang="ar-SA" sz="2000" b="1" dirty="0">
                <a:solidFill>
                  <a:srgbClr val="FF0000"/>
                </a:solidFill>
                <a:latin typeface="Arial" pitchFamily="34" charset="0"/>
                <a:cs typeface="Arial" pitchFamily="34" charset="0"/>
              </a:rPr>
              <a:t>عللي ؟؟؟ اختفاء الهولنديين من ساحة المنافسة من الخليج العربي لم يصفى الجو </a:t>
            </a:r>
            <a:r>
              <a:rPr lang="ar-SA" sz="2000" b="1" dirty="0" err="1">
                <a:solidFill>
                  <a:srgbClr val="FF0000"/>
                </a:solidFill>
                <a:latin typeface="Arial" pitchFamily="34" charset="0"/>
                <a:cs typeface="Arial" pitchFamily="34" charset="0"/>
              </a:rPr>
              <a:t>للأنجليز</a:t>
            </a:r>
            <a:r>
              <a:rPr lang="ar-SA" sz="2000" b="1" dirty="0">
                <a:solidFill>
                  <a:srgbClr val="FF0000"/>
                </a:solidFill>
                <a:latin typeface="Arial" pitchFamily="34" charset="0"/>
                <a:cs typeface="Arial" pitchFamily="34" charset="0"/>
              </a:rPr>
              <a:t> ؟ </a:t>
            </a:r>
            <a:r>
              <a:rPr lang="en-US" sz="2000" b="1" dirty="0">
                <a:solidFill>
                  <a:srgbClr val="FF0000"/>
                </a:solidFill>
                <a:latin typeface="Arial" pitchFamily="34" charset="0"/>
                <a:cs typeface="Arial" pitchFamily="34" charset="0"/>
              </a:rPr>
              <a:t/>
            </a:r>
            <a:br>
              <a:rPr lang="en-US" sz="2000" b="1" dirty="0">
                <a:solidFill>
                  <a:srgbClr val="FF0000"/>
                </a:solidFill>
                <a:latin typeface="Arial" pitchFamily="34" charset="0"/>
                <a:cs typeface="Arial" pitchFamily="34" charset="0"/>
              </a:rPr>
            </a:br>
            <a:r>
              <a:rPr lang="ar-SA" sz="2000" b="1" dirty="0" smtClean="0">
                <a:solidFill>
                  <a:srgbClr val="00B050"/>
                </a:solidFill>
                <a:latin typeface="Arial" pitchFamily="34" charset="0"/>
                <a:cs typeface="Arial" pitchFamily="34" charset="0"/>
              </a:rPr>
              <a:t>ج- </a:t>
            </a:r>
            <a:r>
              <a:rPr lang="ar-SA" dirty="0" smtClean="0">
                <a:cs typeface="Akhbar MT" pitchFamily="2" charset="-78"/>
              </a:rPr>
              <a:t>عندما </a:t>
            </a:r>
            <a:r>
              <a:rPr lang="ar-SA" dirty="0">
                <a:cs typeface="Akhbar MT" pitchFamily="2" charset="-78"/>
              </a:rPr>
              <a:t>اختفى النشاط الهولنديين التجاري والملاحي في الخليج العربي ظهر نشاط الفرنسيين من خلال شركة الهند الشرقية الفرنسية في القرن 18م </a:t>
            </a:r>
            <a:r>
              <a:rPr lang="ar-SA" dirty="0" smtClean="0">
                <a:cs typeface="Akhbar MT" pitchFamily="2" charset="-78"/>
              </a:rPr>
              <a:t>و</a:t>
            </a:r>
            <a:r>
              <a:rPr lang="ar-SA" dirty="0">
                <a:cs typeface="Akhbar MT" pitchFamily="2" charset="-78"/>
              </a:rPr>
              <a:t> أقاموا لهم مستعمرات </a:t>
            </a:r>
            <a:r>
              <a:rPr lang="ar-SA" dirty="0" smtClean="0">
                <a:cs typeface="Akhbar MT" pitchFamily="2" charset="-78"/>
              </a:rPr>
              <a:t>خاصة </a:t>
            </a:r>
            <a:r>
              <a:rPr lang="ar-SA" dirty="0">
                <a:cs typeface="Akhbar MT" pitchFamily="2" charset="-78"/>
              </a:rPr>
              <a:t>في المحيط الهندي </a:t>
            </a:r>
            <a:r>
              <a:rPr lang="ar-SA" dirty="0" smtClean="0">
                <a:cs typeface="Akhbar MT" pitchFamily="2" charset="-78"/>
              </a:rPr>
              <a:t>في جزيرة موريشيوس ، ونتيجة </a:t>
            </a:r>
            <a:r>
              <a:rPr lang="ar-SA" dirty="0">
                <a:cs typeface="Akhbar MT" pitchFamily="2" charset="-78"/>
              </a:rPr>
              <a:t>للتنافس البريطاني الفرنسي ظهر الأسطول الفرنسي أمام ميناء بندر عباس ودمر الوكالتين الإنكليزية والهولندية </a:t>
            </a:r>
            <a:r>
              <a:rPr lang="ar-SA" dirty="0" smtClean="0">
                <a:cs typeface="Akhbar MT" pitchFamily="2" charset="-78"/>
              </a:rPr>
              <a:t>عام </a:t>
            </a:r>
            <a:r>
              <a:rPr lang="ar-SA" dirty="0" smtClean="0">
                <a:solidFill>
                  <a:srgbClr val="FF0000"/>
                </a:solidFill>
                <a:cs typeface="Akhbar MT" pitchFamily="2" charset="-78"/>
              </a:rPr>
              <a:t>1759م</a:t>
            </a:r>
            <a:r>
              <a:rPr lang="ar-SA" dirty="0" smtClean="0">
                <a:cs typeface="Akhbar MT" pitchFamily="2" charset="-78"/>
              </a:rPr>
              <a:t> </a:t>
            </a:r>
            <a:r>
              <a:rPr lang="ar-SA" dirty="0">
                <a:cs typeface="Akhbar MT" pitchFamily="2" charset="-78"/>
              </a:rPr>
              <a:t>أدى هذا الحدث إلى الإسراع في نقل مواقع الشركة الانكليزية في الخليج العربي من بندر عباس إلى البصرة الواقعة تحت الإدارة العثمانية </a:t>
            </a:r>
            <a:r>
              <a:rPr lang="ar-SA" dirty="0" smtClean="0">
                <a:cs typeface="Akhbar MT" pitchFamily="2" charset="-78"/>
              </a:rPr>
              <a:t>.</a:t>
            </a:r>
            <a:endParaRPr lang="ar-SA" dirty="0" smtClean="0"/>
          </a:p>
          <a:p>
            <a:pPr>
              <a:buNone/>
            </a:pPr>
            <a:endParaRPr lang="ar-SA" dirty="0" smtClean="0"/>
          </a:p>
          <a:p>
            <a:pPr>
              <a:buNone/>
            </a:pPr>
            <a:endParaRPr lang="ar-SA" dirty="0"/>
          </a:p>
          <a:p>
            <a:pPr>
              <a:buNone/>
            </a:pPr>
            <a:endParaRPr lang="ar-SA" dirty="0" smtClean="0"/>
          </a:p>
          <a:p>
            <a:pPr>
              <a:buNone/>
            </a:pPr>
            <a:endParaRPr lang="ar-SA" dirty="0"/>
          </a:p>
          <a:p>
            <a:pPr>
              <a:buNone/>
            </a:pPr>
            <a:endParaRPr lang="ar-SA" dirty="0" smtClean="0"/>
          </a:p>
          <a:p>
            <a:pPr>
              <a:buNone/>
            </a:pPr>
            <a:endParaRPr lang="ar-SA" dirty="0"/>
          </a:p>
          <a:p>
            <a:pPr>
              <a:buNone/>
            </a:pPr>
            <a:endParaRPr lang="ar-SA" dirty="0" smtClean="0"/>
          </a:p>
          <a:p>
            <a:pPr>
              <a:buNone/>
            </a:pPr>
            <a:endParaRPr lang="ar-SA" dirty="0"/>
          </a:p>
        </p:txBody>
      </p:sp>
      <p:pic>
        <p:nvPicPr>
          <p:cNvPr id="10" name="صورة 9" descr="images.jpg"/>
          <p:cNvPicPr>
            <a:picLocks noChangeAspect="1"/>
          </p:cNvPicPr>
          <p:nvPr/>
        </p:nvPicPr>
        <p:blipFill>
          <a:blip r:embed="rId2"/>
          <a:stretch>
            <a:fillRect/>
          </a:stretch>
        </p:blipFill>
        <p:spPr>
          <a:xfrm>
            <a:off x="1214415" y="5157192"/>
            <a:ext cx="1989434" cy="1152128"/>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par>
                                <p:cTn id="8" presetID="2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edge">
                                      <p:cBhvr>
                                        <p:cTn id="10" dur="2000"/>
                                        <p:tgtEl>
                                          <p:spTgt spid="3">
                                            <p:txEl>
                                              <p:pRg st="1" end="1"/>
                                            </p:txEl>
                                          </p:spTgt>
                                        </p:tgtEl>
                                      </p:cBhvr>
                                    </p:animEffect>
                                  </p:childTnLst>
                                </p:cTn>
                              </p:par>
                              <p:par>
                                <p:cTn id="11" presetID="2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edg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8a7d984d8aed8a7d8b1d8b7d8a9-d8a7d984d987d986d8af-d985d986-d8b3d984d98ad985-d8b9d8a7d982d984.jpg"/>
          <p:cNvPicPr>
            <a:picLocks noChangeAspect="1"/>
          </p:cNvPicPr>
          <p:nvPr/>
        </p:nvPicPr>
        <p:blipFill>
          <a:blip r:embed="rId2"/>
          <a:stretch>
            <a:fillRect/>
          </a:stretch>
        </p:blipFill>
        <p:spPr>
          <a:xfrm>
            <a:off x="0" y="0"/>
            <a:ext cx="9144000" cy="6857999"/>
          </a:xfrm>
          <a:prstGeom prst="rect">
            <a:avLst/>
          </a:prstGeom>
          <a:ln>
            <a:noFill/>
          </a:ln>
          <a:effectLst>
            <a:outerShdw blurRad="292100" dist="139700" dir="2700000" algn="tl" rotWithShape="0">
              <a:srgbClr val="333333">
                <a:alpha val="65000"/>
              </a:srgbClr>
            </a:outerShdw>
          </a:effectLst>
        </p:spPr>
      </p:pic>
      <p:sp>
        <p:nvSpPr>
          <p:cNvPr id="8" name="سهم إلى اليمين 7"/>
          <p:cNvSpPr/>
          <p:nvPr/>
        </p:nvSpPr>
        <p:spPr>
          <a:xfrm>
            <a:off x="1285852" y="3357562"/>
            <a:ext cx="1214446" cy="428628"/>
          </a:xfrm>
          <a:prstGeom prst="rightArrow">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250px-Qeshm_ar.jpg"/>
          <p:cNvPicPr>
            <a:picLocks noGrp="1" noChangeAspect="1"/>
          </p:cNvPicPr>
          <p:nvPr>
            <p:ph sz="quarter" idx="1"/>
          </p:nvPr>
        </p:nvPicPr>
        <p:blipFill>
          <a:blip r:embed="rId2"/>
          <a:stretch>
            <a:fillRect/>
          </a:stretch>
        </p:blipFill>
        <p:spPr>
          <a:xfrm>
            <a:off x="0" y="0"/>
            <a:ext cx="9144000" cy="6858000"/>
          </a:xfrm>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5211.jpg"/>
          <p:cNvPicPr>
            <a:picLocks noGrp="1" noChangeAspect="1"/>
          </p:cNvPicPr>
          <p:nvPr>
            <p:ph sz="quarter" idx="1"/>
          </p:nvPr>
        </p:nvPicPr>
        <p:blipFill>
          <a:blip r:embed="rId2"/>
          <a:stretch>
            <a:fillRect/>
          </a:stretch>
        </p:blipFill>
        <p:spPr>
          <a:xfrm>
            <a:off x="0" y="0"/>
            <a:ext cx="9144000" cy="6858000"/>
          </a:xfrm>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836712"/>
            <a:ext cx="8568952" cy="5832648"/>
          </a:xfrm>
        </p:spPr>
        <p:txBody>
          <a:bodyPr>
            <a:normAutofit/>
          </a:bodyPr>
          <a:lstStyle/>
          <a:p>
            <a:r>
              <a:rPr lang="ar-SA" sz="1900" b="1" dirty="0" smtClean="0"/>
              <a:t>بدأت </a:t>
            </a:r>
            <a:r>
              <a:rPr lang="ar-SA" sz="1900" b="1" dirty="0"/>
              <a:t>الممارسات التجارية الأولى في البصرة  منذ الربع الأول من القرن السابع عشر الميلادي .</a:t>
            </a:r>
            <a:endParaRPr lang="en-US" sz="1900" dirty="0"/>
          </a:p>
          <a:p>
            <a:pPr lvl="0"/>
            <a:r>
              <a:rPr lang="ar-SA" sz="1900" b="1" dirty="0"/>
              <a:t>تطور أهمية البصرة بعد تأسيس الإنجليز مركز تجاري لهم فيها على أثر هجوم الفرنسيين على الوكالتين الهولندية والإنجليزية </a:t>
            </a:r>
            <a:r>
              <a:rPr lang="ar-SA" sz="1900" b="1" dirty="0" smtClean="0"/>
              <a:t>في  </a:t>
            </a:r>
            <a:r>
              <a:rPr lang="ar-SA" sz="1900" b="1" dirty="0"/>
              <a:t>بندر عباس  وحرقهما  . </a:t>
            </a:r>
            <a:endParaRPr lang="en-US" sz="1900" dirty="0"/>
          </a:p>
          <a:p>
            <a:pPr lvl="0"/>
            <a:r>
              <a:rPr lang="ar-SA" sz="1900" b="1" dirty="0"/>
              <a:t>تكمن أهمية الوكالة التجارية في البصرة حتى نهاية القرن 18م  في نقل بريد الشركة من الهند  إلى إنجلترا وبالعكس خاصة أثناء  الصراع  البريطاني الفرنسي  بعد ذلك في القرن 18 م  </a:t>
            </a:r>
            <a:r>
              <a:rPr lang="ar-SA" sz="1900" b="1" dirty="0" smtClean="0"/>
              <a:t>.</a:t>
            </a:r>
            <a:endParaRPr lang="ar-SA" sz="1900" dirty="0"/>
          </a:p>
          <a:p>
            <a:pPr marL="0" indent="0">
              <a:buNone/>
            </a:pPr>
            <a:r>
              <a:rPr lang="ar-SA" sz="1900" b="1" u="sng" dirty="0" smtClean="0">
                <a:solidFill>
                  <a:srgbClr val="FF0000"/>
                </a:solidFill>
              </a:rPr>
              <a:t>ثالثا: </a:t>
            </a:r>
            <a:r>
              <a:rPr lang="ar-SA" sz="1900" b="1" u="sng" dirty="0">
                <a:solidFill>
                  <a:srgbClr val="FF0000"/>
                </a:solidFill>
              </a:rPr>
              <a:t>الوضع  البريطاني  في </a:t>
            </a:r>
            <a:r>
              <a:rPr lang="ar-SA" sz="1900" b="1" u="sng" dirty="0" smtClean="0">
                <a:solidFill>
                  <a:srgbClr val="FF0000"/>
                </a:solidFill>
              </a:rPr>
              <a:t>عمان  : </a:t>
            </a:r>
            <a:r>
              <a:rPr lang="ar-SA" sz="1900" b="1" dirty="0" smtClean="0">
                <a:solidFill>
                  <a:srgbClr val="FF0000"/>
                </a:solidFill>
              </a:rPr>
              <a:t>ص259 -261</a:t>
            </a:r>
          </a:p>
          <a:p>
            <a:pPr marL="0" indent="0">
              <a:buNone/>
            </a:pPr>
            <a:r>
              <a:rPr lang="en-US" sz="1900" b="1" dirty="0">
                <a:solidFill>
                  <a:srgbClr val="FF0000"/>
                </a:solidFill>
              </a:rPr>
              <a:t/>
            </a:r>
            <a:br>
              <a:rPr lang="en-US" sz="1900" b="1" dirty="0">
                <a:solidFill>
                  <a:srgbClr val="FF0000"/>
                </a:solidFill>
              </a:rPr>
            </a:br>
            <a:r>
              <a:rPr lang="ar-SA" sz="1900" dirty="0" smtClean="0"/>
              <a:t>- </a:t>
            </a:r>
            <a:r>
              <a:rPr lang="ar-SA" sz="1900" b="1" dirty="0" smtClean="0">
                <a:latin typeface="Arial" pitchFamily="34" charset="0"/>
              </a:rPr>
              <a:t>بداية علاقات </a:t>
            </a:r>
            <a:r>
              <a:rPr lang="ar-SA" sz="1900" b="1" dirty="0">
                <a:latin typeface="Arial" pitchFamily="34" charset="0"/>
              </a:rPr>
              <a:t>الانجليز التجارية مع عمان بعد  تولى أسرة اليعاربة حكم البلاد  ( 1624-  1749  م ) </a:t>
            </a:r>
            <a:r>
              <a:rPr lang="ar-SA" sz="1900" b="1" dirty="0" smtClean="0">
                <a:latin typeface="Arial" pitchFamily="34" charset="0"/>
              </a:rPr>
              <a:t>.</a:t>
            </a:r>
            <a:endParaRPr lang="ar-SA" sz="2000" dirty="0" smtClean="0">
              <a:cs typeface="Akhbar MT" pitchFamily="2" charset="-78"/>
            </a:endParaRPr>
          </a:p>
          <a:p>
            <a:pPr marL="0" indent="0">
              <a:buNone/>
            </a:pPr>
            <a:r>
              <a:rPr lang="ar-SA" sz="2000" dirty="0">
                <a:cs typeface="Akhbar MT" pitchFamily="2" charset="-78"/>
              </a:rPr>
              <a:t> </a:t>
            </a:r>
            <a:r>
              <a:rPr lang="ar-SA" sz="2000" b="1" dirty="0" smtClean="0">
                <a:cs typeface="Akhbar MT" pitchFamily="2" charset="-78"/>
              </a:rPr>
              <a:t>- بدأت </a:t>
            </a:r>
            <a:r>
              <a:rPr lang="ar-SA" sz="2000" b="1" dirty="0">
                <a:cs typeface="Akhbar MT" pitchFamily="2" charset="-78"/>
              </a:rPr>
              <a:t>علاقات </a:t>
            </a:r>
            <a:r>
              <a:rPr lang="ar-SA" sz="2000" b="1" dirty="0" smtClean="0">
                <a:cs typeface="Akhbar MT" pitchFamily="2" charset="-78"/>
              </a:rPr>
              <a:t>الانجليز </a:t>
            </a:r>
            <a:r>
              <a:rPr lang="ar-SA" sz="2000" b="1" dirty="0">
                <a:cs typeface="Akhbar MT" pitchFamily="2" charset="-78"/>
              </a:rPr>
              <a:t>بعمان مع بداية بروز سلاله اليعاربة ولكنها لم تتسم بالاستمرارية </a:t>
            </a:r>
            <a:r>
              <a:rPr lang="ar-SA" sz="2000" b="1" dirty="0" smtClean="0">
                <a:cs typeface="Akhbar MT" pitchFamily="2" charset="-78"/>
              </a:rPr>
              <a:t>.</a:t>
            </a:r>
            <a:r>
              <a:rPr lang="ar-SA" sz="2000" b="1" dirty="0">
                <a:solidFill>
                  <a:srgbClr val="FF0000"/>
                </a:solidFill>
                <a:latin typeface="Arial" pitchFamily="34" charset="0"/>
              </a:rPr>
              <a:t> </a:t>
            </a:r>
            <a:endParaRPr lang="ar-SA" sz="2000" b="1" dirty="0" smtClean="0">
              <a:solidFill>
                <a:srgbClr val="FF0000"/>
              </a:solidFill>
              <a:latin typeface="Arial" pitchFamily="34" charset="0"/>
            </a:endParaRPr>
          </a:p>
          <a:p>
            <a:pPr marL="0" indent="0">
              <a:buNone/>
            </a:pPr>
            <a:r>
              <a:rPr lang="ar-SA" sz="2000" dirty="0" smtClean="0">
                <a:solidFill>
                  <a:srgbClr val="FF0000"/>
                </a:solidFill>
                <a:latin typeface="Arial" pitchFamily="34" charset="0"/>
              </a:rPr>
              <a:t>س- </a:t>
            </a:r>
            <a:r>
              <a:rPr lang="ar-SA" sz="2000" dirty="0">
                <a:latin typeface="Arial" pitchFamily="34" charset="0"/>
              </a:rPr>
              <a:t>بدء عصر جديد في العلاقات التجارية العمانية البريطانية  في عهد أسرة </a:t>
            </a:r>
            <a:r>
              <a:rPr lang="ar-SA" sz="2000" dirty="0" err="1">
                <a:latin typeface="Arial" pitchFamily="34" charset="0"/>
              </a:rPr>
              <a:t>البوسعيد</a:t>
            </a:r>
            <a:r>
              <a:rPr lang="ar-SA" sz="2000" b="1" dirty="0" smtClean="0">
                <a:latin typeface="Arial" pitchFamily="34" charset="0"/>
              </a:rPr>
              <a:t>.</a:t>
            </a:r>
            <a:r>
              <a:rPr lang="ar-SA" sz="2000" dirty="0" smtClean="0">
                <a:solidFill>
                  <a:srgbClr val="FF0000"/>
                </a:solidFill>
                <a:latin typeface="Arial" pitchFamily="34" charset="0"/>
              </a:rPr>
              <a:t>؟ وضحي العبارة ؟</a:t>
            </a:r>
            <a:endParaRPr lang="en-US" sz="1900" b="1" dirty="0">
              <a:latin typeface="Arial" pitchFamily="34" charset="0"/>
            </a:endParaRPr>
          </a:p>
          <a:p>
            <a:pPr marL="0" indent="0">
              <a:buNone/>
            </a:pPr>
            <a:r>
              <a:rPr lang="ar-SA" sz="1900" b="1" dirty="0" smtClean="0">
                <a:solidFill>
                  <a:srgbClr val="FF0000"/>
                </a:solidFill>
                <a:latin typeface="Arial" pitchFamily="34" charset="0"/>
              </a:rPr>
              <a:t>س- </a:t>
            </a:r>
            <a:r>
              <a:rPr lang="ar-SA" sz="1900" b="1" dirty="0">
                <a:latin typeface="Arial" pitchFamily="34" charset="0"/>
              </a:rPr>
              <a:t>شهدت العلاقات العمانية البريطانية في عهد الأمام أحمد بن </a:t>
            </a:r>
            <a:r>
              <a:rPr lang="ar-SA" sz="1900" b="1" dirty="0" err="1">
                <a:latin typeface="Arial" pitchFamily="34" charset="0"/>
              </a:rPr>
              <a:t>سعيدالذي</a:t>
            </a:r>
            <a:r>
              <a:rPr lang="ar-SA" sz="1900" b="1" dirty="0">
                <a:latin typeface="Arial" pitchFamily="34" charset="0"/>
              </a:rPr>
              <a:t> تولي  الحكم عام 1749م  مرحلة جديدة في تاريخ عمان؟</a:t>
            </a:r>
            <a:r>
              <a:rPr lang="ar-SA" sz="1900" b="1" dirty="0">
                <a:solidFill>
                  <a:srgbClr val="FF0000"/>
                </a:solidFill>
                <a:latin typeface="Arial" pitchFamily="34" charset="0"/>
              </a:rPr>
              <a:t>أشرحي العبارة السابقة </a:t>
            </a:r>
            <a:r>
              <a:rPr lang="ar-SA" sz="1900" b="1" dirty="0" smtClean="0">
                <a:solidFill>
                  <a:srgbClr val="FF0000"/>
                </a:solidFill>
                <a:latin typeface="Arial" pitchFamily="34" charset="0"/>
              </a:rPr>
              <a:t>؟</a:t>
            </a:r>
          </a:p>
          <a:p>
            <a:pPr marL="0" lvl="0" indent="0">
              <a:buNone/>
            </a:pPr>
            <a:r>
              <a:rPr lang="ar-SA" sz="1900" b="1" dirty="0" smtClean="0">
                <a:latin typeface="Arial" pitchFamily="34" charset="0"/>
              </a:rPr>
              <a:t>- </a:t>
            </a:r>
            <a:r>
              <a:rPr lang="ar-SA" sz="1900" b="1" dirty="0">
                <a:latin typeface="Arial" pitchFamily="34" charset="0"/>
              </a:rPr>
              <a:t>سعت بريطانيا لبناء العلاقات قوية مع الأمام أحمد بن سعيد لأبعاد النفوذ الفرنسي عن عمان ومع ذلك ظلت الشركتان ( الفرنسية والبريطانية) حتى </a:t>
            </a:r>
            <a:r>
              <a:rPr lang="ar-SA" sz="1900" b="1" dirty="0" smtClean="0">
                <a:latin typeface="Arial" pitchFamily="34" charset="0"/>
              </a:rPr>
              <a:t>الثمانيات </a:t>
            </a:r>
            <a:r>
              <a:rPr lang="ar-SA" sz="1900" b="1" dirty="0">
                <a:latin typeface="Arial" pitchFamily="34" charset="0"/>
              </a:rPr>
              <a:t>من القرن 18 م  دون تمثيل سياسي أو تجاري رسمي لهما في مسقط . </a:t>
            </a:r>
            <a:endParaRPr lang="en-US" sz="1900" dirty="0">
              <a:latin typeface="Arial" pitchFamily="34" charset="0"/>
            </a:endParaRPr>
          </a:p>
          <a:p>
            <a:pPr marL="0" indent="0">
              <a:buNone/>
            </a:pPr>
            <a:endParaRPr lang="ar-SA" sz="1900" dirty="0"/>
          </a:p>
        </p:txBody>
      </p:sp>
      <p:sp>
        <p:nvSpPr>
          <p:cNvPr id="4" name="عنوان 3"/>
          <p:cNvSpPr>
            <a:spLocks noGrp="1"/>
          </p:cNvSpPr>
          <p:nvPr>
            <p:ph type="title"/>
          </p:nvPr>
        </p:nvSpPr>
        <p:spPr>
          <a:xfrm>
            <a:off x="1043608" y="274638"/>
            <a:ext cx="7488832" cy="634082"/>
          </a:xfrm>
        </p:spPr>
        <p:txBody>
          <a:bodyPr>
            <a:normAutofit fontScale="90000"/>
          </a:bodyPr>
          <a:lstStyle/>
          <a:p>
            <a:pPr algn="r"/>
            <a:r>
              <a:rPr lang="ar-SA" sz="1800" b="1" u="sng" dirty="0" err="1">
                <a:solidFill>
                  <a:srgbClr val="FF0000"/>
                </a:solidFill>
              </a:rPr>
              <a:t>ثانيآ</a:t>
            </a:r>
            <a:r>
              <a:rPr lang="ar-SA" sz="1800" b="1" u="sng" dirty="0">
                <a:solidFill>
                  <a:srgbClr val="FF0000"/>
                </a:solidFill>
              </a:rPr>
              <a:t>: الوضع  البريطاني  في العراق:</a:t>
            </a:r>
            <a:r>
              <a:rPr lang="ar-SA" sz="1800" b="1" dirty="0">
                <a:solidFill>
                  <a:srgbClr val="FF0000"/>
                </a:solidFill>
              </a:rPr>
              <a:t> ص257 -259</a:t>
            </a:r>
            <a:r>
              <a:rPr lang="en-US" sz="1800" b="1" dirty="0">
                <a:solidFill>
                  <a:srgbClr val="FF0000"/>
                </a:solidFill>
              </a:rPr>
              <a:t/>
            </a:r>
            <a:br>
              <a:rPr lang="en-US" sz="1800" b="1" dirty="0">
                <a:solidFill>
                  <a:srgbClr val="FF0000"/>
                </a:solidFill>
              </a:rPr>
            </a:br>
            <a:endParaRPr lang="ar-SA" sz="18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50" dur="5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500" fill="hold"/>
                                        <p:tgtEl>
                                          <p:spTgt spid="3">
                                            <p:txEl>
                                              <p:pRg st="6" end="6"/>
                                            </p:txEl>
                                          </p:spTgt>
                                        </p:tgtEl>
                                        <p:attrNameLst>
                                          <p:attrName>style.rotation</p:attrName>
                                        </p:attrNameLst>
                                      </p:cBhvr>
                                      <p:tavLst>
                                        <p:tav tm="0">
                                          <p:val>
                                            <p:fltVal val="360"/>
                                          </p:val>
                                        </p:tav>
                                        <p:tav tm="100000">
                                          <p:val>
                                            <p:fltVal val="0"/>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500" fill="hold"/>
                                        <p:tgtEl>
                                          <p:spTgt spid="3">
                                            <p:txEl>
                                              <p:pRg st="7" end="7"/>
                                            </p:txEl>
                                          </p:spTgt>
                                        </p:tgtEl>
                                        <p:attrNameLst>
                                          <p:attrName>style.rotation</p:attrName>
                                        </p:attrNameLst>
                                      </p:cBhvr>
                                      <p:tavLst>
                                        <p:tav tm="0">
                                          <p:val>
                                            <p:fltVal val="360"/>
                                          </p:val>
                                        </p:tav>
                                        <p:tav tm="100000">
                                          <p:val>
                                            <p:fltVal val="0"/>
                                          </p:val>
                                        </p:tav>
                                      </p:tavLst>
                                    </p:anim>
                                    <p:animEffect transition="in" filter="fade">
                                      <p:cBhvr>
                                        <p:cTn id="66" dur="5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49" presetClass="entr" presetSubtype="0" decel="10000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5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500" fill="hold"/>
                                        <p:tgtEl>
                                          <p:spTgt spid="3">
                                            <p:txEl>
                                              <p:pRg st="8" end="8"/>
                                            </p:txEl>
                                          </p:spTgt>
                                        </p:tgtEl>
                                        <p:attrNameLst>
                                          <p:attrName>style.rotation</p:attrName>
                                        </p:attrNameLst>
                                      </p:cBhvr>
                                      <p:tavLst>
                                        <p:tav tm="0">
                                          <p:val>
                                            <p:fltVal val="360"/>
                                          </p:val>
                                        </p:tav>
                                        <p:tav tm="100000">
                                          <p:val>
                                            <p:fltVal val="0"/>
                                          </p:val>
                                        </p:tav>
                                      </p:tavLst>
                                    </p:anim>
                                    <p:animEffect transition="in" filter="fade">
                                      <p:cBhvr>
                                        <p:cTn id="7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b0319ec8a9.jpg"/>
          <p:cNvPicPr>
            <a:picLocks noGrp="1" noChangeAspect="1"/>
          </p:cNvPicPr>
          <p:nvPr>
            <p:ph sz="quarter" idx="1"/>
          </p:nvPr>
        </p:nvPicPr>
        <p:blipFill>
          <a:blip r:embed="rId2" cstate="print"/>
          <a:stretch>
            <a:fillRect/>
          </a:stretch>
        </p:blipFill>
        <p:spPr>
          <a:xfrm>
            <a:off x="-1" y="0"/>
            <a:ext cx="9144001" cy="6858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1124744"/>
            <a:ext cx="8496944" cy="5616624"/>
          </a:xfrm>
        </p:spPr>
        <p:txBody>
          <a:bodyPr>
            <a:normAutofit/>
          </a:bodyPr>
          <a:lstStyle/>
          <a:p>
            <a:r>
              <a:rPr lang="ar-SA" sz="2400" dirty="0" smtClean="0">
                <a:latin typeface="Arial" pitchFamily="34" charset="0"/>
              </a:rPr>
              <a:t>غزا نابليون بونابرت  مصر عام 1798م فاستغلت بريطانيا تلك الظروف لوضع العراقيل أمام </a:t>
            </a:r>
            <a:r>
              <a:rPr lang="ar-SA" sz="2400" dirty="0" smtClean="0">
                <a:solidFill>
                  <a:schemeClr val="accent1">
                    <a:lumMod val="75000"/>
                  </a:schemeClr>
                </a:solidFill>
                <a:latin typeface="Arial" pitchFamily="34" charset="0"/>
              </a:rPr>
              <a:t>الفرنسيين</a:t>
            </a:r>
            <a:r>
              <a:rPr lang="ar-SA" sz="2400" dirty="0" smtClean="0">
                <a:latin typeface="Arial" pitchFamily="34" charset="0"/>
              </a:rPr>
              <a:t> للحفاظ على مركزها في الهند وقد تولى </a:t>
            </a:r>
            <a:r>
              <a:rPr lang="ar-SA" sz="2400" dirty="0" smtClean="0">
                <a:solidFill>
                  <a:srgbClr val="92D050"/>
                </a:solidFill>
                <a:latin typeface="Arial" pitchFamily="34" charset="0"/>
              </a:rPr>
              <a:t>ولزلي</a:t>
            </a:r>
            <a:r>
              <a:rPr lang="ar-SA" sz="2400" dirty="0" smtClean="0">
                <a:latin typeface="Arial" pitchFamily="34" charset="0"/>
              </a:rPr>
              <a:t> الحاكم البريطاني في الهند هذه المهمة .</a:t>
            </a:r>
          </a:p>
          <a:p>
            <a:pPr lvl="0"/>
            <a:r>
              <a:rPr lang="ar-SA" sz="2400" dirty="0">
                <a:latin typeface="Arial" pitchFamily="34" charset="0"/>
              </a:rPr>
              <a:t>نجاح بريطانيا في </a:t>
            </a:r>
            <a:r>
              <a:rPr lang="ar-SA" sz="2400" u="sng" dirty="0">
                <a:solidFill>
                  <a:srgbClr val="00B0F0"/>
                </a:solidFill>
                <a:latin typeface="Arial" pitchFamily="34" charset="0"/>
              </a:rPr>
              <a:t>عقد أول معاهدة </a:t>
            </a:r>
            <a:r>
              <a:rPr lang="ar-SA" sz="2400" dirty="0">
                <a:latin typeface="Arial" pitchFamily="34" charset="0"/>
              </a:rPr>
              <a:t>سياسية تجارية مع حاكم خليجي ،</a:t>
            </a:r>
            <a:r>
              <a:rPr lang="ar-SA" sz="2400" dirty="0" smtClean="0">
                <a:solidFill>
                  <a:schemeClr val="tx2">
                    <a:lumMod val="75000"/>
                  </a:schemeClr>
                </a:solidFill>
                <a:latin typeface="Arial" pitchFamily="34" charset="0"/>
              </a:rPr>
              <a:t>هو </a:t>
            </a:r>
            <a:r>
              <a:rPr lang="ar-SA" sz="2400" dirty="0">
                <a:solidFill>
                  <a:srgbClr val="92D050"/>
                </a:solidFill>
                <a:latin typeface="Arial" pitchFamily="34" charset="0"/>
              </a:rPr>
              <a:t>سلطان بن احمد </a:t>
            </a:r>
            <a:r>
              <a:rPr lang="ar-SA" sz="2400" dirty="0">
                <a:solidFill>
                  <a:schemeClr val="tx2">
                    <a:lumMod val="75000"/>
                  </a:schemeClr>
                </a:solidFill>
                <a:latin typeface="Arial" pitchFamily="34" charset="0"/>
              </a:rPr>
              <a:t>بهدف ابعاد مسقط عن </a:t>
            </a:r>
            <a:r>
              <a:rPr lang="ar-SA" sz="2400" dirty="0" smtClean="0">
                <a:solidFill>
                  <a:schemeClr val="tx2">
                    <a:lumMod val="75000"/>
                  </a:schemeClr>
                </a:solidFill>
                <a:latin typeface="Arial" pitchFamily="34" charset="0"/>
              </a:rPr>
              <a:t>الفرنسيين </a:t>
            </a:r>
            <a:r>
              <a:rPr lang="ar-SA" sz="2400" dirty="0" smtClean="0">
                <a:latin typeface="Arial" pitchFamily="34" charset="0"/>
              </a:rPr>
              <a:t>إذ بعث  حاكم الهند العام </a:t>
            </a:r>
            <a:r>
              <a:rPr lang="ar-SA" sz="2400" dirty="0" smtClean="0">
                <a:solidFill>
                  <a:srgbClr val="92D050"/>
                </a:solidFill>
                <a:latin typeface="Arial" pitchFamily="34" charset="0"/>
              </a:rPr>
              <a:t>ميرزا مهدي علي خان </a:t>
            </a:r>
            <a:r>
              <a:rPr lang="ar-SA" sz="2400" dirty="0" smtClean="0">
                <a:latin typeface="Arial" pitchFamily="34" charset="0"/>
              </a:rPr>
              <a:t>المقيم البريطاني في بوشهر إلى مسقط لعقد معاهدة مع سلطان بن أحمد عام </a:t>
            </a:r>
            <a:r>
              <a:rPr lang="ar-SA" sz="2400" u="sng" dirty="0" smtClean="0">
                <a:solidFill>
                  <a:srgbClr val="00B0F0"/>
                </a:solidFill>
                <a:latin typeface="Arial" pitchFamily="34" charset="0"/>
              </a:rPr>
              <a:t>1798م </a:t>
            </a:r>
            <a:r>
              <a:rPr lang="ar-SA" sz="2400" dirty="0" smtClean="0">
                <a:latin typeface="Arial" pitchFamily="34" charset="0"/>
              </a:rPr>
              <a:t>. </a:t>
            </a:r>
            <a:r>
              <a:rPr lang="ar-SA" sz="2400" dirty="0" smtClean="0">
                <a:solidFill>
                  <a:srgbClr val="FF0000"/>
                </a:solidFill>
                <a:latin typeface="Arial" pitchFamily="34" charset="0"/>
              </a:rPr>
              <a:t>أهم أهدافها </a:t>
            </a:r>
            <a:r>
              <a:rPr lang="ar-SA" sz="2400" dirty="0" smtClean="0">
                <a:solidFill>
                  <a:srgbClr val="92D050"/>
                </a:solidFill>
                <a:latin typeface="Arial" pitchFamily="34" charset="0"/>
              </a:rPr>
              <a:t>( وهي في نفس الوقت أهم بنودها )  </a:t>
            </a:r>
            <a:r>
              <a:rPr lang="ar-SA" sz="2400" dirty="0">
                <a:solidFill>
                  <a:srgbClr val="92D050"/>
                </a:solidFill>
                <a:latin typeface="Arial" pitchFamily="34" charset="0"/>
              </a:rPr>
              <a:t>:</a:t>
            </a:r>
            <a:endParaRPr lang="ar-SA" sz="2400" dirty="0" smtClean="0">
              <a:solidFill>
                <a:srgbClr val="92D050"/>
              </a:solidFill>
              <a:latin typeface="Arial" pitchFamily="34" charset="0"/>
            </a:endParaRPr>
          </a:p>
          <a:p>
            <a:pPr marL="0" lvl="0" indent="0">
              <a:buNone/>
            </a:pPr>
            <a:r>
              <a:rPr lang="ar-SA" sz="2400" dirty="0" smtClean="0">
                <a:latin typeface="Arial" pitchFamily="34" charset="0"/>
              </a:rPr>
              <a:t> </a:t>
            </a:r>
            <a:r>
              <a:rPr lang="ar-SA" sz="2400" dirty="0" smtClean="0">
                <a:solidFill>
                  <a:srgbClr val="00B0F0"/>
                </a:solidFill>
              </a:rPr>
              <a:t>1-</a:t>
            </a:r>
            <a:r>
              <a:rPr lang="ar-SA" sz="2400" dirty="0" smtClean="0"/>
              <a:t> </a:t>
            </a:r>
            <a:r>
              <a:rPr lang="ar-SA" sz="2400" dirty="0"/>
              <a:t>ابعاد مسقط عن الفرنسين </a:t>
            </a:r>
            <a:r>
              <a:rPr lang="ar-SA" sz="2400" dirty="0" smtClean="0"/>
              <a:t>. لخطورة استمرار </a:t>
            </a:r>
            <a:r>
              <a:rPr lang="ar-SA" sz="2400" dirty="0"/>
              <a:t>العلاقات العمانية الفرنسية </a:t>
            </a:r>
            <a:r>
              <a:rPr lang="ar-SA" sz="2400" dirty="0" smtClean="0"/>
              <a:t>لكون </a:t>
            </a:r>
            <a:r>
              <a:rPr lang="ar-SA" sz="2400" dirty="0"/>
              <a:t>مسقط ( </a:t>
            </a:r>
            <a:r>
              <a:rPr lang="ar-SA" sz="2400" dirty="0" smtClean="0"/>
              <a:t>مفتاح الخليج </a:t>
            </a:r>
            <a:r>
              <a:rPr lang="ar-SA" sz="2400" dirty="0"/>
              <a:t>العربي ) </a:t>
            </a:r>
            <a:r>
              <a:rPr lang="ar-SA" sz="2400" dirty="0" smtClean="0"/>
              <a:t>ومنع </a:t>
            </a:r>
            <a:r>
              <a:rPr lang="ar-SA" sz="2400" dirty="0"/>
              <a:t>وقوع ذلك المفتاح في ايدي الفرنسين .</a:t>
            </a:r>
          </a:p>
          <a:p>
            <a:pPr marL="0" indent="0">
              <a:buNone/>
            </a:pPr>
            <a:r>
              <a:rPr lang="ar-SA" sz="2400" dirty="0" smtClean="0">
                <a:solidFill>
                  <a:srgbClr val="00B0F0"/>
                </a:solidFill>
              </a:rPr>
              <a:t>2-</a:t>
            </a:r>
            <a:r>
              <a:rPr lang="ar-SA" sz="2400" dirty="0" smtClean="0"/>
              <a:t> منع السفن </a:t>
            </a:r>
            <a:r>
              <a:rPr lang="ar-SA" sz="2400" dirty="0"/>
              <a:t>الفرنسية و الهولندية </a:t>
            </a:r>
            <a:r>
              <a:rPr lang="ar-SA" sz="2400" dirty="0" smtClean="0"/>
              <a:t>من التردد </a:t>
            </a:r>
            <a:r>
              <a:rPr lang="ar-SA" sz="2400" dirty="0"/>
              <a:t>على الموانئ العمانية  ، </a:t>
            </a:r>
          </a:p>
          <a:p>
            <a:pPr marL="0" indent="0">
              <a:buNone/>
            </a:pPr>
            <a:r>
              <a:rPr lang="ar-SA" sz="2400" dirty="0" smtClean="0">
                <a:solidFill>
                  <a:srgbClr val="00B0F0"/>
                </a:solidFill>
              </a:rPr>
              <a:t>3-</a:t>
            </a:r>
            <a:r>
              <a:rPr lang="ar-SA" sz="2400" dirty="0" smtClean="0"/>
              <a:t> قطع علاقات </a:t>
            </a:r>
            <a:r>
              <a:rPr lang="ar-SA" sz="2400" dirty="0"/>
              <a:t>عمان </a:t>
            </a:r>
            <a:r>
              <a:rPr lang="ar-SA" sz="2400" dirty="0" smtClean="0"/>
              <a:t> التجارية المزدهرة مع </a:t>
            </a:r>
            <a:r>
              <a:rPr lang="ar-SA" sz="2400" dirty="0"/>
              <a:t>جزيرة </a:t>
            </a:r>
            <a:r>
              <a:rPr lang="ar-SA" sz="2400" dirty="0" smtClean="0"/>
              <a:t>ايل دي فرانس ( موريشيوس ) .</a:t>
            </a:r>
            <a:endParaRPr lang="ar-SA" sz="2400" dirty="0"/>
          </a:p>
          <a:p>
            <a:pPr marL="0" indent="0">
              <a:buNone/>
            </a:pPr>
            <a:r>
              <a:rPr lang="ar-SA" sz="2400" dirty="0" smtClean="0">
                <a:solidFill>
                  <a:srgbClr val="00B0F0"/>
                </a:solidFill>
              </a:rPr>
              <a:t>4-</a:t>
            </a:r>
            <a:r>
              <a:rPr lang="ar-SA" sz="2400" dirty="0" smtClean="0"/>
              <a:t> </a:t>
            </a:r>
            <a:r>
              <a:rPr lang="ar-SA" sz="2400" dirty="0" smtClean="0">
                <a:latin typeface="Arial" pitchFamily="34" charset="0"/>
              </a:rPr>
              <a:t>وطرد الطبيب الفرنسي  الذي كان يستخدمه سلطان بن أحمد </a:t>
            </a:r>
            <a:r>
              <a:rPr lang="ar-SA" sz="2400" dirty="0">
                <a:latin typeface="Arial" pitchFamily="34" charset="0"/>
              </a:rPr>
              <a:t> </a:t>
            </a:r>
            <a:endParaRPr lang="ar-SA" dirty="0">
              <a:cs typeface="Akhbar MT" pitchFamily="2" charset="-78"/>
            </a:endParaRPr>
          </a:p>
        </p:txBody>
      </p:sp>
      <p:sp>
        <p:nvSpPr>
          <p:cNvPr id="4" name="عنوان 3"/>
          <p:cNvSpPr>
            <a:spLocks noGrp="1"/>
          </p:cNvSpPr>
          <p:nvPr>
            <p:ph type="title"/>
          </p:nvPr>
        </p:nvSpPr>
        <p:spPr>
          <a:xfrm>
            <a:off x="179512" y="274638"/>
            <a:ext cx="8784976" cy="922114"/>
          </a:xfrm>
        </p:spPr>
        <p:txBody>
          <a:bodyPr>
            <a:normAutofit/>
          </a:bodyPr>
          <a:lstStyle/>
          <a:p>
            <a:pPr marL="274320" lvl="0" indent="-274320" algn="r">
              <a:spcBef>
                <a:spcPts val="580"/>
              </a:spcBef>
            </a:pPr>
            <a:r>
              <a:rPr lang="ar-SA" sz="1800" b="1" u="sng" dirty="0" smtClean="0">
                <a:solidFill>
                  <a:srgbClr val="00B0F0"/>
                </a:solidFill>
                <a:latin typeface="Arial" pitchFamily="34" charset="0"/>
                <a:ea typeface="+mn-ea"/>
                <a:cs typeface="Arial" pitchFamily="34" charset="0"/>
              </a:rPr>
              <a:t>ثانيا </a:t>
            </a:r>
            <a:r>
              <a:rPr lang="ar-SA" sz="1800" b="1" u="sng" dirty="0">
                <a:solidFill>
                  <a:srgbClr val="00B0F0"/>
                </a:solidFill>
                <a:latin typeface="Arial" pitchFamily="34" charset="0"/>
                <a:ea typeface="+mn-ea"/>
                <a:cs typeface="Arial" pitchFamily="34" charset="0"/>
              </a:rPr>
              <a:t>:الوضع البريطاني في الخليج العربي أثناء الوجود الفرنسي في مصر 1800- 1798 م </a:t>
            </a:r>
            <a:r>
              <a:rPr lang="ar-SA" sz="1800" b="1" dirty="0">
                <a:solidFill>
                  <a:srgbClr val="00B0F0"/>
                </a:solidFill>
                <a:latin typeface="Arial" pitchFamily="34" charset="0"/>
                <a:ea typeface="+mn-ea"/>
                <a:cs typeface="Arial" pitchFamily="34" charset="0"/>
              </a:rPr>
              <a:t>:ص </a:t>
            </a:r>
            <a:r>
              <a:rPr lang="ar-SA" sz="1800" b="1" dirty="0" err="1">
                <a:solidFill>
                  <a:srgbClr val="00B0F0"/>
                </a:solidFill>
                <a:latin typeface="Arial" pitchFamily="34" charset="0"/>
                <a:ea typeface="+mn-ea"/>
                <a:cs typeface="Arial" pitchFamily="34" charset="0"/>
              </a:rPr>
              <a:t>ص</a:t>
            </a:r>
            <a:r>
              <a:rPr lang="ar-SA" sz="1800" b="1" dirty="0">
                <a:solidFill>
                  <a:srgbClr val="00B0F0"/>
                </a:solidFill>
                <a:latin typeface="Arial" pitchFamily="34" charset="0"/>
                <a:ea typeface="+mn-ea"/>
                <a:cs typeface="Arial" pitchFamily="34" charset="0"/>
              </a:rPr>
              <a:t> 262 - </a:t>
            </a:r>
            <a:r>
              <a:rPr lang="ar-SA" sz="1800" b="1" dirty="0" smtClean="0">
                <a:solidFill>
                  <a:srgbClr val="00B0F0"/>
                </a:solidFill>
                <a:latin typeface="Arial" pitchFamily="34" charset="0"/>
                <a:ea typeface="+mn-ea"/>
                <a:cs typeface="Arial" pitchFamily="34" charset="0"/>
              </a:rPr>
              <a:t>268</a:t>
            </a:r>
            <a:r>
              <a:rPr lang="en-US" sz="1800" b="1" dirty="0">
                <a:solidFill>
                  <a:srgbClr val="00B0F0"/>
                </a:solidFill>
                <a:latin typeface="Arial" pitchFamily="34" charset="0"/>
                <a:ea typeface="+mn-ea"/>
                <a:cs typeface="Arial" pitchFamily="34" charset="0"/>
              </a:rPr>
              <a:t/>
            </a:r>
            <a:br>
              <a:rPr lang="en-US" sz="1800" b="1" dirty="0">
                <a:solidFill>
                  <a:srgbClr val="00B0F0"/>
                </a:solidFill>
                <a:latin typeface="Arial" pitchFamily="34" charset="0"/>
                <a:ea typeface="+mn-ea"/>
                <a:cs typeface="Arial" pitchFamily="34" charset="0"/>
              </a:rPr>
            </a:br>
            <a:endParaRPr lang="ar-SA" sz="1800" b="1" dirty="0">
              <a:solidFill>
                <a:srgbClr val="00B0F0"/>
              </a:solidFill>
              <a:latin typeface="Arial" pitchFamily="34" charset="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404664"/>
            <a:ext cx="8435280" cy="5615136"/>
          </a:xfrm>
        </p:spPr>
        <p:txBody>
          <a:bodyPr>
            <a:normAutofit/>
          </a:bodyPr>
          <a:lstStyle/>
          <a:p>
            <a:pPr marL="0" indent="0">
              <a:buNone/>
            </a:pPr>
            <a:r>
              <a:rPr lang="ar-SA" sz="2000" dirty="0" smtClean="0">
                <a:solidFill>
                  <a:srgbClr val="00B0F0"/>
                </a:solidFill>
                <a:latin typeface="Arial" pitchFamily="34" charset="0"/>
                <a:cs typeface="Arial" pitchFamily="34" charset="0"/>
              </a:rPr>
              <a:t>5-</a:t>
            </a:r>
            <a:r>
              <a:rPr lang="ar-SA" sz="2000" dirty="0" smtClean="0">
                <a:latin typeface="Arial" pitchFamily="34" charset="0"/>
                <a:cs typeface="Arial" pitchFamily="34" charset="0"/>
              </a:rPr>
              <a:t>  </a:t>
            </a:r>
            <a:r>
              <a:rPr lang="ar-SA" sz="2000" dirty="0">
                <a:latin typeface="Arial" pitchFamily="34" charset="0"/>
                <a:cs typeface="Arial" pitchFamily="34" charset="0"/>
              </a:rPr>
              <a:t>كان من ضمن بنودها </a:t>
            </a:r>
            <a:r>
              <a:rPr lang="ar-SA" sz="2000" b="1" dirty="0">
                <a:solidFill>
                  <a:schemeClr val="accent1">
                    <a:lumMod val="75000"/>
                  </a:schemeClr>
                </a:solidFill>
                <a:latin typeface="Arial" pitchFamily="34" charset="0"/>
                <a:cs typeface="Arial" pitchFamily="34" charset="0"/>
              </a:rPr>
              <a:t>إقامة وكالة بريطانية في بندر عباس </a:t>
            </a:r>
            <a:r>
              <a:rPr lang="ar-SA" sz="2000" dirty="0">
                <a:latin typeface="Arial" pitchFamily="34" charset="0"/>
                <a:cs typeface="Arial" pitchFamily="34" charset="0"/>
              </a:rPr>
              <a:t>والذي كان سلطان بن أحمد واضعا يده </a:t>
            </a:r>
            <a:r>
              <a:rPr lang="ar-SA" sz="2000" dirty="0" smtClean="0">
                <a:latin typeface="Arial" pitchFamily="34" charset="0"/>
                <a:cs typeface="Arial" pitchFamily="34" charset="0"/>
              </a:rPr>
              <a:t>عليها </a:t>
            </a:r>
            <a:r>
              <a:rPr lang="ar-SA" sz="2000" b="1" dirty="0" smtClean="0">
                <a:solidFill>
                  <a:schemeClr val="accent1">
                    <a:lumMod val="75000"/>
                  </a:schemeClr>
                </a:solidFill>
                <a:latin typeface="Arial" pitchFamily="34" charset="0"/>
                <a:cs typeface="Arial" pitchFamily="34" charset="0"/>
              </a:rPr>
              <a:t>. </a:t>
            </a:r>
            <a:r>
              <a:rPr lang="ar-SA" sz="2000" dirty="0" smtClean="0">
                <a:latin typeface="Arial" pitchFamily="34" charset="0"/>
                <a:cs typeface="Arial" pitchFamily="34" charset="0"/>
              </a:rPr>
              <a:t>وقد أكد وكيل الشركة الهندية الشرقية الإنكليزية في بوشهر قلق حكومته من تلك العلاقات (وأن مسقط ستصبح عما قريب وكرا للجاسوسية الفرنسية ، </a:t>
            </a:r>
            <a:endParaRPr lang="en-US" sz="2000" b="1" dirty="0" smtClean="0">
              <a:solidFill>
                <a:schemeClr val="accent1">
                  <a:lumMod val="75000"/>
                </a:schemeClr>
              </a:solidFill>
              <a:latin typeface="Arial" pitchFamily="34" charset="0"/>
              <a:cs typeface="Arial" pitchFamily="34" charset="0"/>
            </a:endParaRPr>
          </a:p>
          <a:p>
            <a:pPr marL="0" indent="0">
              <a:buNone/>
            </a:pPr>
            <a:r>
              <a:rPr lang="ar-SA" sz="2000" b="1" dirty="0" smtClean="0">
                <a:solidFill>
                  <a:srgbClr val="FF0000"/>
                </a:solidFill>
                <a:latin typeface="Arial" pitchFamily="34" charset="0"/>
                <a:cs typeface="Arial" pitchFamily="34" charset="0"/>
              </a:rPr>
              <a:t>س-</a:t>
            </a:r>
            <a:r>
              <a:rPr lang="ar-SA" sz="2000" b="1" dirty="0" smtClean="0">
                <a:latin typeface="Arial" pitchFamily="34" charset="0"/>
                <a:cs typeface="Arial" pitchFamily="34" charset="0"/>
              </a:rPr>
              <a:t> تحدثي </a:t>
            </a:r>
            <a:r>
              <a:rPr lang="ar-SA" sz="2000" b="1" dirty="0">
                <a:latin typeface="Arial" pitchFamily="34" charset="0"/>
                <a:cs typeface="Arial" pitchFamily="34" charset="0"/>
              </a:rPr>
              <a:t>عن البواعث التي دفعت سلطان عمان ( سلطان بن احمد ) لعقد المعاهدة ، و هل حققت الاهداف مبتغاها هذه المعاهدة </a:t>
            </a:r>
            <a:r>
              <a:rPr lang="ar-SA" sz="2000" b="1" dirty="0" smtClean="0">
                <a:latin typeface="Arial" pitchFamily="34" charset="0"/>
                <a:cs typeface="Arial" pitchFamily="34" charset="0"/>
              </a:rPr>
              <a:t>؟؟</a:t>
            </a:r>
            <a:r>
              <a:rPr lang="ar-SA" sz="2000" b="1" dirty="0" smtClean="0">
                <a:solidFill>
                  <a:srgbClr val="FF0000"/>
                </a:solidFill>
                <a:latin typeface="Arial" pitchFamily="34" charset="0"/>
                <a:cs typeface="Arial" pitchFamily="34" charset="0"/>
              </a:rPr>
              <a:t> ص262-ص263</a:t>
            </a:r>
          </a:p>
          <a:p>
            <a:pPr marL="0" indent="0">
              <a:buNone/>
            </a:pPr>
            <a:r>
              <a:rPr lang="ar-SA" sz="2800" dirty="0" smtClean="0">
                <a:solidFill>
                  <a:srgbClr val="92D050"/>
                </a:solidFill>
                <a:latin typeface="Arial" pitchFamily="34" charset="0"/>
                <a:cs typeface="Arial" pitchFamily="34" charset="0"/>
              </a:rPr>
              <a:t>ج-</a:t>
            </a:r>
            <a:r>
              <a:rPr lang="ar-SA" sz="2800" b="1" dirty="0" smtClean="0">
                <a:solidFill>
                  <a:srgbClr val="00B050"/>
                </a:solidFill>
                <a:latin typeface="Arial" pitchFamily="34" charset="0"/>
                <a:cs typeface="Arial" pitchFamily="34" charset="0"/>
              </a:rPr>
              <a:t>  </a:t>
            </a:r>
            <a:r>
              <a:rPr lang="ar-SA" sz="2000" b="1" dirty="0" smtClean="0">
                <a:solidFill>
                  <a:srgbClr val="92D050"/>
                </a:solidFill>
                <a:latin typeface="Arial" pitchFamily="34" charset="0"/>
                <a:cs typeface="Arial" pitchFamily="34" charset="0"/>
              </a:rPr>
              <a:t>1-  </a:t>
            </a:r>
            <a:r>
              <a:rPr lang="ar-SA" sz="2000" b="1" dirty="0" smtClean="0">
                <a:latin typeface="Arial" pitchFamily="34" charset="0"/>
                <a:cs typeface="Arial" pitchFamily="34" charset="0"/>
              </a:rPr>
              <a:t>التفوق </a:t>
            </a:r>
            <a:r>
              <a:rPr lang="ar-SA" sz="2000" b="1" dirty="0">
                <a:latin typeface="Arial" pitchFamily="34" charset="0"/>
                <a:cs typeface="Arial" pitchFamily="34" charset="0"/>
              </a:rPr>
              <a:t>البحري الذي تميز بها الانكليز </a:t>
            </a:r>
            <a:r>
              <a:rPr lang="ar-SA" sz="2000" b="1" dirty="0">
                <a:latin typeface="Arial" pitchFamily="34" charset="0"/>
              </a:rPr>
              <a:t>و تفوقهم على </a:t>
            </a:r>
            <a:r>
              <a:rPr lang="ar-SA" sz="2000" b="1" dirty="0" smtClean="0">
                <a:latin typeface="Arial" pitchFamily="34" charset="0"/>
              </a:rPr>
              <a:t>فرنسا وتدمير</a:t>
            </a:r>
            <a:r>
              <a:rPr lang="ar-SA" sz="2000" b="1" dirty="0" smtClean="0"/>
              <a:t> </a:t>
            </a:r>
            <a:r>
              <a:rPr lang="ar-SA" sz="2000" b="1" dirty="0"/>
              <a:t>الأسطول الفرنسي في </a:t>
            </a:r>
            <a:r>
              <a:rPr lang="ar-SA" sz="2000" b="1" dirty="0" smtClean="0"/>
              <a:t>        معركة </a:t>
            </a:r>
            <a:r>
              <a:rPr lang="ar-SA" sz="2000" b="1" dirty="0"/>
              <a:t>(أبو قير) </a:t>
            </a:r>
            <a:r>
              <a:rPr lang="ar-SA" sz="2000" b="1" dirty="0" smtClean="0">
                <a:latin typeface="Arial" pitchFamily="34" charset="0"/>
              </a:rPr>
              <a:t>.</a:t>
            </a:r>
            <a:endParaRPr lang="ar-SA" sz="2000" b="1" dirty="0">
              <a:latin typeface="Arial" pitchFamily="34" charset="0"/>
            </a:endParaRPr>
          </a:p>
          <a:p>
            <a:pPr marL="0" indent="0">
              <a:buNone/>
            </a:pPr>
            <a:r>
              <a:rPr lang="ar-SA" sz="2000" b="1" dirty="0" smtClean="0">
                <a:solidFill>
                  <a:srgbClr val="92D050"/>
                </a:solidFill>
                <a:latin typeface="Arial" pitchFamily="34" charset="0"/>
                <a:cs typeface="Arial" pitchFamily="34" charset="0"/>
              </a:rPr>
              <a:t>2-</a:t>
            </a:r>
            <a:r>
              <a:rPr lang="ar-SA" sz="2000" b="1" dirty="0" smtClean="0">
                <a:latin typeface="Arial" pitchFamily="34" charset="0"/>
                <a:cs typeface="Arial" pitchFamily="34" charset="0"/>
              </a:rPr>
              <a:t> </a:t>
            </a:r>
            <a:r>
              <a:rPr lang="ar-SA" sz="2000" b="1" dirty="0">
                <a:latin typeface="Arial" pitchFamily="34" charset="0"/>
                <a:cs typeface="Arial" pitchFamily="34" charset="0"/>
              </a:rPr>
              <a:t>الاهمية الاقتصادية التي تحتلها الهند بالنسبة إلى التجارة العمانية </a:t>
            </a:r>
            <a:r>
              <a:rPr lang="ar-SA" sz="2000" b="1" dirty="0" smtClean="0">
                <a:latin typeface="Arial" pitchFamily="34" charset="0"/>
                <a:cs typeface="Arial" pitchFamily="34" charset="0"/>
              </a:rPr>
              <a:t>.</a:t>
            </a:r>
          </a:p>
          <a:p>
            <a:pPr marL="0" indent="0">
              <a:buNone/>
            </a:pPr>
            <a:r>
              <a:rPr lang="ar-SA" sz="2000" b="1" dirty="0" smtClean="0">
                <a:solidFill>
                  <a:srgbClr val="92D050"/>
                </a:solidFill>
                <a:latin typeface="Arial" pitchFamily="34" charset="0"/>
                <a:cs typeface="Arial" pitchFamily="34" charset="0"/>
              </a:rPr>
              <a:t>3-</a:t>
            </a:r>
            <a:r>
              <a:rPr lang="ar-SA" sz="2000" b="1" dirty="0" smtClean="0">
                <a:latin typeface="Arial" pitchFamily="34" charset="0"/>
                <a:cs typeface="Arial" pitchFamily="34" charset="0"/>
              </a:rPr>
              <a:t>  تعاونه </a:t>
            </a:r>
            <a:r>
              <a:rPr lang="ar-SA" sz="2000" b="1" dirty="0">
                <a:latin typeface="Arial" pitchFamily="34" charset="0"/>
                <a:cs typeface="Arial" pitchFamily="34" charset="0"/>
              </a:rPr>
              <a:t>مع فرنسا </a:t>
            </a:r>
            <a:r>
              <a:rPr lang="ar-SA" sz="2000" b="1" dirty="0" smtClean="0">
                <a:latin typeface="Arial" pitchFamily="34" charset="0"/>
                <a:cs typeface="Arial" pitchFamily="34" charset="0"/>
              </a:rPr>
              <a:t>سوف يعرض بلاده  لحصار </a:t>
            </a:r>
            <a:r>
              <a:rPr lang="ar-SA" sz="2000" b="1" dirty="0">
                <a:latin typeface="Arial" pitchFamily="34" charset="0"/>
                <a:cs typeface="Arial" pitchFamily="34" charset="0"/>
              </a:rPr>
              <a:t>تجاري من قبل بريطانيا.</a:t>
            </a:r>
          </a:p>
          <a:p>
            <a:pPr marL="0" indent="0">
              <a:buNone/>
            </a:pPr>
            <a:r>
              <a:rPr lang="ar-SA" sz="2000" b="1" dirty="0" smtClean="0">
                <a:solidFill>
                  <a:srgbClr val="92D050"/>
                </a:solidFill>
                <a:latin typeface="Arial" pitchFamily="34" charset="0"/>
                <a:cs typeface="Arial" pitchFamily="34" charset="0"/>
              </a:rPr>
              <a:t>4-</a:t>
            </a:r>
            <a:r>
              <a:rPr lang="ar-SA" sz="2000" b="1" dirty="0" smtClean="0">
                <a:latin typeface="Arial" pitchFamily="34" charset="0"/>
                <a:cs typeface="Arial" pitchFamily="34" charset="0"/>
              </a:rPr>
              <a:t> تحالفه مع بريطانيا </a:t>
            </a:r>
            <a:r>
              <a:rPr lang="ar-SA" sz="2000" b="1" dirty="0">
                <a:latin typeface="Arial" pitchFamily="34" charset="0"/>
                <a:cs typeface="Arial" pitchFamily="34" charset="0"/>
              </a:rPr>
              <a:t>سوف يساعده على رد الاخطار على انها </a:t>
            </a:r>
            <a:r>
              <a:rPr lang="ar-SA" sz="2000" b="1" dirty="0" smtClean="0">
                <a:latin typeface="Arial" pitchFamily="34" charset="0"/>
                <a:cs typeface="Arial" pitchFamily="34" charset="0"/>
              </a:rPr>
              <a:t>اعتبار أنها دولة </a:t>
            </a:r>
            <a:r>
              <a:rPr lang="ar-SA" sz="2000" b="1" dirty="0">
                <a:latin typeface="Arial" pitchFamily="34" charset="0"/>
                <a:cs typeface="Arial" pitchFamily="34" charset="0"/>
              </a:rPr>
              <a:t>قوية يمكن </a:t>
            </a:r>
          </a:p>
          <a:p>
            <a:pPr marL="0" indent="0">
              <a:buNone/>
            </a:pPr>
            <a:r>
              <a:rPr lang="ar-SA" sz="2000" b="1" dirty="0" smtClean="0">
                <a:latin typeface="Arial" pitchFamily="34" charset="0"/>
                <a:cs typeface="Arial" pitchFamily="34" charset="0"/>
              </a:rPr>
              <a:t>الاعتماد </a:t>
            </a:r>
            <a:r>
              <a:rPr lang="ar-SA" sz="2000" b="1" dirty="0">
                <a:latin typeface="Arial" pitchFamily="34" charset="0"/>
                <a:cs typeface="Arial" pitchFamily="34" charset="0"/>
              </a:rPr>
              <a:t>عليها . </a:t>
            </a:r>
          </a:p>
          <a:p>
            <a:pPr marL="0" indent="0">
              <a:buNone/>
            </a:pPr>
            <a:endParaRPr lang="ar-SA" sz="2800" dirty="0">
              <a:latin typeface="Arial" pitchFamily="34" charset="0"/>
              <a:cs typeface="Arial" pitchFamily="34" charset="0"/>
            </a:endParaRPr>
          </a:p>
          <a:p>
            <a:endParaRPr lang="ar-SA" dirty="0">
              <a:cs typeface="Akhbar MT" pitchFamily="2"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500" fill="hold"/>
                                        <p:tgtEl>
                                          <p:spTgt spid="3">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3">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3">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7504" y="548680"/>
            <a:ext cx="8784976" cy="6048672"/>
          </a:xfrm>
        </p:spPr>
        <p:txBody>
          <a:bodyPr>
            <a:normAutofit/>
          </a:bodyPr>
          <a:lstStyle/>
          <a:p>
            <a:endParaRPr lang="ar-SA" sz="2000" b="1" dirty="0" smtClean="0"/>
          </a:p>
          <a:p>
            <a:endParaRPr lang="ar-SA" sz="2000" b="1" dirty="0"/>
          </a:p>
          <a:p>
            <a:r>
              <a:rPr lang="ar-SA" sz="2000" b="1" dirty="0" smtClean="0"/>
              <a:t>إلا إن تلك المعاهدة لم تضع حدا لتردد مسقط في سياستها فإنها استمرت بعلاقاتها مع فرنسا وخاصة في المجال التجاري والملاحي لكون مسقط لها نشاط ملاحي واسع مع جزيرة أيل دي فرانس وان قطع العلاقات معها سوف يضر بمصالحها ويستدل ذلك من خلال تبادل المراسلات بين حاكم بومباي دنكان وحاكم مسقط سلطان في عام 1799م</a:t>
            </a:r>
          </a:p>
          <a:p>
            <a:r>
              <a:rPr lang="ar-SA" sz="2000" b="1" dirty="0" smtClean="0"/>
              <a:t>رأت بريطانيا ان ذلك العمل يعني تنصل عمان من المعاهدة التي عقدت بينهما وان استمرار علاقاتها مع فرنسا يهدد المواصلات البريطانية لذا عمدت الى </a:t>
            </a:r>
            <a:r>
              <a:rPr lang="ar-SA" sz="2000" b="1" u="sng" dirty="0" smtClean="0">
                <a:solidFill>
                  <a:srgbClr val="00B0F0"/>
                </a:solidFill>
              </a:rPr>
              <a:t>عقد معاهدة أخرى عام 1800 م </a:t>
            </a:r>
            <a:r>
              <a:rPr lang="ar-SA" sz="2000" b="1" dirty="0" smtClean="0"/>
              <a:t>مع سلطان بن أحمد لتأكيد معاهدة عام 1798 م .</a:t>
            </a:r>
          </a:p>
          <a:p>
            <a:r>
              <a:rPr lang="ar-SA" sz="2000" b="1" dirty="0" smtClean="0"/>
              <a:t> </a:t>
            </a:r>
            <a:r>
              <a:rPr lang="ar-SA" sz="2000" b="1" dirty="0">
                <a:latin typeface="Arial" pitchFamily="34" charset="0"/>
              </a:rPr>
              <a:t>البعثة البريطانية الثانية </a:t>
            </a:r>
            <a:r>
              <a:rPr lang="ar-SA" sz="2000" b="1" dirty="0" smtClean="0">
                <a:latin typeface="Arial" pitchFamily="34" charset="0"/>
              </a:rPr>
              <a:t>لمنطقة </a:t>
            </a:r>
            <a:r>
              <a:rPr lang="ar-SA" sz="2000" b="1" dirty="0">
                <a:latin typeface="Arial" pitchFamily="34" charset="0"/>
              </a:rPr>
              <a:t>الخليج ( مسقط – فارس )واهم تعليماتها ؟و النتائج المترتبة عليها </a:t>
            </a:r>
            <a:r>
              <a:rPr lang="ar-SA" sz="2000" b="1" dirty="0" smtClean="0">
                <a:latin typeface="Arial" pitchFamily="34" charset="0"/>
              </a:rPr>
              <a:t>؟</a:t>
            </a:r>
          </a:p>
          <a:p>
            <a:endParaRPr lang="ar-SA" sz="2000" b="1" dirty="0" smtClean="0">
              <a:latin typeface="Arial" pitchFamily="34" charset="0"/>
            </a:endParaRPr>
          </a:p>
          <a:p>
            <a:pPr marL="0" indent="0">
              <a:buNone/>
            </a:pPr>
            <a:r>
              <a:rPr lang="ar-SA" sz="2000" b="1" dirty="0" smtClean="0">
                <a:latin typeface="Arial" pitchFamily="34" charset="0"/>
              </a:rPr>
              <a:t>= تلقى </a:t>
            </a:r>
            <a:r>
              <a:rPr lang="ar-SA" sz="2000" b="1" dirty="0">
                <a:solidFill>
                  <a:srgbClr val="92D050"/>
                </a:solidFill>
                <a:latin typeface="Arial" pitchFamily="34" charset="0"/>
              </a:rPr>
              <a:t>مالكولم</a:t>
            </a:r>
            <a:r>
              <a:rPr lang="ar-SA" sz="2000" b="1" dirty="0">
                <a:latin typeface="Arial" pitchFamily="34" charset="0"/>
              </a:rPr>
              <a:t> تعليماته في عام  </a:t>
            </a:r>
            <a:r>
              <a:rPr lang="ar-SA" sz="2000" b="1" dirty="0" smtClean="0">
                <a:latin typeface="Arial" pitchFamily="34" charset="0"/>
              </a:rPr>
              <a:t>1799 </a:t>
            </a:r>
            <a:r>
              <a:rPr lang="ar-SA" sz="2000" b="1" dirty="0">
                <a:latin typeface="Arial" pitchFamily="34" charset="0"/>
              </a:rPr>
              <a:t>م ووفق هذه التعليمات كان عليه إن يسعى للحصول على تأييد </a:t>
            </a:r>
            <a:r>
              <a:rPr lang="ar-SA" sz="2000" b="1" dirty="0" smtClean="0">
                <a:latin typeface="Arial" pitchFamily="34" charset="0"/>
              </a:rPr>
              <a:t>شاه فارس لتام </a:t>
            </a:r>
            <a:r>
              <a:rPr lang="ar-SA" sz="2000" b="1" dirty="0">
                <a:latin typeface="Arial" pitchFamily="34" charset="0"/>
              </a:rPr>
              <a:t>وتعاونه مع بريطانيا من اجل الوقوف في وجه أية محاولة قد يقوم بها الفرنسيون للوصول إلى الهند عن طريق فارس والخليج العربي .</a:t>
            </a:r>
            <a:endParaRPr lang="en-US" sz="2000" dirty="0">
              <a:latin typeface="Arial" pitchFamily="34" charset="0"/>
            </a:endParaRPr>
          </a:p>
          <a:p>
            <a:pPr marL="0" indent="0">
              <a:buNone/>
            </a:pPr>
            <a:endParaRPr lang="ar-SA" sz="2000" b="1" dirty="0"/>
          </a:p>
          <a:p>
            <a:endParaRPr lang="en-US" sz="2000" dirty="0" smtClean="0"/>
          </a:p>
          <a:p>
            <a:endParaRPr lang="en-US" sz="2200" dirty="0" smtClean="0"/>
          </a:p>
          <a:p>
            <a:endParaRPr lang="ar-SA" sz="22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2" end="2"/>
                                            </p:txEl>
                                          </p:spTgt>
                                        </p:tgtEl>
                                      </p:cBhvr>
                                    </p:animEffect>
                                  </p:childTnLst>
                                </p:cTn>
                              </p:par>
                              <p:par>
                                <p:cTn id="15" presetID="25"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20"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xEl>
                                              <p:pRg st="3" end="3"/>
                                            </p:txEl>
                                          </p:spTgt>
                                        </p:tgtEl>
                                      </p:cBhvr>
                                    </p:animEffect>
                                  </p:childTnLst>
                                </p:cTn>
                              </p:par>
                              <p:par>
                                <p:cTn id="25" presetID="25"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30"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
                                            <p:txEl>
                                              <p:pRg st="4" end="4"/>
                                            </p:txEl>
                                          </p:spTgt>
                                        </p:tgtEl>
                                      </p:cBhvr>
                                    </p:animEffect>
                                  </p:childTnLst>
                                </p:cTn>
                              </p:par>
                              <p:par>
                                <p:cTn id="35" presetID="25"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40"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971600" y="1052736"/>
            <a:ext cx="7632848" cy="5632311"/>
          </a:xfrm>
          <a:prstGeom prst="rect">
            <a:avLst/>
          </a:prstGeom>
        </p:spPr>
        <p:txBody>
          <a:bodyPr wrap="square">
            <a:spAutoFit/>
          </a:bodyPr>
          <a:lstStyle/>
          <a:p>
            <a:endParaRPr lang="ar-SA" b="1" dirty="0" smtClean="0"/>
          </a:p>
          <a:p>
            <a:endParaRPr lang="ar-SA" b="1" dirty="0"/>
          </a:p>
          <a:p>
            <a:r>
              <a:rPr lang="ar-SA" b="1" dirty="0" smtClean="0"/>
              <a:t>= </a:t>
            </a:r>
            <a:r>
              <a:rPr lang="ar-SA" b="1" dirty="0"/>
              <a:t>أما بالنسبة لتعليماته المتعلقة بعمان فقد كلف مالكولم بالتوجه إلى مسقط للاجتماع بسلطان بن أحمد والتفاوض معه للتوصل إلى تأكيد موقفه بصوره نهائية تجاه فرنسا وتطبيق شروط المعاهدة المعقودة بينه وبين المبعوث السابق والتوصل إلى أزله الشكوك التي أثيرت من موقف عمان تجاه فرنسا ، وقد عززتها الرسالة التي أرسلها نابليون بونابرت إلى السلطان بن أحمد عام 1799 م والتي يعلن فيها ترحيبه بأية سفينة قد يرسلها إلى السويس .</a:t>
            </a:r>
            <a:endParaRPr lang="en-US" b="1" dirty="0"/>
          </a:p>
          <a:p>
            <a:endParaRPr lang="ar-SA" b="1" dirty="0">
              <a:latin typeface="Arial" pitchFamily="34" charset="0"/>
              <a:cs typeface="Arial" pitchFamily="34" charset="0"/>
            </a:endParaRPr>
          </a:p>
          <a:p>
            <a:r>
              <a:rPr lang="ar-SA" b="1" dirty="0" smtClean="0"/>
              <a:t>= و </a:t>
            </a:r>
            <a:r>
              <a:rPr lang="ar-SA" b="1" dirty="0"/>
              <a:t>في خلال المدة التي مرت ما بين تكليف مالكولم ببعثته وبدأ مفاوضاته في فارس تغيرت الظروف بدرجة كبيره بحيث بدا الهدف السياسي من البعثة غير مناسب </a:t>
            </a:r>
            <a:r>
              <a:rPr lang="ar-SA" b="1" dirty="0" smtClean="0"/>
              <a:t>بتضاؤل  </a:t>
            </a:r>
            <a:r>
              <a:rPr lang="ar-SA" b="1" dirty="0"/>
              <a:t>الخطر الفرنسي في الشرق و اصبح الجيش الفرنسي في حالة يرثى لها </a:t>
            </a:r>
            <a:endParaRPr lang="ar-SA" b="1" dirty="0" smtClean="0"/>
          </a:p>
          <a:p>
            <a:pPr marL="285750" indent="-285750">
              <a:buFontTx/>
              <a:buChar char="-"/>
            </a:pPr>
            <a:endParaRPr lang="ar-SA" b="1" dirty="0"/>
          </a:p>
          <a:p>
            <a:pPr marL="285750" indent="-285750">
              <a:buFontTx/>
              <a:buChar char="-"/>
            </a:pPr>
            <a:endParaRPr lang="ar-SA" b="1" dirty="0" smtClean="0"/>
          </a:p>
          <a:p>
            <a:pPr marL="285750" indent="-285750">
              <a:buFontTx/>
              <a:buChar char="-"/>
            </a:pPr>
            <a:endParaRPr lang="ar-SA" b="1" dirty="0"/>
          </a:p>
          <a:p>
            <a:pPr marL="285750" indent="-285750">
              <a:buFontTx/>
              <a:buChar char="-"/>
            </a:pPr>
            <a:endParaRPr lang="ar-SA" b="1" dirty="0" smtClean="0"/>
          </a:p>
          <a:p>
            <a:pPr marL="285750" indent="-285750">
              <a:buFontTx/>
              <a:buChar char="-"/>
            </a:pPr>
            <a:endParaRPr lang="ar-SA" b="1" dirty="0" smtClean="0"/>
          </a:p>
          <a:p>
            <a:pPr marL="285750" indent="-285750">
              <a:buFontTx/>
              <a:buChar char="-"/>
            </a:pPr>
            <a:endParaRPr lang="ar-SA" b="1" dirty="0"/>
          </a:p>
          <a:p>
            <a:pPr marL="285750" indent="-285750">
              <a:buFontTx/>
              <a:buChar char="-"/>
            </a:pPr>
            <a:endParaRPr lang="ar-SA" b="1" dirty="0"/>
          </a:p>
          <a:p>
            <a:pPr marL="285750" indent="-285750">
              <a:buFontTx/>
              <a:buChar char="-"/>
            </a:pPr>
            <a:endParaRPr lang="ar-SA" b="1" dirty="0" smtClean="0"/>
          </a:p>
          <a:p>
            <a:pPr marL="285750" indent="-285750">
              <a:buFontTx/>
              <a:buChar char="-"/>
            </a:pPr>
            <a:endParaRPr lang="ar-SA" dirty="0"/>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914400" y="980728"/>
            <a:ext cx="7772400" cy="5400600"/>
          </a:xfrm>
        </p:spPr>
        <p:txBody>
          <a:bodyPr>
            <a:normAutofit/>
          </a:bodyPr>
          <a:lstStyle/>
          <a:p>
            <a:pPr marL="0" lvl="0" indent="0">
              <a:spcBef>
                <a:spcPct val="20000"/>
              </a:spcBef>
              <a:buClr>
                <a:srgbClr val="0BD0D9"/>
              </a:buClr>
              <a:buSzPct val="95000"/>
              <a:buNone/>
            </a:pPr>
            <a:endParaRPr lang="ar-SA" sz="2000" b="1" dirty="0" smtClean="0">
              <a:latin typeface="Arial" pitchFamily="34" charset="0"/>
              <a:cs typeface="Arial" pitchFamily="34" charset="0"/>
            </a:endParaRPr>
          </a:p>
          <a:p>
            <a:pPr marL="0" lvl="0" indent="0">
              <a:spcBef>
                <a:spcPct val="20000"/>
              </a:spcBef>
              <a:buClr>
                <a:srgbClr val="0BD0D9"/>
              </a:buClr>
              <a:buSzPct val="95000"/>
              <a:buNone/>
            </a:pPr>
            <a:r>
              <a:rPr lang="ar-SA" sz="2000" b="1" dirty="0" smtClean="0">
                <a:latin typeface="Arial" pitchFamily="34" charset="0"/>
                <a:cs typeface="Arial" pitchFamily="34" charset="0"/>
              </a:rPr>
              <a:t>1- احتلال البريطانيين لجزيرة </a:t>
            </a:r>
            <a:r>
              <a:rPr lang="ar-SA" sz="2000" b="1" dirty="0">
                <a:latin typeface="Arial" pitchFamily="34" charset="0"/>
                <a:cs typeface="Arial" pitchFamily="34" charset="0"/>
              </a:rPr>
              <a:t>موريشيوس التي فقدها الفرنسيين بوصفها قاعدة اساسية لهم </a:t>
            </a:r>
            <a:r>
              <a:rPr lang="ar-SA" sz="2000" b="1" dirty="0" smtClean="0">
                <a:latin typeface="Arial" pitchFamily="34" charset="0"/>
                <a:cs typeface="Arial" pitchFamily="34" charset="0"/>
              </a:rPr>
              <a:t>وكانوا يوجهون  منها نشاطهم </a:t>
            </a:r>
            <a:r>
              <a:rPr lang="ar-SA" sz="2000" b="1" dirty="0">
                <a:latin typeface="Arial" pitchFamily="34" charset="0"/>
                <a:cs typeface="Arial" pitchFamily="34" charset="0"/>
              </a:rPr>
              <a:t>العسكري </a:t>
            </a:r>
            <a:r>
              <a:rPr lang="ar-SA" sz="2000" b="1" dirty="0" smtClean="0">
                <a:latin typeface="Arial" pitchFamily="34" charset="0"/>
                <a:cs typeface="Arial" pitchFamily="34" charset="0"/>
              </a:rPr>
              <a:t>ضد </a:t>
            </a:r>
            <a:r>
              <a:rPr lang="ar-SA" sz="2000" b="1" dirty="0">
                <a:latin typeface="Arial" pitchFamily="34" charset="0"/>
                <a:cs typeface="Arial" pitchFamily="34" charset="0"/>
              </a:rPr>
              <a:t>بريطانيا </a:t>
            </a:r>
            <a:r>
              <a:rPr lang="ar-SA" sz="2000" b="1" dirty="0" smtClean="0">
                <a:latin typeface="Arial" pitchFamily="34" charset="0"/>
                <a:cs typeface="Arial" pitchFamily="34" charset="0"/>
              </a:rPr>
              <a:t>... وبذلك </a:t>
            </a:r>
            <a:r>
              <a:rPr lang="ar-SA" sz="2000" b="1" dirty="0">
                <a:latin typeface="Arial" pitchFamily="34" charset="0"/>
                <a:cs typeface="Arial" pitchFamily="34" charset="0"/>
              </a:rPr>
              <a:t>اصبحت بريطانيا صاحبة القوة في تلك </a:t>
            </a:r>
            <a:r>
              <a:rPr lang="ar-SA" sz="2000" b="1" dirty="0" smtClean="0">
                <a:latin typeface="Arial" pitchFamily="34" charset="0"/>
                <a:cs typeface="Arial" pitchFamily="34" charset="0"/>
              </a:rPr>
              <a:t>المنطقة </a:t>
            </a:r>
            <a:r>
              <a:rPr lang="ar-SA" sz="2000" b="1" dirty="0">
                <a:latin typeface="Arial" pitchFamily="34" charset="0"/>
                <a:cs typeface="Arial" pitchFamily="34" charset="0"/>
              </a:rPr>
              <a:t>.</a:t>
            </a:r>
            <a:endParaRPr lang="en-US" sz="2000" dirty="0">
              <a:latin typeface="Arial" pitchFamily="34" charset="0"/>
              <a:cs typeface="Arial" pitchFamily="34" charset="0"/>
            </a:endParaRPr>
          </a:p>
          <a:p>
            <a:pPr marL="0" lvl="0" indent="0">
              <a:spcBef>
                <a:spcPct val="20000"/>
              </a:spcBef>
              <a:buClr>
                <a:srgbClr val="0BD0D9"/>
              </a:buClr>
              <a:buSzPct val="95000"/>
              <a:buNone/>
            </a:pPr>
            <a:r>
              <a:rPr lang="ar-SA" sz="2000" b="1" dirty="0" smtClean="0">
                <a:latin typeface="Arial" pitchFamily="34" charset="0"/>
                <a:cs typeface="Arial" pitchFamily="34" charset="0"/>
              </a:rPr>
              <a:t>3- المخطط </a:t>
            </a:r>
            <a:r>
              <a:rPr lang="ar-SA" sz="2000" b="1" dirty="0">
                <a:latin typeface="Arial" pitchFamily="34" charset="0"/>
                <a:cs typeface="Arial" pitchFamily="34" charset="0"/>
              </a:rPr>
              <a:t>البريطاني لتدمير قوة قبيلة القواسم البحرية ( العسكرية والتجارية ) من خلال ثلاث حملات عسكرية . </a:t>
            </a:r>
            <a:r>
              <a:rPr lang="ar-SA" sz="2000" b="1" dirty="0" smtClean="0">
                <a:latin typeface="Arial" pitchFamily="34" charset="0"/>
                <a:cs typeface="Arial" pitchFamily="34" charset="0"/>
              </a:rPr>
              <a:t>( </a:t>
            </a:r>
            <a:r>
              <a:rPr lang="ar-SA" sz="2000" b="1" dirty="0" smtClean="0">
                <a:solidFill>
                  <a:srgbClr val="C00000"/>
                </a:solidFill>
              </a:rPr>
              <a:t>في </a:t>
            </a:r>
            <a:r>
              <a:rPr lang="ar-SA" sz="2000" b="1" dirty="0">
                <a:solidFill>
                  <a:srgbClr val="C00000"/>
                </a:solidFill>
              </a:rPr>
              <a:t>المحاضرة السادسة والسابعة</a:t>
            </a:r>
            <a:r>
              <a:rPr lang="ar-SA" sz="2000" b="1" dirty="0"/>
              <a:t> </a:t>
            </a:r>
            <a:r>
              <a:rPr lang="ar-SA" sz="2000" b="1" dirty="0" smtClean="0"/>
              <a:t>) </a:t>
            </a:r>
            <a:r>
              <a:rPr lang="ar-SA" sz="2000" b="1" dirty="0" smtClean="0">
                <a:solidFill>
                  <a:srgbClr val="C00000"/>
                </a:solidFill>
              </a:rPr>
              <a:t>.</a:t>
            </a:r>
            <a:endParaRPr lang="en-US" sz="2000" dirty="0">
              <a:latin typeface="Arial" pitchFamily="34" charset="0"/>
              <a:cs typeface="Arial" pitchFamily="34" charset="0"/>
            </a:endParaRPr>
          </a:p>
          <a:p>
            <a:pPr marL="0" lvl="0" indent="0">
              <a:spcBef>
                <a:spcPct val="20000"/>
              </a:spcBef>
              <a:buClr>
                <a:srgbClr val="0BD0D9"/>
              </a:buClr>
              <a:buSzPct val="95000"/>
              <a:buNone/>
            </a:pPr>
            <a:r>
              <a:rPr lang="ar-SA" sz="2000" b="1" dirty="0" smtClean="0">
                <a:latin typeface="Arial" pitchFamily="34" charset="0"/>
                <a:cs typeface="Arial" pitchFamily="34" charset="0"/>
              </a:rPr>
              <a:t>4- </a:t>
            </a:r>
            <a:r>
              <a:rPr lang="ar-SA" sz="2000" b="1" dirty="0" smtClean="0">
                <a:latin typeface="Arial" pitchFamily="34" charset="0"/>
                <a:cs typeface="Arial" pitchFamily="34" charset="0"/>
              </a:rPr>
              <a:t>توقيع </a:t>
            </a:r>
            <a:r>
              <a:rPr lang="ar-SA" sz="2000" b="1" dirty="0">
                <a:latin typeface="Arial" pitchFamily="34" charset="0"/>
                <a:cs typeface="Arial" pitchFamily="34" charset="0"/>
              </a:rPr>
              <a:t>معاهدة </a:t>
            </a:r>
            <a:r>
              <a:rPr lang="ar-SA" sz="2000" b="1" u="sng" dirty="0">
                <a:solidFill>
                  <a:srgbClr val="00B0F0"/>
                </a:solidFill>
                <a:latin typeface="Arial" pitchFamily="34" charset="0"/>
                <a:cs typeface="Arial" pitchFamily="34" charset="0"/>
              </a:rPr>
              <a:t>1820 م </a:t>
            </a:r>
            <a:r>
              <a:rPr lang="ar-SA" sz="2000" b="1" dirty="0">
                <a:latin typeface="Arial" pitchFamily="34" charset="0"/>
                <a:cs typeface="Arial" pitchFamily="34" charset="0"/>
              </a:rPr>
              <a:t>ونتائجها </a:t>
            </a:r>
            <a:r>
              <a:rPr lang="ar-SA" sz="2000" b="1" dirty="0" smtClean="0">
                <a:latin typeface="Arial" pitchFamily="34" charset="0"/>
                <a:cs typeface="Arial" pitchFamily="34" charset="0"/>
              </a:rPr>
              <a:t>؟</a:t>
            </a:r>
            <a:r>
              <a:rPr lang="ar-SA" sz="2000" b="1" dirty="0"/>
              <a:t> </a:t>
            </a:r>
            <a:r>
              <a:rPr lang="ar-SA" sz="2000" b="1" dirty="0" smtClean="0"/>
              <a:t>( </a:t>
            </a:r>
            <a:r>
              <a:rPr lang="ar-SA" sz="2000" b="1" dirty="0" smtClean="0">
                <a:solidFill>
                  <a:srgbClr val="C00000"/>
                </a:solidFill>
              </a:rPr>
              <a:t>في المحاضرة السادسة والسابعة </a:t>
            </a:r>
            <a:r>
              <a:rPr lang="ar-SA" sz="2000" b="1" dirty="0" smtClean="0"/>
              <a:t>)</a:t>
            </a:r>
            <a:endParaRPr lang="en-US" sz="2000" dirty="0">
              <a:latin typeface="Arial" pitchFamily="34" charset="0"/>
              <a:cs typeface="Arial" pitchFamily="34" charset="0"/>
            </a:endParaRPr>
          </a:p>
          <a:p>
            <a:pPr marL="0" lvl="0" indent="0">
              <a:buClr>
                <a:srgbClr val="72A376"/>
              </a:buClr>
              <a:buNone/>
            </a:pPr>
            <a:r>
              <a:rPr lang="ar-SA" sz="2000" b="1" dirty="0" smtClean="0">
                <a:latin typeface="Arial" pitchFamily="34" charset="0"/>
                <a:cs typeface="Arial" pitchFamily="34" charset="0"/>
              </a:rPr>
              <a:t>5- وضع </a:t>
            </a:r>
            <a:r>
              <a:rPr lang="ar-SA" sz="2000" b="1" dirty="0">
                <a:latin typeface="Arial" pitchFamily="34" charset="0"/>
                <a:cs typeface="Arial" pitchFamily="34" charset="0"/>
              </a:rPr>
              <a:t>قوة بحرية عسكرية بريطانية مرابطة في الخليج العربي </a:t>
            </a:r>
            <a:r>
              <a:rPr lang="ar-SA" sz="2000" b="1" dirty="0" smtClean="0">
                <a:latin typeface="Arial" pitchFamily="34" charset="0"/>
                <a:cs typeface="Arial" pitchFamily="34" charset="0"/>
              </a:rPr>
              <a:t>.</a:t>
            </a:r>
            <a:r>
              <a:rPr lang="ar-SA" sz="2200" b="1" dirty="0">
                <a:solidFill>
                  <a:prstClr val="black"/>
                </a:solidFill>
                <a:latin typeface="Arial" pitchFamily="34" charset="0"/>
                <a:cs typeface="Arial" pitchFamily="34" charset="0"/>
              </a:rPr>
              <a:t> للإشراف التام على تنفيذ المعاهدات التي أبرمتها بريطانيا مع شيوخ الساحل العُماني </a:t>
            </a:r>
            <a:r>
              <a:rPr lang="ar-SA" sz="2200" b="1" dirty="0" smtClean="0">
                <a:solidFill>
                  <a:prstClr val="black"/>
                </a:solidFill>
                <a:latin typeface="Arial" pitchFamily="34" charset="0"/>
                <a:cs typeface="Arial" pitchFamily="34" charset="0"/>
              </a:rPr>
              <a:t>. </a:t>
            </a:r>
            <a:r>
              <a:rPr lang="ar-SA" sz="2200" b="1" dirty="0" smtClean="0">
                <a:solidFill>
                  <a:srgbClr val="00B050"/>
                </a:solidFill>
                <a:latin typeface="Arial" pitchFamily="34" charset="0"/>
                <a:cs typeface="Arial" pitchFamily="34" charset="0"/>
              </a:rPr>
              <a:t>تابع </a:t>
            </a:r>
            <a:endParaRPr lang="en-US" sz="2200" b="1" dirty="0">
              <a:solidFill>
                <a:srgbClr val="00B050"/>
              </a:solidFill>
              <a:latin typeface="Arial" pitchFamily="34" charset="0"/>
              <a:cs typeface="Arial" pitchFamily="34" charset="0"/>
            </a:endParaRPr>
          </a:p>
          <a:p>
            <a:pPr lvl="0">
              <a:spcBef>
                <a:spcPct val="20000"/>
              </a:spcBef>
              <a:buClr>
                <a:srgbClr val="0BD0D9"/>
              </a:buClr>
              <a:buSzPct val="95000"/>
            </a:pPr>
            <a:endParaRPr lang="en-US" sz="2000" dirty="0">
              <a:latin typeface="Arial" pitchFamily="34" charset="0"/>
              <a:cs typeface="Arial" pitchFamily="34" charset="0"/>
            </a:endParaRPr>
          </a:p>
          <a:p>
            <a:endParaRPr lang="ar-SA" dirty="0">
              <a:cs typeface="Akhbar MT" pitchFamily="2" charset="-78"/>
            </a:endParaRPr>
          </a:p>
        </p:txBody>
      </p:sp>
      <p:sp>
        <p:nvSpPr>
          <p:cNvPr id="4" name="عنوان 3"/>
          <p:cNvSpPr>
            <a:spLocks noGrp="1"/>
          </p:cNvSpPr>
          <p:nvPr>
            <p:ph type="title"/>
          </p:nvPr>
        </p:nvSpPr>
        <p:spPr>
          <a:xfrm>
            <a:off x="179512" y="274638"/>
            <a:ext cx="8712968" cy="778098"/>
          </a:xfrm>
        </p:spPr>
        <p:txBody>
          <a:bodyPr>
            <a:normAutofit/>
          </a:bodyPr>
          <a:lstStyle/>
          <a:p>
            <a:pPr algn="r"/>
            <a:r>
              <a:rPr lang="ar-SA" sz="2400" b="1" u="sng" dirty="0">
                <a:solidFill>
                  <a:srgbClr val="00B0F0"/>
                </a:solidFill>
                <a:latin typeface="Arial" pitchFamily="34" charset="0"/>
                <a:cs typeface="Arial" pitchFamily="34" charset="0"/>
              </a:rPr>
              <a:t>ثالثا : وسائل بريطانيا في فرض سيطرتها على الخليج العربي</a:t>
            </a:r>
            <a:r>
              <a:rPr lang="ar-SA" sz="2400" b="1" dirty="0">
                <a:solidFill>
                  <a:srgbClr val="00B0F0"/>
                </a:solidFill>
                <a:latin typeface="Arial" pitchFamily="34" charset="0"/>
                <a:cs typeface="Arial" pitchFamily="34" charset="0"/>
              </a:rPr>
              <a:t> : </a:t>
            </a:r>
            <a:r>
              <a:rPr lang="ar-SA" sz="2400" b="1" dirty="0" smtClean="0">
                <a:solidFill>
                  <a:srgbClr val="FF0000"/>
                </a:solidFill>
                <a:latin typeface="Arial" pitchFamily="34" charset="0"/>
                <a:cs typeface="Arial" pitchFamily="34" charset="0"/>
              </a:rPr>
              <a:t>ص </a:t>
            </a:r>
            <a:r>
              <a:rPr lang="ar-SA" sz="2400" b="1" dirty="0" err="1">
                <a:solidFill>
                  <a:srgbClr val="FF0000"/>
                </a:solidFill>
                <a:latin typeface="Arial" pitchFamily="34" charset="0"/>
                <a:cs typeface="Arial" pitchFamily="34" charset="0"/>
              </a:rPr>
              <a:t>ص</a:t>
            </a:r>
            <a:r>
              <a:rPr lang="ar-SA" sz="2400" b="1" dirty="0">
                <a:solidFill>
                  <a:srgbClr val="FF0000"/>
                </a:solidFill>
                <a:latin typeface="Arial" pitchFamily="34" charset="0"/>
                <a:cs typeface="Arial" pitchFamily="34" charset="0"/>
              </a:rPr>
              <a:t> 269 - 274</a:t>
            </a:r>
            <a:endParaRPr lang="ar-SA" sz="2400" dirty="0">
              <a:latin typeface="Arial" pitchFamily="34" charset="0"/>
              <a:cs typeface="Arial" pitchFamily="34" charset="0"/>
            </a:endParaRPr>
          </a:p>
        </p:txBody>
      </p:sp>
      <p:sp>
        <p:nvSpPr>
          <p:cNvPr id="2" name="سهم إلى اليسار 1"/>
          <p:cNvSpPr/>
          <p:nvPr/>
        </p:nvSpPr>
        <p:spPr>
          <a:xfrm>
            <a:off x="1711580" y="3789040"/>
            <a:ext cx="556164" cy="288032"/>
          </a:xfrm>
          <a:prstGeom prst="leftArrow">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95536" y="620688"/>
            <a:ext cx="8435280" cy="5471120"/>
          </a:xfrm>
        </p:spPr>
        <p:txBody>
          <a:bodyPr>
            <a:normAutofit/>
          </a:bodyPr>
          <a:lstStyle/>
          <a:p>
            <a:pPr marL="0" indent="0">
              <a:buNone/>
            </a:pPr>
            <a:endParaRPr lang="ar-SA" sz="2200" b="1" dirty="0" smtClean="0">
              <a:cs typeface="Akhbar MT" pitchFamily="2" charset="-78"/>
            </a:endParaRPr>
          </a:p>
          <a:p>
            <a:pPr marL="0" indent="0">
              <a:buNone/>
            </a:pPr>
            <a:r>
              <a:rPr lang="ar-SA" sz="2200" b="1" dirty="0" smtClean="0">
                <a:cs typeface="Akhbar MT" pitchFamily="2" charset="-78"/>
              </a:rPr>
              <a:t>6-  تحويل الوكالة التجارية في بو شهر إلى مقيميه سياسية وإنشاء عدد من الوكالات السياسية في المناطق المختلفة في الخليج العربي مثل : الوكالة السياسية البريطانية في الشارقة عام 1823م /والوكالة السياسية في مسقط عام 1840م / والوكالة السياسية في كل من البحرين والكويت عام 1904م. </a:t>
            </a:r>
            <a:endParaRPr lang="en-US" sz="2200" b="1" dirty="0" smtClean="0">
              <a:cs typeface="Akhbar MT" pitchFamily="2" charset="-78"/>
            </a:endParaRPr>
          </a:p>
          <a:p>
            <a:pPr marL="0" indent="0">
              <a:buNone/>
            </a:pPr>
            <a:r>
              <a:rPr lang="ar-SA" sz="2200" b="1" dirty="0" smtClean="0">
                <a:cs typeface="Akhbar MT" pitchFamily="2" charset="-78"/>
              </a:rPr>
              <a:t>7- تعيين أول مقيم سياسي في الخليج :</a:t>
            </a:r>
            <a:endParaRPr lang="en-US" sz="2200" b="1" dirty="0" smtClean="0">
              <a:cs typeface="Akhbar MT" pitchFamily="2" charset="-78"/>
            </a:endParaRPr>
          </a:p>
          <a:p>
            <a:pPr marL="0" indent="0">
              <a:buNone/>
            </a:pPr>
            <a:r>
              <a:rPr lang="ar-SA" sz="2200" b="1" dirty="0" smtClean="0">
                <a:cs typeface="Akhbar MT" pitchFamily="2" charset="-78"/>
              </a:rPr>
              <a:t>أول مقيم سياسي بريطاني في الخليج العربي هو ماكلويد تم تعيينه عام 1822م .</a:t>
            </a:r>
            <a:endParaRPr lang="en-US" sz="2200" b="1" dirty="0" smtClean="0">
              <a:cs typeface="Akhbar MT" pitchFamily="2" charset="-78"/>
            </a:endParaRPr>
          </a:p>
          <a:p>
            <a:r>
              <a:rPr lang="ar-SA" sz="2200" b="1" dirty="0" smtClean="0">
                <a:solidFill>
                  <a:srgbClr val="FF0000"/>
                </a:solidFill>
                <a:cs typeface="Akhbar MT" pitchFamily="2" charset="-78"/>
              </a:rPr>
              <a:t>مهامه</a:t>
            </a:r>
            <a:r>
              <a:rPr lang="ar-SA" sz="2200" b="1" dirty="0" smtClean="0">
                <a:cs typeface="Akhbar MT" pitchFamily="2" charset="-78"/>
              </a:rPr>
              <a:t> : المحافظة على امن الخليج </a:t>
            </a:r>
            <a:r>
              <a:rPr lang="ar-SA" sz="2200" b="1" dirty="0">
                <a:cs typeface="Akhbar MT" pitchFamily="2" charset="-78"/>
              </a:rPr>
              <a:t>العربي </a:t>
            </a:r>
            <a:r>
              <a:rPr lang="ar-SA" sz="2200" b="1" dirty="0" smtClean="0">
                <a:cs typeface="Akhbar MT" pitchFamily="2" charset="-78"/>
              </a:rPr>
              <a:t>وحماية </a:t>
            </a:r>
            <a:r>
              <a:rPr lang="ar-SA" sz="2200" b="1" dirty="0">
                <a:cs typeface="Akhbar MT" pitchFamily="2" charset="-78"/>
              </a:rPr>
              <a:t>التجارة البريطانية   </a:t>
            </a:r>
            <a:r>
              <a:rPr lang="ar-SA" sz="2200" b="1" dirty="0" smtClean="0">
                <a:cs typeface="Akhbar MT" pitchFamily="2" charset="-78"/>
              </a:rPr>
              <a:t>/التجسس على اوضاع شيوخ الخليج العربي / القضاء على إعمال المقاومة العربية واستعراض القوة والنفوذ البريطاني </a:t>
            </a:r>
            <a:r>
              <a:rPr lang="ar-SA" sz="2200" b="1" dirty="0" smtClean="0">
                <a:cs typeface="Akhbar MT" pitchFamily="2" charset="-78"/>
              </a:rPr>
              <a:t>/ </a:t>
            </a:r>
            <a:r>
              <a:rPr lang="ar-SA" sz="2200" b="1" dirty="0" smtClean="0">
                <a:cs typeface="Akhbar MT" pitchFamily="2" charset="-78"/>
              </a:rPr>
              <a:t>التعامل مع شيوخ الساحل بكل حزم . </a:t>
            </a:r>
          </a:p>
          <a:p>
            <a:pPr marL="0" lvl="0" indent="0">
              <a:spcBef>
                <a:spcPct val="20000"/>
              </a:spcBef>
              <a:buClr>
                <a:srgbClr val="0BD0D9"/>
              </a:buClr>
              <a:buSzPct val="95000"/>
              <a:buNone/>
            </a:pPr>
            <a:r>
              <a:rPr lang="ar-SA" sz="2200" b="1" dirty="0" smtClean="0">
                <a:cs typeface="Akhbar MT" pitchFamily="2" charset="-78"/>
              </a:rPr>
              <a:t>8- </a:t>
            </a:r>
            <a:r>
              <a:rPr lang="ar-SA" sz="1800" b="1" dirty="0">
                <a:solidFill>
                  <a:prstClr val="black"/>
                </a:solidFill>
                <a:latin typeface="Arial" pitchFamily="34" charset="0"/>
              </a:rPr>
              <a:t> </a:t>
            </a:r>
            <a:r>
              <a:rPr lang="ar-SA" sz="1800" b="1" dirty="0" smtClean="0">
                <a:solidFill>
                  <a:prstClr val="black"/>
                </a:solidFill>
                <a:latin typeface="Arial" pitchFamily="34" charset="0"/>
              </a:rPr>
              <a:t>قامت </a:t>
            </a:r>
            <a:r>
              <a:rPr lang="ar-SA" sz="1800" b="1" dirty="0">
                <a:solidFill>
                  <a:prstClr val="black"/>
                </a:solidFill>
                <a:latin typeface="Arial" pitchFamily="34" charset="0"/>
              </a:rPr>
              <a:t>بريطانيا بعمل هدنات بحرية وهو نظام استعماري للهيمنة على نشاط القبائل العربية في مواسم صيد اللؤلؤ والذي ينص على وقف القتال </a:t>
            </a:r>
            <a:r>
              <a:rPr lang="ar-SA" sz="1800" b="1" dirty="0" smtClean="0">
                <a:solidFill>
                  <a:prstClr val="black"/>
                </a:solidFill>
                <a:latin typeface="Arial" pitchFamily="34" charset="0"/>
              </a:rPr>
              <a:t>، ومعاقبة </a:t>
            </a:r>
            <a:r>
              <a:rPr lang="ar-SA" sz="1800" b="1" dirty="0">
                <a:solidFill>
                  <a:prstClr val="black"/>
                </a:solidFill>
                <a:latin typeface="Arial" pitchFamily="34" charset="0"/>
              </a:rPr>
              <a:t>كل من يخالف هذا الاتفاق بدفع تعويض مناسب وإبلاغ المقيم السياسي او قائد الأسطول لاتخاذ الإجراء المناسب </a:t>
            </a:r>
            <a:r>
              <a:rPr lang="ar-SA" sz="1800" b="1" dirty="0" smtClean="0">
                <a:solidFill>
                  <a:prstClr val="black"/>
                </a:solidFill>
                <a:latin typeface="Arial" pitchFamily="34" charset="0"/>
              </a:rPr>
              <a:t> ( </a:t>
            </a:r>
            <a:r>
              <a:rPr lang="ar-SA" sz="1800" b="1" dirty="0" smtClean="0">
                <a:solidFill>
                  <a:srgbClr val="C00000"/>
                </a:solidFill>
              </a:rPr>
              <a:t>في </a:t>
            </a:r>
            <a:r>
              <a:rPr lang="ar-SA" sz="1800" b="1" dirty="0">
                <a:solidFill>
                  <a:srgbClr val="C00000"/>
                </a:solidFill>
              </a:rPr>
              <a:t>المحاضرة السادسة والسابعة</a:t>
            </a:r>
            <a:r>
              <a:rPr lang="ar-SA" sz="1800" b="1" dirty="0" smtClean="0">
                <a:solidFill>
                  <a:prstClr val="black"/>
                </a:solidFill>
                <a:latin typeface="Arial" pitchFamily="34" charset="0"/>
              </a:rPr>
              <a:t> ). </a:t>
            </a:r>
            <a:endParaRPr lang="en-US" sz="1800" dirty="0">
              <a:solidFill>
                <a:prstClr val="black"/>
              </a:solidFill>
              <a:latin typeface="Arial" pitchFamily="34" charset="0"/>
            </a:endParaRPr>
          </a:p>
          <a:p>
            <a:pPr marL="0" indent="0">
              <a:buNone/>
            </a:pPr>
            <a:endParaRPr lang="ar-SA" dirty="0">
              <a:cs typeface="Akhbar MT" pitchFamily="2"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196752"/>
            <a:ext cx="8420472" cy="4572000"/>
          </a:xfrm>
        </p:spPr>
        <p:txBody>
          <a:bodyPr>
            <a:normAutofit/>
          </a:bodyPr>
          <a:lstStyle/>
          <a:p>
            <a:pPr marL="0" lvl="0" indent="0">
              <a:spcBef>
                <a:spcPct val="20000"/>
              </a:spcBef>
              <a:buClr>
                <a:srgbClr val="0BD0D9"/>
              </a:buClr>
              <a:buSzPct val="95000"/>
              <a:buNone/>
            </a:pPr>
            <a:r>
              <a:rPr lang="ar-SA" sz="1800" b="1" dirty="0" smtClean="0">
                <a:solidFill>
                  <a:srgbClr val="FF0000"/>
                </a:solidFill>
                <a:latin typeface="Arial" pitchFamily="34" charset="0"/>
                <a:cs typeface="Arial" pitchFamily="34" charset="0"/>
              </a:rPr>
              <a:t>س- </a:t>
            </a:r>
            <a:r>
              <a:rPr lang="ar-SA" sz="1800" b="1" dirty="0">
                <a:latin typeface="Arial" pitchFamily="34" charset="0"/>
                <a:cs typeface="Arial" pitchFamily="34" charset="0"/>
              </a:rPr>
              <a:t>كيف تعاملت بريطانيا مع التحركات المصرية العسكرية في الخليج العربي وجنوب شبه الجزيرة ؟؟؟</a:t>
            </a:r>
            <a:endParaRPr lang="en-US" sz="1800" dirty="0">
              <a:latin typeface="Arial" pitchFamily="34" charset="0"/>
              <a:cs typeface="Arial" pitchFamily="34" charset="0"/>
            </a:endParaRPr>
          </a:p>
          <a:p>
            <a:pPr marL="0" indent="0">
              <a:buNone/>
            </a:pPr>
            <a:r>
              <a:rPr lang="ar-SA" sz="1800" b="1" dirty="0" smtClean="0">
                <a:solidFill>
                  <a:srgbClr val="00B050"/>
                </a:solidFill>
                <a:latin typeface="Arial" pitchFamily="34" charset="0"/>
                <a:cs typeface="Arial" pitchFamily="34" charset="0"/>
              </a:rPr>
              <a:t>ج-</a:t>
            </a:r>
            <a:r>
              <a:rPr lang="ar-SA" sz="1800" b="1" dirty="0" smtClean="0">
                <a:latin typeface="Arial" pitchFamily="34" charset="0"/>
                <a:cs typeface="Arial" pitchFamily="34" charset="0"/>
              </a:rPr>
              <a:t> </a:t>
            </a:r>
            <a:r>
              <a:rPr lang="ar-SA" sz="1800" b="1" dirty="0" smtClean="0">
                <a:latin typeface="Arial" pitchFamily="34" charset="0"/>
                <a:cs typeface="Arial" pitchFamily="34" charset="0"/>
              </a:rPr>
              <a:t>اتخذت بريطانيا بعضا من الإجراءات للوقف في وجه الزحف المصري للخليج العربي وشبه الجزيرة منها :</a:t>
            </a:r>
          </a:p>
          <a:p>
            <a:pPr marL="0" indent="0">
              <a:buNone/>
            </a:pPr>
            <a:r>
              <a:rPr lang="ar-SA" sz="1800" b="1" dirty="0" smtClean="0">
                <a:latin typeface="Arial" pitchFamily="34" charset="0"/>
                <a:cs typeface="Arial" pitchFamily="34" charset="0"/>
              </a:rPr>
              <a:t> </a:t>
            </a:r>
            <a:r>
              <a:rPr lang="ar-SA" sz="1800" b="1" dirty="0" smtClean="0">
                <a:solidFill>
                  <a:srgbClr val="00B050"/>
                </a:solidFill>
                <a:latin typeface="Arial" pitchFamily="34" charset="0"/>
                <a:cs typeface="Arial" pitchFamily="34" charset="0"/>
              </a:rPr>
              <a:t>1-</a:t>
            </a:r>
            <a:r>
              <a:rPr lang="ar-SA" sz="1800" b="1" dirty="0" smtClean="0">
                <a:latin typeface="Arial" pitchFamily="34" charset="0"/>
                <a:cs typeface="Arial" pitchFamily="34" charset="0"/>
              </a:rPr>
              <a:t> توطيد العلاقة مع حكام الخليج من خلال عقد العديد من المعاهدات معهم . </a:t>
            </a:r>
          </a:p>
          <a:p>
            <a:pPr marL="0" indent="0">
              <a:buNone/>
            </a:pPr>
            <a:r>
              <a:rPr lang="ar-SA" sz="1800" b="1" dirty="0" smtClean="0">
                <a:solidFill>
                  <a:srgbClr val="00B050"/>
                </a:solidFill>
                <a:latin typeface="Arial" pitchFamily="34" charset="0"/>
                <a:cs typeface="Arial" pitchFamily="34" charset="0"/>
              </a:rPr>
              <a:t> 2- </a:t>
            </a:r>
            <a:r>
              <a:rPr lang="ar-SA" sz="1800" b="1" dirty="0" smtClean="0">
                <a:latin typeface="Arial" pitchFamily="34" charset="0"/>
                <a:cs typeface="Arial" pitchFamily="34" charset="0"/>
              </a:rPr>
              <a:t>تبني مشروع يهدف إلى مسح نهري دجلة والفرات ونهر الكارون واختبار صلاحية هذه الأنهار للملاحة </a:t>
            </a:r>
            <a:endParaRPr lang="en-US" sz="1800" dirty="0" smtClean="0">
              <a:latin typeface="Arial" pitchFamily="34" charset="0"/>
              <a:cs typeface="Arial" pitchFamily="34" charset="0"/>
            </a:endParaRPr>
          </a:p>
          <a:p>
            <a:pPr marL="0" lvl="0" indent="0">
              <a:spcBef>
                <a:spcPct val="20000"/>
              </a:spcBef>
              <a:buClr>
                <a:srgbClr val="0BD0D9"/>
              </a:buClr>
              <a:buSzPct val="95000"/>
              <a:buNone/>
            </a:pPr>
            <a:r>
              <a:rPr lang="ar-SA" sz="1800" b="1" dirty="0" smtClean="0">
                <a:solidFill>
                  <a:srgbClr val="00B050"/>
                </a:solidFill>
                <a:latin typeface="Arial" pitchFamily="34" charset="0"/>
                <a:cs typeface="Arial" pitchFamily="34" charset="0"/>
              </a:rPr>
              <a:t>3-</a:t>
            </a:r>
            <a:r>
              <a:rPr lang="ar-SA" sz="1800" b="1" dirty="0" smtClean="0">
                <a:latin typeface="Arial" pitchFamily="34" charset="0"/>
                <a:cs typeface="Arial" pitchFamily="34" charset="0"/>
              </a:rPr>
              <a:t>  قامت </a:t>
            </a:r>
            <a:r>
              <a:rPr lang="ar-SA" sz="1800" b="1" dirty="0">
                <a:latin typeface="Arial" pitchFamily="34" charset="0"/>
                <a:cs typeface="Arial" pitchFamily="34" charset="0"/>
              </a:rPr>
              <a:t>باحتلال عدن </a:t>
            </a:r>
            <a:r>
              <a:rPr lang="ar-SA" sz="1800" b="1" dirty="0" smtClean="0">
                <a:latin typeface="Arial" pitchFamily="34" charset="0"/>
                <a:cs typeface="Arial" pitchFamily="34" charset="0"/>
              </a:rPr>
              <a:t>عام 1829م  لاتخاذها </a:t>
            </a:r>
            <a:r>
              <a:rPr lang="ar-SA" sz="1800" b="1" dirty="0">
                <a:latin typeface="Arial" pitchFamily="34" charset="0"/>
                <a:cs typeface="Arial" pitchFamily="34" charset="0"/>
              </a:rPr>
              <a:t>محطة </a:t>
            </a:r>
            <a:r>
              <a:rPr lang="ar-SA" sz="1800" b="1" dirty="0" smtClean="0">
                <a:latin typeface="Arial" pitchFamily="34" charset="0"/>
                <a:cs typeface="Arial" pitchFamily="34" charset="0"/>
              </a:rPr>
              <a:t>لتموين </a:t>
            </a:r>
            <a:r>
              <a:rPr lang="ar-SA" sz="1800" b="1" dirty="0">
                <a:latin typeface="Arial" pitchFamily="34" charset="0"/>
                <a:cs typeface="Arial" pitchFamily="34" charset="0"/>
              </a:rPr>
              <a:t>البواخر البريطانية واتخاذها مركز لمقاومة محمد علي وتصفية نفوذة في الجزيرة </a:t>
            </a:r>
            <a:r>
              <a:rPr lang="ar-SA" sz="1800" b="1" dirty="0" smtClean="0">
                <a:latin typeface="Arial" pitchFamily="34" charset="0"/>
                <a:cs typeface="Arial" pitchFamily="34" charset="0"/>
              </a:rPr>
              <a:t>العربية .</a:t>
            </a:r>
            <a:endParaRPr lang="ar-SA" sz="1800" dirty="0" smtClean="0">
              <a:latin typeface="Arial" pitchFamily="34" charset="0"/>
              <a:cs typeface="Arial" pitchFamily="34" charset="0"/>
            </a:endParaRPr>
          </a:p>
          <a:p>
            <a:pPr marL="0" indent="0">
              <a:buNone/>
            </a:pPr>
            <a:r>
              <a:rPr lang="ar-SA" sz="1800" b="1" dirty="0" smtClean="0">
                <a:solidFill>
                  <a:srgbClr val="00B050"/>
                </a:solidFill>
                <a:latin typeface="Arial" pitchFamily="34" charset="0"/>
                <a:cs typeface="Arial" pitchFamily="34" charset="0"/>
              </a:rPr>
              <a:t>4- </a:t>
            </a:r>
            <a:r>
              <a:rPr lang="ar-SA" sz="1800" b="1" dirty="0" smtClean="0">
                <a:latin typeface="Arial" pitchFamily="34" charset="0"/>
                <a:cs typeface="Arial" pitchFamily="34" charset="0"/>
              </a:rPr>
              <a:t> عارضت الإجراءات العسكرية التي قام بها خورشيد باشا في سواحل الخليج العربي في القطيف والأحساء ، حتى تزعمت دول أوربا في اجبار محمد علي باشا على التوقيع على معاهدة التسوية عام 1840 م التي أجبرته على الانسحاب من جميع المناطق التي استولى عليها في الخليج  . </a:t>
            </a:r>
            <a:endParaRPr lang="ar-SA" sz="1800" b="1" dirty="0">
              <a:latin typeface="Arial" pitchFamily="34" charset="0"/>
              <a:cs typeface="Arial" pitchFamily="34" charset="0"/>
            </a:endParaRPr>
          </a:p>
        </p:txBody>
      </p:sp>
      <p:sp>
        <p:nvSpPr>
          <p:cNvPr id="4" name="عنوان 3"/>
          <p:cNvSpPr>
            <a:spLocks noGrp="1"/>
          </p:cNvSpPr>
          <p:nvPr>
            <p:ph type="title"/>
          </p:nvPr>
        </p:nvSpPr>
        <p:spPr>
          <a:xfrm>
            <a:off x="914400" y="274638"/>
            <a:ext cx="7834064" cy="706090"/>
          </a:xfrm>
        </p:spPr>
        <p:txBody>
          <a:bodyPr>
            <a:normAutofit/>
          </a:bodyPr>
          <a:lstStyle/>
          <a:p>
            <a:pPr algn="r"/>
            <a:r>
              <a:rPr lang="ar-SA" sz="1800" b="1" dirty="0">
                <a:solidFill>
                  <a:srgbClr val="FF0000"/>
                </a:solidFill>
                <a:latin typeface="Arial" pitchFamily="34" charset="0"/>
                <a:cs typeface="Arial" pitchFamily="34" charset="0"/>
              </a:rPr>
              <a:t>الموقف البريطاني من الوجود المصري في الخليج العربي وجنوبي شبه الجزيرة  : ص272- 273</a:t>
            </a:r>
            <a:endParaRPr lang="ar-SA" sz="1800" dirty="0">
              <a:latin typeface="Arial" pitchFamily="34" charset="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par>
                                <p:cTn id="23" presetID="8"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amond(in)">
                                      <p:cBhvr>
                                        <p:cTn id="25" dur="2000"/>
                                        <p:tgtEl>
                                          <p:spTgt spid="3">
                                            <p:txEl>
                                              <p:pRg st="4" end="4"/>
                                            </p:txEl>
                                          </p:spTgt>
                                        </p:tgtEl>
                                      </p:cBhvr>
                                    </p:animEffect>
                                  </p:childTnLst>
                                </p:cTn>
                              </p:par>
                              <p:par>
                                <p:cTn id="26" presetID="8" presetClass="entr" presetSubtype="16"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amond(in)">
                                      <p:cBhvr>
                                        <p:cTn id="28"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4599</TotalTime>
  <Words>1462</Words>
  <Application>Microsoft Office PowerPoint</Application>
  <PresentationFormat>عرض على الشاشة (3:4)‏</PresentationFormat>
  <Paragraphs>87</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موازنة</vt:lpstr>
      <vt:lpstr>الغزو البريطاني للخليج العربي </vt:lpstr>
      <vt:lpstr>أولا : وضع بريطانيا التجاري في منطقة الخليج العربي منذ نهاية القرن 16م حتى مجيءالحملة الفرنسية إلى الشرق 1798م</vt:lpstr>
      <vt:lpstr>الشاه عباس الأول</vt:lpstr>
      <vt:lpstr>عرض تقديمي في PowerPoint</vt:lpstr>
      <vt:lpstr>عرض تقديمي في PowerPoint</vt:lpstr>
      <vt:lpstr>عرض تقديمي في PowerPoint</vt:lpstr>
      <vt:lpstr>عرض تقديمي في PowerPoint</vt:lpstr>
      <vt:lpstr>ثانيآ: الوضع  البريطاني  في العراق: ص257 -259 </vt:lpstr>
      <vt:lpstr>عرض تقديمي في PowerPoint</vt:lpstr>
      <vt:lpstr>ثانيا :الوضع البريطاني في الخليج العربي أثناء الوجود الفرنسي في مصر 1800- 1798 م :ص ص 262 - 268 </vt:lpstr>
      <vt:lpstr>عرض تقديمي في PowerPoint</vt:lpstr>
      <vt:lpstr>عرض تقديمي في PowerPoint</vt:lpstr>
      <vt:lpstr>عرض تقديمي في PowerPoint</vt:lpstr>
      <vt:lpstr>ثالثا : وسائل بريطانيا في فرض سيطرتها على الخليج العربي : ص ص 269 - 274</vt:lpstr>
      <vt:lpstr>عرض تقديمي في PowerPoint</vt:lpstr>
      <vt:lpstr>الموقف البريطاني من الوجود المصري في الخليج العربي وجنوبي شبه الجزيرة  : ص272- 273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الغزو البريطاني للخليج العربي</dc:title>
  <dc:creator>TOSHI</dc:creator>
  <cp:lastModifiedBy>User</cp:lastModifiedBy>
  <cp:revision>76</cp:revision>
  <dcterms:created xsi:type="dcterms:W3CDTF">2014-02-16T17:27:17Z</dcterms:created>
  <dcterms:modified xsi:type="dcterms:W3CDTF">2014-10-23T22:45:00Z</dcterms:modified>
</cp:coreProperties>
</file>