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15"/>
  </p:notesMasterIdLst>
  <p:sldIdLst>
    <p:sldId id="279" r:id="rId2"/>
    <p:sldId id="256" r:id="rId3"/>
    <p:sldId id="280" r:id="rId4"/>
    <p:sldId id="271" r:id="rId5"/>
    <p:sldId id="272" r:id="rId6"/>
    <p:sldId id="258" r:id="rId7"/>
    <p:sldId id="259" r:id="rId8"/>
    <p:sldId id="260" r:id="rId9"/>
    <p:sldId id="261" r:id="rId10"/>
    <p:sldId id="281" r:id="rId11"/>
    <p:sldId id="282" r:id="rId12"/>
    <p:sldId id="275" r:id="rId13"/>
    <p:sldId id="276" r:id="rId1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9C3"/>
    <a:srgbClr val="FFFF99"/>
    <a:srgbClr val="FFCCCC"/>
    <a:srgbClr val="FFCC66"/>
    <a:srgbClr val="A6DAAB"/>
    <a:srgbClr val="265439"/>
    <a:srgbClr val="499F6C"/>
    <a:srgbClr val="FF9966"/>
    <a:srgbClr val="669900"/>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76" d="100"/>
          <a:sy n="76" d="100"/>
        </p:scale>
        <p:origin x="-1194" y="30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8A81382-29D1-413A-B015-ED3BA551C4C6}" type="datetimeFigureOut">
              <a:rPr lang="ar-SA" smtClean="0"/>
              <a:t>01/01/36</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89F14555-CE88-463A-BCE2-84DDA56B9F7C}" type="slidenum">
              <a:rPr lang="ar-SA" smtClean="0"/>
              <a:t>‹#›</a:t>
            </a:fld>
            <a:endParaRPr lang="ar-SA"/>
          </a:p>
        </p:txBody>
      </p:sp>
    </p:spTree>
    <p:extLst>
      <p:ext uri="{BB962C8B-B14F-4D97-AF65-F5344CB8AC3E}">
        <p14:creationId xmlns:p14="http://schemas.microsoft.com/office/powerpoint/2010/main" val="99451999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89F14555-CE88-463A-BCE2-84DDA56B9F7C}" type="slidenum">
              <a:rPr lang="ar-SA" smtClean="0"/>
              <a:t>9</a:t>
            </a:fld>
            <a:endParaRPr lang="ar-SA"/>
          </a:p>
        </p:txBody>
      </p:sp>
    </p:spTree>
    <p:extLst>
      <p:ext uri="{BB962C8B-B14F-4D97-AF65-F5344CB8AC3E}">
        <p14:creationId xmlns:p14="http://schemas.microsoft.com/office/powerpoint/2010/main" val="2277398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1B8ABB09-4A1D-463E-8065-109CC2B7EFAA}" type="datetimeFigureOut">
              <a:rPr lang="ar-SA" smtClean="0"/>
              <a:pPr/>
              <a:t>01/01/36</a:t>
            </a:fld>
            <a:endParaRPr lang="ar-SA" dirty="0"/>
          </a:p>
        </p:txBody>
      </p:sp>
      <p:sp>
        <p:nvSpPr>
          <p:cNvPr id="2" name="عنصر نائب للتذييل 1"/>
          <p:cNvSpPr>
            <a:spLocks noGrp="1"/>
          </p:cNvSpPr>
          <p:nvPr>
            <p:ph type="ftr" sz="quarter" idx="11"/>
          </p:nvPr>
        </p:nvSpPr>
        <p:spPr/>
        <p:txBody>
          <a:bodyPr/>
          <a:lstStyle/>
          <a:p>
            <a:endParaRPr lang="ar-SA" dirty="0"/>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0B34F065-1154-456A-91E3-76DE8E75E17B}" type="slidenum">
              <a:rPr lang="ar-SA" smtClean="0"/>
              <a:pPr/>
              <a:t>‹#›</a:t>
            </a:fld>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1B8ABB09-4A1D-463E-8065-109CC2B7EFAA}" type="datetimeFigureOut">
              <a:rPr lang="ar-SA" smtClean="0"/>
              <a:pPr/>
              <a:t>01/01/36</a:t>
            </a:fld>
            <a:endParaRPr lang="ar-SA" dirty="0"/>
          </a:p>
        </p:txBody>
      </p:sp>
      <p:sp>
        <p:nvSpPr>
          <p:cNvPr id="19" name="عنصر نائب للتذييل 18"/>
          <p:cNvSpPr>
            <a:spLocks noGrp="1"/>
          </p:cNvSpPr>
          <p:nvPr>
            <p:ph type="ftr" sz="quarter" idx="11"/>
          </p:nvPr>
        </p:nvSpPr>
        <p:spPr>
          <a:xfrm>
            <a:off x="3581400" y="76200"/>
            <a:ext cx="2895600" cy="288925"/>
          </a:xfrm>
        </p:spPr>
        <p:txBody>
          <a:bodyPr/>
          <a:lstStyle/>
          <a:p>
            <a:endParaRPr lang="ar-SA" dirty="0"/>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0B34F065-1154-456A-91E3-76DE8E75E17B}" type="slidenum">
              <a:rPr lang="ar-SA" smtClean="0"/>
              <a:pPr/>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fld id="{1B8ABB09-4A1D-463E-8065-109CC2B7EFAA}" type="datetimeFigureOut">
              <a:rPr lang="ar-SA" smtClean="0"/>
              <a:pPr/>
              <a:t>01/01/36</a:t>
            </a:fld>
            <a:endParaRPr lang="ar-SA" dirty="0"/>
          </a:p>
        </p:txBody>
      </p:sp>
      <p:sp>
        <p:nvSpPr>
          <p:cNvPr id="11" name="عنصر نائب للتذييل 10"/>
          <p:cNvSpPr>
            <a:spLocks noGrp="1"/>
          </p:cNvSpPr>
          <p:nvPr>
            <p:ph type="ftr" sz="quarter" idx="11"/>
          </p:nvPr>
        </p:nvSpPr>
        <p:spPr/>
        <p:txBody>
          <a:bodyPr/>
          <a:lstStyle/>
          <a:p>
            <a:endParaRPr lang="ar-SA" dirty="0"/>
          </a:p>
        </p:txBody>
      </p:sp>
      <p:sp>
        <p:nvSpPr>
          <p:cNvPr id="16" name="عنصر نائب لرقم الشريحة 15"/>
          <p:cNvSpPr>
            <a:spLocks noGrp="1"/>
          </p:cNvSpPr>
          <p:nvPr>
            <p:ph type="sldNum" sz="quarter" idx="12"/>
          </p:nvPr>
        </p:nvSpPr>
        <p:spPr/>
        <p:txBody>
          <a:bodyPr/>
          <a:lstStyle/>
          <a:p>
            <a:fld id="{0B34F065-1154-456A-91E3-76DE8E75E17B}" type="slidenum">
              <a:rPr lang="ar-SA" smtClean="0"/>
              <a:pPr/>
              <a:t>‹#›</a:t>
            </a:fld>
            <a:endParaRPr lang="ar-SA" dirty="0"/>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fld id="{1B8ABB09-4A1D-463E-8065-109CC2B7EFAA}" type="datetimeFigureOut">
              <a:rPr lang="ar-SA" smtClean="0"/>
              <a:pPr/>
              <a:t>01/01/36</a:t>
            </a:fld>
            <a:endParaRPr lang="ar-SA" dirty="0"/>
          </a:p>
        </p:txBody>
      </p:sp>
      <p:sp>
        <p:nvSpPr>
          <p:cNvPr id="10" name="عنصر نائب للتذييل 9"/>
          <p:cNvSpPr>
            <a:spLocks noGrp="1"/>
          </p:cNvSpPr>
          <p:nvPr>
            <p:ph type="ftr" sz="quarter" idx="11"/>
          </p:nvPr>
        </p:nvSpPr>
        <p:spPr/>
        <p:txBody>
          <a:bodyPr/>
          <a:lstStyle/>
          <a:p>
            <a:endParaRPr lang="ar-SA" dirty="0"/>
          </a:p>
        </p:txBody>
      </p:sp>
      <p:sp>
        <p:nvSpPr>
          <p:cNvPr id="31" name="عنصر نائب لرقم الشريحة 30"/>
          <p:cNvSpPr>
            <a:spLocks noGrp="1"/>
          </p:cNvSpPr>
          <p:nvPr>
            <p:ph type="sldNum" sz="quarter" idx="12"/>
          </p:nvPr>
        </p:nvSpPr>
        <p:spPr/>
        <p:txBody>
          <a:bodyPr/>
          <a:lstStyle/>
          <a:p>
            <a:fld id="{0B34F065-1154-456A-91E3-76DE8E75E17B}" type="slidenum">
              <a:rPr lang="ar-SA" smtClean="0"/>
              <a:pPr/>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fld id="{1B8ABB09-4A1D-463E-8065-109CC2B7EFAA}" type="datetimeFigureOut">
              <a:rPr lang="ar-SA" smtClean="0"/>
              <a:pPr/>
              <a:t>01/01/36</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a:xfrm>
            <a:off x="8229600" y="6477000"/>
            <a:ext cx="762000" cy="246888"/>
          </a:xfrm>
        </p:spPr>
        <p:txBody>
          <a:bodyPr/>
          <a:lstStyle/>
          <a:p>
            <a:fld id="{0B34F065-1154-456A-91E3-76DE8E75E17B}" type="slidenum">
              <a:rPr lang="ar-SA" smtClean="0"/>
              <a:pPr/>
              <a:t>‹#›</a:t>
            </a:fld>
            <a:endParaRPr lang="ar-SA" dirty="0"/>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1B8ABB09-4A1D-463E-8065-109CC2B7EFAA}" type="datetimeFigureOut">
              <a:rPr lang="ar-SA" smtClean="0"/>
              <a:pPr/>
              <a:t>01/01/36</a:t>
            </a:fld>
            <a:endParaRPr lang="ar-SA" dirty="0"/>
          </a:p>
        </p:txBody>
      </p:sp>
      <p:sp>
        <p:nvSpPr>
          <p:cNvPr id="21" name="عنصر نائب للتذييل 20"/>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1B8ABB09-4A1D-463E-8065-109CC2B7EFAA}" type="datetimeFigureOut">
              <a:rPr lang="ar-SA" smtClean="0"/>
              <a:pPr/>
              <a:t>01/01/36</a:t>
            </a:fld>
            <a:endParaRPr lang="ar-SA" dirty="0"/>
          </a:p>
        </p:txBody>
      </p:sp>
      <p:sp>
        <p:nvSpPr>
          <p:cNvPr id="24" name="عنصر نائب للتذييل 23"/>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1B8ABB09-4A1D-463E-8065-109CC2B7EFAA}" type="datetimeFigureOut">
              <a:rPr lang="ar-SA" smtClean="0"/>
              <a:pPr/>
              <a:t>01/01/36</a:t>
            </a:fld>
            <a:endParaRPr lang="ar-SA" dirty="0"/>
          </a:p>
        </p:txBody>
      </p:sp>
      <p:sp>
        <p:nvSpPr>
          <p:cNvPr id="29" name="عنصر نائب للتذييل 28"/>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dirty="0"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01/01/36</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31" name="عنصر نائب لرقم الشريحة 30"/>
          <p:cNvSpPr>
            <a:spLocks noGrp="1"/>
          </p:cNvSpPr>
          <p:nvPr>
            <p:ph type="sldNum" sz="quarter" idx="12"/>
          </p:nvPr>
        </p:nvSpPr>
        <p:spPr/>
        <p:txBody>
          <a:bodyPr/>
          <a:lstStyle/>
          <a:p>
            <a:fld id="{0B34F065-1154-456A-91E3-76DE8E75E17B}" type="slidenum">
              <a:rPr lang="ar-SA" smtClean="0"/>
              <a:pPr/>
              <a:t>‹#›</a:t>
            </a:fld>
            <a:endParaRPr lang="ar-SA" dirty="0"/>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01/01/36</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01/01/36</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1B8ABB09-4A1D-463E-8065-109CC2B7EFAA}" type="datetimeFigureOut">
              <a:rPr lang="ar-SA" smtClean="0"/>
              <a:pPr/>
              <a:t>01/01/36</a:t>
            </a:fld>
            <a:endParaRPr lang="ar-SA" dirty="0"/>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dirty="0"/>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0B34F065-1154-456A-91E3-76DE8E75E17B}" type="slidenum">
              <a:rPr lang="ar-SA" smtClean="0"/>
              <a:pPr/>
              <a:t>‹#›</a:t>
            </a:fld>
            <a:endParaRPr lang="ar-SA" dirty="0"/>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upload.wikimedia.org/wikipedia/commons/e/e4/France_Flag_Map.svg" TargetMode="Externa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6.gif"/><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upload.wikimedia.org/wikipedia/commons/e/e4/France_Flag_Map.svg" TargetMode="External"/><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34" name="Picture 10" descr="ملف:France Flag Map.sv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6534" y="1686924"/>
            <a:ext cx="2736304" cy="267818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Acer\Desktop\صورة1.png"/>
          <p:cNvPicPr>
            <a:picLocks noChangeAspect="1" noChangeArrowheads="1"/>
          </p:cNvPicPr>
          <p:nvPr/>
        </p:nvPicPr>
        <p:blipFill rotWithShape="1">
          <a:blip r:embed="rId5">
            <a:extLst>
              <a:ext uri="{28A0092B-C50C-407E-A947-70E740481C1C}">
                <a14:useLocalDpi xmlns:a14="http://schemas.microsoft.com/office/drawing/2010/main" val="0"/>
              </a:ext>
            </a:extLst>
          </a:blip>
          <a:srcRect l="12795" t="28977" r="12776" b="17729"/>
          <a:stretch/>
        </p:blipFill>
        <p:spPr bwMode="auto">
          <a:xfrm>
            <a:off x="1161729" y="3284984"/>
            <a:ext cx="6183086" cy="1306286"/>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8" name="Picture 14" descr="https://eservices.ud.edu.sa/workshoplead/img/logo.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1560" y="332656"/>
            <a:ext cx="1833947" cy="936104"/>
          </a:xfrm>
          <a:prstGeom prst="rect">
            <a:avLst/>
          </a:prstGeom>
          <a:noFill/>
          <a:effectLst>
            <a:glow rad="635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sp>
        <p:nvSpPr>
          <p:cNvPr id="13" name="مستطيل 12"/>
          <p:cNvSpPr/>
          <p:nvPr/>
        </p:nvSpPr>
        <p:spPr>
          <a:xfrm>
            <a:off x="7053014" y="180231"/>
            <a:ext cx="1695450" cy="1952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r" rtl="1">
              <a:lnSpc>
                <a:spcPct val="115000"/>
              </a:lnSpc>
              <a:spcAft>
                <a:spcPts val="1000"/>
              </a:spcAft>
            </a:pPr>
            <a:r>
              <a:rPr lang="ar-SA" sz="1100" b="1" dirty="0">
                <a:solidFill>
                  <a:srgbClr val="FFFF99"/>
                </a:solidFill>
                <a:effectLst>
                  <a:outerShdw blurRad="60007" dist="310007" dir="7680000" sy="30000" kx="1300200" algn="ctr" rotWithShape="0">
                    <a:prstClr val="black">
                      <a:alpha val="32000"/>
                    </a:prstClr>
                  </a:outerShdw>
                </a:effectLst>
                <a:ea typeface="Calibri"/>
                <a:cs typeface="Arial"/>
              </a:rPr>
              <a:t>المملكة العربية السعودية</a:t>
            </a:r>
            <a:endParaRPr lang="en-US" sz="1100" b="1" dirty="0">
              <a:solidFill>
                <a:srgbClr val="FFFF99"/>
              </a:solidFill>
              <a:effectLst>
                <a:outerShdw blurRad="60007" dist="310007" dir="7680000" sy="30000" kx="1300200" algn="ctr" rotWithShape="0">
                  <a:prstClr val="black">
                    <a:alpha val="32000"/>
                  </a:prstClr>
                </a:outerShdw>
              </a:effectLst>
              <a:ea typeface="Calibri"/>
              <a:cs typeface="Arial"/>
            </a:endParaRPr>
          </a:p>
          <a:p>
            <a:pPr algn="r" rtl="1">
              <a:lnSpc>
                <a:spcPct val="115000"/>
              </a:lnSpc>
              <a:spcAft>
                <a:spcPts val="1000"/>
              </a:spcAft>
            </a:pPr>
            <a:r>
              <a:rPr lang="ar-SA" sz="1100" b="1" dirty="0">
                <a:solidFill>
                  <a:srgbClr val="FFFF99"/>
                </a:solidFill>
                <a:effectLst>
                  <a:outerShdw blurRad="60007" dist="310007" dir="7680000" sy="30000" kx="1300200" algn="ctr" rotWithShape="0">
                    <a:prstClr val="black">
                      <a:alpha val="32000"/>
                    </a:prstClr>
                  </a:outerShdw>
                </a:effectLst>
                <a:ea typeface="Calibri"/>
                <a:cs typeface="Arial"/>
              </a:rPr>
              <a:t>وزارة التعـلـيم الـعـالــي</a:t>
            </a:r>
            <a:endParaRPr lang="en-US" sz="1100" b="1" dirty="0">
              <a:solidFill>
                <a:srgbClr val="FFFF99"/>
              </a:solidFill>
              <a:effectLst>
                <a:outerShdw blurRad="60007" dist="310007" dir="7680000" sy="30000" kx="1300200" algn="ctr" rotWithShape="0">
                  <a:prstClr val="black">
                    <a:alpha val="32000"/>
                  </a:prstClr>
                </a:outerShdw>
              </a:effectLst>
              <a:ea typeface="Calibri"/>
              <a:cs typeface="Arial"/>
            </a:endParaRPr>
          </a:p>
          <a:p>
            <a:pPr algn="r" rtl="1">
              <a:lnSpc>
                <a:spcPct val="115000"/>
              </a:lnSpc>
              <a:spcAft>
                <a:spcPts val="1000"/>
              </a:spcAft>
            </a:pPr>
            <a:r>
              <a:rPr lang="ar-SA" sz="1100" b="1" dirty="0">
                <a:solidFill>
                  <a:srgbClr val="FFFF99"/>
                </a:solidFill>
                <a:effectLst>
                  <a:outerShdw blurRad="60007" dist="310007" dir="7680000" sy="30000" kx="1300200" algn="ctr" rotWithShape="0">
                    <a:prstClr val="black">
                      <a:alpha val="32000"/>
                    </a:prstClr>
                  </a:outerShdw>
                </a:effectLst>
                <a:ea typeface="Calibri"/>
                <a:cs typeface="Arial"/>
              </a:rPr>
              <a:t>جـــــامــعــة الــدمـــــام</a:t>
            </a:r>
            <a:endParaRPr lang="en-US" sz="1100" b="1" dirty="0">
              <a:solidFill>
                <a:srgbClr val="FFFF99"/>
              </a:solidFill>
              <a:effectLst>
                <a:outerShdw blurRad="60007" dist="310007" dir="7680000" sy="30000" kx="1300200" algn="ctr" rotWithShape="0">
                  <a:prstClr val="black">
                    <a:alpha val="32000"/>
                  </a:prstClr>
                </a:outerShdw>
              </a:effectLst>
              <a:ea typeface="Calibri"/>
              <a:cs typeface="Arial"/>
            </a:endParaRPr>
          </a:p>
          <a:p>
            <a:pPr algn="r" rtl="1">
              <a:lnSpc>
                <a:spcPct val="115000"/>
              </a:lnSpc>
              <a:spcAft>
                <a:spcPts val="1000"/>
              </a:spcAft>
            </a:pPr>
            <a:r>
              <a:rPr lang="ar-SA" sz="1100" b="1" dirty="0">
                <a:solidFill>
                  <a:srgbClr val="FFFF99"/>
                </a:solidFill>
                <a:effectLst>
                  <a:outerShdw blurRad="60007" dist="310007" dir="7680000" sy="30000" kx="1300200" algn="ctr" rotWithShape="0">
                    <a:prstClr val="black">
                      <a:alpha val="32000"/>
                    </a:prstClr>
                  </a:outerShdw>
                </a:effectLst>
                <a:ea typeface="Calibri"/>
                <a:cs typeface="Arial"/>
              </a:rPr>
              <a:t>كــلـية الآداب – بنــــات</a:t>
            </a:r>
            <a:endParaRPr lang="en-US" sz="1100" b="1" dirty="0">
              <a:solidFill>
                <a:srgbClr val="FFFF99"/>
              </a:solidFill>
              <a:effectLst>
                <a:outerShdw blurRad="60007" dist="310007" dir="7680000" sy="30000" kx="1300200" algn="ctr" rotWithShape="0">
                  <a:prstClr val="black">
                    <a:alpha val="32000"/>
                  </a:prstClr>
                </a:outerShdw>
              </a:effectLst>
              <a:ea typeface="Calibri"/>
              <a:cs typeface="Arial"/>
            </a:endParaRPr>
          </a:p>
          <a:p>
            <a:pPr algn="r" rtl="1">
              <a:lnSpc>
                <a:spcPct val="115000"/>
              </a:lnSpc>
              <a:spcAft>
                <a:spcPts val="1000"/>
              </a:spcAft>
            </a:pPr>
            <a:r>
              <a:rPr lang="ar-SA" sz="1100" b="1" dirty="0">
                <a:solidFill>
                  <a:srgbClr val="FFFF99"/>
                </a:solidFill>
                <a:effectLst>
                  <a:outerShdw blurRad="60007" dist="310007" dir="7680000" sy="30000" kx="1300200" algn="ctr" rotWithShape="0">
                    <a:prstClr val="black">
                      <a:alpha val="32000"/>
                    </a:prstClr>
                  </a:outerShdw>
                </a:effectLst>
                <a:ea typeface="Calibri"/>
                <a:cs typeface="Arial"/>
              </a:rPr>
              <a:t>قسم </a:t>
            </a:r>
            <a:r>
              <a:rPr lang="ar-SA" sz="1100" b="1" dirty="0" smtClean="0">
                <a:solidFill>
                  <a:srgbClr val="FFFF99"/>
                </a:solidFill>
                <a:effectLst>
                  <a:outerShdw blurRad="60007" dist="310007" dir="7680000" sy="30000" kx="1300200" algn="ctr" rotWithShape="0">
                    <a:prstClr val="black">
                      <a:alpha val="32000"/>
                    </a:prstClr>
                  </a:outerShdw>
                </a:effectLst>
                <a:ea typeface="Calibri"/>
                <a:cs typeface="Arial"/>
              </a:rPr>
              <a:t> التـــــــــــــــــاريخ</a:t>
            </a:r>
            <a:endParaRPr lang="en-US" sz="1100" b="1" dirty="0">
              <a:solidFill>
                <a:srgbClr val="FFFF99"/>
              </a:solidFill>
              <a:effectLst>
                <a:outerShdw blurRad="60007" dist="310007" dir="7680000" sy="30000" kx="1300200" algn="ctr" rotWithShape="0">
                  <a:prstClr val="black">
                    <a:alpha val="32000"/>
                  </a:prstClr>
                </a:outerShdw>
              </a:effectLst>
              <a:ea typeface="Calibri"/>
              <a:cs typeface="Arial"/>
            </a:endParaRPr>
          </a:p>
        </p:txBody>
      </p:sp>
      <p:sp>
        <p:nvSpPr>
          <p:cNvPr id="14" name="عنوان فرعي 2"/>
          <p:cNvSpPr txBox="1">
            <a:spLocks/>
          </p:cNvSpPr>
          <p:nvPr/>
        </p:nvSpPr>
        <p:spPr>
          <a:xfrm>
            <a:off x="1702297" y="1974755"/>
            <a:ext cx="5101951" cy="446133"/>
          </a:xfrm>
          <a:prstGeom prst="rect">
            <a:avLst/>
          </a:prstGeom>
        </p:spPr>
        <p:txBody>
          <a:bodyPr vert="horz">
            <a:noAutofit/>
            <a:scene3d>
              <a:camera prst="orthographicFront"/>
              <a:lightRig rig="balanced" dir="t">
                <a:rot lat="0" lon="0" rev="2100000"/>
              </a:lightRig>
            </a:scene3d>
            <a:sp3d extrusionH="57150" prstMaterial="metal">
              <a:bevelT w="38100" h="25400"/>
              <a:contourClr>
                <a:schemeClr val="bg2"/>
              </a:contourClr>
            </a:sp3d>
          </a:bodyPr>
          <a:lstStyle>
            <a:lvl1pPr marL="0" indent="0" algn="ctr" rtl="1" eaLnBrk="1" latinLnBrk="0" hangingPunct="1">
              <a:spcBef>
                <a:spcPts val="600"/>
              </a:spcBef>
              <a:buClr>
                <a:schemeClr val="accent2"/>
              </a:buClr>
              <a:buSzPct val="85000"/>
              <a:buFont typeface="Wingdings 2"/>
              <a:buNone/>
              <a:defRPr kumimoji="0" sz="2200" kern="1200" spc="100" baseline="0">
                <a:solidFill>
                  <a:schemeClr val="tx2"/>
                </a:solidFill>
                <a:latin typeface="+mn-lt"/>
                <a:ea typeface="+mn-ea"/>
                <a:cs typeface="+mn-cs"/>
              </a:defRPr>
            </a:lvl1pPr>
            <a:lvl2pPr marL="457200" indent="0" algn="ctr" rtl="1" eaLnBrk="1" latinLnBrk="0" hangingPunct="1">
              <a:spcBef>
                <a:spcPts val="300"/>
              </a:spcBef>
              <a:buClr>
                <a:schemeClr val="accent2">
                  <a:shade val="75000"/>
                </a:schemeClr>
              </a:buClr>
              <a:buSzPct val="85000"/>
              <a:buFont typeface="Wingdings 2"/>
              <a:buNone/>
              <a:defRPr kumimoji="0" sz="2400" kern="1200">
                <a:solidFill>
                  <a:schemeClr val="tx2"/>
                </a:solidFill>
                <a:latin typeface="+mn-lt"/>
                <a:ea typeface="+mn-ea"/>
                <a:cs typeface="+mn-cs"/>
              </a:defRPr>
            </a:lvl2pPr>
            <a:lvl3pPr marL="914400" indent="0" algn="ctr" rtl="1" eaLnBrk="1" latinLnBrk="0" hangingPunct="1">
              <a:spcBef>
                <a:spcPts val="300"/>
              </a:spcBef>
              <a:buClr>
                <a:schemeClr val="accent2">
                  <a:shade val="50000"/>
                </a:schemeClr>
              </a:buClr>
              <a:buSzPct val="85000"/>
              <a:buFont typeface="Wingdings 2"/>
              <a:buNone/>
              <a:defRPr kumimoji="0" sz="2100" kern="1200">
                <a:solidFill>
                  <a:schemeClr val="tx1"/>
                </a:solidFill>
                <a:latin typeface="+mn-lt"/>
                <a:ea typeface="+mn-ea"/>
                <a:cs typeface="+mn-cs"/>
              </a:defRPr>
            </a:lvl3pPr>
            <a:lvl4pPr marL="1371600" indent="0" algn="ctr" rtl="1" eaLnBrk="1" latinLnBrk="0" hangingPunct="1">
              <a:spcBef>
                <a:spcPts val="300"/>
              </a:spcBef>
              <a:buClr>
                <a:schemeClr val="accent2">
                  <a:shade val="75000"/>
                </a:schemeClr>
              </a:buClr>
              <a:buSzPct val="85000"/>
              <a:buFont typeface="Wingdings 2" pitchFamily="18" charset="2"/>
              <a:buNone/>
              <a:defRPr kumimoji="0" sz="1900" kern="1200">
                <a:solidFill>
                  <a:schemeClr val="tx1"/>
                </a:solidFill>
                <a:latin typeface="+mn-lt"/>
                <a:ea typeface="+mn-ea"/>
                <a:cs typeface="+mn-cs"/>
              </a:defRPr>
            </a:lvl4pPr>
            <a:lvl5pPr marL="1828800" indent="0" algn="ctr" rtl="1" eaLnBrk="1" latinLnBrk="0" hangingPunct="1">
              <a:spcBef>
                <a:spcPts val="340"/>
              </a:spcBef>
              <a:buClr>
                <a:schemeClr val="accent2">
                  <a:shade val="75000"/>
                </a:schemeClr>
              </a:buClr>
              <a:buSzPct val="85000"/>
              <a:buFont typeface="Wingdings 2" pitchFamily="18" charset="2"/>
              <a:buNone/>
              <a:defRPr kumimoji="0" sz="1600" kern="1200">
                <a:solidFill>
                  <a:schemeClr val="tx1"/>
                </a:solidFill>
                <a:latin typeface="+mn-lt"/>
                <a:ea typeface="+mn-ea"/>
                <a:cs typeface="+mn-cs"/>
              </a:defRPr>
            </a:lvl5pPr>
            <a:lvl6pPr marL="2286000" indent="0" algn="ctr" rtl="1" eaLnBrk="1" latinLnBrk="0" hangingPunct="1">
              <a:spcBef>
                <a:spcPts val="340"/>
              </a:spcBef>
              <a:buClr>
                <a:schemeClr val="accent2">
                  <a:shade val="75000"/>
                </a:schemeClr>
              </a:buClr>
              <a:buSzPct val="85000"/>
              <a:buFont typeface="Wingdings 2" pitchFamily="18" charset="2"/>
              <a:buNone/>
              <a:defRPr kumimoji="0" sz="1700" kern="1200">
                <a:solidFill>
                  <a:schemeClr val="tx1"/>
                </a:solidFill>
                <a:latin typeface="+mn-lt"/>
                <a:ea typeface="+mn-ea"/>
                <a:cs typeface="+mn-cs"/>
              </a:defRPr>
            </a:lvl6pPr>
            <a:lvl7pPr marL="2743200" indent="0" algn="ctr" rtl="1" eaLnBrk="1" latinLnBrk="0" hangingPunct="1">
              <a:spcBef>
                <a:spcPts val="340"/>
              </a:spcBef>
              <a:buClr>
                <a:schemeClr val="accent2">
                  <a:shade val="75000"/>
                </a:schemeClr>
              </a:buClr>
              <a:buSzPct val="85000"/>
              <a:buFont typeface="Wingdings 2" pitchFamily="18" charset="2"/>
              <a:buNone/>
              <a:defRPr kumimoji="0" sz="1600" kern="1200" baseline="0">
                <a:solidFill>
                  <a:schemeClr val="tx1"/>
                </a:solidFill>
                <a:latin typeface="+mn-lt"/>
                <a:ea typeface="+mn-ea"/>
                <a:cs typeface="+mn-cs"/>
              </a:defRPr>
            </a:lvl7pPr>
            <a:lvl8pPr marL="3200400" indent="0" algn="ctr" rtl="1" eaLnBrk="1" latinLnBrk="0" hangingPunct="1">
              <a:spcBef>
                <a:spcPts val="340"/>
              </a:spcBef>
              <a:buClr>
                <a:schemeClr val="accent2">
                  <a:shade val="75000"/>
                </a:schemeClr>
              </a:buClr>
              <a:buSzPct val="85000"/>
              <a:buFont typeface="Wingdings 2" pitchFamily="18" charset="2"/>
              <a:buNone/>
              <a:defRPr kumimoji="0" sz="1500" kern="1200">
                <a:solidFill>
                  <a:schemeClr val="tx1"/>
                </a:solidFill>
                <a:latin typeface="+mn-lt"/>
                <a:ea typeface="+mn-ea"/>
                <a:cs typeface="+mn-cs"/>
              </a:defRPr>
            </a:lvl8pPr>
            <a:lvl9pPr marL="3657600" indent="0" algn="ctr" rtl="1" eaLnBrk="1" latinLnBrk="0" hangingPunct="1">
              <a:spcBef>
                <a:spcPts val="340"/>
              </a:spcBef>
              <a:buClr>
                <a:schemeClr val="accent2">
                  <a:shade val="75000"/>
                </a:schemeClr>
              </a:buClr>
              <a:buSzPct val="85000"/>
              <a:buFont typeface="Wingdings 2" pitchFamily="18" charset="2"/>
              <a:buNone/>
              <a:defRPr kumimoji="0" sz="1500" kern="1200">
                <a:solidFill>
                  <a:schemeClr val="tx1"/>
                </a:solidFill>
                <a:latin typeface="+mn-lt"/>
                <a:ea typeface="+mn-ea"/>
                <a:cs typeface="+mn-cs"/>
              </a:defRPr>
            </a:lvl9pPr>
          </a:lstStyle>
          <a:p>
            <a:r>
              <a:rPr lang="ar-SA" b="1" spc="0" dirty="0" smtClean="0">
                <a:ln w="50800"/>
                <a:solidFill>
                  <a:schemeClr val="bg1">
                    <a:shade val="50000"/>
                  </a:schemeClr>
                </a:solidFill>
                <a:effectLst>
                  <a:outerShdw blurRad="38100" dist="38100" dir="2700000" algn="tl">
                    <a:srgbClr val="000000">
                      <a:alpha val="43137"/>
                    </a:srgbClr>
                  </a:outerShdw>
                </a:effectLst>
                <a:latin typeface="Arial" pitchFamily="34" charset="0"/>
                <a:cs typeface="Arial" pitchFamily="34" charset="0"/>
              </a:rPr>
              <a:t>مقرر تاريخ الخليج العربي الحديث والمعاصر</a:t>
            </a:r>
            <a:endParaRPr lang="ar-SA" b="1" spc="0" dirty="0">
              <a:ln w="50800"/>
              <a:solidFill>
                <a:schemeClr val="bg1">
                  <a:shade val="50000"/>
                </a:schemeClr>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34408526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400px-Persian_Gulf_relief_location_map.png"/>
          <p:cNvPicPr>
            <a:picLocks noChangeAspect="1"/>
          </p:cNvPicPr>
          <p:nvPr/>
        </p:nvPicPr>
        <p:blipFill>
          <a:blip r:embed="rId2" cstate="print">
            <a:lum bright="-20000" contrast="-30000"/>
          </a:blip>
          <a:stretch>
            <a:fillRect/>
          </a:stretch>
        </p:blipFill>
        <p:spPr>
          <a:xfrm>
            <a:off x="0" y="296385"/>
            <a:ext cx="9144000" cy="6870194"/>
          </a:xfrm>
          <a:prstGeom prst="rect">
            <a:avLst/>
          </a:prstGeom>
        </p:spPr>
      </p:pic>
      <p:sp>
        <p:nvSpPr>
          <p:cNvPr id="6" name="مربع نص 5"/>
          <p:cNvSpPr txBox="1"/>
          <p:nvPr/>
        </p:nvSpPr>
        <p:spPr>
          <a:xfrm>
            <a:off x="1643042" y="357166"/>
            <a:ext cx="5643602" cy="369332"/>
          </a:xfrm>
          <a:prstGeom prst="rect">
            <a:avLst/>
          </a:prstGeom>
          <a:noFill/>
        </p:spPr>
        <p:txBody>
          <a:bodyPr wrap="square" rtlCol="1">
            <a:spAutoFit/>
          </a:bodyPr>
          <a:lstStyle/>
          <a:p>
            <a:endParaRPr lang="ar-SA" dirty="0"/>
          </a:p>
        </p:txBody>
      </p:sp>
      <p:sp>
        <p:nvSpPr>
          <p:cNvPr id="7" name="مربع نص 6"/>
          <p:cNvSpPr txBox="1"/>
          <p:nvPr/>
        </p:nvSpPr>
        <p:spPr>
          <a:xfrm>
            <a:off x="251520" y="859232"/>
            <a:ext cx="8640960" cy="7109639"/>
          </a:xfrm>
          <a:prstGeom prst="rect">
            <a:avLst/>
          </a:prstGeom>
          <a:solidFill>
            <a:srgbClr val="DDD9C3">
              <a:alpha val="38824"/>
            </a:srgbClr>
          </a:solidFill>
        </p:spPr>
        <p:txBody>
          <a:bodyPr wrap="square" rtlCol="1">
            <a:spAutoFit/>
          </a:bodyPr>
          <a:lstStyle/>
          <a:p>
            <a:r>
              <a:rPr lang="ar-SA" dirty="0" smtClean="0">
                <a:solidFill>
                  <a:schemeClr val="tx1">
                    <a:lumMod val="95000"/>
                    <a:lumOff val="5000"/>
                  </a:schemeClr>
                </a:solidFill>
              </a:rPr>
              <a:t> </a:t>
            </a:r>
            <a:endParaRPr lang="ar-SA" dirty="0" smtClean="0">
              <a:solidFill>
                <a:srgbClr val="C00000"/>
              </a:solidFill>
            </a:endParaRPr>
          </a:p>
          <a:p>
            <a:r>
              <a:rPr lang="ar-SA" b="1" u="sng" dirty="0" smtClean="0">
                <a:solidFill>
                  <a:srgbClr val="FFFF99"/>
                </a:solidFill>
              </a:rPr>
              <a:t>أولا </a:t>
            </a:r>
            <a:r>
              <a:rPr lang="ar-SA" b="1" u="sng" dirty="0">
                <a:solidFill>
                  <a:srgbClr val="FFFF99"/>
                </a:solidFill>
              </a:rPr>
              <a:t>/ التجارة الفرنسية من تأسيس الشركة </a:t>
            </a:r>
            <a:r>
              <a:rPr lang="ar-SA" b="1" u="sng" dirty="0" smtClean="0">
                <a:solidFill>
                  <a:srgbClr val="FFFF99"/>
                </a:solidFill>
              </a:rPr>
              <a:t>حتى نهاية القرن 17 م : </a:t>
            </a:r>
          </a:p>
          <a:p>
            <a:endParaRPr lang="en-US" sz="2400" dirty="0" smtClean="0">
              <a:solidFill>
                <a:srgbClr val="FFFF99"/>
              </a:solidFill>
            </a:endParaRPr>
          </a:p>
          <a:p>
            <a:r>
              <a:rPr lang="ar-SA" b="1" dirty="0" smtClean="0">
                <a:solidFill>
                  <a:schemeClr val="tx1">
                    <a:lumMod val="95000"/>
                    <a:lumOff val="5000"/>
                  </a:schemeClr>
                </a:solidFill>
              </a:rPr>
              <a:t>#</a:t>
            </a:r>
            <a:r>
              <a:rPr lang="ar-SA" sz="1600" b="1" dirty="0" smtClean="0">
                <a:solidFill>
                  <a:schemeClr val="tx1">
                    <a:lumMod val="95000"/>
                    <a:lumOff val="5000"/>
                  </a:schemeClr>
                </a:solidFill>
              </a:rPr>
              <a:t>كانت فرنسا بطيئة  نسبيا  في تأسيس علاقاتها مع الشرق . </a:t>
            </a:r>
            <a:endParaRPr lang="en-US" sz="1600" b="1" dirty="0" smtClean="0">
              <a:solidFill>
                <a:schemeClr val="tx1">
                  <a:lumMod val="95000"/>
                  <a:lumOff val="5000"/>
                </a:schemeClr>
              </a:solidFill>
            </a:endParaRPr>
          </a:p>
          <a:p>
            <a:r>
              <a:rPr lang="ar-SA" sz="1600" b="1" dirty="0" smtClean="0">
                <a:solidFill>
                  <a:schemeClr val="tx1">
                    <a:lumMod val="95000"/>
                    <a:lumOff val="5000"/>
                  </a:schemeClr>
                </a:solidFill>
              </a:rPr>
              <a:t>فالمحاولات الفرنسية الأولى لتأسيس شركه على غرار الشركتين الانجليزية والهولندية  لم تكن مثمره .</a:t>
            </a:r>
            <a:endParaRPr lang="en-US" sz="1600" b="1" dirty="0" smtClean="0">
              <a:solidFill>
                <a:schemeClr val="tx1">
                  <a:lumMod val="95000"/>
                  <a:lumOff val="5000"/>
                </a:schemeClr>
              </a:solidFill>
            </a:endParaRPr>
          </a:p>
          <a:p>
            <a:r>
              <a:rPr lang="ar-SA" sz="1600" b="1" dirty="0" smtClean="0">
                <a:solidFill>
                  <a:schemeClr val="tx1">
                    <a:lumMod val="95000"/>
                    <a:lumOff val="5000"/>
                  </a:schemeClr>
                </a:solidFill>
              </a:rPr>
              <a:t>#في عام 1664م </a:t>
            </a:r>
            <a:r>
              <a:rPr lang="ar-SA" sz="1600" b="1" dirty="0">
                <a:solidFill>
                  <a:schemeClr val="tx1">
                    <a:lumMod val="95000"/>
                    <a:lumOff val="5000"/>
                  </a:schemeClr>
                </a:solidFill>
              </a:rPr>
              <a:t>ت</a:t>
            </a:r>
            <a:r>
              <a:rPr lang="ar-SA" sz="1600" b="1" dirty="0" smtClean="0">
                <a:solidFill>
                  <a:schemeClr val="tx1">
                    <a:lumMod val="95000"/>
                    <a:lumOff val="5000"/>
                  </a:schemeClr>
                </a:solidFill>
              </a:rPr>
              <a:t>أسست شركة الهند الشرقية الفرنسية من اجل تطوير التجارة مع الهند وبلاد الشرق.</a:t>
            </a:r>
            <a:endParaRPr lang="en-US" sz="1600" b="1" dirty="0" smtClean="0">
              <a:solidFill>
                <a:schemeClr val="tx1">
                  <a:lumMod val="95000"/>
                  <a:lumOff val="5000"/>
                </a:schemeClr>
              </a:solidFill>
            </a:endParaRPr>
          </a:p>
          <a:p>
            <a:r>
              <a:rPr lang="ar-SA" sz="1600" b="1" dirty="0" smtClean="0">
                <a:solidFill>
                  <a:schemeClr val="tx1">
                    <a:lumMod val="95000"/>
                    <a:lumOff val="5000"/>
                  </a:schemeClr>
                </a:solidFill>
              </a:rPr>
              <a:t>#أول جزيرة  سيطرت عليها هي مدغشقر وأنشأت فيها مستعمره .وحصلت  فرنسا على موافقة الشاه بإعفاء الشركة من الضرائب الجمركية لثلاث سنوات إلى جانب امتيازات </a:t>
            </a:r>
            <a:r>
              <a:rPr lang="ar-SA" sz="1600" b="1" dirty="0" smtClean="0"/>
              <a:t>تجارية أخرى . </a:t>
            </a:r>
            <a:endParaRPr lang="en-US" sz="1600" b="1" dirty="0" smtClean="0"/>
          </a:p>
          <a:p>
            <a:r>
              <a:rPr lang="ar-SA" sz="1600" b="1" dirty="0" smtClean="0"/>
              <a:t># </a:t>
            </a:r>
            <a:r>
              <a:rPr lang="ar-SA" sz="1600" b="1" dirty="0"/>
              <a:t> حصول فرنسا على امتيازات تجارية في فارس؟ وفتح مركز تجاري للشركة في بندر عباس، بالقرب من المركز </a:t>
            </a:r>
            <a:r>
              <a:rPr lang="ar-SA" sz="1600" b="1" dirty="0" smtClean="0"/>
              <a:t>الإنجليزي</a:t>
            </a:r>
            <a:endParaRPr lang="ar-SA" sz="1600" b="1" dirty="0"/>
          </a:p>
          <a:p>
            <a:r>
              <a:rPr lang="ar-SA" sz="1400" b="1" dirty="0">
                <a:solidFill>
                  <a:srgbClr val="FF0000"/>
                </a:solidFill>
              </a:rPr>
              <a:t>عللي : لماذا لعب الفرنسيون دوراَ محدوداً في أحداث الخليج العربي حتى نهاية القرن 17 م ؟</a:t>
            </a:r>
          </a:p>
          <a:p>
            <a:r>
              <a:rPr lang="ar-SA" sz="1600" b="1" dirty="0" smtClean="0"/>
              <a:t> - كانت </a:t>
            </a:r>
            <a:r>
              <a:rPr lang="ar-SA" sz="1600" b="1" dirty="0"/>
              <a:t>الصعوبة التي واجهها الفرنسيون </a:t>
            </a:r>
            <a:r>
              <a:rPr lang="ar-SA" sz="1600" b="1" dirty="0" smtClean="0"/>
              <a:t>في تلك الفترة تمثلت </a:t>
            </a:r>
            <a:r>
              <a:rPr lang="ar-SA" sz="1600" b="1" dirty="0" smtClean="0">
                <a:solidFill>
                  <a:srgbClr val="FF0000"/>
                </a:solidFill>
              </a:rPr>
              <a:t>1/</a:t>
            </a:r>
            <a:r>
              <a:rPr lang="ar-SA" sz="1600" b="1" dirty="0" smtClean="0"/>
              <a:t> بالمقاومة </a:t>
            </a:r>
            <a:r>
              <a:rPr lang="ar-SA" sz="1600" b="1" dirty="0"/>
              <a:t>النشطة للإنكليز والهولنديين </a:t>
            </a:r>
            <a:r>
              <a:rPr lang="ar-SA" sz="1600" b="1" dirty="0" smtClean="0"/>
              <a:t>إ</a:t>
            </a:r>
            <a:r>
              <a:rPr lang="ar-SA" sz="1600" b="1" dirty="0" smtClean="0">
                <a:solidFill>
                  <a:srgbClr val="FF0000"/>
                </a:solidFill>
              </a:rPr>
              <a:t>2/</a:t>
            </a:r>
            <a:r>
              <a:rPr lang="ar-SA" sz="1600" b="1" dirty="0" smtClean="0"/>
              <a:t> ضافة </a:t>
            </a:r>
            <a:r>
              <a:rPr lang="ar-SA" sz="1600" b="1" dirty="0"/>
              <a:t>إلى الحروب التي تورطت فيها فرنسا خلال السنوات الأخيرة من القرن 17 لم تأت بمردود جيد للتجار ،</a:t>
            </a:r>
            <a:r>
              <a:rPr lang="ar-SA" sz="1600" b="1" dirty="0">
                <a:solidFill>
                  <a:srgbClr val="FF0000"/>
                </a:solidFill>
              </a:rPr>
              <a:t> </a:t>
            </a:r>
            <a:r>
              <a:rPr lang="ar-SA" sz="1600" b="1" dirty="0" smtClean="0">
                <a:solidFill>
                  <a:srgbClr val="FF0000"/>
                </a:solidFill>
              </a:rPr>
              <a:t>3/ </a:t>
            </a:r>
            <a:r>
              <a:rPr lang="ar-SA" sz="1600" b="1" dirty="0" smtClean="0"/>
              <a:t>وكذلك يمكن </a:t>
            </a:r>
            <a:r>
              <a:rPr lang="ar-SA" sz="1600" b="1" dirty="0"/>
              <a:t>القول أن المصالح الفرنسية في فارس تركت في أيدي </a:t>
            </a:r>
            <a:r>
              <a:rPr lang="ar-SA" sz="1600" b="1" dirty="0" smtClean="0"/>
              <a:t>البعثات الدينية  </a:t>
            </a:r>
            <a:r>
              <a:rPr lang="ar-SA" sz="1600" b="1" dirty="0"/>
              <a:t>التبشيرية </a:t>
            </a:r>
            <a:r>
              <a:rPr lang="ar-SA" sz="1600" b="1" dirty="0" smtClean="0"/>
              <a:t>. </a:t>
            </a:r>
          </a:p>
          <a:p>
            <a:r>
              <a:rPr lang="ar-SA" sz="1600" b="1" dirty="0" smtClean="0"/>
              <a:t> </a:t>
            </a:r>
            <a:endParaRPr lang="en-US" sz="1600" b="1" dirty="0" smtClean="0"/>
          </a:p>
          <a:p>
            <a:endParaRPr lang="ar-SA" sz="2000" b="1" dirty="0" smtClean="0"/>
          </a:p>
          <a:p>
            <a:endParaRPr lang="ar-SA" sz="2000" b="1" dirty="0"/>
          </a:p>
          <a:p>
            <a:endParaRPr lang="ar-SA" sz="2000" dirty="0" smtClean="0"/>
          </a:p>
          <a:p>
            <a:endParaRPr lang="ar-SA" sz="2000" dirty="0"/>
          </a:p>
          <a:p>
            <a:endParaRPr lang="ar-SA" sz="2000" dirty="0" smtClean="0"/>
          </a:p>
          <a:p>
            <a:endParaRPr lang="ar-SA" sz="2000" dirty="0"/>
          </a:p>
          <a:p>
            <a:endParaRPr lang="ar-SA" sz="2000" dirty="0"/>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Acer\Desktop\Untitl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333494" y="1289045"/>
            <a:ext cx="3406858" cy="385916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0" descr="ملف:France Flag Map.svg" title="ثانيا : التنافس البريطاني الفرنسي في الخليج العربي">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302327">
            <a:off x="1061479" y="1520736"/>
            <a:ext cx="4558058" cy="4461237"/>
          </a:xfrm>
          <a:prstGeom prst="rect">
            <a:avLst/>
          </a:prstGeom>
          <a:noFill/>
          <a:extLst>
            <a:ext uri="{909E8E84-426E-40DD-AFC4-6F175D3DCCD1}">
              <a14:hiddenFill xmlns:a14="http://schemas.microsoft.com/office/drawing/2010/main">
                <a:solidFill>
                  <a:srgbClr val="FFFFFF"/>
                </a:solidFill>
              </a14:hiddenFill>
            </a:ext>
          </a:extLst>
        </p:spPr>
      </p:pic>
      <p:sp>
        <p:nvSpPr>
          <p:cNvPr id="9" name="عنصر نائب للمحتوى 8"/>
          <p:cNvSpPr>
            <a:spLocks noGrp="1"/>
          </p:cNvSpPr>
          <p:nvPr>
            <p:ph sz="quarter" idx="4"/>
          </p:nvPr>
        </p:nvSpPr>
        <p:spPr>
          <a:xfrm>
            <a:off x="1259632" y="764704"/>
            <a:ext cx="6480720" cy="5597947"/>
          </a:xfrm>
        </p:spPr>
        <p:txBody>
          <a:bodyPr>
            <a:normAutofit/>
          </a:bodyPr>
          <a:lstStyle/>
          <a:p>
            <a:pPr marL="0" indent="0" algn="ctr">
              <a:buNone/>
            </a:pPr>
            <a:r>
              <a:rPr lang="ar-SA" sz="4400" dirty="0" smtClean="0">
                <a:solidFill>
                  <a:schemeClr val="tx1">
                    <a:lumMod val="95000"/>
                    <a:lumOff val="5000"/>
                  </a:schemeClr>
                </a:solidFill>
                <a:cs typeface="Akhbar MT" pitchFamily="2" charset="-78"/>
              </a:rPr>
              <a:t>ثانيا: </a:t>
            </a:r>
            <a:r>
              <a:rPr lang="ar-SA" sz="4400" dirty="0">
                <a:solidFill>
                  <a:schemeClr val="tx1">
                    <a:lumMod val="95000"/>
                    <a:lumOff val="5000"/>
                  </a:schemeClr>
                </a:solidFill>
                <a:cs typeface="Akhbar MT" pitchFamily="2" charset="-78"/>
              </a:rPr>
              <a:t>التنافس البريطاني الفرنسي </a:t>
            </a:r>
            <a:r>
              <a:rPr lang="ar-SA" sz="4400" dirty="0" smtClean="0">
                <a:solidFill>
                  <a:schemeClr val="tx1">
                    <a:lumMod val="95000"/>
                    <a:lumOff val="5000"/>
                  </a:schemeClr>
                </a:solidFill>
                <a:cs typeface="Akhbar MT" pitchFamily="2" charset="-78"/>
              </a:rPr>
              <a:t>في      الشرق و </a:t>
            </a:r>
            <a:r>
              <a:rPr lang="ar-SA" sz="4400" dirty="0">
                <a:solidFill>
                  <a:schemeClr val="tx1">
                    <a:lumMod val="95000"/>
                    <a:lumOff val="5000"/>
                  </a:schemeClr>
                </a:solidFill>
                <a:cs typeface="Akhbar MT" pitchFamily="2" charset="-78"/>
              </a:rPr>
              <a:t>الخليج العربي</a:t>
            </a:r>
          </a:p>
        </p:txBody>
      </p:sp>
    </p:spTree>
    <p:extLst>
      <p:ext uri="{BB962C8B-B14F-4D97-AF65-F5344CB8AC3E}">
        <p14:creationId xmlns:p14="http://schemas.microsoft.com/office/powerpoint/2010/main" val="26114663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dirty="0" smtClean="0"/>
              <a:t>:</a:t>
            </a:r>
            <a:r>
              <a:rPr lang="en-US" dirty="0"/>
              <a:t/>
            </a:r>
            <a:br>
              <a:rPr lang="en-US" dirty="0"/>
            </a:br>
            <a:endParaRPr lang="en-US" dirty="0"/>
          </a:p>
        </p:txBody>
      </p:sp>
      <p:pic>
        <p:nvPicPr>
          <p:cNvPr id="4" name="عنصر نائب للمحتوى 3" descr="صورة1.png"/>
          <p:cNvPicPr>
            <a:picLocks noGrp="1" noChangeAspect="1"/>
          </p:cNvPicPr>
          <p:nvPr>
            <p:ph idx="1"/>
          </p:nvPr>
        </p:nvPicPr>
        <p:blipFill>
          <a:blip r:embed="rId2" cstate="print"/>
          <a:stretch>
            <a:fillRect/>
          </a:stretch>
        </p:blipFill>
        <p:spPr>
          <a:xfrm>
            <a:off x="0" y="0"/>
            <a:ext cx="9144000" cy="6877286"/>
          </a:xfrm>
        </p:spPr>
      </p:pic>
      <p:sp>
        <p:nvSpPr>
          <p:cNvPr id="6" name="مربع نص 5"/>
          <p:cNvSpPr txBox="1"/>
          <p:nvPr/>
        </p:nvSpPr>
        <p:spPr>
          <a:xfrm>
            <a:off x="0" y="381493"/>
            <a:ext cx="8820472" cy="338554"/>
          </a:xfrm>
          <a:prstGeom prst="rect">
            <a:avLst/>
          </a:prstGeom>
          <a:noFill/>
        </p:spPr>
        <p:txBody>
          <a:bodyPr wrap="square" rtlCol="1">
            <a:spAutoFit/>
          </a:bodyPr>
          <a:lstStyle/>
          <a:p>
            <a:r>
              <a:rPr lang="ar-SA" sz="1600" b="1" dirty="0" smtClean="0">
                <a:solidFill>
                  <a:srgbClr val="265439"/>
                </a:solidFill>
              </a:rPr>
              <a:t> </a:t>
            </a:r>
            <a:r>
              <a:rPr lang="ar-SA" sz="1400" b="1" dirty="0" smtClean="0">
                <a:solidFill>
                  <a:srgbClr val="FFFF00"/>
                </a:solidFill>
              </a:rPr>
              <a:t>التنافس </a:t>
            </a:r>
            <a:r>
              <a:rPr lang="ar-SA" sz="1400" b="1" dirty="0">
                <a:solidFill>
                  <a:srgbClr val="FFFF00"/>
                </a:solidFill>
              </a:rPr>
              <a:t>البريطاني </a:t>
            </a:r>
            <a:r>
              <a:rPr lang="ar-SA" sz="1400" b="1" dirty="0" smtClean="0">
                <a:solidFill>
                  <a:srgbClr val="FFFF00"/>
                </a:solidFill>
              </a:rPr>
              <a:t>الفرنسي في الشرق و الخليج العربي حتى </a:t>
            </a:r>
            <a:r>
              <a:rPr lang="ar-SA" sz="1400" b="1" dirty="0">
                <a:solidFill>
                  <a:srgbClr val="FFFF00"/>
                </a:solidFill>
              </a:rPr>
              <a:t>قيام </a:t>
            </a:r>
            <a:r>
              <a:rPr lang="ar-SA" sz="1400" b="1" dirty="0" smtClean="0">
                <a:solidFill>
                  <a:srgbClr val="FFFF00"/>
                </a:solidFill>
              </a:rPr>
              <a:t>الجمهورية الفرنسية1789م  </a:t>
            </a:r>
            <a:endParaRPr lang="ar-SA" sz="1400" dirty="0">
              <a:solidFill>
                <a:srgbClr val="FFFF00"/>
              </a:solidFill>
            </a:endParaRPr>
          </a:p>
        </p:txBody>
      </p:sp>
      <p:sp>
        <p:nvSpPr>
          <p:cNvPr id="8" name="مربع نص 7"/>
          <p:cNvSpPr txBox="1"/>
          <p:nvPr/>
        </p:nvSpPr>
        <p:spPr>
          <a:xfrm>
            <a:off x="107504" y="1000108"/>
            <a:ext cx="8607900" cy="4358116"/>
          </a:xfrm>
          <a:prstGeom prst="rect">
            <a:avLst/>
          </a:prstGeom>
          <a:solidFill>
            <a:srgbClr val="FFCCCC">
              <a:alpha val="60000"/>
            </a:srgbClr>
          </a:solidFill>
        </p:spPr>
        <p:txBody>
          <a:bodyPr wrap="square" rtlCol="1">
            <a:spAutoFit/>
          </a:bodyPr>
          <a:lstStyle/>
          <a:p>
            <a:pPr>
              <a:lnSpc>
                <a:spcPct val="160000"/>
              </a:lnSpc>
            </a:pPr>
            <a:r>
              <a:rPr lang="ar-SA" sz="1400" b="1" dirty="0" smtClean="0"/>
              <a:t>= أصبح </a:t>
            </a:r>
            <a:r>
              <a:rPr lang="ar-SA" sz="1400" b="1" dirty="0"/>
              <a:t>الخليج العربي أحد الميادين الجانبية للصراع البريطاني الفرنسي في المحيط الهندي.</a:t>
            </a:r>
            <a:endParaRPr lang="en-US" sz="1400" b="1" dirty="0"/>
          </a:p>
          <a:p>
            <a:pPr>
              <a:lnSpc>
                <a:spcPct val="160000"/>
              </a:lnSpc>
            </a:pPr>
            <a:r>
              <a:rPr lang="ar-SA" sz="1400" b="1" dirty="0"/>
              <a:t>وتعرضت سفن الدولتين لكل منهما في مياه الخليج العربي ،ودمر الأسطول الفرنسي عام 1759م المركز التجاري لوكالة شركة الهند الشرقية البريطانية في بندر عباس مثلما دمروا وأحرقوا مركز الهولنديين فيه.</a:t>
            </a:r>
            <a:endParaRPr lang="en-US" sz="1400" b="1" dirty="0"/>
          </a:p>
          <a:p>
            <a:pPr lvl="0" algn="ctr"/>
            <a:r>
              <a:rPr lang="ar-SA" sz="1400" b="1" dirty="0" smtClean="0"/>
              <a:t>  </a:t>
            </a:r>
            <a:endParaRPr lang="en-US" sz="1400" b="1" dirty="0" smtClean="0"/>
          </a:p>
          <a:p>
            <a:pPr lvl="0"/>
            <a:r>
              <a:rPr lang="ar-SA" sz="1400" b="1" dirty="0" smtClean="0"/>
              <a:t> = في فتره السلم التي اعقبت حرب السنوات السبع حاول الفرنسيون تجديد نشاطهم في الخليج .و </a:t>
            </a:r>
          </a:p>
          <a:p>
            <a:pPr lvl="0"/>
            <a:endParaRPr lang="ar-SA" sz="1400" b="1" dirty="0"/>
          </a:p>
          <a:p>
            <a:pPr lvl="0"/>
            <a:r>
              <a:rPr lang="ar-SA" sz="1400" b="1" dirty="0" smtClean="0">
                <a:solidFill>
                  <a:srgbClr val="FF0000"/>
                </a:solidFill>
              </a:rPr>
              <a:t>ارسلوا البعثة الفرنسية الشهيرة </a:t>
            </a:r>
            <a:r>
              <a:rPr lang="ar-SA" sz="1400" b="1" dirty="0" smtClean="0"/>
              <a:t>للعالمين الطبيعيين الفييه و بروجيه إلي الدولة العثمانية و مصر و </a:t>
            </a:r>
          </a:p>
          <a:p>
            <a:pPr lvl="0"/>
            <a:endParaRPr lang="ar-SA" sz="1400" b="1" dirty="0"/>
          </a:p>
          <a:p>
            <a:pPr lvl="0"/>
            <a:r>
              <a:rPr lang="ar-SA" sz="1400" b="1" dirty="0" smtClean="0"/>
              <a:t>فارس .كان المقصد من اختيار عالمين تغطيه اهداف البعثة الحقيقية </a:t>
            </a:r>
            <a:r>
              <a:rPr lang="ar-SA" sz="1400" b="1" dirty="0" smtClean="0">
                <a:solidFill>
                  <a:srgbClr val="FF0000"/>
                </a:solidFill>
              </a:rPr>
              <a:t>، وهي </a:t>
            </a:r>
            <a:r>
              <a:rPr lang="ar-SA" sz="1400" b="1" dirty="0" smtClean="0"/>
              <a:t>اجتذاب كل من </a:t>
            </a:r>
          </a:p>
          <a:p>
            <a:pPr lvl="0"/>
            <a:endParaRPr lang="ar-SA" sz="1400" b="1" dirty="0"/>
          </a:p>
          <a:p>
            <a:pPr lvl="0"/>
            <a:r>
              <a:rPr lang="ar-SA" sz="1400" b="1" dirty="0" smtClean="0"/>
              <a:t>الدولة العثمانية و فارس إلي محالفه فرنسا ضد روسيا ، واعاده انعاش النفوذ الفرنسي في بلاد فارس </a:t>
            </a:r>
          </a:p>
          <a:p>
            <a:pPr lvl="0"/>
            <a:endParaRPr lang="ar-SA" sz="1400" b="1" dirty="0"/>
          </a:p>
          <a:p>
            <a:pPr lvl="0"/>
            <a:r>
              <a:rPr lang="ar-SA" sz="1400" b="1" dirty="0" smtClean="0"/>
              <a:t> =لم تسفر البعثة عن نتيجة تذكر من الناحية السياسية غير ان المبعوثين قدموا اقتراحات عسكريه و </a:t>
            </a:r>
          </a:p>
          <a:p>
            <a:pPr lvl="0"/>
            <a:endParaRPr lang="ar-SA" sz="1400" b="1" dirty="0"/>
          </a:p>
          <a:p>
            <a:pPr lvl="0"/>
            <a:r>
              <a:rPr lang="ar-SA" sz="1400" b="1" dirty="0" smtClean="0"/>
              <a:t>تجاريه بعدم اتخاذ أي خطوه لأقامه حاميه فرنسيه في جزيرة خرج مشيرا </a:t>
            </a:r>
            <a:r>
              <a:rPr lang="ar-SA" sz="1400" b="1" dirty="0"/>
              <a:t>إ</a:t>
            </a:r>
            <a:r>
              <a:rPr lang="ar-SA" sz="1400" b="1" dirty="0" smtClean="0"/>
              <a:t>لي ان هذه الخطوة لا فائدة </a:t>
            </a:r>
          </a:p>
          <a:p>
            <a:pPr lvl="0"/>
            <a:endParaRPr lang="ar-SA" sz="1400" b="1" dirty="0"/>
          </a:p>
          <a:p>
            <a:pPr lvl="0"/>
            <a:r>
              <a:rPr lang="ar-SA" sz="1400" b="1" dirty="0" smtClean="0"/>
              <a:t>لها .و انما تصبح ضرورية فقط اذا نفذ مشروع غزو الهند . </a:t>
            </a:r>
            <a:endParaRPr lang="en-US" sz="1400" b="1" dirty="0" smtClean="0"/>
          </a:p>
          <a:p>
            <a:endParaRPr lang="ar-SA" sz="1400" dirty="0"/>
          </a:p>
        </p:txBody>
      </p:sp>
    </p:spTree>
    <p:extLst>
      <p:ext uri="{BB962C8B-B14F-4D97-AF65-F5344CB8AC3E}">
        <p14:creationId xmlns:p14="http://schemas.microsoft.com/office/powerpoint/2010/main" val="1279426359"/>
      </p:ext>
    </p:extLst>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dirty="0" smtClean="0"/>
              <a:t>:</a:t>
            </a:r>
            <a:r>
              <a:rPr lang="en-US" dirty="0"/>
              <a:t/>
            </a:r>
            <a:br>
              <a:rPr lang="en-US" dirty="0"/>
            </a:br>
            <a:endParaRPr lang="en-US" dirty="0"/>
          </a:p>
        </p:txBody>
      </p:sp>
      <p:pic>
        <p:nvPicPr>
          <p:cNvPr id="4" name="صورة 3" descr="صورة1.png"/>
          <p:cNvPicPr>
            <a:picLocks noChangeAspect="1"/>
          </p:cNvPicPr>
          <p:nvPr/>
        </p:nvPicPr>
        <p:blipFill>
          <a:blip r:embed="rId2" cstate="print"/>
          <a:stretch>
            <a:fillRect/>
          </a:stretch>
        </p:blipFill>
        <p:spPr>
          <a:xfrm>
            <a:off x="12822" y="0"/>
            <a:ext cx="9131178" cy="6858000"/>
          </a:xfrm>
          <a:prstGeom prst="rect">
            <a:avLst/>
          </a:prstGeom>
        </p:spPr>
      </p:pic>
      <p:sp>
        <p:nvSpPr>
          <p:cNvPr id="5" name="مستطيل ذو زوايا قطرية مستديرة 4"/>
          <p:cNvSpPr/>
          <p:nvPr/>
        </p:nvSpPr>
        <p:spPr>
          <a:xfrm>
            <a:off x="2285984" y="785794"/>
            <a:ext cx="5000660" cy="714380"/>
          </a:xfrm>
          <a:prstGeom prst="round2DiagRect">
            <a:avLst/>
          </a:prstGeom>
          <a:gradFill flip="none" rotWithShape="1">
            <a:gsLst>
              <a:gs pos="0">
                <a:srgbClr val="FFCCCC">
                  <a:shade val="30000"/>
                  <a:satMod val="115000"/>
                </a:srgbClr>
              </a:gs>
              <a:gs pos="50000">
                <a:srgbClr val="FFCCCC">
                  <a:shade val="67500"/>
                  <a:satMod val="115000"/>
                </a:srgbClr>
              </a:gs>
              <a:gs pos="100000">
                <a:srgbClr val="FFCCCC">
                  <a:shade val="100000"/>
                  <a:satMod val="11500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rgbClr val="265439"/>
                </a:solidFill>
              </a:rPr>
              <a:t>ثالثا: الوجود الفرنسي في العراق</a:t>
            </a:r>
            <a:endParaRPr lang="ar-SA" dirty="0">
              <a:solidFill>
                <a:srgbClr val="265439"/>
              </a:solidFill>
            </a:endParaRPr>
          </a:p>
        </p:txBody>
      </p:sp>
      <p:sp>
        <p:nvSpPr>
          <p:cNvPr id="6" name="مربع نص 5"/>
          <p:cNvSpPr txBox="1"/>
          <p:nvPr/>
        </p:nvSpPr>
        <p:spPr>
          <a:xfrm>
            <a:off x="285720" y="1928802"/>
            <a:ext cx="8572560" cy="3416320"/>
          </a:xfrm>
          <a:prstGeom prst="rect">
            <a:avLst/>
          </a:prstGeom>
          <a:solidFill>
            <a:srgbClr val="FFCCCC">
              <a:alpha val="60000"/>
            </a:srgbClr>
          </a:solidFill>
        </p:spPr>
        <p:txBody>
          <a:bodyPr wrap="square" rtlCol="1">
            <a:spAutoFit/>
          </a:bodyPr>
          <a:lstStyle/>
          <a:p>
            <a:pPr>
              <a:lnSpc>
                <a:spcPct val="150000"/>
              </a:lnSpc>
            </a:pPr>
            <a:r>
              <a:rPr lang="ar-SA" dirty="0" smtClean="0"/>
              <a:t>= ظل </a:t>
            </a:r>
            <a:r>
              <a:rPr lang="ar-SA" dirty="0"/>
              <a:t>النشاط الفرنسي في العراق محدودا </a:t>
            </a:r>
            <a:r>
              <a:rPr lang="ar-SA" dirty="0" smtClean="0"/>
              <a:t>في البصرة حتى  أواخر </a:t>
            </a:r>
            <a:r>
              <a:rPr lang="ar-SA" dirty="0"/>
              <a:t>القرن الثامن عشر الميلادي لعدم تعيين ممثل تجاري لهم حتى هذا التاريخ واعتمادهم على  رجال الدين امام المنافسة الهولندية والبريطانية النشيطة .</a:t>
            </a:r>
            <a:endParaRPr lang="en-US" dirty="0"/>
          </a:p>
          <a:p>
            <a:pPr>
              <a:lnSpc>
                <a:spcPct val="150000"/>
              </a:lnSpc>
            </a:pPr>
            <a:r>
              <a:rPr lang="ar-SA" dirty="0" smtClean="0"/>
              <a:t>= وانحصر </a:t>
            </a:r>
            <a:r>
              <a:rPr lang="ar-SA" dirty="0"/>
              <a:t>اهتمامهم في اعتراض بريد شركة الهند الشرقية البريطانية حيث حققوا نجاحا في مناسبات عديدة . </a:t>
            </a:r>
            <a:r>
              <a:rPr lang="ar-SA" dirty="0" smtClean="0"/>
              <a:t>ولكن في سنه 1740 قام الفرنسيون بتعين قناصل تجاريين بدل رجال الدين ، كما تم تعين قنصل فرنسي في بغداد لأول مره </a:t>
            </a:r>
            <a:endParaRPr lang="en-US" dirty="0" smtClean="0"/>
          </a:p>
          <a:p>
            <a:pPr lvl="0"/>
            <a:r>
              <a:rPr lang="ar-SA" dirty="0" smtClean="0"/>
              <a:t>ومع كل هذا ظل نشاطهم محدودا للغاية حتى العقد الاخير من القرن الثامن عشر الميلادي  </a:t>
            </a:r>
            <a:endParaRPr lang="en-US" dirty="0" smtClean="0"/>
          </a:p>
          <a:p>
            <a:r>
              <a:rPr lang="en-US" dirty="0" smtClean="0"/>
              <a:t> </a:t>
            </a:r>
          </a:p>
          <a:p>
            <a:endParaRPr lang="ar-SA" dirty="0"/>
          </a:p>
        </p:txBody>
      </p:sp>
    </p:spTree>
    <p:extLst>
      <p:ext uri="{BB962C8B-B14F-4D97-AF65-F5344CB8AC3E}">
        <p14:creationId xmlns:p14="http://schemas.microsoft.com/office/powerpoint/2010/main" val="1682098326"/>
      </p:ext>
    </p:extLst>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صورة1.png"/>
          <p:cNvPicPr>
            <a:picLocks noChangeAspect="1"/>
          </p:cNvPicPr>
          <p:nvPr/>
        </p:nvPicPr>
        <p:blipFill>
          <a:blip r:embed="rId2" cstate="print"/>
          <a:stretch>
            <a:fillRect/>
          </a:stretch>
        </p:blipFill>
        <p:spPr>
          <a:xfrm>
            <a:off x="12822" y="2765"/>
            <a:ext cx="9118356" cy="6858000"/>
          </a:xfrm>
          <a:prstGeom prst="rect">
            <a:avLst/>
          </a:prstGeom>
        </p:spPr>
      </p:pic>
      <p:sp>
        <p:nvSpPr>
          <p:cNvPr id="6" name="مخطط انسيابي: محطة طرفية 5"/>
          <p:cNvSpPr/>
          <p:nvPr/>
        </p:nvSpPr>
        <p:spPr>
          <a:xfrm>
            <a:off x="928662" y="357166"/>
            <a:ext cx="7215238" cy="928694"/>
          </a:xfrm>
          <a:prstGeom prst="flowChartTerminator">
            <a:avLst/>
          </a:prstGeom>
          <a:gradFill flip="none" rotWithShape="1">
            <a:gsLst>
              <a:gs pos="0">
                <a:srgbClr val="B3DFB7">
                  <a:shade val="30000"/>
                  <a:satMod val="115000"/>
                </a:srgbClr>
              </a:gs>
              <a:gs pos="50000">
                <a:srgbClr val="B3DFB7">
                  <a:shade val="67500"/>
                  <a:satMod val="115000"/>
                </a:srgbClr>
              </a:gs>
              <a:gs pos="100000">
                <a:srgbClr val="B3DFB7">
                  <a:shade val="100000"/>
                  <a:satMod val="115000"/>
                </a:srgbClr>
              </a:gs>
            </a:gsLst>
            <a:lin ang="189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7" name="مربع نص 6"/>
          <p:cNvSpPr txBox="1"/>
          <p:nvPr/>
        </p:nvSpPr>
        <p:spPr>
          <a:xfrm>
            <a:off x="683568" y="571480"/>
            <a:ext cx="8031836" cy="369332"/>
          </a:xfrm>
          <a:prstGeom prst="rect">
            <a:avLst/>
          </a:prstGeom>
          <a:noFill/>
        </p:spPr>
        <p:txBody>
          <a:bodyPr wrap="square" rtlCol="1">
            <a:spAutoFit/>
          </a:bodyPr>
          <a:lstStyle/>
          <a:p>
            <a:pPr algn="ctr"/>
            <a:r>
              <a:rPr lang="ar-SA" b="1" dirty="0" smtClean="0">
                <a:solidFill>
                  <a:schemeClr val="tx1">
                    <a:lumMod val="95000"/>
                    <a:lumOff val="5000"/>
                  </a:schemeClr>
                </a:solidFill>
              </a:rPr>
              <a:t>رابعا : </a:t>
            </a:r>
            <a:r>
              <a:rPr lang="ar-SA" b="1" dirty="0" smtClean="0"/>
              <a:t>الموقف </a:t>
            </a:r>
            <a:r>
              <a:rPr lang="ar-SA" b="1" dirty="0"/>
              <a:t>الفرنسي من عمان حتى قيام الجمهورية الفرنسية </a:t>
            </a:r>
            <a:r>
              <a:rPr lang="ar-SA" b="1" dirty="0" smtClean="0"/>
              <a:t> 1789م</a:t>
            </a:r>
            <a:endParaRPr lang="ar-SA" b="1" dirty="0">
              <a:solidFill>
                <a:schemeClr val="tx1">
                  <a:lumMod val="95000"/>
                  <a:lumOff val="5000"/>
                </a:schemeClr>
              </a:solidFill>
            </a:endParaRPr>
          </a:p>
        </p:txBody>
      </p:sp>
      <p:sp>
        <p:nvSpPr>
          <p:cNvPr id="8" name="مربع نص 7"/>
          <p:cNvSpPr txBox="1"/>
          <p:nvPr/>
        </p:nvSpPr>
        <p:spPr>
          <a:xfrm>
            <a:off x="357158" y="1428736"/>
            <a:ext cx="8358246" cy="4247317"/>
          </a:xfrm>
          <a:prstGeom prst="rect">
            <a:avLst/>
          </a:prstGeom>
          <a:solidFill>
            <a:srgbClr val="AED28A">
              <a:alpha val="40000"/>
            </a:srgbClr>
          </a:solidFill>
        </p:spPr>
        <p:txBody>
          <a:bodyPr wrap="square" rtlCol="1">
            <a:spAutoFit/>
          </a:bodyPr>
          <a:lstStyle/>
          <a:p>
            <a:pPr lvl="0"/>
            <a:r>
              <a:rPr lang="ar-SA" b="1" dirty="0" smtClean="0"/>
              <a:t>= </a:t>
            </a:r>
            <a:r>
              <a:rPr lang="ar-SA" b="1" dirty="0"/>
              <a:t>شكلت مسقط محطة تنافس قوي بين بريطانيا وفرنسا، ولذلك سعت فرنسا للتحالف مع فارس للسيطرة على مسقط منذ عام 1667م . والاحتفاظ بها كقاعدة بحريه </a:t>
            </a:r>
            <a:r>
              <a:rPr lang="ar-SA" b="1" dirty="0" smtClean="0"/>
              <a:t>وحددت الامتيازات </a:t>
            </a:r>
            <a:r>
              <a:rPr lang="ar-SA" b="1" dirty="0"/>
              <a:t>والفوائد التجارية التي ستحصل عليها  فرنسا  من وراء ذلك التحالف . </a:t>
            </a:r>
            <a:endParaRPr lang="en-US" b="1" dirty="0"/>
          </a:p>
          <a:p>
            <a:pPr lvl="0"/>
            <a:r>
              <a:rPr lang="ar-SA" b="1" dirty="0" smtClean="0"/>
              <a:t>=أيضاً استطاعت فرنسا ان تحقق أمرا اكثر عمليا باستيلائها على جزيرة موريشيوس التي أسمتها إيل دي فرانس في عام 1715 م .</a:t>
            </a:r>
            <a:r>
              <a:rPr lang="ar-SA" b="1" dirty="0"/>
              <a:t> </a:t>
            </a:r>
            <a:r>
              <a:rPr lang="ar-SA" b="1" dirty="0" smtClean="0"/>
              <a:t>والتي ركزت </a:t>
            </a:r>
            <a:r>
              <a:rPr lang="ar-SA" b="1" dirty="0"/>
              <a:t>فرنسا من خلالها على </a:t>
            </a:r>
            <a:r>
              <a:rPr lang="ar-SA" b="1" dirty="0" smtClean="0"/>
              <a:t>التصدي </a:t>
            </a:r>
            <a:r>
              <a:rPr lang="ar-SA" b="1" dirty="0"/>
              <a:t>للتجارة البريطانية في المحيط الهندي والخليج  العربي</a:t>
            </a:r>
            <a:r>
              <a:rPr lang="ar-SA" b="1" dirty="0" smtClean="0"/>
              <a:t>.</a:t>
            </a:r>
          </a:p>
          <a:p>
            <a:pPr lvl="0"/>
            <a:endParaRPr lang="ar-SA" b="1" dirty="0"/>
          </a:p>
          <a:p>
            <a:pPr algn="ctr"/>
            <a:r>
              <a:rPr lang="ar-SA" b="1" dirty="0" smtClean="0"/>
              <a:t>نلاحظ أيضاً ان الفرنسيون اتخذوا من ميناء مسقط سوقا من السفن والبضائع في نفس الوقت قام عرب عمان بأقصى جهودهم البقاء على الحياد بعيدا عن ذلك الصراع وتجنب كلا الطرفين إلا انهم أدركوا بأنه لا المصالح التجارية ولا الصداقة ستحميهم من التورط في أيدي دول أوربا المتحاربة ...وهكذا شهدت عمان عددا من المصادمات بين الفرنسين والبريطانيين... </a:t>
            </a:r>
          </a:p>
          <a:p>
            <a:pPr algn="ctr"/>
            <a:endParaRPr lang="ar-SA" b="1" dirty="0" smtClean="0"/>
          </a:p>
        </p:txBody>
      </p:sp>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صورة1.png"/>
          <p:cNvPicPr>
            <a:picLocks noChangeAspect="1"/>
          </p:cNvPicPr>
          <p:nvPr/>
        </p:nvPicPr>
        <p:blipFill>
          <a:blip r:embed="rId2" cstate="print"/>
          <a:stretch>
            <a:fillRect/>
          </a:stretch>
        </p:blipFill>
        <p:spPr>
          <a:xfrm>
            <a:off x="12822" y="0"/>
            <a:ext cx="9118356" cy="6858000"/>
          </a:xfrm>
          <a:prstGeom prst="rect">
            <a:avLst/>
          </a:prstGeom>
        </p:spPr>
      </p:pic>
      <p:sp>
        <p:nvSpPr>
          <p:cNvPr id="5" name="مربع نص 4"/>
          <p:cNvSpPr txBox="1"/>
          <p:nvPr/>
        </p:nvSpPr>
        <p:spPr>
          <a:xfrm>
            <a:off x="500034" y="357167"/>
            <a:ext cx="8215370" cy="6001643"/>
          </a:xfrm>
          <a:prstGeom prst="rect">
            <a:avLst/>
          </a:prstGeom>
          <a:solidFill>
            <a:srgbClr val="AED28A">
              <a:alpha val="40000"/>
            </a:srgbClr>
          </a:solidFill>
        </p:spPr>
        <p:txBody>
          <a:bodyPr wrap="square" rtlCol="1">
            <a:spAutoFit/>
          </a:bodyPr>
          <a:lstStyle/>
          <a:p>
            <a:pPr lvl="0"/>
            <a:endParaRPr lang="ar-SA" b="1" dirty="0">
              <a:solidFill>
                <a:schemeClr val="tx1">
                  <a:lumMod val="95000"/>
                </a:schemeClr>
              </a:solidFill>
            </a:endParaRPr>
          </a:p>
          <a:p>
            <a:pPr lvl="0"/>
            <a:r>
              <a:rPr lang="ar-SA" b="1" dirty="0" smtClean="0">
                <a:solidFill>
                  <a:schemeClr val="tx1">
                    <a:lumMod val="95000"/>
                  </a:schemeClr>
                </a:solidFill>
              </a:rPr>
              <a:t> = </a:t>
            </a:r>
            <a:r>
              <a:rPr lang="ar-SA" sz="2400" dirty="0" smtClean="0"/>
              <a:t>فالبرغم من محاولة </a:t>
            </a:r>
            <a:r>
              <a:rPr lang="ar-SA" sz="2400" dirty="0"/>
              <a:t>مسقط الوقوف على </a:t>
            </a:r>
            <a:r>
              <a:rPr lang="ar-SA" sz="2400" dirty="0" smtClean="0"/>
              <a:t>الحياد </a:t>
            </a:r>
            <a:r>
              <a:rPr lang="ar-SA" sz="2400" dirty="0"/>
              <a:t>أمام الصراع البريطاني </a:t>
            </a:r>
            <a:r>
              <a:rPr lang="ar-SA" sz="2400" dirty="0" smtClean="0"/>
              <a:t>الفرنسي عند مياهها ومع </a:t>
            </a:r>
            <a:r>
              <a:rPr lang="ar-SA" sz="2400" dirty="0"/>
              <a:t>ذلك سرعان ما شهدت موانئ عمان عدد من المصادمات بين الفرنسيين والبريطانيين ، لحقت أحيانا بالضرر بالسفن التجارية العمانية . ولكنها لم تؤثر على العلاقات التجارية النشيطة بين مستعمرة </a:t>
            </a:r>
            <a:r>
              <a:rPr lang="ar-SA" sz="2400" dirty="0" smtClean="0"/>
              <a:t>مور شيس </a:t>
            </a:r>
            <a:r>
              <a:rPr lang="ar-SA" sz="2400" dirty="0"/>
              <a:t>الفرنسية ومسقط </a:t>
            </a:r>
            <a:r>
              <a:rPr lang="ar-SA" sz="2400" dirty="0" smtClean="0"/>
              <a:t>حيث </a:t>
            </a:r>
            <a:r>
              <a:rPr lang="ar-SA" sz="2400" dirty="0"/>
              <a:t>سرعان </a:t>
            </a:r>
            <a:r>
              <a:rPr lang="ar-SA" sz="2400" dirty="0" smtClean="0"/>
              <a:t>ما تسترضي </a:t>
            </a:r>
            <a:r>
              <a:rPr lang="ar-SA" sz="2400" dirty="0"/>
              <a:t>فرنسا سلطان عمان وتعوضه عن الخسائر التي لحقت بسفنه وتجارته</a:t>
            </a:r>
            <a:r>
              <a:rPr lang="ar-SA" sz="2400" dirty="0" smtClean="0"/>
              <a:t>.</a:t>
            </a:r>
          </a:p>
          <a:p>
            <a:endParaRPr lang="ar-SA" sz="2400" dirty="0">
              <a:solidFill>
                <a:schemeClr val="tx1">
                  <a:lumMod val="95000"/>
                  <a:lumOff val="5000"/>
                </a:schemeClr>
              </a:solidFill>
            </a:endParaRPr>
          </a:p>
          <a:p>
            <a:r>
              <a:rPr lang="ar-SA" sz="2400" dirty="0" smtClean="0">
                <a:solidFill>
                  <a:schemeClr val="tx1">
                    <a:lumMod val="95000"/>
                    <a:lumOff val="5000"/>
                  </a:schemeClr>
                </a:solidFill>
              </a:rPr>
              <a:t>=ومع هذا كله لم تؤد هذه الحوادث إلي قيام العداء بين فرنسا وعمان ، وقد كانت التجارة العمانية مع المستعمرات الفرنسية تحقق مصالح اكبر للعمانيين حيث كان يتولون بأنفسهم نقل التجارة وأحيان اخرى كان الفرنسيون يستوردون حاجاتهم من المؤن بوساطة السفن العربية.</a:t>
            </a:r>
          </a:p>
          <a:p>
            <a:endParaRPr lang="ar-SA" sz="2400" dirty="0" smtClean="0">
              <a:solidFill>
                <a:schemeClr val="tx1">
                  <a:lumMod val="95000"/>
                  <a:lumOff val="5000"/>
                </a:schemeClr>
              </a:solidFill>
            </a:endParaRPr>
          </a:p>
          <a:p>
            <a:endParaRPr lang="ar-SA" sz="2400" dirty="0"/>
          </a:p>
        </p:txBody>
      </p:sp>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صورة1.png"/>
          <p:cNvPicPr>
            <a:picLocks noChangeAspect="1"/>
          </p:cNvPicPr>
          <p:nvPr/>
        </p:nvPicPr>
        <p:blipFill>
          <a:blip r:embed="rId2" cstate="print"/>
          <a:stretch>
            <a:fillRect/>
          </a:stretch>
        </p:blipFill>
        <p:spPr>
          <a:xfrm>
            <a:off x="12822" y="0"/>
            <a:ext cx="9118356" cy="6858000"/>
          </a:xfrm>
          <a:prstGeom prst="rect">
            <a:avLst/>
          </a:prstGeom>
        </p:spPr>
      </p:pic>
      <p:sp>
        <p:nvSpPr>
          <p:cNvPr id="5" name="مربع نص 4"/>
          <p:cNvSpPr txBox="1"/>
          <p:nvPr/>
        </p:nvSpPr>
        <p:spPr>
          <a:xfrm>
            <a:off x="500034" y="285728"/>
            <a:ext cx="7929618" cy="6186309"/>
          </a:xfrm>
          <a:prstGeom prst="rect">
            <a:avLst/>
          </a:prstGeom>
          <a:solidFill>
            <a:srgbClr val="AED28A">
              <a:alpha val="40000"/>
            </a:srgbClr>
          </a:solidFill>
        </p:spPr>
        <p:txBody>
          <a:bodyPr wrap="square" rtlCol="1">
            <a:spAutoFit/>
          </a:bodyPr>
          <a:lstStyle/>
          <a:p>
            <a:r>
              <a:rPr lang="ar-SA" b="1" dirty="0">
                <a:solidFill>
                  <a:srgbClr val="FFFF00"/>
                </a:solidFill>
              </a:rPr>
              <a:t>بعثة بوشامب الفرنسية وتأسيس القنصلية الفرنسية في مسقط </a:t>
            </a:r>
            <a:r>
              <a:rPr lang="ar-SA" b="1" dirty="0" smtClean="0">
                <a:solidFill>
                  <a:srgbClr val="FFFF00"/>
                </a:solidFill>
              </a:rPr>
              <a:t>:</a:t>
            </a:r>
          </a:p>
          <a:p>
            <a:endParaRPr lang="ar-SA" b="1" dirty="0">
              <a:solidFill>
                <a:schemeClr val="tx1">
                  <a:lumMod val="95000"/>
                </a:schemeClr>
              </a:solidFill>
            </a:endParaRPr>
          </a:p>
          <a:p>
            <a:r>
              <a:rPr lang="ar-SA" sz="2400" dirty="0" smtClean="0"/>
              <a:t>= قبل </a:t>
            </a:r>
            <a:r>
              <a:rPr lang="ar-SA" sz="2400" dirty="0"/>
              <a:t>قيام الثورة الفرنسية بعام واحد قررت الحكومة الفرنسية </a:t>
            </a:r>
            <a:r>
              <a:rPr lang="ar-SA" sz="2400" dirty="0">
                <a:solidFill>
                  <a:srgbClr val="FF0000"/>
                </a:solidFill>
              </a:rPr>
              <a:t>ضرورة إنشاء قنصلية في مسقط </a:t>
            </a:r>
            <a:r>
              <a:rPr lang="ar-SA" sz="2400" dirty="0"/>
              <a:t>وذلك لأهمية الميناء القصوى وكانت غاية الحكومة الفرنسية تحقيق هدفين وهما </a:t>
            </a:r>
            <a:r>
              <a:rPr lang="ar-SA" sz="2400" dirty="0" smtClean="0"/>
              <a:t>: اتخاذ </a:t>
            </a:r>
            <a:r>
              <a:rPr lang="ar-SA" sz="2400" dirty="0"/>
              <a:t>مسقط نقطة مراقبة النشاطات البريطانية في الهند ومصدر تموين </a:t>
            </a:r>
            <a:r>
              <a:rPr lang="ar-SA" sz="2400" dirty="0" smtClean="0"/>
              <a:t>لجزيرة أيل </a:t>
            </a:r>
            <a:r>
              <a:rPr lang="ar-SA" sz="2400" dirty="0"/>
              <a:t>دي فرانس في حالة تجدد الحرب مع بريطانيا </a:t>
            </a:r>
            <a:r>
              <a:rPr lang="ar-SA" sz="2400" dirty="0" smtClean="0"/>
              <a:t>، ولكن اندلاع </a:t>
            </a:r>
            <a:r>
              <a:rPr lang="ar-SA" sz="2400" dirty="0"/>
              <a:t>الثورة الفرنسية في عام 1789م أعاق تنفيذ ذلك الأمر </a:t>
            </a:r>
            <a:r>
              <a:rPr lang="ar-SA" sz="2400" dirty="0" smtClean="0">
                <a:solidFill>
                  <a:srgbClr val="FF0000"/>
                </a:solidFill>
              </a:rPr>
              <a:t>للمرة الأولى </a:t>
            </a:r>
            <a:r>
              <a:rPr lang="ar-SA" sz="2400" dirty="0" smtClean="0"/>
              <a:t>.</a:t>
            </a:r>
            <a:endParaRPr lang="ar-SA" sz="2400" dirty="0"/>
          </a:p>
          <a:p>
            <a:endParaRPr lang="ar-SA" sz="2400" dirty="0" smtClean="0">
              <a:solidFill>
                <a:schemeClr val="tx1">
                  <a:lumMod val="95000"/>
                  <a:lumOff val="5000"/>
                </a:schemeClr>
              </a:solidFill>
            </a:endParaRPr>
          </a:p>
          <a:p>
            <a:pPr>
              <a:buNone/>
            </a:pPr>
            <a:r>
              <a:rPr lang="ar-SA" sz="2400" dirty="0" smtClean="0">
                <a:solidFill>
                  <a:schemeClr val="tx1">
                    <a:lumMod val="95000"/>
                    <a:lumOff val="5000"/>
                  </a:schemeClr>
                </a:solidFill>
              </a:rPr>
              <a:t>= في عام١٧٩٣ م أظهرت الحاجة إلى تقوية فرنسا لنفوذها في عمان وعليه تم تبني مشروع بإنشاء قنصلية في مسقط</a:t>
            </a:r>
            <a:r>
              <a:rPr lang="ar-SA" sz="2400" dirty="0">
                <a:solidFill>
                  <a:schemeClr val="tx1">
                    <a:lumMod val="95000"/>
                    <a:lumOff val="5000"/>
                  </a:schemeClr>
                </a:solidFill>
              </a:rPr>
              <a:t>،، و صدر قرار بتأسيس قنصلية </a:t>
            </a:r>
            <a:r>
              <a:rPr lang="ar-SA" sz="2400" dirty="0" smtClean="0">
                <a:solidFill>
                  <a:schemeClr val="tx1">
                    <a:lumMod val="95000"/>
                    <a:lumOff val="5000"/>
                  </a:schemeClr>
                </a:solidFill>
              </a:rPr>
              <a:t>هناك عام ١٧٩٥م ، وتعين بو شامب لذلك المنصب ولكن لم يقدر لبو شامب ان يستلم منصبه </a:t>
            </a:r>
            <a:r>
              <a:rPr lang="ar-SA" sz="2400" dirty="0">
                <a:solidFill>
                  <a:schemeClr val="tx1">
                    <a:lumMod val="95000"/>
                    <a:lumOff val="5000"/>
                  </a:schemeClr>
                </a:solidFill>
              </a:rPr>
              <a:t>ب</a:t>
            </a:r>
            <a:r>
              <a:rPr lang="ar-SA" sz="2400" dirty="0" smtClean="0">
                <a:solidFill>
                  <a:schemeClr val="tx1">
                    <a:lumMod val="95000"/>
                    <a:lumOff val="5000"/>
                  </a:schemeClr>
                </a:solidFill>
              </a:rPr>
              <a:t>سبب وصول الحملة الفرنسية لمصر. </a:t>
            </a:r>
            <a:r>
              <a:rPr lang="ar-SA" sz="2400" smtClean="0">
                <a:solidFill>
                  <a:schemeClr val="tx1">
                    <a:lumMod val="95000"/>
                    <a:lumOff val="5000"/>
                  </a:schemeClr>
                </a:solidFill>
              </a:rPr>
              <a:t>ففشل </a:t>
            </a:r>
            <a:r>
              <a:rPr lang="ar-SA" sz="2400" dirty="0" smtClean="0">
                <a:solidFill>
                  <a:schemeClr val="tx1">
                    <a:lumMod val="95000"/>
                    <a:lumOff val="5000"/>
                  </a:schemeClr>
                </a:solidFill>
              </a:rPr>
              <a:t>مشروع فتح قنصلية فرنسية في مسقط </a:t>
            </a:r>
            <a:r>
              <a:rPr lang="ar-SA" sz="2400" dirty="0" smtClean="0">
                <a:solidFill>
                  <a:srgbClr val="FF0000"/>
                </a:solidFill>
              </a:rPr>
              <a:t>للمرة الثانية </a:t>
            </a:r>
            <a:r>
              <a:rPr lang="ar-SA" sz="2400" dirty="0" smtClean="0">
                <a:solidFill>
                  <a:schemeClr val="tx1">
                    <a:lumMod val="95000"/>
                    <a:lumOff val="5000"/>
                  </a:schemeClr>
                </a:solidFill>
              </a:rPr>
              <a:t>خلال تلك الفترة . </a:t>
            </a:r>
          </a:p>
          <a:p>
            <a:endParaRPr lang="ar-SA" sz="2400" dirty="0"/>
          </a:p>
        </p:txBody>
      </p:sp>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240px-PersianGulf_vue_satellite_du_golfe_persique.jpg"/>
          <p:cNvPicPr>
            <a:picLocks noChangeAspect="1"/>
          </p:cNvPicPr>
          <p:nvPr/>
        </p:nvPicPr>
        <p:blipFill>
          <a:blip r:embed="rId3" cstate="print">
            <a:lum contrast="-71000"/>
          </a:blip>
          <a:stretch>
            <a:fillRect/>
          </a:stretch>
        </p:blipFill>
        <p:spPr>
          <a:xfrm>
            <a:off x="-107571" y="-93201"/>
            <a:ext cx="9144000" cy="6858000"/>
          </a:xfrm>
          <a:prstGeom prst="rect">
            <a:avLst/>
          </a:prstGeom>
          <a:ln>
            <a:noFill/>
          </a:ln>
          <a:effectLst>
            <a:outerShdw blurRad="292100" dist="139700" dir="2700000" algn="tl" rotWithShape="0">
              <a:srgbClr val="333333">
                <a:alpha val="65000"/>
              </a:srgbClr>
            </a:outerShdw>
          </a:effectLst>
        </p:spPr>
      </p:pic>
      <p:sp>
        <p:nvSpPr>
          <p:cNvPr id="6" name="مربع نص 5"/>
          <p:cNvSpPr txBox="1"/>
          <p:nvPr/>
        </p:nvSpPr>
        <p:spPr>
          <a:xfrm>
            <a:off x="0" y="188640"/>
            <a:ext cx="8460432" cy="1200329"/>
          </a:xfrm>
          <a:prstGeom prst="rect">
            <a:avLst/>
          </a:prstGeom>
          <a:noFill/>
        </p:spPr>
        <p:txBody>
          <a:bodyPr wrap="square" rtlCol="1">
            <a:spAutoFit/>
          </a:bodyPr>
          <a:lstStyle/>
          <a:p>
            <a:pPr algn="ctr"/>
            <a:endParaRPr lang="ar-SA" b="1" u="sng" dirty="0" smtClean="0">
              <a:solidFill>
                <a:srgbClr val="FFFF00"/>
              </a:solidFill>
            </a:endParaRPr>
          </a:p>
          <a:p>
            <a:pPr algn="ctr"/>
            <a:endParaRPr lang="ar-SA" b="1" u="sng" dirty="0">
              <a:solidFill>
                <a:srgbClr val="FFFF00"/>
              </a:solidFill>
            </a:endParaRPr>
          </a:p>
          <a:p>
            <a:pPr algn="ctr"/>
            <a:r>
              <a:rPr lang="ar-SA" b="1" u="sng" dirty="0" smtClean="0">
                <a:solidFill>
                  <a:srgbClr val="FFFF00"/>
                </a:solidFill>
              </a:rPr>
              <a:t>سادسا : موقف عمان من الصراع البريطاني الفرنسي (1803 – 1808 م)</a:t>
            </a:r>
          </a:p>
          <a:p>
            <a:endParaRPr lang="ar-SA" dirty="0">
              <a:solidFill>
                <a:srgbClr val="FFFF00"/>
              </a:solidFill>
            </a:endParaRPr>
          </a:p>
        </p:txBody>
      </p:sp>
      <p:sp>
        <p:nvSpPr>
          <p:cNvPr id="7" name="مربع نص 6"/>
          <p:cNvSpPr txBox="1"/>
          <p:nvPr/>
        </p:nvSpPr>
        <p:spPr>
          <a:xfrm>
            <a:off x="0" y="1196752"/>
            <a:ext cx="9144000" cy="4462760"/>
          </a:xfrm>
          <a:prstGeom prst="rect">
            <a:avLst/>
          </a:prstGeom>
          <a:solidFill>
            <a:srgbClr val="DDD9C3">
              <a:alpha val="38039"/>
            </a:srgbClr>
          </a:solidFill>
        </p:spPr>
        <p:txBody>
          <a:bodyPr wrap="square" rtlCol="1">
            <a:spAutoFit/>
          </a:bodyPr>
          <a:lstStyle/>
          <a:p>
            <a:pPr>
              <a:buNone/>
            </a:pPr>
            <a:endParaRPr lang="ar-SA" sz="1400" dirty="0" smtClean="0">
              <a:solidFill>
                <a:schemeClr val="tx1">
                  <a:lumMod val="95000"/>
                  <a:lumOff val="5000"/>
                </a:schemeClr>
              </a:solidFill>
            </a:endParaRPr>
          </a:p>
          <a:p>
            <a:pPr>
              <a:buNone/>
            </a:pPr>
            <a:r>
              <a:rPr lang="ar-SA" sz="1400" b="1" dirty="0" smtClean="0"/>
              <a:t>= عمان كانت الباب الثاني لنابليون بونابرت لتحقيق مخططاته في الشرق ولضرب البريطانيين في الهند .</a:t>
            </a:r>
          </a:p>
          <a:p>
            <a:pPr lvl="0"/>
            <a:r>
              <a:rPr lang="ar-SA" sz="1400" b="1" dirty="0" smtClean="0"/>
              <a:t>=وبالرغم من هزيمة الفرنسيين في مصر لم </a:t>
            </a:r>
            <a:r>
              <a:rPr lang="ar-SA" sz="1400" b="1" dirty="0"/>
              <a:t>يتخلى نابليون بونابرت عن تحقيق طموحاته بإنشاء  </a:t>
            </a:r>
            <a:r>
              <a:rPr lang="ar-SA" sz="1400" b="1" dirty="0" smtClean="0"/>
              <a:t>إمبراطورية </a:t>
            </a:r>
            <a:r>
              <a:rPr lang="ar-SA" sz="1400" b="1" dirty="0"/>
              <a:t>شرقية بعد هزيمـته في مصر . </a:t>
            </a:r>
            <a:endParaRPr lang="ar-SA" sz="1400" b="1" dirty="0" smtClean="0"/>
          </a:p>
          <a:p>
            <a:pPr lvl="0"/>
            <a:endParaRPr lang="ar-SA" sz="1400" b="1" dirty="0" smtClean="0"/>
          </a:p>
          <a:p>
            <a:pPr lvl="0"/>
            <a:r>
              <a:rPr lang="ar-SA" sz="1400" b="1" dirty="0" smtClean="0"/>
              <a:t>= </a:t>
            </a:r>
            <a:r>
              <a:rPr lang="ar-SA" sz="1400" b="1" dirty="0"/>
              <a:t>اشار وزير خارجية فرنسا ( تاليران ) إلى أهمية مسقط وممتلكاتها في ساحل أفريقيا الشرقي وتدعيم العلاقات التجارية معها </a:t>
            </a:r>
            <a:r>
              <a:rPr lang="ar-SA" sz="1400" b="1" dirty="0" smtClean="0"/>
              <a:t>.</a:t>
            </a:r>
          </a:p>
          <a:p>
            <a:pPr lvl="0"/>
            <a:endParaRPr lang="en-US" sz="1400" b="1" dirty="0"/>
          </a:p>
          <a:p>
            <a:pPr lvl="0"/>
            <a:r>
              <a:rPr lang="ar-SA" sz="1400" b="1" dirty="0" smtClean="0"/>
              <a:t>=محاولات </a:t>
            </a:r>
            <a:r>
              <a:rPr lang="ar-SA" sz="1400" b="1" dirty="0"/>
              <a:t>الحاكم الجديد لجزيرة إيل دي فرانس (موريشيوس ) والقائد العام لفرنسا في الشرق (ديكان ) من التقرب حاكم عمان سلطان بن أحمد ، على الرغم من النفوذ البريطاني الواضح في مسقط . </a:t>
            </a:r>
            <a:endParaRPr lang="ar-SA" sz="1400" b="1" dirty="0" smtClean="0"/>
          </a:p>
          <a:p>
            <a:pPr lvl="0"/>
            <a:endParaRPr lang="en-US" sz="1400" b="1" dirty="0"/>
          </a:p>
          <a:p>
            <a:pPr lvl="0"/>
            <a:r>
              <a:rPr lang="ar-SA" sz="1400" b="1" dirty="0"/>
              <a:t> </a:t>
            </a:r>
            <a:r>
              <a:rPr lang="ar-SA" sz="1400" b="1" dirty="0" smtClean="0"/>
              <a:t>=ازدهار </a:t>
            </a:r>
            <a:r>
              <a:rPr lang="ar-SA" sz="1400" b="1" dirty="0"/>
              <a:t>العلاقات التجارية بين مسقط ومورشيس </a:t>
            </a:r>
            <a:r>
              <a:rPr lang="ar-SA" sz="1400" b="1" dirty="0" smtClean="0"/>
              <a:t>.حتى أرسل نابليون </a:t>
            </a:r>
            <a:r>
              <a:rPr lang="ar-SA" sz="1400" b="1" dirty="0"/>
              <a:t>بعثة </a:t>
            </a:r>
            <a:r>
              <a:rPr lang="ar-SA" sz="1400" b="1" dirty="0" smtClean="0"/>
              <a:t>رسمية لمسقط </a:t>
            </a:r>
            <a:r>
              <a:rPr lang="ar-SA" sz="1400" b="1" dirty="0"/>
              <a:t>برئاسة </a:t>
            </a:r>
            <a:r>
              <a:rPr lang="ar-SA" sz="1400" b="1" dirty="0" err="1" smtClean="0"/>
              <a:t>كافينياك</a:t>
            </a:r>
            <a:r>
              <a:rPr lang="ar-SA" sz="1400" b="1" dirty="0" smtClean="0"/>
              <a:t> عام </a:t>
            </a:r>
            <a:r>
              <a:rPr lang="ar-SA" sz="1400" b="1" dirty="0"/>
              <a:t>1802م مستغلاً صلح </a:t>
            </a:r>
            <a:r>
              <a:rPr lang="ar-SA" sz="1400" b="1" dirty="0" smtClean="0"/>
              <a:t>أميان المنعقد مع بريطانيا  </a:t>
            </a:r>
            <a:r>
              <a:rPr lang="ar-SA" sz="1400" b="1" dirty="0"/>
              <a:t>( </a:t>
            </a:r>
            <a:r>
              <a:rPr lang="ar-SA" sz="1400" b="1" dirty="0" smtClean="0"/>
              <a:t>بنصيحة </a:t>
            </a:r>
            <a:r>
              <a:rPr lang="ar-SA" sz="1400" b="1" dirty="0"/>
              <a:t>من وزير الخارجية تاليران )  </a:t>
            </a:r>
            <a:endParaRPr lang="en-US" sz="1400" b="1" dirty="0"/>
          </a:p>
          <a:p>
            <a:pPr>
              <a:buNone/>
            </a:pPr>
            <a:endParaRPr lang="en-US" sz="1400" b="1" dirty="0" smtClean="0">
              <a:solidFill>
                <a:schemeClr val="tx1">
                  <a:lumMod val="95000"/>
                  <a:lumOff val="5000"/>
                </a:schemeClr>
              </a:solidFill>
            </a:endParaRPr>
          </a:p>
          <a:p>
            <a:pPr lvl="0"/>
            <a:r>
              <a:rPr lang="ar-SA" sz="1400" b="1" dirty="0" smtClean="0"/>
              <a:t>= شهدت </a:t>
            </a:r>
            <a:r>
              <a:rPr lang="ar-SA" sz="1400" b="1" dirty="0"/>
              <a:t>العلاقات الفارسية الفرنسية ازدهاراً ملحوظا  خاصة بعد تجدد الاعتداءات الروسية على شمال فارس . واستغل نابليون طموح نادر شاه في تكوين </a:t>
            </a:r>
            <a:r>
              <a:rPr lang="ar-SA" sz="1400" b="1" dirty="0" smtClean="0"/>
              <a:t>إمبراطورتيه </a:t>
            </a:r>
            <a:r>
              <a:rPr lang="ar-SA" sz="1400" b="1" dirty="0"/>
              <a:t>والتصدي لروسيا مقابل مزيد من </a:t>
            </a:r>
            <a:r>
              <a:rPr lang="ar-SA" sz="1400" b="1" dirty="0" smtClean="0"/>
              <a:t>الامتيازات </a:t>
            </a:r>
            <a:r>
              <a:rPr lang="ar-SA" sz="1400" b="1" dirty="0"/>
              <a:t>الملاحية والتجارية لفرنسا في الخليج ، والتنازل عن أحد الجزر الفارسية في الخليج لفرنسا، وتبودل استقبال </a:t>
            </a:r>
            <a:r>
              <a:rPr lang="ar-SA" sz="1400" b="1" dirty="0" smtClean="0"/>
              <a:t>المبعوثين </a:t>
            </a:r>
            <a:r>
              <a:rPr lang="ar-SA" sz="1400" b="1" dirty="0"/>
              <a:t>من الطرفيين وانتهت بالتوقيع على معاهدة مع نابليون عام 1807م </a:t>
            </a:r>
            <a:r>
              <a:rPr lang="ar-SA" sz="1400" b="1" dirty="0" smtClean="0"/>
              <a:t>.</a:t>
            </a:r>
          </a:p>
          <a:p>
            <a:endParaRPr lang="ar-SA" sz="1400" b="1" dirty="0" smtClean="0"/>
          </a:p>
          <a:p>
            <a:endParaRPr lang="ar-SA" b="1" dirty="0"/>
          </a:p>
        </p:txBody>
      </p:sp>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thumb/6/6c/Preview_html_m5f2d9f06.jpg/250px-Preview_html_m5f2d9f0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980728"/>
            <a:ext cx="2088232" cy="20798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2" name="عنصر نائب للمحتوى 1"/>
          <p:cNvSpPr>
            <a:spLocks noGrp="1"/>
          </p:cNvSpPr>
          <p:nvPr>
            <p:ph idx="1"/>
          </p:nvPr>
        </p:nvSpPr>
        <p:spPr>
          <a:xfrm>
            <a:off x="590872" y="1196752"/>
            <a:ext cx="8229600" cy="5076056"/>
          </a:xfrm>
        </p:spPr>
        <p:txBody>
          <a:bodyPr>
            <a:normAutofit/>
          </a:bodyPr>
          <a:lstStyle/>
          <a:p>
            <a:pPr marL="0" indent="0">
              <a:buNone/>
            </a:pPr>
            <a:endParaRPr lang="ar-SA" sz="1400" b="1" dirty="0" smtClean="0"/>
          </a:p>
          <a:p>
            <a:pPr marL="0" indent="0">
              <a:buNone/>
            </a:pPr>
            <a:r>
              <a:rPr lang="ar-SA" sz="1400" b="1" u="sng" dirty="0" smtClean="0">
                <a:solidFill>
                  <a:srgbClr val="FF0000"/>
                </a:solidFill>
              </a:rPr>
              <a:t>بدء </a:t>
            </a:r>
            <a:r>
              <a:rPr lang="ar-SA" sz="1400" b="1" u="sng" dirty="0">
                <a:solidFill>
                  <a:srgbClr val="FF0000"/>
                </a:solidFill>
              </a:rPr>
              <a:t>مرحلة جديدة في تاريخ عمان بتولي سعيد بن سلطان بن أحمد حكم البلاد </a:t>
            </a:r>
            <a:endParaRPr lang="ar-SA" sz="1400" b="1" u="sng" dirty="0" smtClean="0">
              <a:solidFill>
                <a:srgbClr val="FF0000"/>
              </a:solidFill>
            </a:endParaRPr>
          </a:p>
          <a:p>
            <a:pPr marL="0" indent="0">
              <a:buNone/>
            </a:pPr>
            <a:endParaRPr lang="ar-SA" sz="1400" b="1" u="sng" dirty="0" smtClean="0">
              <a:solidFill>
                <a:srgbClr val="FF0000"/>
              </a:solidFill>
            </a:endParaRPr>
          </a:p>
          <a:p>
            <a:pPr marL="0" indent="0">
              <a:buNone/>
            </a:pPr>
            <a:r>
              <a:rPr lang="ar-SA" sz="1600" b="1" dirty="0" smtClean="0"/>
              <a:t>=الأوضاع </a:t>
            </a:r>
            <a:r>
              <a:rPr lang="ar-SA" sz="1600" b="1" dirty="0"/>
              <a:t>السياسية والتجارية في البلاد حينما تولى </a:t>
            </a:r>
            <a:r>
              <a:rPr lang="ar-SA" sz="1600" b="1" dirty="0" smtClean="0"/>
              <a:t>الحكم :</a:t>
            </a:r>
          </a:p>
          <a:p>
            <a:pPr marL="0" indent="0">
              <a:buNone/>
            </a:pPr>
            <a:endParaRPr lang="en-US" sz="1600" b="1" dirty="0"/>
          </a:p>
          <a:p>
            <a:pPr marL="0" lvl="0" indent="0">
              <a:buNone/>
            </a:pPr>
            <a:r>
              <a:rPr lang="ar-SA" sz="1600" b="1" dirty="0" smtClean="0"/>
              <a:t>1/ </a:t>
            </a:r>
            <a:r>
              <a:rPr lang="ar-SA" sz="1600" b="1" dirty="0" smtClean="0">
                <a:solidFill>
                  <a:schemeClr val="tx1"/>
                </a:solidFill>
              </a:rPr>
              <a:t>تعرضت بلاده لاعتداءات سعودية على أراضيه .  </a:t>
            </a:r>
            <a:endParaRPr lang="en-US" sz="1600" b="1" dirty="0">
              <a:solidFill>
                <a:schemeClr val="tx1"/>
              </a:solidFill>
            </a:endParaRPr>
          </a:p>
          <a:p>
            <a:pPr marL="0" lvl="0" indent="0">
              <a:buNone/>
            </a:pPr>
            <a:r>
              <a:rPr lang="ar-SA" sz="1600" b="1" dirty="0" smtClean="0">
                <a:solidFill>
                  <a:schemeClr val="tx1"/>
                </a:solidFill>
              </a:rPr>
              <a:t>2/ تجدد الاعتداءات </a:t>
            </a:r>
            <a:r>
              <a:rPr lang="ar-SA" sz="1600" b="1" dirty="0">
                <a:solidFill>
                  <a:schemeClr val="tx1"/>
                </a:solidFill>
              </a:rPr>
              <a:t>والقرصنة البحرية بين </a:t>
            </a:r>
            <a:r>
              <a:rPr lang="ar-SA" sz="1600" b="1" dirty="0" smtClean="0">
                <a:solidFill>
                  <a:schemeClr val="tx1"/>
                </a:solidFill>
              </a:rPr>
              <a:t>السفن البريطانية </a:t>
            </a:r>
          </a:p>
          <a:p>
            <a:pPr marL="0" lvl="0" indent="0">
              <a:buNone/>
            </a:pPr>
            <a:r>
              <a:rPr lang="ar-SA" sz="1600" b="1" dirty="0">
                <a:solidFill>
                  <a:schemeClr val="tx1"/>
                </a:solidFill>
              </a:rPr>
              <a:t> </a:t>
            </a:r>
            <a:r>
              <a:rPr lang="ar-SA" sz="1600" b="1" dirty="0" smtClean="0">
                <a:solidFill>
                  <a:schemeClr val="tx1"/>
                </a:solidFill>
              </a:rPr>
              <a:t>    والفرنسية </a:t>
            </a:r>
            <a:r>
              <a:rPr lang="ar-SA" sz="1600" b="1" dirty="0">
                <a:solidFill>
                  <a:schemeClr val="tx1"/>
                </a:solidFill>
              </a:rPr>
              <a:t>بالقرب من مياه مسقط . حتى أنها لحقت الضرر بالسفن العمانية .  </a:t>
            </a:r>
            <a:endParaRPr lang="ar-SA" sz="1600" b="1" dirty="0" smtClean="0">
              <a:solidFill>
                <a:schemeClr val="tx1"/>
              </a:solidFill>
            </a:endParaRPr>
          </a:p>
          <a:p>
            <a:pPr marL="0" lvl="0" indent="0">
              <a:buNone/>
            </a:pPr>
            <a:r>
              <a:rPr lang="ar-SA" sz="1600" b="1" dirty="0" smtClean="0">
                <a:solidFill>
                  <a:schemeClr val="tx1"/>
                </a:solidFill>
              </a:rPr>
              <a:t>     </a:t>
            </a:r>
            <a:endParaRPr lang="en-US" sz="1600" b="1" dirty="0">
              <a:solidFill>
                <a:schemeClr val="tx1"/>
              </a:solidFill>
            </a:endParaRPr>
          </a:p>
          <a:p>
            <a:pPr marL="0" indent="0">
              <a:buNone/>
            </a:pPr>
            <a:r>
              <a:rPr lang="ar-SA" sz="1600" b="1" dirty="0" smtClean="0">
                <a:solidFill>
                  <a:schemeClr val="tx1"/>
                </a:solidFill>
              </a:rPr>
              <a:t>= المعاهدة </a:t>
            </a:r>
            <a:r>
              <a:rPr lang="ar-SA" sz="1600" b="1" dirty="0">
                <a:solidFill>
                  <a:schemeClr val="tx1"/>
                </a:solidFill>
              </a:rPr>
              <a:t>العمانية الفرنسية عام 1807م </a:t>
            </a:r>
            <a:r>
              <a:rPr lang="ar-SA" sz="1600" b="1" dirty="0" smtClean="0">
                <a:solidFill>
                  <a:schemeClr val="tx1"/>
                </a:solidFill>
              </a:rPr>
              <a:t>: </a:t>
            </a:r>
          </a:p>
          <a:p>
            <a:pPr marL="0" indent="0">
              <a:buNone/>
            </a:pPr>
            <a:r>
              <a:rPr lang="ar-SA" sz="1600" b="1" dirty="0" smtClean="0">
                <a:solidFill>
                  <a:schemeClr val="tx1"/>
                </a:solidFill>
              </a:rPr>
              <a:t>تم </a:t>
            </a:r>
            <a:r>
              <a:rPr lang="ar-SA" sz="1600" b="1" dirty="0">
                <a:solidFill>
                  <a:schemeClr val="tx1"/>
                </a:solidFill>
              </a:rPr>
              <a:t>التوصل إلى عقد معاهدة بين الطرفين العُماني والفرنسي في بورت لويس وقعها </a:t>
            </a:r>
            <a:endParaRPr lang="ar-SA" sz="1600" b="1" dirty="0" smtClean="0">
              <a:solidFill>
                <a:schemeClr val="tx1"/>
              </a:solidFill>
            </a:endParaRPr>
          </a:p>
          <a:p>
            <a:pPr marL="0" indent="0">
              <a:buNone/>
            </a:pPr>
            <a:r>
              <a:rPr lang="ar-SA" sz="1600" b="1" dirty="0" smtClean="0">
                <a:solidFill>
                  <a:schemeClr val="tx1"/>
                </a:solidFill>
              </a:rPr>
              <a:t>الجنرال </a:t>
            </a:r>
            <a:r>
              <a:rPr lang="ar-SA" sz="1600" b="1" dirty="0">
                <a:solidFill>
                  <a:schemeClr val="tx1"/>
                </a:solidFill>
              </a:rPr>
              <a:t>ديكان عن فرنسا وماجد بن خلفان نيابة عن السلطان سعيد بن سلطان ، </a:t>
            </a:r>
            <a:endParaRPr lang="ar-SA" sz="1600" b="1" dirty="0" smtClean="0">
              <a:solidFill>
                <a:schemeClr val="tx1"/>
              </a:solidFill>
            </a:endParaRPr>
          </a:p>
          <a:p>
            <a:pPr marL="0" indent="0">
              <a:buNone/>
            </a:pPr>
            <a:r>
              <a:rPr lang="ar-SA" sz="1600" b="1" dirty="0" smtClean="0">
                <a:solidFill>
                  <a:schemeClr val="tx1"/>
                </a:solidFill>
              </a:rPr>
              <a:t>وبموجب </a:t>
            </a:r>
            <a:r>
              <a:rPr lang="ar-SA" sz="1600" b="1" dirty="0">
                <a:solidFill>
                  <a:schemeClr val="tx1"/>
                </a:solidFill>
              </a:rPr>
              <a:t>هذه المعاهدة ألزم سلطان عُمان وإمبراطور فرنسا نفسيهما بأن يمنح كل </a:t>
            </a:r>
            <a:endParaRPr lang="ar-SA" sz="1600" b="1" dirty="0" smtClean="0">
              <a:solidFill>
                <a:schemeClr val="tx1"/>
              </a:solidFill>
            </a:endParaRPr>
          </a:p>
          <a:p>
            <a:pPr marL="0" indent="0">
              <a:buNone/>
            </a:pPr>
            <a:r>
              <a:rPr lang="ar-SA" sz="1600" b="1" dirty="0" smtClean="0">
                <a:solidFill>
                  <a:schemeClr val="tx1"/>
                </a:solidFill>
              </a:rPr>
              <a:t>منهما </a:t>
            </a:r>
            <a:r>
              <a:rPr lang="ar-SA" sz="1600" b="1" dirty="0">
                <a:solidFill>
                  <a:schemeClr val="tx1"/>
                </a:solidFill>
              </a:rPr>
              <a:t>لرعايا الآخر امتيازات في كل الشؤون المتعلقة بالتجارة </a:t>
            </a:r>
            <a:r>
              <a:rPr lang="ar-SA" sz="1600" b="1" dirty="0" smtClean="0">
                <a:solidFill>
                  <a:schemeClr val="tx1"/>
                </a:solidFill>
              </a:rPr>
              <a:t>والملاحة .</a:t>
            </a:r>
            <a:endParaRPr lang="ar-SA" dirty="0">
              <a:solidFill>
                <a:srgbClr val="FFC000"/>
              </a:solidFill>
            </a:endParaRPr>
          </a:p>
        </p:txBody>
      </p:sp>
    </p:spTree>
    <p:extLst>
      <p:ext uri="{BB962C8B-B14F-4D97-AF65-F5344CB8AC3E}">
        <p14:creationId xmlns:p14="http://schemas.microsoft.com/office/powerpoint/2010/main" val="31970722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528" y="588724"/>
            <a:ext cx="8686800" cy="5494032"/>
          </a:xfrm>
        </p:spPr>
        <p:txBody>
          <a:bodyPr>
            <a:normAutofit fontScale="62500" lnSpcReduction="20000"/>
          </a:bodyPr>
          <a:lstStyle/>
          <a:p>
            <a:pPr marL="0" lvl="0" indent="0">
              <a:buNone/>
            </a:pPr>
            <a:endParaRPr lang="ar-SA" sz="2000" b="1" i="1" dirty="0" smtClean="0">
              <a:solidFill>
                <a:schemeClr val="tx1"/>
              </a:solidFill>
            </a:endParaRPr>
          </a:p>
          <a:p>
            <a:pPr marL="0" lvl="0" indent="0">
              <a:buNone/>
            </a:pPr>
            <a:r>
              <a:rPr lang="ar-SA" sz="2900" b="1" i="1" dirty="0" smtClean="0">
                <a:solidFill>
                  <a:schemeClr val="tx1"/>
                </a:solidFill>
              </a:rPr>
              <a:t>سابعا : انحسار </a:t>
            </a:r>
            <a:r>
              <a:rPr lang="ar-SA" sz="2900" b="1" i="1" dirty="0">
                <a:solidFill>
                  <a:schemeClr val="tx1"/>
                </a:solidFill>
              </a:rPr>
              <a:t>النفوذ الفرنسي من منطقة الخليج </a:t>
            </a:r>
            <a:r>
              <a:rPr lang="ar-SA" sz="2900" b="1" i="1" dirty="0" smtClean="0">
                <a:solidFill>
                  <a:schemeClr val="tx1"/>
                </a:solidFill>
              </a:rPr>
              <a:t>العربي:</a:t>
            </a:r>
          </a:p>
          <a:p>
            <a:pPr lvl="0"/>
            <a:endParaRPr lang="ar-SA" sz="2900" b="1" i="1" dirty="0">
              <a:solidFill>
                <a:schemeClr val="tx1"/>
              </a:solidFill>
            </a:endParaRPr>
          </a:p>
          <a:p>
            <a:pPr lvl="0"/>
            <a:endParaRPr lang="ar-SA" sz="2000" b="1" i="1" dirty="0" smtClean="0">
              <a:solidFill>
                <a:schemeClr val="tx1"/>
              </a:solidFill>
            </a:endParaRPr>
          </a:p>
          <a:p>
            <a:pPr marL="0" lvl="0" indent="0">
              <a:buNone/>
            </a:pPr>
            <a:r>
              <a:rPr lang="ar-SA" sz="2000" b="1" dirty="0" smtClean="0">
                <a:solidFill>
                  <a:srgbClr val="FF0000"/>
                </a:solidFill>
              </a:rPr>
              <a:t>س </a:t>
            </a:r>
            <a:r>
              <a:rPr lang="ar-SA" sz="2000" b="1" dirty="0">
                <a:solidFill>
                  <a:srgbClr val="FF0000"/>
                </a:solidFill>
              </a:rPr>
              <a:t>- </a:t>
            </a:r>
            <a:r>
              <a:rPr lang="ar-SA" sz="2000" b="1" dirty="0"/>
              <a:t>كيف حرصت بريطانيا على إزالة مكمن الخطر الفرنسي في الشرق ؟ وكيف خططت لتصفية النفوذ </a:t>
            </a:r>
            <a:endParaRPr lang="ar-SA" sz="2000" b="1" dirty="0" smtClean="0"/>
          </a:p>
          <a:p>
            <a:pPr marL="0" lvl="0" indent="0">
              <a:buNone/>
            </a:pPr>
            <a:endParaRPr lang="ar-SA" sz="2000" b="1" dirty="0"/>
          </a:p>
          <a:p>
            <a:pPr marL="0" lvl="0" indent="0">
              <a:buNone/>
            </a:pPr>
            <a:r>
              <a:rPr lang="ar-SA" sz="2000" b="1" dirty="0" smtClean="0"/>
              <a:t>الفرنسي </a:t>
            </a:r>
            <a:r>
              <a:rPr lang="ar-SA" sz="2000" b="1" dirty="0"/>
              <a:t>كلياً عن المحيط الهندي </a:t>
            </a:r>
            <a:r>
              <a:rPr lang="ar-SA" sz="2000" b="1" dirty="0" smtClean="0"/>
              <a:t>؟</a:t>
            </a:r>
          </a:p>
          <a:p>
            <a:pPr marL="0" lvl="0" indent="0">
              <a:buNone/>
            </a:pPr>
            <a:endParaRPr lang="en-US" sz="2000" b="1" dirty="0"/>
          </a:p>
          <a:p>
            <a:pPr marL="0" lvl="0" indent="0">
              <a:buNone/>
            </a:pPr>
            <a:r>
              <a:rPr lang="ar-SA" sz="2000" b="1" dirty="0" smtClean="0"/>
              <a:t>= شجعت </a:t>
            </a:r>
            <a:r>
              <a:rPr lang="ar-SA" sz="2000" b="1" dirty="0"/>
              <a:t>التحركات الفرنسية الأخيرة البريطانيين للقضاء على معاقل فرنسا في </a:t>
            </a:r>
            <a:r>
              <a:rPr lang="ar-SA" sz="2000" b="1" dirty="0" smtClean="0"/>
              <a:t>المنطقة </a:t>
            </a:r>
            <a:r>
              <a:rPr lang="ar-SA" sz="2000" b="1" dirty="0"/>
              <a:t>، و ابعادهم عن </a:t>
            </a:r>
            <a:r>
              <a:rPr lang="ar-SA" sz="2000" b="1" dirty="0" smtClean="0"/>
              <a:t>ا</a:t>
            </a:r>
          </a:p>
          <a:p>
            <a:pPr marL="0" lvl="0" indent="0">
              <a:buNone/>
            </a:pPr>
            <a:r>
              <a:rPr lang="ar-SA" sz="2000" b="1" dirty="0" smtClean="0"/>
              <a:t>لمحيط </a:t>
            </a:r>
            <a:r>
              <a:rPr lang="ar-SA" sz="2000" b="1" dirty="0"/>
              <a:t>الهندي . </a:t>
            </a:r>
            <a:r>
              <a:rPr lang="ar-SA" sz="2000" b="1" dirty="0" smtClean="0"/>
              <a:t>وأخذت </a:t>
            </a:r>
            <a:r>
              <a:rPr lang="ar-SA" sz="2000" b="1" dirty="0"/>
              <a:t>تخطط لتصفية النفوذ الفرنسي ، </a:t>
            </a:r>
            <a:r>
              <a:rPr lang="ar-SA" sz="2000" b="1" dirty="0" smtClean="0"/>
              <a:t>والمتمثل</a:t>
            </a:r>
          </a:p>
          <a:p>
            <a:pPr marL="0" lvl="0" indent="0">
              <a:buNone/>
            </a:pPr>
            <a:endParaRPr lang="ar-SA" sz="2000" b="1" dirty="0"/>
          </a:p>
          <a:p>
            <a:pPr marL="0" lvl="0" indent="0">
              <a:buNone/>
            </a:pPr>
            <a:r>
              <a:rPr lang="ar-SA" sz="2000" b="1" dirty="0" smtClean="0"/>
              <a:t> </a:t>
            </a:r>
            <a:r>
              <a:rPr lang="ar-SA" sz="2000" b="1" dirty="0"/>
              <a:t>بقواعد الانطلاق البحري في جزيرة أبل دي فرانس (موريشيوس) وبوربون تلك القاعدتين اللتين طالما </a:t>
            </a:r>
            <a:endParaRPr lang="ar-SA" sz="2000" b="1" dirty="0" smtClean="0"/>
          </a:p>
          <a:p>
            <a:pPr marL="0" lvl="0" indent="0">
              <a:buNone/>
            </a:pPr>
            <a:endParaRPr lang="ar-SA" sz="2000" b="1" dirty="0"/>
          </a:p>
          <a:p>
            <a:pPr marL="0" lvl="0" indent="0">
              <a:buNone/>
            </a:pPr>
            <a:r>
              <a:rPr lang="ar-SA" sz="2000" b="1" dirty="0" smtClean="0"/>
              <a:t>ازعجتا </a:t>
            </a:r>
            <a:r>
              <a:rPr lang="ar-SA" sz="2000" b="1" dirty="0"/>
              <a:t>البريطانيين لا لكونها مراكز لإدارة النفوذ الفرنسي في الخليج والهند فحسب بل لما سببتا من دمار </a:t>
            </a:r>
            <a:endParaRPr lang="ar-SA" sz="2000" b="1" dirty="0" smtClean="0"/>
          </a:p>
          <a:p>
            <a:pPr marL="0" lvl="0" indent="0">
              <a:buNone/>
            </a:pPr>
            <a:endParaRPr lang="ar-SA" sz="2000" b="1" dirty="0"/>
          </a:p>
          <a:p>
            <a:pPr marL="0" lvl="0" indent="0">
              <a:buNone/>
            </a:pPr>
            <a:r>
              <a:rPr lang="ar-SA" sz="2000" b="1" dirty="0" smtClean="0"/>
              <a:t>للسفن </a:t>
            </a:r>
            <a:r>
              <a:rPr lang="ar-SA" sz="2000" b="1" dirty="0"/>
              <a:t>التجارية البريطانية .</a:t>
            </a:r>
            <a:endParaRPr lang="en-US" sz="2000" b="1" dirty="0"/>
          </a:p>
          <a:p>
            <a:pPr marL="0" lvl="0" indent="0">
              <a:lnSpc>
                <a:spcPct val="150000"/>
              </a:lnSpc>
              <a:buNone/>
            </a:pPr>
            <a:r>
              <a:rPr lang="ar-SA" sz="2000" b="1" dirty="0" smtClean="0"/>
              <a:t>=</a:t>
            </a:r>
            <a:r>
              <a:rPr lang="ar-SA" sz="2000" b="1" dirty="0"/>
              <a:t>عدد من المحاولات البريطانية لاحتلال الجزر الفرنسية: </a:t>
            </a:r>
          </a:p>
          <a:p>
            <a:pPr marL="0" lvl="0" indent="0">
              <a:lnSpc>
                <a:spcPct val="150000"/>
              </a:lnSpc>
              <a:buNone/>
            </a:pPr>
            <a:r>
              <a:rPr lang="ar-SA" sz="2000" b="1" dirty="0"/>
              <a:t>عام </a:t>
            </a:r>
            <a:r>
              <a:rPr lang="ar-SA" sz="2000" b="1" dirty="0">
                <a:solidFill>
                  <a:srgbClr val="C00000"/>
                </a:solidFill>
              </a:rPr>
              <a:t>1793 م </a:t>
            </a:r>
            <a:r>
              <a:rPr lang="ar-SA" sz="2000" b="1" dirty="0"/>
              <a:t>. المحاولة الأولى / ثم مشروع خطة عام</a:t>
            </a:r>
            <a:r>
              <a:rPr lang="ar-SA" sz="2000" b="1" dirty="0">
                <a:solidFill>
                  <a:srgbClr val="C00000"/>
                </a:solidFill>
              </a:rPr>
              <a:t> 1803م</a:t>
            </a:r>
            <a:r>
              <a:rPr lang="ar-SA" sz="2000" b="1" dirty="0"/>
              <a:t>  / وحصار عام</a:t>
            </a:r>
            <a:r>
              <a:rPr lang="ar-SA" sz="2000" b="1" dirty="0">
                <a:solidFill>
                  <a:srgbClr val="C00000"/>
                </a:solidFill>
              </a:rPr>
              <a:t> 1804م </a:t>
            </a:r>
            <a:r>
              <a:rPr lang="ar-SA" sz="2000" b="1" dirty="0"/>
              <a:t>لكن كلها كانت محاولات غير مجدية وغير مثمرة . </a:t>
            </a:r>
            <a:endParaRPr lang="en-US" sz="2000" b="1" dirty="0"/>
          </a:p>
          <a:p>
            <a:pPr marL="0" lvl="0" indent="0">
              <a:lnSpc>
                <a:spcPct val="150000"/>
              </a:lnSpc>
              <a:buNone/>
            </a:pPr>
            <a:r>
              <a:rPr lang="ar-SA" sz="2000" b="1" dirty="0" smtClean="0"/>
              <a:t>= المحاولة </a:t>
            </a:r>
            <a:r>
              <a:rPr lang="ar-SA" sz="2000" b="1" dirty="0" smtClean="0"/>
              <a:t>الرابعة  </a:t>
            </a:r>
            <a:r>
              <a:rPr lang="ar-SA" sz="2000" b="1" dirty="0"/>
              <a:t>: قرر حاكم الهند العام ارسال حملة كبيرة إلى جزيزة </a:t>
            </a:r>
            <a:r>
              <a:rPr lang="ar-SA" sz="2000" b="1" dirty="0" err="1"/>
              <a:t>بوربون</a:t>
            </a:r>
            <a:r>
              <a:rPr lang="ar-SA" sz="2000" b="1" dirty="0"/>
              <a:t> عام </a:t>
            </a:r>
            <a:r>
              <a:rPr lang="ar-SA" sz="2000" b="1" dirty="0">
                <a:solidFill>
                  <a:srgbClr val="C00000"/>
                </a:solidFill>
              </a:rPr>
              <a:t>1810 م  </a:t>
            </a:r>
            <a:r>
              <a:rPr lang="ar-SA" sz="2000" b="1" dirty="0"/>
              <a:t>تمكنت من السيطرة عليها بعد مقاومة فرنسية عنيفة </a:t>
            </a:r>
            <a:r>
              <a:rPr lang="ar-SA" sz="2000" b="1" dirty="0" smtClean="0"/>
              <a:t>،وشدد </a:t>
            </a:r>
            <a:r>
              <a:rPr lang="ar-SA" sz="2000" b="1" dirty="0"/>
              <a:t>الحصار على الجزيرة الرئيسة موريشيوس ( إيل دي فرانس )وقاتل الفرنسيون بضراوة في العاصمة بورت لويس ، حتى أعلنوا الاستسلام للبريطانيين ، وتم طردهم من الجزيرة إلى فرنسا  بواسطة سفن بريطانية .</a:t>
            </a:r>
            <a:endParaRPr lang="en-US" sz="2000" b="1" dirty="0"/>
          </a:p>
          <a:p>
            <a:pPr marL="0" indent="0">
              <a:buNone/>
            </a:pPr>
            <a:endParaRPr lang="ar-SA" sz="2000" b="1" i="1" dirty="0" smtClean="0">
              <a:solidFill>
                <a:schemeClr val="tx1"/>
              </a:solidFill>
            </a:endParaRPr>
          </a:p>
          <a:p>
            <a:pPr marL="0" indent="0">
              <a:buNone/>
            </a:pPr>
            <a:endParaRPr lang="ar-SA" sz="2000" b="1" i="1" dirty="0">
              <a:solidFill>
                <a:schemeClr val="tx1"/>
              </a:solidFill>
            </a:endParaRPr>
          </a:p>
          <a:p>
            <a:pPr marL="0" indent="0">
              <a:buNone/>
            </a:pPr>
            <a:endParaRPr lang="ar-SA" sz="2000" dirty="0"/>
          </a:p>
        </p:txBody>
      </p:sp>
    </p:spTree>
    <p:extLst>
      <p:ext uri="{BB962C8B-B14F-4D97-AF65-F5344CB8AC3E}">
        <p14:creationId xmlns:p14="http://schemas.microsoft.com/office/powerpoint/2010/main" val="4729447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cture1.png"/>
          <p:cNvPicPr>
            <a:picLocks noGrp="1" noChangeAspect="1"/>
          </p:cNvPicPr>
          <p:nvPr>
            <p:ph idx="1"/>
          </p:nvPr>
        </p:nvPicPr>
        <p:blipFill>
          <a:blip r:embed="rId2" cstate="print">
            <a:lum bright="15000" contrast="56000"/>
          </a:blip>
          <a:stretch>
            <a:fillRect/>
          </a:stretch>
        </p:blipFill>
        <p:spPr>
          <a:xfrm>
            <a:off x="0" y="0"/>
            <a:ext cx="9144000" cy="6858000"/>
          </a:xfrm>
        </p:spPr>
      </p:pic>
      <p:sp>
        <p:nvSpPr>
          <p:cNvPr id="5" name="Rounded Rectangle 4"/>
          <p:cNvSpPr/>
          <p:nvPr/>
        </p:nvSpPr>
        <p:spPr>
          <a:xfrm>
            <a:off x="539552" y="1196752"/>
            <a:ext cx="7992888" cy="5472608"/>
          </a:xfrm>
          <a:prstGeom prst="roundRect">
            <a:avLst/>
          </a:prstGeom>
          <a:solidFill>
            <a:schemeClr val="accent1">
              <a:alpha val="51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endParaRPr lang="ar-SA" dirty="0" smtClean="0">
              <a:solidFill>
                <a:schemeClr val="tx1"/>
              </a:solidFill>
            </a:endParaRPr>
          </a:p>
          <a:p>
            <a:endParaRPr lang="ar-SA" dirty="0" smtClean="0">
              <a:solidFill>
                <a:schemeClr val="tx1"/>
              </a:solidFill>
            </a:endParaRPr>
          </a:p>
          <a:p>
            <a:endParaRPr lang="ar-SA" dirty="0" smtClean="0">
              <a:solidFill>
                <a:schemeClr val="tx1"/>
              </a:solidFill>
            </a:endParaRPr>
          </a:p>
          <a:p>
            <a:endParaRPr lang="ar-SA" dirty="0" smtClean="0">
              <a:solidFill>
                <a:schemeClr val="tx1"/>
              </a:solidFill>
            </a:endParaRPr>
          </a:p>
          <a:p>
            <a:endParaRPr lang="ar-SA" dirty="0" smtClean="0">
              <a:solidFill>
                <a:schemeClr val="tx1"/>
              </a:solidFill>
            </a:endParaRPr>
          </a:p>
          <a:p>
            <a:endParaRPr lang="ar-SA" dirty="0" smtClean="0">
              <a:solidFill>
                <a:schemeClr val="tx1"/>
              </a:solidFill>
            </a:endParaRPr>
          </a:p>
          <a:p>
            <a:endParaRPr lang="ar-SA" dirty="0" smtClean="0">
              <a:solidFill>
                <a:schemeClr val="tx1"/>
              </a:solidFill>
            </a:endParaRPr>
          </a:p>
          <a:p>
            <a:endParaRPr lang="ar-SA" dirty="0" smtClean="0">
              <a:solidFill>
                <a:schemeClr val="tx1"/>
              </a:solidFill>
            </a:endParaRPr>
          </a:p>
          <a:p>
            <a:endParaRPr lang="ar-SA" dirty="0" smtClean="0">
              <a:solidFill>
                <a:schemeClr val="tx1"/>
              </a:solidFill>
            </a:endParaRPr>
          </a:p>
          <a:p>
            <a:endParaRPr lang="ar-SA" dirty="0" smtClean="0">
              <a:solidFill>
                <a:schemeClr val="tx1"/>
              </a:solidFill>
            </a:endParaRPr>
          </a:p>
          <a:p>
            <a:r>
              <a:rPr lang="ar-SA" sz="2000" dirty="0" smtClean="0">
                <a:solidFill>
                  <a:srgbClr val="C00000"/>
                </a:solidFill>
              </a:rPr>
              <a:t>س-</a:t>
            </a:r>
            <a:r>
              <a:rPr lang="ar-SA" sz="2000" dirty="0" smtClean="0">
                <a:solidFill>
                  <a:schemeClr val="tx1"/>
                </a:solidFill>
              </a:rPr>
              <a:t> أصبح الخليج العربي أحد الميادين الجانبية للصراع البريطاني الفرنسي في المحيط الهندي . ( صح) ام ( خطأ)</a:t>
            </a:r>
          </a:p>
          <a:p>
            <a:endParaRPr lang="ar-SA" sz="2000" dirty="0" smtClean="0">
              <a:solidFill>
                <a:schemeClr val="tx1"/>
              </a:solidFill>
            </a:endParaRPr>
          </a:p>
          <a:p>
            <a:r>
              <a:rPr lang="ar-SA" sz="2000" dirty="0" smtClean="0">
                <a:solidFill>
                  <a:srgbClr val="C00000"/>
                </a:solidFill>
              </a:rPr>
              <a:t>س-</a:t>
            </a:r>
            <a:r>
              <a:rPr lang="ar-SA" sz="2000" dirty="0" smtClean="0">
                <a:solidFill>
                  <a:schemeClr val="tx1"/>
                </a:solidFill>
              </a:rPr>
              <a:t> ودمر الأسطول الفرنسي عام 1759م المركز التجاري لوكالة شركة الهند الشرقية البريطانية في بندر عباس  (صح ) ام (خطأـ)</a:t>
            </a:r>
          </a:p>
          <a:p>
            <a:endParaRPr lang="ar-SA" sz="2000" dirty="0" smtClean="0">
              <a:solidFill>
                <a:schemeClr val="tx1"/>
              </a:solidFill>
            </a:endParaRPr>
          </a:p>
          <a:p>
            <a:r>
              <a:rPr lang="ar-SA" sz="2000" dirty="0" smtClean="0">
                <a:solidFill>
                  <a:srgbClr val="C00000"/>
                </a:solidFill>
              </a:rPr>
              <a:t>س- </a:t>
            </a:r>
            <a:r>
              <a:rPr lang="ar-SA" sz="2000" dirty="0" smtClean="0">
                <a:solidFill>
                  <a:schemeClr val="tx1"/>
                </a:solidFill>
              </a:rPr>
              <a:t>ظل النشاط الفرنسي في العراق محدودا حتى آواخر القرن الثامن عشر الميلادي . (صح ) ام (خطأـ)</a:t>
            </a:r>
          </a:p>
          <a:p>
            <a:r>
              <a:rPr lang="ar-SA" sz="2000" dirty="0" smtClean="0"/>
              <a:t> </a:t>
            </a:r>
            <a:r>
              <a:rPr lang="ar-SA" sz="2000" dirty="0" smtClean="0">
                <a:solidFill>
                  <a:srgbClr val="C00000"/>
                </a:solidFill>
              </a:rPr>
              <a:t>س-</a:t>
            </a:r>
            <a:r>
              <a:rPr lang="ar-SA" sz="2000" dirty="0" smtClean="0"/>
              <a:t> </a:t>
            </a:r>
            <a:r>
              <a:rPr lang="ar-SA" sz="2000" dirty="0" smtClean="0">
                <a:solidFill>
                  <a:schemeClr val="tx1"/>
                </a:solidFill>
              </a:rPr>
              <a:t>في القرن الثامن عشر كان اعتمادهم على  رجال الدين امام المنافسة الهولندية والبريطانية النشيطة . (صح ) ام (خطأـ)</a:t>
            </a:r>
          </a:p>
          <a:p>
            <a:endParaRPr lang="ar-SA" sz="2000" dirty="0" smtClean="0">
              <a:solidFill>
                <a:schemeClr val="tx1"/>
              </a:solidFill>
            </a:endParaRPr>
          </a:p>
          <a:p>
            <a:r>
              <a:rPr lang="ar-SA" sz="2000" dirty="0">
                <a:solidFill>
                  <a:srgbClr val="C00000"/>
                </a:solidFill>
              </a:rPr>
              <a:t>س-</a:t>
            </a:r>
            <a:r>
              <a:rPr lang="ar-SA" sz="2000" dirty="0">
                <a:solidFill>
                  <a:schemeClr val="tx1"/>
                </a:solidFill>
              </a:rPr>
              <a:t>شكلت محطة تنافس قوي بين بريطانيا وفرنسا </a:t>
            </a:r>
          </a:p>
          <a:p>
            <a:r>
              <a:rPr lang="ar-SA" sz="2000" dirty="0">
                <a:solidFill>
                  <a:schemeClr val="tx1"/>
                </a:solidFill>
              </a:rPr>
              <a:t>( مسقط _ العراق - فارس)</a:t>
            </a:r>
          </a:p>
          <a:p>
            <a:endParaRPr lang="ar-SA" sz="2000" dirty="0" smtClean="0">
              <a:solidFill>
                <a:schemeClr val="tx1"/>
              </a:solidFill>
            </a:endParaRPr>
          </a:p>
          <a:p>
            <a:endParaRPr lang="ar-SA" dirty="0" smtClean="0">
              <a:solidFill>
                <a:schemeClr val="tx1"/>
              </a:solidFill>
            </a:endParaRPr>
          </a:p>
          <a:p>
            <a:endParaRPr lang="ar-SA" dirty="0" smtClean="0">
              <a:solidFill>
                <a:schemeClr val="tx1"/>
              </a:solidFill>
            </a:endParaRPr>
          </a:p>
          <a:p>
            <a:endParaRPr lang="ar-SA" dirty="0" smtClean="0">
              <a:solidFill>
                <a:schemeClr val="tx1"/>
              </a:solidFill>
            </a:endParaRPr>
          </a:p>
          <a:p>
            <a:endParaRPr lang="ar-SA" dirty="0" smtClean="0">
              <a:solidFill>
                <a:schemeClr val="tx1"/>
              </a:solidFill>
            </a:endParaRPr>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en-US" dirty="0" smtClean="0"/>
          </a:p>
        </p:txBody>
      </p:sp>
      <p:sp>
        <p:nvSpPr>
          <p:cNvPr id="2" name="Title 1"/>
          <p:cNvSpPr>
            <a:spLocks noGrp="1"/>
          </p:cNvSpPr>
          <p:nvPr>
            <p:ph type="title"/>
          </p:nvPr>
        </p:nvSpPr>
        <p:spPr>
          <a:xfrm>
            <a:off x="304800" y="188640"/>
            <a:ext cx="8686800" cy="576064"/>
          </a:xfrm>
        </p:spPr>
        <p:txBody>
          <a:bodyPr>
            <a:normAutofit fontScale="90000"/>
          </a:bodyPr>
          <a:lstStyle/>
          <a:p>
            <a:pPr algn="ctr"/>
            <a:r>
              <a:rPr lang="ar-SA" dirty="0" smtClean="0">
                <a:solidFill>
                  <a:schemeClr val="tx1"/>
                </a:solidFill>
              </a:rPr>
              <a:t>اسئلة </a:t>
            </a:r>
            <a:endParaRPr lang="ar-SA" dirty="0">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cture2.png"/>
          <p:cNvPicPr>
            <a:picLocks noGrp="1" noChangeAspect="1"/>
          </p:cNvPicPr>
          <p:nvPr>
            <p:ph idx="1"/>
          </p:nvPr>
        </p:nvPicPr>
        <p:blipFill>
          <a:blip r:embed="rId2" cstate="print"/>
          <a:stretch>
            <a:fillRect/>
          </a:stretch>
        </p:blipFill>
        <p:spPr>
          <a:xfrm>
            <a:off x="0" y="0"/>
            <a:ext cx="9144000" cy="6858000"/>
          </a:xfrm>
        </p:spPr>
      </p:pic>
      <p:sp>
        <p:nvSpPr>
          <p:cNvPr id="2" name="Title 1"/>
          <p:cNvSpPr>
            <a:spLocks noGrp="1"/>
          </p:cNvSpPr>
          <p:nvPr>
            <p:ph type="title"/>
          </p:nvPr>
        </p:nvSpPr>
        <p:spPr/>
        <p:txBody>
          <a:bodyPr/>
          <a:lstStyle/>
          <a:p>
            <a:pPr algn="ctr"/>
            <a:r>
              <a:rPr lang="ar-SA" dirty="0" smtClean="0"/>
              <a:t>اســــــئـــــلــــــة </a:t>
            </a:r>
            <a:endParaRPr lang="ar-SA" dirty="0"/>
          </a:p>
        </p:txBody>
      </p:sp>
      <p:sp>
        <p:nvSpPr>
          <p:cNvPr id="5" name="Rounded Rectangle 4"/>
          <p:cNvSpPr/>
          <p:nvPr/>
        </p:nvSpPr>
        <p:spPr>
          <a:xfrm>
            <a:off x="447855" y="2060848"/>
            <a:ext cx="8352928" cy="5544616"/>
          </a:xfrm>
          <a:prstGeom prst="roundRect">
            <a:avLst/>
          </a:prstGeom>
          <a:solidFill>
            <a:schemeClr val="accent1">
              <a:alpha val="42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endParaRPr lang="ar-SA" dirty="0" smtClean="0">
              <a:solidFill>
                <a:schemeClr val="tx1"/>
              </a:solidFill>
            </a:endParaRPr>
          </a:p>
          <a:p>
            <a:endParaRPr lang="ar-SA" dirty="0" smtClean="0">
              <a:solidFill>
                <a:schemeClr val="tx1"/>
              </a:solidFill>
            </a:endParaRPr>
          </a:p>
          <a:p>
            <a:endParaRPr lang="ar-SA" dirty="0" smtClean="0">
              <a:solidFill>
                <a:schemeClr val="tx1"/>
              </a:solidFill>
            </a:endParaRPr>
          </a:p>
          <a:p>
            <a:endParaRPr lang="ar-SA" dirty="0" smtClean="0">
              <a:solidFill>
                <a:schemeClr val="tx1"/>
              </a:solidFill>
            </a:endParaRPr>
          </a:p>
          <a:p>
            <a:endParaRPr lang="ar-SA" dirty="0" smtClean="0">
              <a:solidFill>
                <a:schemeClr val="tx1"/>
              </a:solidFill>
            </a:endParaRPr>
          </a:p>
          <a:p>
            <a:endParaRPr lang="ar-SA" dirty="0" smtClean="0">
              <a:solidFill>
                <a:schemeClr val="tx1"/>
              </a:solidFill>
            </a:endParaRPr>
          </a:p>
          <a:p>
            <a:endParaRPr lang="ar-SA" dirty="0" smtClean="0">
              <a:solidFill>
                <a:schemeClr val="tx1"/>
              </a:solidFill>
            </a:endParaRPr>
          </a:p>
          <a:p>
            <a:endParaRPr lang="ar-SA" dirty="0" smtClean="0">
              <a:solidFill>
                <a:schemeClr val="tx1"/>
              </a:solidFill>
            </a:endParaRPr>
          </a:p>
          <a:p>
            <a:endParaRPr lang="ar-SA" dirty="0" smtClean="0">
              <a:solidFill>
                <a:schemeClr val="tx1"/>
              </a:solidFill>
            </a:endParaRPr>
          </a:p>
          <a:p>
            <a:endParaRPr lang="ar-SA" dirty="0" smtClean="0">
              <a:solidFill>
                <a:schemeClr val="tx1"/>
              </a:solidFill>
            </a:endParaRPr>
          </a:p>
          <a:p>
            <a:endParaRPr lang="ar-SA" dirty="0">
              <a:solidFill>
                <a:schemeClr val="tx1"/>
              </a:solidFill>
            </a:endParaRPr>
          </a:p>
          <a:p>
            <a:endParaRPr lang="ar-SA" dirty="0" smtClean="0">
              <a:solidFill>
                <a:schemeClr val="tx1"/>
              </a:solidFill>
            </a:endParaRPr>
          </a:p>
          <a:p>
            <a:r>
              <a:rPr lang="ar-SA" sz="2000" dirty="0" smtClean="0">
                <a:solidFill>
                  <a:srgbClr val="C00000"/>
                </a:solidFill>
              </a:rPr>
              <a:t>س- </a:t>
            </a:r>
            <a:r>
              <a:rPr lang="ar-SA" sz="2000" dirty="0" smtClean="0">
                <a:solidFill>
                  <a:schemeClr val="tx1"/>
                </a:solidFill>
              </a:rPr>
              <a:t>نجحت فرنسا في احتلال جزيرة مهمة في المحيط الهندي عام 1715م ركزت </a:t>
            </a:r>
            <a:r>
              <a:rPr lang="ar-SA" sz="2000" dirty="0">
                <a:solidFill>
                  <a:schemeClr val="tx1"/>
                </a:solidFill>
              </a:rPr>
              <a:t>فرنسا من خلالها على </a:t>
            </a:r>
            <a:r>
              <a:rPr lang="ar-SA" sz="2000" dirty="0" smtClean="0">
                <a:solidFill>
                  <a:schemeClr val="tx1"/>
                </a:solidFill>
              </a:rPr>
              <a:t>التصدي </a:t>
            </a:r>
            <a:r>
              <a:rPr lang="ar-SA" sz="2000" dirty="0">
                <a:solidFill>
                  <a:schemeClr val="tx1"/>
                </a:solidFill>
              </a:rPr>
              <a:t>للتجارة البريطانية في المحيط الهندي والخليج  </a:t>
            </a:r>
            <a:r>
              <a:rPr lang="ar-SA" sz="2000" dirty="0" smtClean="0">
                <a:solidFill>
                  <a:schemeClr val="tx1"/>
                </a:solidFill>
              </a:rPr>
              <a:t>العربي. هي :</a:t>
            </a:r>
            <a:r>
              <a:rPr lang="ar-SA" sz="2000" dirty="0">
                <a:solidFill>
                  <a:schemeClr val="tx1"/>
                </a:solidFill>
              </a:rPr>
              <a:t> </a:t>
            </a:r>
            <a:r>
              <a:rPr lang="ar-SA" sz="2000" dirty="0" smtClean="0">
                <a:solidFill>
                  <a:schemeClr val="tx1"/>
                </a:solidFill>
              </a:rPr>
              <a:t> </a:t>
            </a:r>
            <a:r>
              <a:rPr lang="ar-SA" sz="2000" dirty="0" smtClean="0">
                <a:solidFill>
                  <a:schemeClr val="tx1"/>
                </a:solidFill>
              </a:rPr>
              <a:t>مدغشقر  (</a:t>
            </a:r>
            <a:r>
              <a:rPr lang="ar-SA" sz="2000" dirty="0">
                <a:solidFill>
                  <a:schemeClr val="tx1"/>
                </a:solidFill>
              </a:rPr>
              <a:t>صح) ام (خطأ)</a:t>
            </a:r>
          </a:p>
          <a:p>
            <a:pPr lvl="0"/>
            <a:endParaRPr lang="ar-SA" sz="2000" dirty="0" smtClean="0">
              <a:solidFill>
                <a:schemeClr val="tx1"/>
              </a:solidFill>
            </a:endParaRPr>
          </a:p>
          <a:p>
            <a:r>
              <a:rPr lang="ar-SA" sz="2000" dirty="0" smtClean="0">
                <a:solidFill>
                  <a:srgbClr val="C00000"/>
                </a:solidFill>
              </a:rPr>
              <a:t>س-</a:t>
            </a:r>
            <a:r>
              <a:rPr lang="ar-SA" sz="2000" dirty="0" smtClean="0">
                <a:solidFill>
                  <a:schemeClr val="tx1"/>
                </a:solidFill>
              </a:rPr>
              <a:t> لم يتخلى نابليون بونابرت عن تحقيق طموحاته بإنشاء  أمبرطورية شرقية بعد هزيمـته في مصر  (صح) ام (خطأ</a:t>
            </a:r>
            <a:r>
              <a:rPr lang="ar-SA" sz="2000" dirty="0" smtClean="0">
                <a:solidFill>
                  <a:schemeClr val="tx1"/>
                </a:solidFill>
              </a:rPr>
              <a:t>)</a:t>
            </a:r>
          </a:p>
          <a:p>
            <a:endParaRPr lang="ar-SA" sz="2000" dirty="0" smtClean="0">
              <a:solidFill>
                <a:schemeClr val="tx1"/>
              </a:solidFill>
            </a:endParaRPr>
          </a:p>
          <a:p>
            <a:r>
              <a:rPr lang="ar-SA" sz="2000" dirty="0" smtClean="0">
                <a:solidFill>
                  <a:srgbClr val="C00000"/>
                </a:solidFill>
              </a:rPr>
              <a:t>س-</a:t>
            </a:r>
            <a:r>
              <a:rPr lang="ar-SA" sz="2000" dirty="0" smtClean="0">
                <a:solidFill>
                  <a:schemeClr val="tx1"/>
                </a:solidFill>
              </a:rPr>
              <a:t> شهدت العلاقات الفارسية الفرنسية ازدهاراً ملحوظا  خاصة بعد تجدد الاعتداءات الروسية على شمال فارس (صح) ام (خطا)</a:t>
            </a:r>
          </a:p>
          <a:p>
            <a:r>
              <a:rPr lang="ar-SA" sz="2000" dirty="0" smtClean="0">
                <a:solidFill>
                  <a:schemeClr val="tx1"/>
                </a:solidFill>
              </a:rPr>
              <a:t> </a:t>
            </a:r>
            <a:endParaRPr lang="ar-SA" dirty="0" smtClean="0">
              <a:solidFill>
                <a:schemeClr val="tx1"/>
              </a:solidFill>
            </a:endParaRPr>
          </a:p>
          <a:p>
            <a:r>
              <a:rPr lang="ar-SA" dirty="0">
                <a:solidFill>
                  <a:srgbClr val="C00000"/>
                </a:solidFill>
              </a:rPr>
              <a:t>س-</a:t>
            </a:r>
            <a:r>
              <a:rPr lang="ar-SA" dirty="0">
                <a:solidFill>
                  <a:schemeClr val="tx1"/>
                </a:solidFill>
              </a:rPr>
              <a:t> كانت الباب الثاني لنابليون بونابرت لتحقيق مخططاته في الشرق ولضرب البريطانيين في الهند ( فارس - عمان _ العراق )</a:t>
            </a:r>
          </a:p>
          <a:p>
            <a:pPr algn="ctr"/>
            <a:endParaRPr lang="ar-SA" dirty="0">
              <a:solidFill>
                <a:schemeClr val="tx1"/>
              </a:solidFill>
            </a:endParaRPr>
          </a:p>
          <a:p>
            <a:pPr algn="ctr"/>
            <a:r>
              <a:rPr lang="ar-SA" dirty="0">
                <a:solidFill>
                  <a:srgbClr val="C00000"/>
                </a:solidFill>
              </a:rPr>
              <a:t>س-</a:t>
            </a:r>
            <a:r>
              <a:rPr lang="ar-SA" dirty="0">
                <a:solidFill>
                  <a:schemeClr val="tx1"/>
                </a:solidFill>
              </a:rPr>
              <a:t> عدد المحاولات البريطانية لاحتلال الجزر الفرنسية </a:t>
            </a:r>
            <a:r>
              <a:rPr lang="ar-SA" dirty="0" err="1">
                <a:solidFill>
                  <a:schemeClr val="tx1"/>
                </a:solidFill>
              </a:rPr>
              <a:t>مورشيوس</a:t>
            </a:r>
            <a:r>
              <a:rPr lang="ar-SA" dirty="0">
                <a:solidFill>
                  <a:schemeClr val="tx1"/>
                </a:solidFill>
              </a:rPr>
              <a:t> –جزيرة </a:t>
            </a:r>
            <a:r>
              <a:rPr lang="ar-SA" dirty="0" err="1">
                <a:solidFill>
                  <a:schemeClr val="tx1"/>
                </a:solidFill>
              </a:rPr>
              <a:t>بوربون</a:t>
            </a:r>
            <a:r>
              <a:rPr lang="ar-SA" dirty="0">
                <a:solidFill>
                  <a:schemeClr val="tx1"/>
                </a:solidFill>
              </a:rPr>
              <a:t> كانت (ثلاث  /  اربع   / خمس )</a:t>
            </a:r>
          </a:p>
          <a:p>
            <a:pPr algn="ctr"/>
            <a:endParaRPr lang="ar-SA" dirty="0">
              <a:solidFill>
                <a:schemeClr val="tx1"/>
              </a:solidFill>
            </a:endParaRPr>
          </a:p>
          <a:p>
            <a:endParaRPr lang="ar-SA" dirty="0" smtClean="0">
              <a:solidFill>
                <a:schemeClr val="tx1"/>
              </a:solidFill>
            </a:endParaRPr>
          </a:p>
          <a:p>
            <a:r>
              <a:rPr lang="ar-SA" dirty="0" smtClean="0">
                <a:solidFill>
                  <a:schemeClr val="tx1"/>
                </a:solidFill>
              </a:rPr>
              <a:t> </a:t>
            </a:r>
          </a:p>
          <a:p>
            <a:endParaRPr lang="ar-SA" dirty="0" smtClean="0">
              <a:solidFill>
                <a:schemeClr val="tx1"/>
              </a:solidFill>
            </a:endParaRPr>
          </a:p>
          <a:p>
            <a:pPr algn="ctr"/>
            <a:endParaRPr lang="ar-SA" dirty="0" smtClean="0">
              <a:solidFill>
                <a:schemeClr val="tx1"/>
              </a:solidFill>
            </a:endParaRPr>
          </a:p>
          <a:p>
            <a:pPr algn="ctr"/>
            <a:endParaRPr lang="ar-SA" dirty="0" smtClean="0">
              <a:solidFill>
                <a:schemeClr val="tx1"/>
              </a:solidFill>
            </a:endParaRPr>
          </a:p>
          <a:p>
            <a:pPr algn="ctr"/>
            <a:endParaRPr lang="ar-SA" dirty="0" smtClean="0">
              <a:solidFill>
                <a:schemeClr val="tx1"/>
              </a:solidFill>
            </a:endParaRPr>
          </a:p>
          <a:p>
            <a:pPr algn="ctr"/>
            <a:endParaRPr lang="ar-SA" dirty="0" smtClean="0">
              <a:solidFill>
                <a:schemeClr val="tx1"/>
              </a:solidFill>
            </a:endParaRPr>
          </a:p>
          <a:p>
            <a:pPr algn="ctr"/>
            <a:endParaRPr lang="ar-SA" dirty="0" smtClean="0">
              <a:solidFill>
                <a:schemeClr val="tx1"/>
              </a:solidFill>
            </a:endParaRPr>
          </a:p>
          <a:p>
            <a:pPr algn="ctr"/>
            <a:endParaRPr lang="ar-SA" dirty="0" smtClean="0">
              <a:solidFill>
                <a:schemeClr val="tx1"/>
              </a:solidFill>
            </a:endParaRPr>
          </a:p>
          <a:p>
            <a:pPr algn="ctr"/>
            <a:endParaRPr lang="ar-SA" dirty="0" smtClean="0">
              <a:solidFill>
                <a:schemeClr val="tx1"/>
              </a:solidFill>
            </a:endParaRPr>
          </a:p>
          <a:p>
            <a:pPr algn="ctr"/>
            <a:endParaRPr lang="ar-SA" dirty="0" smtClean="0">
              <a:solidFill>
                <a:schemeClr val="tx1"/>
              </a:solidFill>
            </a:endParaRPr>
          </a:p>
          <a:p>
            <a:pPr algn="ctr"/>
            <a:endParaRPr lang="ar-SA" dirty="0" smtClean="0">
              <a:solidFill>
                <a:schemeClr val="tx1"/>
              </a:solidFill>
            </a:endParaRPr>
          </a:p>
          <a:p>
            <a:pPr algn="ctr"/>
            <a:endParaRPr lang="ar-SA" dirty="0" smtClean="0">
              <a:solidFill>
                <a:schemeClr val="tx1"/>
              </a:solidFill>
            </a:endParaRPr>
          </a:p>
          <a:p>
            <a:pPr algn="ctr"/>
            <a:endParaRPr lang="ar-SA" dirty="0" smtClean="0">
              <a:solidFill>
                <a:schemeClr val="tx1"/>
              </a:solidFill>
            </a:endParaRPr>
          </a:p>
          <a:p>
            <a:pPr algn="ctr"/>
            <a:endParaRPr lang="ar-SA" dirty="0" smtClean="0">
              <a:solidFill>
                <a:schemeClr val="tx1"/>
              </a:solidFill>
            </a:endParaRPr>
          </a:p>
          <a:p>
            <a:pPr algn="ctr"/>
            <a:endParaRPr lang="ar-SA" dirty="0">
              <a:solidFill>
                <a:schemeClr val="tx1"/>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6465</TotalTime>
  <Words>1306</Words>
  <Application>Microsoft Office PowerPoint</Application>
  <PresentationFormat>عرض على الشاشة (3:4)‏</PresentationFormat>
  <Paragraphs>183</Paragraphs>
  <Slides>13</Slides>
  <Notes>1</Notes>
  <HiddenSlides>0</HiddenSlides>
  <MMClips>0</MMClips>
  <ScaleCrop>false</ScaleCrop>
  <HeadingPairs>
    <vt:vector size="4" baseType="variant">
      <vt:variant>
        <vt:lpstr>نسق</vt:lpstr>
      </vt:variant>
      <vt:variant>
        <vt:i4>1</vt:i4>
      </vt:variant>
      <vt:variant>
        <vt:lpstr>عناوين الشرائح</vt:lpstr>
      </vt:variant>
      <vt:variant>
        <vt:i4>13</vt:i4>
      </vt:variant>
    </vt:vector>
  </HeadingPairs>
  <TitlesOfParts>
    <vt:vector size="14" baseType="lpstr">
      <vt:lpstr>رحلة</vt:lpstr>
      <vt:lpstr>عرض تقديمي في PowerPoint</vt:lpstr>
      <vt:lpstr>عرض تقديمي في PowerPoint</vt:lpstr>
      <vt:lpstr>عرض تقديمي في PowerPoint</vt:lpstr>
      <vt:lpstr>: </vt:lpstr>
      <vt:lpstr>: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اسئلة </vt:lpstr>
      <vt:lpstr>اســــــئـــــلــــــة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almagboul</dc:creator>
  <cp:lastModifiedBy>User</cp:lastModifiedBy>
  <cp:revision>87</cp:revision>
  <dcterms:modified xsi:type="dcterms:W3CDTF">2014-10-25T15:13:56Z</dcterms:modified>
</cp:coreProperties>
</file>