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286" r:id="rId2"/>
    <p:sldId id="256" r:id="rId3"/>
    <p:sldId id="257" r:id="rId4"/>
    <p:sldId id="261" r:id="rId5"/>
    <p:sldId id="258" r:id="rId6"/>
    <p:sldId id="259" r:id="rId7"/>
    <p:sldId id="262" r:id="rId8"/>
    <p:sldId id="280" r:id="rId9"/>
    <p:sldId id="260" r:id="rId10"/>
    <p:sldId id="263" r:id="rId11"/>
    <p:sldId id="265" r:id="rId12"/>
    <p:sldId id="266" r:id="rId13"/>
    <p:sldId id="267" r:id="rId14"/>
    <p:sldId id="272" r:id="rId15"/>
    <p:sldId id="271" r:id="rId16"/>
    <p:sldId id="268" r:id="rId17"/>
    <p:sldId id="270" r:id="rId18"/>
    <p:sldId id="269" r:id="rId19"/>
    <p:sldId id="273" r:id="rId20"/>
    <p:sldId id="274" r:id="rId21"/>
    <p:sldId id="275" r:id="rId22"/>
    <p:sldId id="277" r:id="rId23"/>
    <p:sldId id="279" r:id="rId24"/>
    <p:sldId id="278" r:id="rId25"/>
    <p:sldId id="284"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0099"/>
    <a:srgbClr val="CC00CC"/>
    <a:srgbClr val="660066"/>
    <a:srgbClr val="FFCC00"/>
    <a:srgbClr val="CC6600"/>
    <a:srgbClr val="CC9900"/>
    <a:srgbClr val="6600CC"/>
    <a:srgbClr val="FF9933"/>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0BDBF0E-FFFC-4FC5-B336-FB33B139306B}" type="datetimeFigureOut">
              <a:rPr lang="ar-SA" smtClean="0"/>
              <a:pPr/>
              <a:t>01/12/35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F8A0D14-83A5-44DA-B49C-0C5F08B14ED3}" type="slidenum">
              <a:rPr lang="ar-SA" smtClean="0"/>
              <a:pPr/>
              <a:t>‹#›</a:t>
            </a:fld>
            <a:endParaRPr lang="ar-SA"/>
          </a:p>
        </p:txBody>
      </p:sp>
    </p:spTree>
    <p:extLst>
      <p:ext uri="{BB962C8B-B14F-4D97-AF65-F5344CB8AC3E}">
        <p14:creationId xmlns:p14="http://schemas.microsoft.com/office/powerpoint/2010/main" val="29405437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A2EA9E9-4502-4ADF-8674-D8A18C4484B5}" type="datetimeFigureOut">
              <a:rPr lang="ar-SA" smtClean="0"/>
              <a:pPr/>
              <a:t>01/12/35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A2EA9E9-4502-4ADF-8674-D8A18C4484B5}" type="datetimeFigureOut">
              <a:rPr lang="ar-SA" smtClean="0"/>
              <a:pPr/>
              <a:t>01/12/35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A2EA9E9-4502-4ADF-8674-D8A18C4484B5}" type="datetimeFigureOut">
              <a:rPr lang="ar-SA" smtClean="0"/>
              <a:pPr/>
              <a:t>01/12/35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A2EA9E9-4502-4ADF-8674-D8A18C4484B5}" type="datetimeFigureOut">
              <a:rPr lang="ar-SA" smtClean="0"/>
              <a:pPr/>
              <a:t>01/12/35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A2EA9E9-4502-4ADF-8674-D8A18C4484B5}" type="datetimeFigureOut">
              <a:rPr lang="ar-SA" smtClean="0"/>
              <a:pPr/>
              <a:t>01/12/35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A2EA9E9-4502-4ADF-8674-D8A18C4484B5}" type="datetimeFigureOut">
              <a:rPr lang="ar-SA" smtClean="0"/>
              <a:pPr/>
              <a:t>01/12/35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2EA9E9-4502-4ADF-8674-D8A18C4484B5}" type="datetimeFigureOut">
              <a:rPr lang="ar-SA" smtClean="0"/>
              <a:pPr/>
              <a:t>01/12/35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A2EA9E9-4502-4ADF-8674-D8A18C4484B5}" type="datetimeFigureOut">
              <a:rPr lang="ar-SA" smtClean="0"/>
              <a:pPr/>
              <a:t>01/12/35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A2EA9E9-4502-4ADF-8674-D8A18C4484B5}" type="datetimeFigureOut">
              <a:rPr lang="ar-SA" smtClean="0"/>
              <a:pPr/>
              <a:t>01/12/35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A2EA9E9-4502-4ADF-8674-D8A18C4484B5}" type="datetimeFigureOut">
              <a:rPr lang="ar-SA" smtClean="0"/>
              <a:pPr/>
              <a:t>01/12/35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A2EA9E9-4502-4ADF-8674-D8A18C4484B5}" type="datetimeFigureOut">
              <a:rPr lang="ar-SA" smtClean="0"/>
              <a:pPr/>
              <a:t>01/12/35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65FE38C-21E9-4211-BDF1-0C95ACE74BB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A2EA9E9-4502-4ADF-8674-D8A18C4484B5}" type="datetimeFigureOut">
              <a:rPr lang="ar-SA" smtClean="0"/>
              <a:pPr/>
              <a:t>01/12/35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65FE38C-21E9-4211-BDF1-0C95ACE74BB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ar.wikipedia.org/wiki/%D9%83%D9%8A%D9%84%D9%88%D9%85%D8%AA%D8%B1" TargetMode="External"/><Relationship Id="rId13" Type="http://schemas.openxmlformats.org/officeDocument/2006/relationships/hyperlink" Target="http://ar.wikipedia.org/wiki/%D8%A7%D9%84%D9%83%D9%88%D9%8A%D8%AA" TargetMode="External"/><Relationship Id="rId18" Type="http://schemas.openxmlformats.org/officeDocument/2006/relationships/hyperlink" Target="http://ar.wikipedia.org/wiki/%D8%A7%D9%84%D8%A8%D8%AD%D8%B1%D9%8A%D9%86" TargetMode="External"/><Relationship Id="rId3" Type="http://schemas.openxmlformats.org/officeDocument/2006/relationships/hyperlink" Target="http://ar.wikipedia.org/wiki/%D8%A8%D8%AD%D8%B1_%D8%A7%D9%84%D8%B9%D8%B1%D8%A8" TargetMode="External"/><Relationship Id="rId7" Type="http://schemas.openxmlformats.org/officeDocument/2006/relationships/hyperlink" Target="http://ar.wikipedia.org/wiki/%D8%B4%D9%85%D8%A7%D9%84" TargetMode="External"/><Relationship Id="rId12" Type="http://schemas.openxmlformats.org/officeDocument/2006/relationships/hyperlink" Target="http://ar.wikipedia.org/wiki/%D8%A7%D9%84%D8%B9%D8%B1%D8%A7%D9%82" TargetMode="External"/><Relationship Id="rId17" Type="http://schemas.openxmlformats.org/officeDocument/2006/relationships/hyperlink" Target="http://ar.wikipedia.org/wiki/%D8%B3%D9%84%D8%B7%D9%86%D8%A9_%D8%B9%D9%85%D8%A7%D9%86" TargetMode="External"/><Relationship Id="rId2" Type="http://schemas.openxmlformats.org/officeDocument/2006/relationships/image" Target="../media/image3.jpeg"/><Relationship Id="rId16" Type="http://schemas.openxmlformats.org/officeDocument/2006/relationships/hyperlink" Target="http://ar.wikipedia.org/wiki/%D8%A7%D9%84%D8%A5%D9%85%D8%A7%D8%B1%D8%A7%D8%AA" TargetMode="External"/><Relationship Id="rId1" Type="http://schemas.openxmlformats.org/officeDocument/2006/relationships/slideLayout" Target="../slideLayouts/slideLayout2.xml"/><Relationship Id="rId6" Type="http://schemas.openxmlformats.org/officeDocument/2006/relationships/hyperlink" Target="http://ar.wikipedia.org/wiki/%D8%B4%D8%B7_%D8%A7%D9%84%D8%B9%D8%B1%D8%A8" TargetMode="External"/><Relationship Id="rId11" Type="http://schemas.openxmlformats.org/officeDocument/2006/relationships/hyperlink" Target="http://ar.wikipedia.org/wiki/%D8%A5%D9%8A%D8%B1%D8%A7%D9%86" TargetMode="External"/><Relationship Id="rId5" Type="http://schemas.openxmlformats.org/officeDocument/2006/relationships/hyperlink" Target="http://ar.wikipedia.org/wiki/%D8%AC%D9%86%D9%88%D8%A8" TargetMode="External"/><Relationship Id="rId15" Type="http://schemas.openxmlformats.org/officeDocument/2006/relationships/hyperlink" Target="http://ar.wikipedia.org/wiki/%D9%82%D8%B7%D8%B1" TargetMode="External"/><Relationship Id="rId10" Type="http://schemas.openxmlformats.org/officeDocument/2006/relationships/hyperlink" Target="http://ar.wikipedia.org/wiki/%D8%B4%D8%A8%D9%87_%D8%A7%D9%84%D8%AC%D8%B2%D9%8A%D8%B1%D8%A9_%D8%A7%D9%84%D8%B9%D8%B1%D8%A8%D9%8A%D8%A9" TargetMode="External"/><Relationship Id="rId19" Type="http://schemas.openxmlformats.org/officeDocument/2006/relationships/hyperlink" Target="http://ar.wikipedia.org/wiki/%D8%A7%D9%84%D8%A5%D9%85%D8%A7%D8%B1%D8%A7%D8%AA_%D8%A7%D9%84%D8%B9%D8%B1%D8%A8%D9%8A%D8%A9_%D8%A7%D9%84%D9%85%D8%AA%D8%AD%D8%AF%D8%A9" TargetMode="External"/><Relationship Id="rId4" Type="http://schemas.openxmlformats.org/officeDocument/2006/relationships/hyperlink" Target="http://ar.wikipedia.org/wiki/%D8%AE%D9%84%D9%8A%D8%AC_%D8%B9%D9%85%D8%A7%D9%86" TargetMode="External"/><Relationship Id="rId9" Type="http://schemas.openxmlformats.org/officeDocument/2006/relationships/hyperlink" Target="http://ar.wikipedia.org/wiki/%D9%85%D8%B6%D9%8A%D9%82_%D9%87%D8%B1%D9%85%D8%B2" TargetMode="External"/><Relationship Id="rId14" Type="http://schemas.openxmlformats.org/officeDocument/2006/relationships/hyperlink" Target="http://ar.wikipedia.org/wiki/%D8%A7%D9%84%D8%B3%D8%B9%D9%88%D8%AF%D9%8A%D8%A9"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ar.wikipedia.org/wiki/%D9%84%D8%BA%D8%A9_%D9%84%D8%A7%D8%AA%D9%8A%D9%86%D9%8A%D8%A9" TargetMode="External"/><Relationship Id="rId4" Type="http://schemas.openxmlformats.org/officeDocument/2006/relationships/hyperlink" Target="http://ar.wikipedia.org/wiki/163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ar.wikipedia.org/wiki/%D9%86%D8%AD%D8%A7%D8%B3" TargetMode="External"/><Relationship Id="rId3" Type="http://schemas.openxmlformats.org/officeDocument/2006/relationships/hyperlink" Target="http://ar.wikipedia.org/wiki/%D8%A8%D9%84%D8%A7%D8%AF_%D8%A7%D9%84%D8%B1%D8%A7%D9%81%D8%AF%D9%8A%D9%86" TargetMode="External"/><Relationship Id="rId7" Type="http://schemas.openxmlformats.org/officeDocument/2006/relationships/hyperlink" Target="http://ar.wikipedia.org/w/index.php?title=%D9%85%D9%8A%D8%AC%D8%A7%D9%86&amp;action=edit&amp;redlink=1" TargetMode="Externa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hyperlink" Target="http://ar.wikipedia.org/wiki/%D8%B3%D9%88%D9%85%D8%B1" TargetMode="External"/><Relationship Id="rId5" Type="http://schemas.openxmlformats.org/officeDocument/2006/relationships/hyperlink" Target="http://ar.wikipedia.org/wiki/%D8%A8%D8%AD%D8%B1_%D8%A7%D9%84%D8%B9%D8%B1%D8%A8" TargetMode="External"/><Relationship Id="rId10" Type="http://schemas.openxmlformats.org/officeDocument/2006/relationships/hyperlink" Target="http://ar.wikipedia.org/wiki/%D8%AF%D9%84%D9%85%D9%88%D9%86" TargetMode="External"/><Relationship Id="rId4" Type="http://schemas.openxmlformats.org/officeDocument/2006/relationships/hyperlink" Target="http://ar.wikipedia.org/wiki/%D9%85%D8%AD%D9%8A%D8%B7_%D9%87%D9%86%D8%AF%D9%8A" TargetMode="External"/><Relationship Id="rId9" Type="http://schemas.openxmlformats.org/officeDocument/2006/relationships/hyperlink" Target="http://ar.wikipedia.org/wiki/%D8%B4%D8%A8%D9%87_%D8%A7%D9%84%D8%AC%D8%B2%D9%8A%D8%B1%D8%A9_%D8%A7%D9%84%D8%B9%D8%B1%D8%A8%D9%8A%D8%A9"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ar.wikipedia.org/wiki/%D9%84%D8%A4%D9%84%D8%A4" TargetMode="External"/><Relationship Id="rId7" Type="http://schemas.openxmlformats.org/officeDocument/2006/relationships/hyperlink" Target="http://ar.wikipedia.org/wiki/%D8%A7%D9%84%D9%87%D9%86%D8%AF" TargetMode="External"/><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hyperlink" Target="http://ar.wikipedia.org/wiki/%D8%A7%D9%84%D8%A8%D8%AD%D8%B1_%D8%A7%D9%84%D8%A3%D8%AD%D9%85%D8%B1" TargetMode="External"/><Relationship Id="rId5" Type="http://schemas.openxmlformats.org/officeDocument/2006/relationships/hyperlink" Target="http://ar.wikipedia.org/wiki/%D8%B1%D9%88%D9%85%D8%A7%D9%86_(%D8%AA%D9%88%D8%B6%D9%8A%D8%AD)" TargetMode="External"/><Relationship Id="rId4" Type="http://schemas.openxmlformats.org/officeDocument/2006/relationships/hyperlink" Target="http://ar.wikipedia.org/wiki/%D8%B9%D8%B1%D8%A8"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ar.wikipedia.org/wiki/%D9%82%D8%B1%D9%86_15" TargetMode="External"/><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hyperlink" Target="http://ar.wikipedia.org/wiki/%D9%81%D8%A7%D8%B3%D9%83%D9%88_%D8%AF%D8%A7_%D8%AC%D8%A7%D9%85%D8%A7"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ar.wikipedia.org/wiki/%D9%82%D9%84%D9%88%D8%A9" TargetMode="External"/><Relationship Id="rId13" Type="http://schemas.openxmlformats.org/officeDocument/2006/relationships/hyperlink" Target="http://ar.wikipedia.org/wiki/%D8%A7%D9%84%D8%B5%D9%8A%D9%86" TargetMode="External"/><Relationship Id="rId3" Type="http://schemas.openxmlformats.org/officeDocument/2006/relationships/hyperlink" Target="http://ar.wikipedia.org/w/index.php?title=%D8%A7%D9%84%D9%82%D8%B1%D9%86_%D8%A7%D9%84%D8%B9%D8%A7%D8%B4%D8%B1_%D8%A7%D9%84%D9%85%D9%8A%D9%84%D8%A7%D8%AF%D9%8A&amp;action=edit&amp;redlink=1" TargetMode="External"/><Relationship Id="rId7" Type="http://schemas.openxmlformats.org/officeDocument/2006/relationships/hyperlink" Target="http://ar.wikipedia.org/wiki/%D8%A7%D8%A8%D9%86_%D8%A8%D8%B7%D9%88%D8%B7%D8%A9" TargetMode="External"/><Relationship Id="rId12" Type="http://schemas.openxmlformats.org/officeDocument/2006/relationships/hyperlink" Target="http://ar.wikipedia.org/wiki/%D9%85%D8%A7%D9%84%D9%8A"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ar.wikipedia.org/wiki/%D9%85%D8%B1%D8%AC%D8%A7%D9%86_(%D8%AA%D9%88%D8%B6%D9%8A%D8%AD)" TargetMode="External"/><Relationship Id="rId11" Type="http://schemas.openxmlformats.org/officeDocument/2006/relationships/hyperlink" Target="http://ar.wikipedia.org/wiki/%D9%85%D8%AD%D9%8A%D8%B7_%D9%87%D9%86%D8%AF%D9%8A" TargetMode="External"/><Relationship Id="rId5" Type="http://schemas.openxmlformats.org/officeDocument/2006/relationships/hyperlink" Target="http://ar.wikipedia.org/wiki/%D9%84%D8%A4%D9%84%D8%A4" TargetMode="External"/><Relationship Id="rId10" Type="http://schemas.openxmlformats.org/officeDocument/2006/relationships/hyperlink" Target="http://ar.wikipedia.org/wiki/%D8%A7%D9%84%D9%87%D9%86%D8%AF" TargetMode="External"/><Relationship Id="rId4" Type="http://schemas.openxmlformats.org/officeDocument/2006/relationships/hyperlink" Target="http://ar.wikipedia.org/wiki/%D8%A7%D8%A8%D9%86_%D8%AD%D9%88%D9%82%D9%84" TargetMode="External"/><Relationship Id="rId9" Type="http://schemas.openxmlformats.org/officeDocument/2006/relationships/hyperlink" Target="http://ar.wikipedia.org/wiki/%D8%B8%D9%81%D8%A7%D8%B1_(%D8%AA%D9%88%D8%B6%D9%8A%D8%A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14282" y="214290"/>
            <a:ext cx="8715436" cy="6357982"/>
          </a:xfrm>
        </p:spPr>
        <p:style>
          <a:lnRef idx="2">
            <a:schemeClr val="accent1"/>
          </a:lnRef>
          <a:fillRef idx="1">
            <a:schemeClr val="lt1"/>
          </a:fillRef>
          <a:effectRef idx="0">
            <a:schemeClr val="accent1"/>
          </a:effectRef>
          <a:fontRef idx="minor">
            <a:schemeClr val="dk1"/>
          </a:fontRef>
        </p:style>
        <p:txBody>
          <a:bodyPr/>
          <a:lstStyle/>
          <a:p>
            <a:r>
              <a:rPr lang="ar-SA" dirty="0" smtClean="0">
                <a:solidFill>
                  <a:schemeClr val="tx2">
                    <a:lumMod val="75000"/>
                  </a:schemeClr>
                </a:solidFill>
              </a:rPr>
              <a:t>بسم الله الرحمن الرحيم</a:t>
            </a:r>
          </a:p>
          <a:p>
            <a:pPr algn="r"/>
            <a:r>
              <a:rPr lang="ar-SA" sz="2400" dirty="0" smtClean="0">
                <a:solidFill>
                  <a:schemeClr val="tx2">
                    <a:lumMod val="75000"/>
                  </a:schemeClr>
                </a:solidFill>
              </a:rPr>
              <a:t>المملكة العربية السعودية</a:t>
            </a:r>
          </a:p>
          <a:p>
            <a:pPr algn="r"/>
            <a:r>
              <a:rPr lang="ar-SA" sz="2400" dirty="0" smtClean="0">
                <a:solidFill>
                  <a:schemeClr val="tx2">
                    <a:lumMod val="75000"/>
                  </a:schemeClr>
                </a:solidFill>
              </a:rPr>
              <a:t>وزارة التعليم العالي</a:t>
            </a:r>
          </a:p>
          <a:p>
            <a:pPr algn="r"/>
            <a:r>
              <a:rPr lang="ar-SA" sz="2400" dirty="0" smtClean="0">
                <a:solidFill>
                  <a:schemeClr val="tx2">
                    <a:lumMod val="75000"/>
                  </a:schemeClr>
                </a:solidFill>
              </a:rPr>
              <a:t>جامعه </a:t>
            </a:r>
            <a:r>
              <a:rPr lang="ar-SA" sz="2400" dirty="0" err="1" smtClean="0">
                <a:solidFill>
                  <a:schemeClr val="tx2">
                    <a:lumMod val="75000"/>
                  </a:schemeClr>
                </a:solidFill>
              </a:rPr>
              <a:t>الدمام</a:t>
            </a:r>
            <a:r>
              <a:rPr lang="ar-SA" sz="2400" dirty="0" smtClean="0">
                <a:solidFill>
                  <a:schemeClr val="tx2">
                    <a:lumMod val="75000"/>
                  </a:schemeClr>
                </a:solidFill>
              </a:rPr>
              <a:t>/كلية الآداب</a:t>
            </a:r>
          </a:p>
          <a:p>
            <a:pPr algn="r"/>
            <a:endParaRPr lang="ar-SA" sz="2400" dirty="0" smtClean="0">
              <a:solidFill>
                <a:schemeClr val="tx1"/>
              </a:solidFill>
            </a:endParaRPr>
          </a:p>
          <a:p>
            <a:pPr algn="r"/>
            <a:r>
              <a:rPr lang="ar-SA" sz="2400" dirty="0" smtClean="0">
                <a:solidFill>
                  <a:srgbClr val="0070C0"/>
                </a:solidFill>
              </a:rPr>
              <a:t>                            عرض تقديمي لماده تاريخ الخليج العربي بعنوان</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موقع الخليج العربي </a:t>
            </a:r>
            <a:r>
              <a:rPr lang="ar-SA"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واهميته</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وتسميته قديما</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والتجارة </a:t>
            </a:r>
            <a:r>
              <a:rPr lang="ar-SA"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والملاحه</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والمدن </a:t>
            </a:r>
            <a:r>
              <a:rPr lang="ar-SA"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التجاريه</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قديما</a:t>
            </a:r>
          </a:p>
          <a:p>
            <a:endPar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r>
              <a:rPr lang="ar-SA" sz="2400" dirty="0" smtClean="0">
                <a:solidFill>
                  <a:srgbClr val="002060"/>
                </a:solidFill>
              </a:rPr>
              <a:t>1435/1434هـ</a:t>
            </a:r>
          </a:p>
          <a:p>
            <a:endParaRPr lang="ar-SA" dirty="0"/>
          </a:p>
        </p:txBody>
      </p:sp>
      <p:pic>
        <p:nvPicPr>
          <p:cNvPr id="5" name="صورة 4" descr="شعار جامعه"/>
          <p:cNvPicPr/>
          <p:nvPr/>
        </p:nvPicPr>
        <p:blipFill>
          <a:blip r:embed="rId2"/>
          <a:stretch>
            <a:fillRect/>
          </a:stretch>
        </p:blipFill>
        <p:spPr>
          <a:xfrm>
            <a:off x="285720" y="357166"/>
            <a:ext cx="2071702" cy="121444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357290" y="2357430"/>
            <a:ext cx="6400800" cy="1752600"/>
          </a:xfrm>
        </p:spPr>
        <p:txBody>
          <a:bodyPr/>
          <a:lstStyle/>
          <a:p>
            <a:endParaRPr lang="ar-SA" dirty="0"/>
          </a:p>
        </p:txBody>
      </p:sp>
      <p:pic>
        <p:nvPicPr>
          <p:cNvPr id="5" name="صورة 4" descr="ت10.jpg"/>
          <p:cNvPicPr>
            <a:picLocks noChangeAspect="1"/>
          </p:cNvPicPr>
          <p:nvPr/>
        </p:nvPicPr>
        <p:blipFill>
          <a:blip r:embed="rId2"/>
          <a:stretch>
            <a:fillRect/>
          </a:stretch>
        </p:blipFill>
        <p:spPr>
          <a:xfrm>
            <a:off x="0" y="-1"/>
            <a:ext cx="9165876" cy="6841671"/>
          </a:xfrm>
          <a:prstGeom prst="rect">
            <a:avLst/>
          </a:prstGeom>
        </p:spPr>
      </p:pic>
      <p:sp>
        <p:nvSpPr>
          <p:cNvPr id="6" name="مستطيل 5"/>
          <p:cNvSpPr/>
          <p:nvPr/>
        </p:nvSpPr>
        <p:spPr>
          <a:xfrm>
            <a:off x="0" y="1714488"/>
            <a:ext cx="8574783" cy="3416320"/>
          </a:xfrm>
          <a:prstGeom prst="rect">
            <a:avLst/>
          </a:prstGeom>
          <a:noFill/>
        </p:spPr>
        <p:txBody>
          <a:bodyPr wrap="none" lIns="91440" tIns="45720" rIns="91440" bIns="45720">
            <a:spAutoFit/>
          </a:bodyPr>
          <a:lstStyle/>
          <a:p>
            <a:pPr algn="ctr"/>
            <a:r>
              <a:rPr lang="ar-SA" sz="5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موقع الخليج العربي </a:t>
            </a:r>
            <a:r>
              <a:rPr lang="ar-SA" sz="5400" b="1" cap="none"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واهميته</a:t>
            </a:r>
            <a:endParaRPr lang="ar-SA" sz="5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ar-SA" sz="5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وتسميته قديما </a:t>
            </a:r>
            <a:r>
              <a:rPr lang="ar-SA" sz="54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والاهميه</a:t>
            </a:r>
            <a:r>
              <a:rPr lang="ar-SA" sz="5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ar-SA" sz="54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الاستراتيجيه</a:t>
            </a:r>
            <a:endParaRPr lang="ar-SA" sz="5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ar-SA" sz="5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والتجارة </a:t>
            </a:r>
            <a:r>
              <a:rPr lang="ar-SA" sz="5400" b="1" cap="none"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والملاحه</a:t>
            </a:r>
            <a:r>
              <a:rPr lang="ar-SA" sz="5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p>
          <a:p>
            <a:pPr algn="ctr"/>
            <a:r>
              <a:rPr lang="ar-S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والمدن </a:t>
            </a:r>
            <a:r>
              <a:rPr lang="ar-SA"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التجاريه</a:t>
            </a:r>
            <a:r>
              <a:rPr lang="ar-S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قديما</a:t>
            </a:r>
            <a:endParaRPr lang="ar-SA"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ت8.jpg"/>
          <p:cNvPicPr>
            <a:picLocks noChangeAspect="1"/>
          </p:cNvPicPr>
          <p:nvPr/>
        </p:nvPicPr>
        <p:blipFill>
          <a:blip r:embed="rId2"/>
          <a:stretch>
            <a:fillRect/>
          </a:stretch>
        </p:blipFill>
        <p:spPr>
          <a:xfrm>
            <a:off x="0" y="0"/>
            <a:ext cx="9144000" cy="6858000"/>
          </a:xfrm>
          <a:prstGeom prst="rect">
            <a:avLst/>
          </a:prstGeom>
        </p:spPr>
      </p:pic>
      <p:sp>
        <p:nvSpPr>
          <p:cNvPr id="2" name="عنوان 1"/>
          <p:cNvSpPr>
            <a:spLocks noGrp="1"/>
          </p:cNvSpPr>
          <p:nvPr>
            <p:ph type="title"/>
          </p:nvPr>
        </p:nvSpPr>
        <p:spPr>
          <a:xfrm>
            <a:off x="500034" y="214290"/>
            <a:ext cx="8229600" cy="1225536"/>
          </a:xfrm>
        </p:spPr>
        <p:txBody>
          <a:bodyPr>
            <a:normAutofit fontScale="90000"/>
          </a:bodyPr>
          <a:lstStyle/>
          <a:p>
            <a:pPr rtl="0"/>
            <a:r>
              <a:rPr lang="ar-SA"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الموقع</a:t>
            </a:r>
            <a:r>
              <a:rPr lang="en-US" dirty="0" smtClean="0"/>
              <a:t/>
            </a:r>
            <a:br>
              <a:rPr lang="en-US" dirty="0" smtClean="0"/>
            </a:br>
            <a:endParaRPr lang="ar-SA" dirty="0"/>
          </a:p>
        </p:txBody>
      </p:sp>
      <p:sp>
        <p:nvSpPr>
          <p:cNvPr id="3" name="عنصر نائب للمحتوى 2"/>
          <p:cNvSpPr>
            <a:spLocks noGrp="1"/>
          </p:cNvSpPr>
          <p:nvPr>
            <p:ph idx="1"/>
          </p:nvPr>
        </p:nvSpPr>
        <p:spPr>
          <a:xfrm>
            <a:off x="457200" y="1071546"/>
            <a:ext cx="8229600" cy="5054617"/>
          </a:xfrm>
        </p:spPr>
        <p:txBody>
          <a:bodyPr>
            <a:normAutofit fontScale="85000" lnSpcReduction="20000"/>
          </a:bodyPr>
          <a:lstStyle/>
          <a:p>
            <a:r>
              <a:rPr lang="ar-SA" b="1" dirty="0" smtClean="0">
                <a:solidFill>
                  <a:srgbClr val="663300"/>
                </a:solidFill>
              </a:rPr>
              <a:t>الخليج </a:t>
            </a:r>
            <a:r>
              <a:rPr lang="ar-SA" b="1" dirty="0">
                <a:solidFill>
                  <a:srgbClr val="663300"/>
                </a:solidFill>
              </a:rPr>
              <a:t>العربي</a:t>
            </a:r>
            <a:r>
              <a:rPr lang="ar-SA" dirty="0">
                <a:solidFill>
                  <a:srgbClr val="663300"/>
                </a:solidFill>
              </a:rPr>
              <a:t> هو ذراع مائية </a:t>
            </a:r>
            <a:r>
              <a:rPr lang="ar-SA" dirty="0">
                <a:solidFill>
                  <a:srgbClr val="663300"/>
                </a:solidFill>
                <a:hlinkClick r:id="rId3" tooltip="بحر العرب"/>
              </a:rPr>
              <a:t>لبحر العرب</a:t>
            </a:r>
            <a:r>
              <a:rPr lang="ar-SA" dirty="0">
                <a:solidFill>
                  <a:srgbClr val="663300"/>
                </a:solidFill>
              </a:rPr>
              <a:t> يمتد من </a:t>
            </a:r>
            <a:r>
              <a:rPr lang="ar-SA" dirty="0">
                <a:solidFill>
                  <a:srgbClr val="663300"/>
                </a:solidFill>
                <a:hlinkClick r:id="rId4" tooltip="خليج عمان"/>
              </a:rPr>
              <a:t>خليج عمان</a:t>
            </a:r>
            <a:r>
              <a:rPr lang="en-US" dirty="0">
                <a:solidFill>
                  <a:srgbClr val="663300"/>
                </a:solidFill>
              </a:rPr>
              <a:t> </a:t>
            </a:r>
            <a:r>
              <a:rPr lang="ar-SA" dirty="0">
                <a:solidFill>
                  <a:srgbClr val="663300"/>
                </a:solidFill>
                <a:hlinkClick r:id="rId5" tooltip="جنوب"/>
              </a:rPr>
              <a:t>جنوبا</a:t>
            </a:r>
            <a:r>
              <a:rPr lang="ar-SA" dirty="0">
                <a:solidFill>
                  <a:srgbClr val="663300"/>
                </a:solidFill>
              </a:rPr>
              <a:t> حتى </a:t>
            </a:r>
            <a:r>
              <a:rPr lang="ar-SA" dirty="0">
                <a:solidFill>
                  <a:srgbClr val="663300"/>
                </a:solidFill>
                <a:hlinkClick r:id="rId6" tooltip="شط العرب"/>
              </a:rPr>
              <a:t>شط العرب</a:t>
            </a:r>
            <a:r>
              <a:rPr lang="en-US" dirty="0">
                <a:solidFill>
                  <a:srgbClr val="663300"/>
                </a:solidFill>
              </a:rPr>
              <a:t> </a:t>
            </a:r>
            <a:r>
              <a:rPr lang="ar-SA" dirty="0">
                <a:solidFill>
                  <a:srgbClr val="663300"/>
                </a:solidFill>
                <a:hlinkClick r:id="rId7" tooltip="شمال"/>
              </a:rPr>
              <a:t>شمالا</a:t>
            </a:r>
            <a:r>
              <a:rPr lang="ar-SA" dirty="0">
                <a:solidFill>
                  <a:srgbClr val="663300"/>
                </a:solidFill>
              </a:rPr>
              <a:t> بطول 965 كيلومترا.</a:t>
            </a:r>
            <a:r>
              <a:rPr lang="ar-SA" baseline="30000" dirty="0">
                <a:solidFill>
                  <a:srgbClr val="663300"/>
                </a:solidFill>
              </a:rPr>
              <a:t> </a:t>
            </a:r>
            <a:r>
              <a:rPr lang="ar-SA" dirty="0">
                <a:solidFill>
                  <a:srgbClr val="663300"/>
                </a:solidFill>
              </a:rPr>
              <a:t> تبلغ مساحة الخليج العربي نحو 233,100 </a:t>
            </a:r>
            <a:r>
              <a:rPr lang="ar-SA" dirty="0">
                <a:solidFill>
                  <a:srgbClr val="663300"/>
                </a:solidFill>
                <a:hlinkClick r:id="rId8" tooltip="كيلومتر"/>
              </a:rPr>
              <a:t>كيلومتر</a:t>
            </a:r>
            <a:r>
              <a:rPr lang="ar-SA" dirty="0">
                <a:solidFill>
                  <a:srgbClr val="663300"/>
                </a:solidFill>
              </a:rPr>
              <a:t>، ويتراوح عرضه بين حد أقصى حوالي 370 كم</a:t>
            </a:r>
            <a:r>
              <a:rPr lang="ar-SA" baseline="30000" dirty="0">
                <a:solidFill>
                  <a:srgbClr val="663300"/>
                </a:solidFill>
              </a:rPr>
              <a:t> </a:t>
            </a:r>
            <a:r>
              <a:rPr lang="ar-SA" dirty="0">
                <a:solidFill>
                  <a:srgbClr val="663300"/>
                </a:solidFill>
              </a:rPr>
              <a:t>إلى حد أدنى 55 كم في </a:t>
            </a:r>
            <a:r>
              <a:rPr lang="ar-SA" dirty="0">
                <a:solidFill>
                  <a:srgbClr val="663300"/>
                </a:solidFill>
                <a:hlinkClick r:id="rId9" tooltip="مضيق هرمز"/>
              </a:rPr>
              <a:t>مضيق هرمز</a:t>
            </a:r>
            <a:r>
              <a:rPr lang="ar-SA" dirty="0">
                <a:solidFill>
                  <a:srgbClr val="663300"/>
                </a:solidFill>
              </a:rPr>
              <a:t>. والخليج العربي ضحل لا يتجاوز عمقه 90 مترًا إلا في بعض الأماكن. </a:t>
            </a:r>
            <a:endParaRPr lang="en-US" dirty="0">
              <a:solidFill>
                <a:srgbClr val="663300"/>
              </a:solidFill>
            </a:endParaRPr>
          </a:p>
          <a:p>
            <a:r>
              <a:rPr lang="ar-SA" dirty="0">
                <a:solidFill>
                  <a:srgbClr val="663300"/>
                </a:solidFill>
              </a:rPr>
              <a:t>يفصل الخليج العربي </a:t>
            </a:r>
            <a:r>
              <a:rPr lang="ar-SA" dirty="0">
                <a:solidFill>
                  <a:srgbClr val="663300"/>
                </a:solidFill>
                <a:hlinkClick r:id="rId10" tooltip="شبه الجزيرة العربية"/>
              </a:rPr>
              <a:t>شبه الجزيرة العربية</a:t>
            </a:r>
            <a:r>
              <a:rPr lang="ar-SA" dirty="0">
                <a:solidFill>
                  <a:srgbClr val="663300"/>
                </a:solidFill>
              </a:rPr>
              <a:t> وجنوب غرب </a:t>
            </a:r>
            <a:r>
              <a:rPr lang="ar-SA" dirty="0">
                <a:solidFill>
                  <a:srgbClr val="663300"/>
                </a:solidFill>
                <a:hlinkClick r:id="rId11" tooltip="إيران"/>
              </a:rPr>
              <a:t>إيران</a:t>
            </a:r>
            <a:r>
              <a:rPr lang="ar-SA" dirty="0">
                <a:solidFill>
                  <a:srgbClr val="663300"/>
                </a:solidFill>
              </a:rPr>
              <a:t>، وتطل عليه ثماني دول هي </a:t>
            </a:r>
            <a:r>
              <a:rPr lang="ar-SA" dirty="0">
                <a:solidFill>
                  <a:srgbClr val="663300"/>
                </a:solidFill>
                <a:hlinkClick r:id="rId12" tooltip="العراق"/>
              </a:rPr>
              <a:t>العراق</a:t>
            </a:r>
            <a:r>
              <a:rPr lang="en-US" dirty="0">
                <a:solidFill>
                  <a:srgbClr val="663300"/>
                </a:solidFill>
              </a:rPr>
              <a:t> </a:t>
            </a:r>
            <a:r>
              <a:rPr lang="ar-SA" dirty="0">
                <a:solidFill>
                  <a:srgbClr val="663300"/>
                </a:solidFill>
                <a:hlinkClick r:id="rId13" tooltip="الكويت"/>
              </a:rPr>
              <a:t>والكويت</a:t>
            </a:r>
            <a:r>
              <a:rPr lang="en-US" dirty="0">
                <a:solidFill>
                  <a:srgbClr val="663300"/>
                </a:solidFill>
              </a:rPr>
              <a:t> </a:t>
            </a:r>
            <a:r>
              <a:rPr lang="ar-SA" dirty="0">
                <a:solidFill>
                  <a:srgbClr val="663300"/>
                </a:solidFill>
                <a:hlinkClick r:id="rId14" tooltip="السعودية"/>
              </a:rPr>
              <a:t>والسعودية</a:t>
            </a:r>
            <a:r>
              <a:rPr lang="en-US" dirty="0">
                <a:solidFill>
                  <a:srgbClr val="663300"/>
                </a:solidFill>
              </a:rPr>
              <a:t> </a:t>
            </a:r>
            <a:r>
              <a:rPr lang="ar-SA" dirty="0">
                <a:solidFill>
                  <a:srgbClr val="663300"/>
                </a:solidFill>
                <a:hlinkClick r:id="rId15" tooltip="قطر"/>
              </a:rPr>
              <a:t>وقطر</a:t>
            </a:r>
            <a:r>
              <a:rPr lang="en-US" dirty="0">
                <a:solidFill>
                  <a:srgbClr val="663300"/>
                </a:solidFill>
              </a:rPr>
              <a:t> </a:t>
            </a:r>
            <a:r>
              <a:rPr lang="ar-SA" dirty="0">
                <a:solidFill>
                  <a:srgbClr val="663300"/>
                </a:solidFill>
                <a:hlinkClick r:id="rId16" tooltip="الإمارات"/>
              </a:rPr>
              <a:t>والإمارات</a:t>
            </a:r>
            <a:r>
              <a:rPr lang="en-US" dirty="0">
                <a:solidFill>
                  <a:srgbClr val="663300"/>
                </a:solidFill>
              </a:rPr>
              <a:t> </a:t>
            </a:r>
            <a:r>
              <a:rPr lang="ar-SA" dirty="0">
                <a:solidFill>
                  <a:srgbClr val="663300"/>
                </a:solidFill>
                <a:hlinkClick r:id="rId17" tooltip="سلطنة عمان"/>
              </a:rPr>
              <a:t>وعُمان</a:t>
            </a:r>
            <a:r>
              <a:rPr lang="en-US" dirty="0">
                <a:solidFill>
                  <a:srgbClr val="663300"/>
                </a:solidFill>
              </a:rPr>
              <a:t> </a:t>
            </a:r>
            <a:r>
              <a:rPr lang="ar-SA" dirty="0">
                <a:solidFill>
                  <a:srgbClr val="663300"/>
                </a:solidFill>
                <a:hlinkClick r:id="rId11" tooltip="إيران"/>
              </a:rPr>
              <a:t>وإيران</a:t>
            </a:r>
            <a:r>
              <a:rPr lang="ar-SA" dirty="0">
                <a:solidFill>
                  <a:srgbClr val="663300"/>
                </a:solidFill>
              </a:rPr>
              <a:t> كما </a:t>
            </a:r>
            <a:r>
              <a:rPr lang="ar-SA" dirty="0">
                <a:solidFill>
                  <a:schemeClr val="bg1"/>
                </a:solidFill>
              </a:rPr>
              <a:t>تحيط مياه الخليج العربي بدولة </a:t>
            </a:r>
            <a:r>
              <a:rPr lang="ar-SA" dirty="0">
                <a:solidFill>
                  <a:schemeClr val="bg1"/>
                </a:solidFill>
                <a:hlinkClick r:id="rId18" tooltip="البحرين"/>
              </a:rPr>
              <a:t>البحرين</a:t>
            </a:r>
            <a:r>
              <a:rPr lang="ar-SA" dirty="0">
                <a:solidFill>
                  <a:schemeClr val="bg1"/>
                </a:solidFill>
              </a:rPr>
              <a:t> .</a:t>
            </a:r>
            <a:endParaRPr lang="en-US" dirty="0">
              <a:solidFill>
                <a:schemeClr val="bg1"/>
              </a:solidFill>
            </a:endParaRPr>
          </a:p>
          <a:p>
            <a:r>
              <a:rPr lang="ar-SA" dirty="0">
                <a:solidFill>
                  <a:schemeClr val="bg1"/>
                </a:solidFill>
              </a:rPr>
              <a:t>يحده من الشمال والشرق </a:t>
            </a:r>
            <a:r>
              <a:rPr lang="ar-SA" dirty="0">
                <a:solidFill>
                  <a:schemeClr val="bg1"/>
                </a:solidFill>
                <a:hlinkClick r:id="rId11" tooltip="إيران"/>
              </a:rPr>
              <a:t>إيران</a:t>
            </a:r>
            <a:r>
              <a:rPr lang="ar-SA" dirty="0">
                <a:solidFill>
                  <a:schemeClr val="bg1"/>
                </a:solidFill>
              </a:rPr>
              <a:t>؛ بينما </a:t>
            </a:r>
            <a:r>
              <a:rPr lang="ar-SA" dirty="0">
                <a:solidFill>
                  <a:srgbClr val="663300"/>
                </a:solidFill>
              </a:rPr>
              <a:t>تحده من الجنوب الشرقي والجنوب كل من </a:t>
            </a:r>
            <a:r>
              <a:rPr lang="ar-SA" dirty="0">
                <a:solidFill>
                  <a:srgbClr val="663300"/>
                </a:solidFill>
                <a:hlinkClick r:id="rId17" tooltip="سلطنة عمان"/>
              </a:rPr>
              <a:t>سلطنة عمان</a:t>
            </a:r>
            <a:r>
              <a:rPr lang="en-US" dirty="0">
                <a:solidFill>
                  <a:srgbClr val="663300"/>
                </a:solidFill>
              </a:rPr>
              <a:t> </a:t>
            </a:r>
            <a:r>
              <a:rPr lang="ar-SA" dirty="0">
                <a:solidFill>
                  <a:schemeClr val="bg1"/>
                </a:solidFill>
                <a:hlinkClick r:id="rId19" tooltip="الإمارات العربية المتحدة"/>
              </a:rPr>
              <a:t>والإمارات العربية </a:t>
            </a:r>
            <a:r>
              <a:rPr lang="ar-SA" dirty="0">
                <a:solidFill>
                  <a:srgbClr val="663300"/>
                </a:solidFill>
                <a:hlinkClick r:id="rId19" tooltip="الإمارات العربية المتحدة"/>
              </a:rPr>
              <a:t>المتحدة</a:t>
            </a:r>
            <a:r>
              <a:rPr lang="ar-SA" dirty="0">
                <a:solidFill>
                  <a:srgbClr val="663300"/>
                </a:solidFill>
              </a:rPr>
              <a:t>، وتحده من الجنوب الغربي والغرب كل من </a:t>
            </a:r>
            <a:r>
              <a:rPr lang="ar-SA" dirty="0">
                <a:solidFill>
                  <a:srgbClr val="663300"/>
                </a:solidFill>
                <a:hlinkClick r:id="rId14" tooltip="السعودية"/>
              </a:rPr>
              <a:t>المملكة العربية السعودية</a:t>
            </a:r>
            <a:r>
              <a:rPr lang="en-US" dirty="0">
                <a:solidFill>
                  <a:srgbClr val="663300"/>
                </a:solidFill>
              </a:rPr>
              <a:t> </a:t>
            </a:r>
            <a:r>
              <a:rPr lang="ar-SA" dirty="0">
                <a:solidFill>
                  <a:srgbClr val="663300"/>
                </a:solidFill>
                <a:hlinkClick r:id="rId15" tooltip="قطر"/>
              </a:rPr>
              <a:t>وقطر</a:t>
            </a:r>
            <a:r>
              <a:rPr lang="ar-SA" dirty="0">
                <a:solidFill>
                  <a:srgbClr val="663300"/>
                </a:solidFill>
              </a:rPr>
              <a:t>، وتقع كل من </a:t>
            </a:r>
            <a:r>
              <a:rPr lang="ar-SA" dirty="0">
                <a:solidFill>
                  <a:srgbClr val="663300"/>
                </a:solidFill>
                <a:hlinkClick r:id="rId13" tooltip="الكويت"/>
              </a:rPr>
              <a:t>الكويت</a:t>
            </a:r>
            <a:r>
              <a:rPr lang="en-US" dirty="0">
                <a:solidFill>
                  <a:srgbClr val="663300"/>
                </a:solidFill>
              </a:rPr>
              <a:t> </a:t>
            </a:r>
            <a:r>
              <a:rPr lang="ar-SA" dirty="0">
                <a:solidFill>
                  <a:srgbClr val="663300"/>
                </a:solidFill>
                <a:hlinkClick r:id="rId12" tooltip="العراق"/>
              </a:rPr>
              <a:t>والعراق</a:t>
            </a:r>
            <a:r>
              <a:rPr lang="ar-SA" dirty="0">
                <a:solidFill>
                  <a:srgbClr val="663300"/>
                </a:solidFill>
              </a:rPr>
              <a:t> على أطرافه الشمال غربية، بينما تقع </a:t>
            </a:r>
            <a:r>
              <a:rPr lang="ar-SA" dirty="0">
                <a:solidFill>
                  <a:srgbClr val="663300"/>
                </a:solidFill>
                <a:hlinkClick r:id="rId18" tooltip="البحرين"/>
              </a:rPr>
              <a:t>البحرين</a:t>
            </a:r>
            <a:r>
              <a:rPr lang="ar-SA" dirty="0">
                <a:solidFill>
                  <a:srgbClr val="663300"/>
                </a:solidFill>
              </a:rPr>
              <a:t> ضمن مياه الخليج الغربية شمال </a:t>
            </a:r>
            <a:r>
              <a:rPr lang="ar-SA" dirty="0">
                <a:solidFill>
                  <a:srgbClr val="663300"/>
                </a:solidFill>
                <a:hlinkClick r:id="rId15" tooltip="قطر"/>
              </a:rPr>
              <a:t>قطر</a:t>
            </a:r>
            <a:r>
              <a:rPr lang="ar-SA" dirty="0">
                <a:solidFill>
                  <a:srgbClr val="663300"/>
                </a:solidFill>
              </a:rPr>
              <a:t>.</a:t>
            </a:r>
            <a:endParaRPr lang="en-US" dirty="0">
              <a:solidFill>
                <a:srgbClr val="663300"/>
              </a:solidFill>
            </a:endParaRPr>
          </a:p>
          <a:p>
            <a:endParaRPr lang="ar-SA" dirty="0">
              <a:solidFill>
                <a:srgbClr val="66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heckerboard(across)">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خلفيه2.jpg"/>
          <p:cNvPicPr>
            <a:picLocks noChangeAspect="1"/>
          </p:cNvPicPr>
          <p:nvPr/>
        </p:nvPicPr>
        <p:blipFill>
          <a:blip r:embed="rId2"/>
          <a:stretch>
            <a:fillRect/>
          </a:stretch>
        </p:blipFill>
        <p:spPr>
          <a:xfrm>
            <a:off x="0" y="0"/>
            <a:ext cx="9144000" cy="6643709"/>
          </a:xfrm>
          <a:prstGeom prst="rect">
            <a:avLst/>
          </a:prstGeom>
        </p:spPr>
      </p:pic>
      <p:sp>
        <p:nvSpPr>
          <p:cNvPr id="2" name="عنوان 1"/>
          <p:cNvSpPr>
            <a:spLocks noGrp="1"/>
          </p:cNvSpPr>
          <p:nvPr>
            <p:ph type="title"/>
          </p:nvPr>
        </p:nvSpPr>
        <p:spPr>
          <a:xfrm>
            <a:off x="2571736" y="1142984"/>
            <a:ext cx="8229600" cy="1143000"/>
          </a:xfrm>
        </p:spPr>
        <p:txBody>
          <a:bodyPr>
            <a:normAutofit fontScale="90000"/>
          </a:bodyPr>
          <a:lstStyle/>
          <a:p>
            <a:r>
              <a:rPr lang="ar-SA" b="1" dirty="0" smtClean="0"/>
              <a:t>الأسماء </a:t>
            </a:r>
            <a:br>
              <a:rPr lang="ar-SA" b="1" dirty="0" smtClean="0"/>
            </a:br>
            <a:r>
              <a:rPr lang="ar-SA" b="1" dirty="0" smtClean="0"/>
              <a:t>        التاريخية</a:t>
            </a:r>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13.jpg"/>
          <p:cNvPicPr>
            <a:picLocks noChangeAspect="1"/>
          </p:cNvPicPr>
          <p:nvPr/>
        </p:nvPicPr>
        <p:blipFill>
          <a:blip r:embed="rId2"/>
          <a:stretch>
            <a:fillRect/>
          </a:stretch>
        </p:blipFill>
        <p:spPr>
          <a:xfrm>
            <a:off x="-5548" y="4156"/>
            <a:ext cx="9149548" cy="6853844"/>
          </a:xfrm>
          <a:prstGeom prst="rect">
            <a:avLst/>
          </a:prstGeom>
        </p:spPr>
      </p:pic>
      <p:sp>
        <p:nvSpPr>
          <p:cNvPr id="3" name="عنصر نائب للمحتوى 2"/>
          <p:cNvSpPr>
            <a:spLocks noGrp="1"/>
          </p:cNvSpPr>
          <p:nvPr>
            <p:ph idx="1"/>
          </p:nvPr>
        </p:nvSpPr>
        <p:spPr>
          <a:xfrm>
            <a:off x="500034" y="785794"/>
            <a:ext cx="8229600" cy="4525963"/>
          </a:xfrm>
        </p:spPr>
        <p:txBody>
          <a:bodyPr>
            <a:normAutofit fontScale="62500" lnSpcReduction="20000"/>
          </a:bodyPr>
          <a:lstStyle/>
          <a:p>
            <a:r>
              <a:rPr lang="ar-SA" b="1" dirty="0"/>
              <a:t/>
            </a:r>
            <a:br>
              <a:rPr lang="ar-SA" b="1" dirty="0"/>
            </a:br>
            <a:r>
              <a:rPr lang="ar-SA" b="1" dirty="0"/>
              <a:t>أقدم اسم معروف هو اسم "بحر أرض الإله" ولغاية الألف الثالثة قبل الميلاد. ثم أصبح اسمه "بحر الشروق الكبير" وسمي "بحر بلاد </a:t>
            </a:r>
            <a:r>
              <a:rPr lang="ar-SA" b="1" dirty="0" err="1"/>
              <a:t>الكلدان</a:t>
            </a:r>
            <a:r>
              <a:rPr lang="ar-SA" b="1" dirty="0"/>
              <a:t>". ثم أصبح اسمه "بحر الجنوب" </a:t>
            </a:r>
            <a:endParaRPr lang="en-US" dirty="0"/>
          </a:p>
          <a:p>
            <a:r>
              <a:rPr lang="ar-SA" b="1" dirty="0"/>
              <a:t/>
            </a:r>
            <a:br>
              <a:rPr lang="ar-SA" b="1" dirty="0"/>
            </a:br>
            <a:r>
              <a:rPr lang="ar-SA" b="1" dirty="0"/>
              <a:t>سماه الآشوريون والبابليون والأكاديون: "البحر الجنوبي" أو "البحر السفلي"  ويقابله البحر العلوي وهو البحر الأبيض المتوسط [10]. كما أطلق عليه الآشوريون </a:t>
            </a:r>
            <a:r>
              <a:rPr lang="ar-SA" b="1" dirty="0" err="1"/>
              <a:t>نارمرتو</a:t>
            </a:r>
            <a:r>
              <a:rPr lang="ar-SA" b="1" dirty="0"/>
              <a:t> أي "البحر المر" </a:t>
            </a:r>
            <a:endParaRPr lang="en-US" dirty="0"/>
          </a:p>
          <a:p>
            <a:r>
              <a:rPr lang="ar-SA" b="1" dirty="0"/>
              <a:t/>
            </a:r>
            <a:br>
              <a:rPr lang="ar-SA" b="1" dirty="0"/>
            </a:br>
            <a:r>
              <a:rPr lang="ar-SA" b="1" dirty="0"/>
              <a:t>سماه الفرس "بحر فارس". قيل التسمية عرفت في أول الأمر من قبل الملك الفارسي </a:t>
            </a:r>
            <a:r>
              <a:rPr lang="ar-SA" b="1" dirty="0" err="1"/>
              <a:t>داريوش</a:t>
            </a:r>
            <a:r>
              <a:rPr lang="ar-SA" b="1" dirty="0"/>
              <a:t> الأول (521-486 </a:t>
            </a:r>
            <a:r>
              <a:rPr lang="ar-SA" b="1" dirty="0" err="1"/>
              <a:t>ق</a:t>
            </a:r>
            <a:r>
              <a:rPr lang="ar-SA" b="1" dirty="0"/>
              <a:t>.م) في كلامه "على البحر الذي يربط بين مصر وفارس". والراجح أن </a:t>
            </a:r>
            <a:r>
              <a:rPr lang="ar-SA" b="1" dirty="0" err="1"/>
              <a:t>الاسكندر</a:t>
            </a:r>
            <a:r>
              <a:rPr lang="ar-SA" b="1" dirty="0"/>
              <a:t> الأكبر هو أول من أطلق تلك التسمية </a:t>
            </a:r>
            <a:endParaRPr lang="en-US" dirty="0"/>
          </a:p>
          <a:p>
            <a:r>
              <a:rPr lang="ar-SA" b="1" dirty="0"/>
              <a:t>سماه الرومان "الخليج العربي . وممن أطلق تلك التسمية المؤرخ الروماني بليني </a:t>
            </a:r>
            <a:r>
              <a:rPr lang="en-US" b="1" dirty="0"/>
              <a:t>Pliny the Younger</a:t>
            </a:r>
            <a:r>
              <a:rPr lang="ar-SA" b="1" dirty="0"/>
              <a:t> في القرن الأول للميلاد. </a:t>
            </a:r>
            <a:br>
              <a:rPr lang="ar-SA" b="1" dirty="0"/>
            </a:br>
            <a:r>
              <a:rPr lang="ar-SA" b="1" dirty="0"/>
              <a:t/>
            </a:r>
            <a:br>
              <a:rPr lang="ar-SA" b="1" dirty="0"/>
            </a:br>
            <a:r>
              <a:rPr lang="ar-SA" b="1" dirty="0"/>
              <a:t/>
            </a:r>
            <a:br>
              <a:rPr lang="ar-SA" b="1" dirty="0"/>
            </a:br>
            <a:endParaRPr lang="ar-SA" dirty="0"/>
          </a:p>
        </p:txBody>
      </p:sp>
    </p:spTree>
  </p:cSld>
  <p:clrMapOvr>
    <a:masterClrMapping/>
  </p:clrMapOvr>
  <p:transition>
    <p:strips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ت8.jpg"/>
          <p:cNvPicPr>
            <a:picLocks noChangeAspect="1"/>
          </p:cNvPicPr>
          <p:nvPr/>
        </p:nvPicPr>
        <p:blipFill>
          <a:blip r:embed="rId2"/>
          <a:stretch>
            <a:fillRect/>
          </a:stretch>
        </p:blipFill>
        <p:spPr>
          <a:xfrm>
            <a:off x="0" y="0"/>
            <a:ext cx="9144000" cy="6858000"/>
          </a:xfrm>
          <a:prstGeom prst="rect">
            <a:avLst/>
          </a:prstGeom>
        </p:spPr>
      </p:pic>
      <p:sp>
        <p:nvSpPr>
          <p:cNvPr id="3" name="عنصر نائب للمحتوى 2"/>
          <p:cNvSpPr>
            <a:spLocks noGrp="1"/>
          </p:cNvSpPr>
          <p:nvPr>
            <p:ph idx="1"/>
          </p:nvPr>
        </p:nvSpPr>
        <p:spPr>
          <a:xfrm>
            <a:off x="500034" y="357166"/>
            <a:ext cx="8229600" cy="5715040"/>
          </a:xfrm>
        </p:spPr>
        <p:txBody>
          <a:bodyPr>
            <a:normAutofit fontScale="85000" lnSpcReduction="20000"/>
          </a:bodyPr>
          <a:lstStyle/>
          <a:p>
            <a:r>
              <a:rPr lang="ar-SA" b="1" dirty="0"/>
              <a:t>سماه العرب "خليج البصرة" أو "خليج عمان" أو "خليج البحرين" أو "خليج </a:t>
            </a:r>
            <a:r>
              <a:rPr lang="ar-SA" b="1" dirty="0" err="1"/>
              <a:t>القطيف</a:t>
            </a:r>
            <a:r>
              <a:rPr lang="ar-SA" b="1" dirty="0"/>
              <a:t> لأن هذه المدن الثلاث كانت تتخذه منطلقاً للسفن التي تمخر عبابه وتسيطر على مياهه . ويعود اسم "بحر البصرة" إلى فترة الفتح الإسلامي في عهد الخليفة الراشد عمر بن الخطاب. ونجد النحويون الأوائل يستعملونها مثل الخليل بن أحمد </a:t>
            </a:r>
            <a:r>
              <a:rPr lang="ar-SA" b="1" dirty="0" err="1"/>
              <a:t>الفراهيدي</a:t>
            </a:r>
            <a:r>
              <a:rPr lang="ar-SA" b="1" dirty="0"/>
              <a:t> (توفي 160هـ)[17] كما استعملها </a:t>
            </a:r>
            <a:r>
              <a:rPr lang="ar-SA" b="1" dirty="0" err="1"/>
              <a:t>الجفرافيون</a:t>
            </a:r>
            <a:r>
              <a:rPr lang="ar-SA" b="1" dirty="0"/>
              <a:t> مثل ياقوت الحموي[18] والمؤرخون مثل خليفة بن خياط وإن كان اسم "بحر فارس" شائعاً كذلك في العصر الإسلامي، خاصة بين المسلمين الفرس. حتى أن البعض قد يستعمل الاسمين معاً في نفس الصفحة كما أسماه بعض العرب أثناء الخلافة العباسية "خليج العراق ، لكن تسمية الخليج العربي بقيت مستعملة. يقول </a:t>
            </a:r>
            <a:r>
              <a:rPr lang="ar-SA" b="1" dirty="0" err="1"/>
              <a:t>د</a:t>
            </a:r>
            <a:r>
              <a:rPr lang="ar-SA" b="1" dirty="0"/>
              <a:t>. عماد الحفيظ: "إن تسمية الخليج العربي ظلت معروفة منذ قبل الإسلام واستمرت إلى ما بعد الإسلام لدى سكان شبه الجزيرة العربية وما جاورها </a:t>
            </a:r>
            <a:endParaRPr lang="en-US" dirty="0"/>
          </a:p>
          <a:p>
            <a:r>
              <a:rPr lang="ar-SA" b="1" dirty="0"/>
              <a:t/>
            </a:r>
            <a:br>
              <a:rPr lang="ar-SA" b="1" dirty="0"/>
            </a:br>
            <a:r>
              <a:rPr lang="ar-SA" b="1" dirty="0"/>
              <a:t>سماه العثمانيون "خليج البصرة" </a:t>
            </a:r>
            <a:endParaRPr lang="en-US" dirty="0"/>
          </a:p>
          <a:p>
            <a:r>
              <a:rPr lang="ar-SA" b="1" dirty="0"/>
              <a:t> </a:t>
            </a:r>
            <a:endParaRPr lang="en-US" dirty="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خلفيه2.jpg"/>
          <p:cNvPicPr>
            <a:picLocks noChangeAspect="1"/>
          </p:cNvPicPr>
          <p:nvPr/>
        </p:nvPicPr>
        <p:blipFill>
          <a:blip r:embed="rId2"/>
          <a:stretch>
            <a:fillRect/>
          </a:stretch>
        </p:blipFill>
        <p:spPr>
          <a:xfrm>
            <a:off x="0" y="1"/>
            <a:ext cx="9144000" cy="6790192"/>
          </a:xfrm>
          <a:prstGeom prst="rect">
            <a:avLst/>
          </a:prstGeom>
        </p:spPr>
      </p:pic>
      <p:sp>
        <p:nvSpPr>
          <p:cNvPr id="2" name="عنوان 1"/>
          <p:cNvSpPr>
            <a:spLocks noGrp="1"/>
          </p:cNvSpPr>
          <p:nvPr>
            <p:ph type="title"/>
          </p:nvPr>
        </p:nvSpPr>
        <p:spPr>
          <a:xfrm>
            <a:off x="428596" y="0"/>
            <a:ext cx="8229600" cy="1143000"/>
          </a:xfrm>
        </p:spPr>
        <p:txBody>
          <a:bodyPr/>
          <a:lstStyle/>
          <a:p>
            <a:r>
              <a:rPr lang="ar-SA" dirty="0" smtClean="0">
                <a:solidFill>
                  <a:schemeClr val="accent2">
                    <a:lumMod val="50000"/>
                  </a:schemeClr>
                </a:solidFill>
              </a:rPr>
              <a:t>التسميات </a:t>
            </a:r>
            <a:r>
              <a:rPr lang="ar-SA" dirty="0" err="1" smtClean="0">
                <a:solidFill>
                  <a:schemeClr val="accent2">
                    <a:lumMod val="50000"/>
                  </a:schemeClr>
                </a:solidFill>
              </a:rPr>
              <a:t>القديمه</a:t>
            </a:r>
            <a:r>
              <a:rPr lang="ar-SA" dirty="0" smtClean="0">
                <a:solidFill>
                  <a:schemeClr val="accent2">
                    <a:lumMod val="50000"/>
                  </a:schemeClr>
                </a:solidFill>
              </a:rPr>
              <a:t> للخليج صور</a:t>
            </a:r>
            <a:endParaRPr lang="ar-SA" dirty="0">
              <a:solidFill>
                <a:schemeClr val="accent2">
                  <a:lumMod val="50000"/>
                </a:schemeClr>
              </a:solidFill>
            </a:endParaRPr>
          </a:p>
        </p:txBody>
      </p:sp>
      <p:pic>
        <p:nvPicPr>
          <p:cNvPr id="4" name="صورة 3" descr="تاريخ.jpg"/>
          <p:cNvPicPr>
            <a:picLocks noChangeAspect="1"/>
          </p:cNvPicPr>
          <p:nvPr/>
        </p:nvPicPr>
        <p:blipFill>
          <a:blip r:embed="rId3"/>
          <a:stretch>
            <a:fillRect/>
          </a:stretch>
        </p:blipFill>
        <p:spPr>
          <a:xfrm>
            <a:off x="6500826" y="1000108"/>
            <a:ext cx="2457944" cy="1857388"/>
          </a:xfrm>
          <a:prstGeom prst="rect">
            <a:avLst/>
          </a:prstGeom>
        </p:spPr>
      </p:pic>
      <p:sp>
        <p:nvSpPr>
          <p:cNvPr id="5" name="مربع نص 4"/>
          <p:cNvSpPr txBox="1"/>
          <p:nvPr/>
        </p:nvSpPr>
        <p:spPr>
          <a:xfrm>
            <a:off x="214282" y="1071546"/>
            <a:ext cx="6037294" cy="1292662"/>
          </a:xfrm>
          <a:prstGeom prst="rect">
            <a:avLst/>
          </a:prstGeom>
          <a:noFill/>
        </p:spPr>
        <p:txBody>
          <a:bodyPr wrap="none" rtlCol="1">
            <a:spAutoFit/>
          </a:bodyPr>
          <a:lstStyle/>
          <a:p>
            <a:r>
              <a:rPr lang="ar-SA" sz="2000" dirty="0" smtClean="0">
                <a:solidFill>
                  <a:schemeClr val="accent2">
                    <a:lumMod val="50000"/>
                  </a:schemeClr>
                </a:solidFill>
              </a:rPr>
              <a:t>تصغير|خارطة </a:t>
            </a:r>
            <a:r>
              <a:rPr lang="ar-SA" sz="2000" dirty="0" smtClean="0">
                <a:solidFill>
                  <a:srgbClr val="663300"/>
                </a:solidFill>
              </a:rPr>
              <a:t>نشرت في الأطلس الصغير عام </a:t>
            </a:r>
            <a:r>
              <a:rPr lang="ar-SA" sz="2000" dirty="0" smtClean="0">
                <a:solidFill>
                  <a:srgbClr val="663300"/>
                </a:solidFill>
                <a:hlinkClick r:id="rId4" action="ppaction://hlinkfile" tooltip="1634"/>
              </a:rPr>
              <a:t>1634</a:t>
            </a:r>
            <a:r>
              <a:rPr lang="ar-SA" sz="2000" dirty="0" smtClean="0">
                <a:solidFill>
                  <a:srgbClr val="663300"/>
                </a:solidFill>
              </a:rPr>
              <a:t> لرسامي الخرائط </a:t>
            </a:r>
          </a:p>
          <a:p>
            <a:r>
              <a:rPr lang="ar-SA" sz="2000" dirty="0" err="1" smtClean="0">
                <a:solidFill>
                  <a:srgbClr val="663300"/>
                </a:solidFill>
              </a:rPr>
              <a:t>ميركاتور</a:t>
            </a:r>
            <a:r>
              <a:rPr lang="ar-SA" sz="2000" dirty="0" smtClean="0">
                <a:solidFill>
                  <a:srgbClr val="663300"/>
                </a:solidFill>
              </a:rPr>
              <a:t>  </a:t>
            </a:r>
            <a:r>
              <a:rPr lang="ar-SA" sz="2000" dirty="0" err="1" smtClean="0">
                <a:solidFill>
                  <a:srgbClr val="663300"/>
                </a:solidFill>
              </a:rPr>
              <a:t>وهندويس</a:t>
            </a:r>
            <a:r>
              <a:rPr lang="ar-SA" sz="2000" dirty="0" smtClean="0">
                <a:solidFill>
                  <a:srgbClr val="663300"/>
                </a:solidFill>
              </a:rPr>
              <a:t> يظهر فيها الخليج وقد كتب عليه </a:t>
            </a:r>
            <a:r>
              <a:rPr lang="ar-SA" sz="2000" dirty="0" smtClean="0">
                <a:solidFill>
                  <a:srgbClr val="663300"/>
                </a:solidFill>
                <a:hlinkClick r:id="rId5" action="ppaction://hlinkfile" tooltip="لغة لاتينية"/>
              </a:rPr>
              <a:t>باللاتينية</a:t>
            </a:r>
            <a:r>
              <a:rPr lang="ar-SA" sz="2000" dirty="0" smtClean="0">
                <a:solidFill>
                  <a:srgbClr val="663300"/>
                </a:solidFill>
              </a:rPr>
              <a:t> اسم </a:t>
            </a:r>
          </a:p>
          <a:p>
            <a:r>
              <a:rPr lang="ar-SA" sz="2000" dirty="0" smtClean="0">
                <a:solidFill>
                  <a:srgbClr val="663300"/>
                </a:solidFill>
              </a:rPr>
              <a:t>«sinus arabicus»  </a:t>
            </a:r>
            <a:r>
              <a:rPr lang="ar-SA" sz="2000" dirty="0" smtClean="0">
                <a:solidFill>
                  <a:schemeClr val="bg1"/>
                </a:solidFill>
              </a:rPr>
              <a:t>أي الخليج العربي</a:t>
            </a:r>
          </a:p>
          <a:p>
            <a:endParaRPr lang="ar-SA" dirty="0"/>
          </a:p>
        </p:txBody>
      </p:sp>
      <p:pic>
        <p:nvPicPr>
          <p:cNvPr id="7" name="صورة 6" descr="قق.bmp"/>
          <p:cNvPicPr>
            <a:picLocks noChangeAspect="1"/>
          </p:cNvPicPr>
          <p:nvPr/>
        </p:nvPicPr>
        <p:blipFill>
          <a:blip r:embed="rId6"/>
          <a:stretch>
            <a:fillRect/>
          </a:stretch>
        </p:blipFill>
        <p:spPr>
          <a:xfrm>
            <a:off x="357158" y="3857628"/>
            <a:ext cx="2617154" cy="1919246"/>
          </a:xfrm>
          <a:prstGeom prst="rect">
            <a:avLst/>
          </a:prstGeom>
        </p:spPr>
      </p:pic>
      <p:sp>
        <p:nvSpPr>
          <p:cNvPr id="8" name="مربع نص 7"/>
          <p:cNvSpPr txBox="1"/>
          <p:nvPr/>
        </p:nvSpPr>
        <p:spPr>
          <a:xfrm>
            <a:off x="285720" y="6072206"/>
            <a:ext cx="2855269" cy="523220"/>
          </a:xfrm>
          <a:prstGeom prst="rect">
            <a:avLst/>
          </a:prstGeom>
          <a:noFill/>
        </p:spPr>
        <p:txBody>
          <a:bodyPr wrap="none" rtlCol="1">
            <a:spAutoFit/>
          </a:bodyPr>
          <a:lstStyle/>
          <a:p>
            <a:r>
              <a:rPr lang="ar-SA" sz="2800" dirty="0" smtClean="0">
                <a:solidFill>
                  <a:srgbClr val="663300"/>
                </a:solidFill>
              </a:rPr>
              <a:t>بالفرنسية: خليج البصرة</a:t>
            </a:r>
            <a:endParaRPr lang="ar-SA" sz="2800" dirty="0">
              <a:solidFill>
                <a:srgbClr val="663300"/>
              </a:solidFill>
            </a:endParaRPr>
          </a:p>
        </p:txBody>
      </p:sp>
      <p:pic>
        <p:nvPicPr>
          <p:cNvPr id="18434" name="Picture 2" descr="http://upload.wikimedia.org/wikipedia/ar/thumb/d/db/Arabian_gulf.jpg/120px-Arabian_gulf.jpg"/>
          <p:cNvPicPr>
            <a:picLocks noChangeAspect="1" noChangeArrowheads="1"/>
          </p:cNvPicPr>
          <p:nvPr/>
        </p:nvPicPr>
        <p:blipFill>
          <a:blip r:embed="rId7"/>
          <a:srcRect/>
          <a:stretch>
            <a:fillRect/>
          </a:stretch>
        </p:blipFill>
        <p:spPr bwMode="auto">
          <a:xfrm>
            <a:off x="6500794" y="3000372"/>
            <a:ext cx="2643206" cy="1857388"/>
          </a:xfrm>
          <a:prstGeom prst="rect">
            <a:avLst/>
          </a:prstGeom>
          <a:noFill/>
        </p:spPr>
      </p:pic>
      <p:sp>
        <p:nvSpPr>
          <p:cNvPr id="10" name="مربع نص 9"/>
          <p:cNvSpPr txBox="1"/>
          <p:nvPr/>
        </p:nvSpPr>
        <p:spPr>
          <a:xfrm>
            <a:off x="5184262" y="5000636"/>
            <a:ext cx="3959738" cy="1015663"/>
          </a:xfrm>
          <a:prstGeom prst="rect">
            <a:avLst/>
          </a:prstGeom>
          <a:noFill/>
        </p:spPr>
        <p:txBody>
          <a:bodyPr wrap="none" rtlCol="1">
            <a:spAutoFit/>
          </a:bodyPr>
          <a:lstStyle/>
          <a:p>
            <a:r>
              <a:rPr lang="ar-SA" sz="2000" dirty="0" smtClean="0">
                <a:solidFill>
                  <a:srgbClr val="663300"/>
                </a:solidFill>
              </a:rPr>
              <a:t>تصغير|خريطة قديمة (سنة 1667) يظهر فيها </a:t>
            </a:r>
          </a:p>
          <a:p>
            <a:r>
              <a:rPr lang="ar-SA" sz="2000" dirty="0" smtClean="0">
                <a:solidFill>
                  <a:srgbClr val="663300"/>
                </a:solidFill>
              </a:rPr>
              <a:t>بوضوح </a:t>
            </a:r>
            <a:r>
              <a:rPr lang="ar-SA" sz="2000" dirty="0" err="1" smtClean="0">
                <a:solidFill>
                  <a:srgbClr val="663300"/>
                </a:solidFill>
              </a:rPr>
              <a:t>اشارتها</a:t>
            </a:r>
            <a:r>
              <a:rPr lang="ar-SA" sz="2000" dirty="0" smtClean="0">
                <a:solidFill>
                  <a:srgbClr val="663300"/>
                </a:solidFill>
              </a:rPr>
              <a:t> إلى الخليج العربي بأنه </a:t>
            </a:r>
          </a:p>
          <a:p>
            <a:r>
              <a:rPr lang="ar-SA" sz="2000" dirty="0" smtClean="0">
                <a:solidFill>
                  <a:srgbClr val="663300"/>
                </a:solidFill>
              </a:rPr>
              <a:t>Sein Arabique أي الخليج العربي</a:t>
            </a:r>
            <a:endParaRPr lang="ar-SA" sz="2000" dirty="0">
              <a:solidFill>
                <a:srgbClr val="663300"/>
              </a:solidFill>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434"/>
                                        </p:tgtEl>
                                        <p:attrNameLst>
                                          <p:attrName>style.visibility</p:attrName>
                                        </p:attrNameLst>
                                      </p:cBhvr>
                                      <p:to>
                                        <p:strVal val="visible"/>
                                      </p:to>
                                    </p:set>
                                    <p:animEffect transition="in" filter="fade">
                                      <p:cBhvr>
                                        <p:cTn id="22" dur="2000"/>
                                        <p:tgtEl>
                                          <p:spTgt spid="18434"/>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3"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plus(in)">
                                      <p:cBhvr>
                                        <p:cTn id="3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خ2.jpg"/>
          <p:cNvPicPr>
            <a:picLocks noChangeAspect="1"/>
          </p:cNvPicPr>
          <p:nvPr/>
        </p:nvPicPr>
        <p:blipFill>
          <a:blip r:embed="rId2"/>
          <a:stretch>
            <a:fillRect/>
          </a:stretch>
        </p:blipFill>
        <p:spPr>
          <a:xfrm>
            <a:off x="1" y="0"/>
            <a:ext cx="9144000" cy="6854130"/>
          </a:xfrm>
          <a:prstGeom prst="rect">
            <a:avLst/>
          </a:prstGeom>
        </p:spPr>
      </p:pic>
      <p:pic>
        <p:nvPicPr>
          <p:cNvPr id="36866" name="Picture 2" descr="http://upload.wikimedia.org/wikipedia/ar/thumb/8/85/%D8%AE%D8%A7%D8%B1%D8%B7%D8%A9_%D8%A7%D9%84%D9%85%D9%86%D8%B7%D9%82%D8%A9_%D8%A7%D9%84%D9%81%D8%A7%D8%B1%D8%B3%D9%8A%D8%A9.jpg/120px-%D8%AE%D8%A7%D8%B1%D8%B7%D8%A9_%D8%A7%D9%84%D9%85%D9%86%D8%B7%D9%82%D8%A9_%D8%A7%D9%84%D9%81%D8%A7%D8%B1%D8%B3%D9%8A%D8%A9.jpg"/>
          <p:cNvPicPr>
            <a:picLocks noChangeAspect="1" noChangeArrowheads="1"/>
          </p:cNvPicPr>
          <p:nvPr/>
        </p:nvPicPr>
        <p:blipFill>
          <a:blip r:embed="rId3"/>
          <a:srcRect/>
          <a:stretch>
            <a:fillRect/>
          </a:stretch>
        </p:blipFill>
        <p:spPr bwMode="auto">
          <a:xfrm>
            <a:off x="5810270" y="0"/>
            <a:ext cx="3333730" cy="2500306"/>
          </a:xfrm>
          <a:prstGeom prst="rect">
            <a:avLst/>
          </a:prstGeom>
          <a:noFill/>
        </p:spPr>
      </p:pic>
      <p:sp>
        <p:nvSpPr>
          <p:cNvPr id="6" name="مربع نص 5"/>
          <p:cNvSpPr txBox="1"/>
          <p:nvPr/>
        </p:nvSpPr>
        <p:spPr>
          <a:xfrm>
            <a:off x="6357950" y="571480"/>
            <a:ext cx="184731" cy="369332"/>
          </a:xfrm>
          <a:prstGeom prst="rect">
            <a:avLst/>
          </a:prstGeom>
          <a:noFill/>
        </p:spPr>
        <p:txBody>
          <a:bodyPr wrap="none" rtlCol="1">
            <a:spAutoFit/>
          </a:bodyPr>
          <a:lstStyle/>
          <a:p>
            <a:endParaRPr lang="ar-SA" dirty="0"/>
          </a:p>
        </p:txBody>
      </p:sp>
      <p:sp>
        <p:nvSpPr>
          <p:cNvPr id="7" name="مربع نص 6"/>
          <p:cNvSpPr txBox="1"/>
          <p:nvPr/>
        </p:nvSpPr>
        <p:spPr>
          <a:xfrm>
            <a:off x="4720930" y="2571744"/>
            <a:ext cx="4423070" cy="677108"/>
          </a:xfrm>
          <a:prstGeom prst="rect">
            <a:avLst/>
          </a:prstGeom>
          <a:noFill/>
        </p:spPr>
        <p:txBody>
          <a:bodyPr wrap="none" rtlCol="1">
            <a:spAutoFit/>
          </a:bodyPr>
          <a:lstStyle/>
          <a:p>
            <a:r>
              <a:rPr lang="ar-SA" sz="2000" b="1" dirty="0" smtClean="0">
                <a:solidFill>
                  <a:srgbClr val="663300"/>
                </a:solidFill>
              </a:rPr>
              <a:t>خريطة من عام 1607 </a:t>
            </a:r>
            <a:r>
              <a:rPr lang="ar-SA" sz="2000" b="1" dirty="0" err="1" smtClean="0">
                <a:solidFill>
                  <a:srgbClr val="663300"/>
                </a:solidFill>
              </a:rPr>
              <a:t>م</a:t>
            </a:r>
            <a:r>
              <a:rPr lang="ar-SA" sz="2000" b="1" dirty="0" smtClean="0">
                <a:solidFill>
                  <a:srgbClr val="663300"/>
                </a:solidFill>
              </a:rPr>
              <a:t> وتظهر اسم الخليج العربي</a:t>
            </a:r>
          </a:p>
          <a:p>
            <a:endParaRPr lang="ar-SA" dirty="0"/>
          </a:p>
        </p:txBody>
      </p:sp>
      <p:pic>
        <p:nvPicPr>
          <p:cNvPr id="36868" name="Picture 4" descr="http://upload.wikimedia.org/wikipedia/ar/thumb/3/31/World_Map_Ibn_Khaldun.jpg/120px-World_Map_Ibn_Khaldun.jpg"/>
          <p:cNvPicPr>
            <a:picLocks noChangeAspect="1" noChangeArrowheads="1"/>
          </p:cNvPicPr>
          <p:nvPr/>
        </p:nvPicPr>
        <p:blipFill>
          <a:blip r:embed="rId4"/>
          <a:srcRect/>
          <a:stretch>
            <a:fillRect/>
          </a:stretch>
        </p:blipFill>
        <p:spPr bwMode="auto">
          <a:xfrm>
            <a:off x="214282" y="285728"/>
            <a:ext cx="2500330" cy="2437822"/>
          </a:xfrm>
          <a:prstGeom prst="rect">
            <a:avLst/>
          </a:prstGeom>
          <a:noFill/>
        </p:spPr>
      </p:pic>
      <p:sp>
        <p:nvSpPr>
          <p:cNvPr id="10" name="مربع نص 9"/>
          <p:cNvSpPr txBox="1"/>
          <p:nvPr/>
        </p:nvSpPr>
        <p:spPr>
          <a:xfrm>
            <a:off x="0" y="2928934"/>
            <a:ext cx="2763962" cy="677108"/>
          </a:xfrm>
          <a:prstGeom prst="rect">
            <a:avLst/>
          </a:prstGeom>
          <a:noFill/>
        </p:spPr>
        <p:txBody>
          <a:bodyPr wrap="none" rtlCol="1">
            <a:spAutoFit/>
          </a:bodyPr>
          <a:lstStyle/>
          <a:p>
            <a:r>
              <a:rPr lang="ar-SA" sz="2000" b="1" dirty="0" smtClean="0">
                <a:solidFill>
                  <a:srgbClr val="CC6600"/>
                </a:solidFill>
              </a:rPr>
              <a:t>خارطة ابن خلدون، ولا اسم هنا</a:t>
            </a:r>
          </a:p>
          <a:p>
            <a:endParaRPr lang="ar-SA" dirty="0"/>
          </a:p>
        </p:txBody>
      </p:sp>
      <p:pic>
        <p:nvPicPr>
          <p:cNvPr id="36870" name="Picture 6" descr="http://upload.wikimedia.org/wikipedia/commons/thumb/c/cb/PG_1540_Basel.jpg/120px-PG_1540_Basel.jpg"/>
          <p:cNvPicPr>
            <a:picLocks noChangeAspect="1" noChangeArrowheads="1"/>
          </p:cNvPicPr>
          <p:nvPr/>
        </p:nvPicPr>
        <p:blipFill>
          <a:blip r:embed="rId5"/>
          <a:srcRect/>
          <a:stretch>
            <a:fillRect/>
          </a:stretch>
        </p:blipFill>
        <p:spPr bwMode="auto">
          <a:xfrm>
            <a:off x="6500826" y="3500438"/>
            <a:ext cx="2643174" cy="2291373"/>
          </a:xfrm>
          <a:prstGeom prst="rect">
            <a:avLst/>
          </a:prstGeom>
          <a:noFill/>
        </p:spPr>
      </p:pic>
      <p:sp>
        <p:nvSpPr>
          <p:cNvPr id="13" name="مربع نص 12"/>
          <p:cNvSpPr txBox="1"/>
          <p:nvPr/>
        </p:nvSpPr>
        <p:spPr>
          <a:xfrm>
            <a:off x="6509881" y="6119336"/>
            <a:ext cx="2634119" cy="738664"/>
          </a:xfrm>
          <a:prstGeom prst="rect">
            <a:avLst/>
          </a:prstGeom>
          <a:noFill/>
        </p:spPr>
        <p:txBody>
          <a:bodyPr wrap="none" rtlCol="1">
            <a:spAutoFit/>
          </a:bodyPr>
          <a:lstStyle/>
          <a:p>
            <a:r>
              <a:rPr lang="ar-SA" sz="2400" b="1" dirty="0" smtClean="0">
                <a:solidFill>
                  <a:srgbClr val="CC9900"/>
                </a:solidFill>
              </a:rPr>
              <a:t>بالإيطالية: (خليج فارس)</a:t>
            </a:r>
          </a:p>
          <a:p>
            <a:endParaRPr lang="ar-SA" dirty="0"/>
          </a:p>
        </p:txBody>
      </p:sp>
      <p:pic>
        <p:nvPicPr>
          <p:cNvPr id="36872" name="Picture 8" descr="http://upload.wikimedia.org/wikipedia/commons/thumb/2/23/PtolemyWorldMap.jpg/120px-PtolemyWorldMap.jpg"/>
          <p:cNvPicPr>
            <a:picLocks noChangeAspect="1" noChangeArrowheads="1"/>
          </p:cNvPicPr>
          <p:nvPr/>
        </p:nvPicPr>
        <p:blipFill>
          <a:blip r:embed="rId6"/>
          <a:srcRect/>
          <a:stretch>
            <a:fillRect/>
          </a:stretch>
        </p:blipFill>
        <p:spPr bwMode="auto">
          <a:xfrm>
            <a:off x="285720" y="3500438"/>
            <a:ext cx="2500330" cy="2214578"/>
          </a:xfrm>
          <a:prstGeom prst="rect">
            <a:avLst/>
          </a:prstGeom>
          <a:noFill/>
        </p:spPr>
      </p:pic>
      <p:sp>
        <p:nvSpPr>
          <p:cNvPr id="15" name="مربع نص 14"/>
          <p:cNvSpPr txBox="1"/>
          <p:nvPr/>
        </p:nvSpPr>
        <p:spPr>
          <a:xfrm>
            <a:off x="0" y="6119336"/>
            <a:ext cx="2584426" cy="738664"/>
          </a:xfrm>
          <a:prstGeom prst="rect">
            <a:avLst/>
          </a:prstGeom>
          <a:noFill/>
        </p:spPr>
        <p:txBody>
          <a:bodyPr wrap="none" rtlCol="1">
            <a:spAutoFit/>
          </a:bodyPr>
          <a:lstStyle/>
          <a:p>
            <a:r>
              <a:rPr lang="ar-SA" sz="2400" b="1" dirty="0" smtClean="0">
                <a:solidFill>
                  <a:srgbClr val="FF9933"/>
                </a:solidFill>
              </a:rPr>
              <a:t>باللاتينية: (خليج فارس)</a:t>
            </a:r>
          </a:p>
          <a:p>
            <a:endParaRPr lang="ar-SA" dirty="0"/>
          </a:p>
        </p:txBody>
      </p:sp>
      <p:pic>
        <p:nvPicPr>
          <p:cNvPr id="36874" name="Picture 10" descr="http://upload.wikimedia.org/wikipedia/commons/thumb/1/1f/Ottoman_Asia_%28partial%2C_1893%29.jpg/120px-Ottoman_Asia_%28partial%2C_1893%29.jpg"/>
          <p:cNvPicPr>
            <a:picLocks noChangeAspect="1" noChangeArrowheads="1"/>
          </p:cNvPicPr>
          <p:nvPr/>
        </p:nvPicPr>
        <p:blipFill>
          <a:blip r:embed="rId7"/>
          <a:srcRect/>
          <a:stretch>
            <a:fillRect/>
          </a:stretch>
        </p:blipFill>
        <p:spPr bwMode="auto">
          <a:xfrm>
            <a:off x="3071802" y="3000372"/>
            <a:ext cx="3143272" cy="2786082"/>
          </a:xfrm>
          <a:prstGeom prst="rect">
            <a:avLst/>
          </a:prstGeom>
          <a:noFill/>
        </p:spPr>
      </p:pic>
      <p:sp>
        <p:nvSpPr>
          <p:cNvPr id="36876"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miri"/>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6877"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miri"/>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مربع نص 20"/>
          <p:cNvSpPr txBox="1"/>
          <p:nvPr/>
        </p:nvSpPr>
        <p:spPr>
          <a:xfrm>
            <a:off x="2664640" y="5786454"/>
            <a:ext cx="3547831" cy="707886"/>
          </a:xfrm>
          <a:prstGeom prst="rect">
            <a:avLst/>
          </a:prstGeom>
          <a:noFill/>
        </p:spPr>
        <p:txBody>
          <a:bodyPr wrap="none" rtlCol="1">
            <a:spAutoFit/>
          </a:bodyPr>
          <a:lstStyle/>
          <a:p>
            <a:r>
              <a:rPr lang="ar-SA" sz="2000" b="1" dirty="0" smtClean="0">
                <a:solidFill>
                  <a:srgbClr val="CC9900"/>
                </a:solidFill>
              </a:rPr>
              <a:t>خریطة عثمانية (بالعربية): (خلیج العجم)</a:t>
            </a:r>
          </a:p>
          <a:p>
            <a:endParaRPr lang="ar-SA" sz="2000" b="1" dirty="0">
              <a:solidFill>
                <a:srgbClr val="CC9900"/>
              </a:solidFill>
            </a:endParaRPr>
          </a:p>
        </p:txBody>
      </p:sp>
    </p:spTree>
  </p:cSld>
  <p:clrMapOvr>
    <a:masterClrMapping/>
  </p:clrMapOvr>
  <p:transition>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تاريخ.jpg"/>
          <p:cNvPicPr>
            <a:picLocks noChangeAspect="1"/>
          </p:cNvPicPr>
          <p:nvPr/>
        </p:nvPicPr>
        <p:blipFill>
          <a:blip r:embed="rId2"/>
          <a:stretch>
            <a:fillRect/>
          </a:stretch>
        </p:blipFill>
        <p:spPr>
          <a:xfrm>
            <a:off x="34290" y="0"/>
            <a:ext cx="9075420" cy="6858000"/>
          </a:xfrm>
          <a:prstGeom prst="rect">
            <a:avLst/>
          </a:prstGeom>
        </p:spPr>
      </p:pic>
      <p:sp>
        <p:nvSpPr>
          <p:cNvPr id="2" name="عنوان 1"/>
          <p:cNvSpPr>
            <a:spLocks noGrp="1"/>
          </p:cNvSpPr>
          <p:nvPr>
            <p:ph type="title"/>
          </p:nvPr>
        </p:nvSpPr>
        <p:spPr>
          <a:xfrm>
            <a:off x="914400" y="928670"/>
            <a:ext cx="8229600" cy="1143000"/>
          </a:xfrm>
        </p:spPr>
        <p:txBody>
          <a:bodyPr>
            <a:normAutofit fontScale="90000"/>
          </a:bodyPr>
          <a:lstStyle/>
          <a:p>
            <a:r>
              <a:rPr lang="ar-SA" b="1" dirty="0" err="1"/>
              <a:t>الاهميه</a:t>
            </a:r>
            <a:r>
              <a:rPr lang="ar-SA" b="1" dirty="0"/>
              <a:t> </a:t>
            </a:r>
            <a:r>
              <a:rPr lang="ar-SA" b="1" dirty="0" smtClean="0"/>
              <a:t/>
            </a:r>
            <a:br>
              <a:rPr lang="ar-SA" b="1" dirty="0" smtClean="0"/>
            </a:br>
            <a:r>
              <a:rPr lang="ar-SA" b="1" dirty="0"/>
              <a:t> </a:t>
            </a:r>
            <a:r>
              <a:rPr lang="ar-SA" b="1" dirty="0" smtClean="0"/>
              <a:t>                        </a:t>
            </a:r>
            <a:r>
              <a:rPr lang="ar-SA" b="1" dirty="0" err="1" smtClean="0"/>
              <a:t>الاستراتيجيه</a:t>
            </a:r>
            <a:endParaRPr lang="ar-SA" dirty="0"/>
          </a:p>
        </p:txBody>
      </p:sp>
      <p:pic>
        <p:nvPicPr>
          <p:cNvPr id="6" name="صورة 5" descr="خ2.jpg"/>
          <p:cNvPicPr>
            <a:picLocks noChangeAspect="1"/>
          </p:cNvPicPr>
          <p:nvPr/>
        </p:nvPicPr>
        <p:blipFill>
          <a:blip r:embed="rId3"/>
          <a:stretch>
            <a:fillRect/>
          </a:stretch>
        </p:blipFill>
        <p:spPr>
          <a:xfrm>
            <a:off x="428596" y="3714752"/>
            <a:ext cx="1937519" cy="2580424"/>
          </a:xfrm>
          <a:prstGeom prst="rect">
            <a:avLst/>
          </a:prstGeom>
        </p:spPr>
      </p:pic>
    </p:spTree>
  </p:cSld>
  <p:clrMapOvr>
    <a:masterClrMapping/>
  </p:clrMapOvr>
  <p:transition spd="med">
    <p:comb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13.jpg"/>
          <p:cNvPicPr>
            <a:picLocks noChangeAspect="1"/>
          </p:cNvPicPr>
          <p:nvPr/>
        </p:nvPicPr>
        <p:blipFill>
          <a:blip r:embed="rId2"/>
          <a:stretch>
            <a:fillRect/>
          </a:stretch>
        </p:blipFill>
        <p:spPr>
          <a:xfrm>
            <a:off x="0" y="0"/>
            <a:ext cx="9143999" cy="6858000"/>
          </a:xfrm>
          <a:prstGeom prst="rect">
            <a:avLst/>
          </a:prstGeom>
        </p:spPr>
      </p:pic>
      <p:sp>
        <p:nvSpPr>
          <p:cNvPr id="3" name="عنصر نائب للمحتوى 2"/>
          <p:cNvSpPr>
            <a:spLocks noGrp="1"/>
          </p:cNvSpPr>
          <p:nvPr>
            <p:ph idx="1"/>
          </p:nvPr>
        </p:nvSpPr>
        <p:spPr>
          <a:xfrm>
            <a:off x="642910" y="357166"/>
            <a:ext cx="8229600" cy="5643602"/>
          </a:xfrm>
        </p:spPr>
        <p:txBody>
          <a:bodyPr>
            <a:normAutofit fontScale="77500" lnSpcReduction="20000"/>
          </a:bodyPr>
          <a:lstStyle/>
          <a:p>
            <a:r>
              <a:rPr lang="ar-SA" dirty="0" err="1"/>
              <a:t>ان</a:t>
            </a:r>
            <a:r>
              <a:rPr lang="ar-SA" dirty="0"/>
              <a:t> الموقع الجغرافي للخليج العربي على مشارف القارات الثلاث آسيا وأفريقيا وأوروبا يشكل أهمية </a:t>
            </a:r>
            <a:r>
              <a:rPr lang="ar-SA" dirty="0" err="1"/>
              <a:t>استراتيجية</a:t>
            </a:r>
            <a:r>
              <a:rPr lang="ar-SA" dirty="0"/>
              <a:t> لم يمحها التقدم العلمي في الاتصالات ولا التقدم التكنولوجي في المواصلات، بل </a:t>
            </a:r>
            <a:r>
              <a:rPr lang="ar-SA" dirty="0" err="1"/>
              <a:t>ان</a:t>
            </a:r>
            <a:r>
              <a:rPr lang="ar-SA" dirty="0"/>
              <a:t> </a:t>
            </a:r>
            <a:r>
              <a:rPr lang="ar-SA" dirty="0" err="1"/>
              <a:t>الاستراجية</a:t>
            </a:r>
            <a:r>
              <a:rPr lang="ar-SA" dirty="0"/>
              <a:t> الاقتصادية إلى جانب الموقع الجغرافي قد رسخت تلك الأهمية وجعلتها أكثر شده وحساسية</a:t>
            </a:r>
            <a:r>
              <a:rPr lang="en-US" b="1" dirty="0"/>
              <a:t/>
            </a:r>
            <a:br>
              <a:rPr lang="en-US" b="1" dirty="0"/>
            </a:br>
            <a:r>
              <a:rPr lang="ar-SA" b="1" dirty="0"/>
              <a:t>ولخليج العربي أهمية إستراتيجية بحكم موقعه الذي يتوسط العالم القديم ، ولخليج العربي </a:t>
            </a:r>
            <a:r>
              <a:rPr lang="ar-SA" b="1" dirty="0">
                <a:solidFill>
                  <a:schemeClr val="bg1"/>
                </a:solidFill>
              </a:rPr>
              <a:t>أهمية اقتصادية بحكم </a:t>
            </a:r>
            <a:r>
              <a:rPr lang="ar-SA" b="1" dirty="0"/>
              <a:t>ثرواته مثل السمك ، </a:t>
            </a:r>
            <a:r>
              <a:rPr lang="ar-SA" b="1" dirty="0" err="1"/>
              <a:t>و</a:t>
            </a:r>
            <a:r>
              <a:rPr lang="ar-SA" b="1" dirty="0"/>
              <a:t> </a:t>
            </a:r>
            <a:r>
              <a:rPr lang="ar-SA" b="1" dirty="0" err="1"/>
              <a:t>الؤلؤ</a:t>
            </a:r>
            <a:r>
              <a:rPr lang="ar-SA" b="1" dirty="0"/>
              <a:t> قديمـــاً ، </a:t>
            </a:r>
            <a:r>
              <a:rPr lang="ar-SA" b="1" dirty="0" err="1"/>
              <a:t>و</a:t>
            </a:r>
            <a:r>
              <a:rPr lang="ar-SA" b="1" dirty="0"/>
              <a:t> حديثـــاً النفط</a:t>
            </a:r>
            <a:r>
              <a:rPr lang="en-US" b="1" dirty="0"/>
              <a:t> .</a:t>
            </a:r>
            <a:br>
              <a:rPr lang="en-US" b="1" dirty="0"/>
            </a:br>
            <a:r>
              <a:rPr lang="ar-SA" b="1" dirty="0"/>
              <a:t>وعاش عرب </a:t>
            </a:r>
            <a:r>
              <a:rPr lang="ar-SA" b="1" dirty="0" err="1"/>
              <a:t>اخليج</a:t>
            </a:r>
            <a:r>
              <a:rPr lang="ar-SA" b="1" dirty="0"/>
              <a:t> قديمـــاً على شكل قبائل ، بعضهم سكن الجزء الداخلي </a:t>
            </a:r>
            <a:r>
              <a:rPr lang="ar-SA" b="1" dirty="0" err="1"/>
              <a:t>و</a:t>
            </a:r>
            <a:r>
              <a:rPr lang="ar-SA" b="1" dirty="0"/>
              <a:t> عملوا بالرعي ، </a:t>
            </a:r>
            <a:r>
              <a:rPr lang="ar-SA" b="1" dirty="0" err="1"/>
              <a:t>و</a:t>
            </a:r>
            <a:r>
              <a:rPr lang="ar-SA" b="1" dirty="0"/>
              <a:t> آخرون وهم عرب الساحل </a:t>
            </a:r>
            <a:r>
              <a:rPr lang="ar-SA" b="1" dirty="0" err="1"/>
              <a:t>و</a:t>
            </a:r>
            <a:r>
              <a:rPr lang="ar-SA" b="1" dirty="0"/>
              <a:t> عاشوا على شاطئ الخليج ، </a:t>
            </a:r>
            <a:r>
              <a:rPr lang="ar-SA" b="1" dirty="0" err="1"/>
              <a:t>و</a:t>
            </a:r>
            <a:r>
              <a:rPr lang="ar-SA" b="1" dirty="0"/>
              <a:t> هؤلاء استفادوا من خيرات البحر ، فقد عملوا بالتجارة ، وركوب السفن ، </a:t>
            </a:r>
            <a:r>
              <a:rPr lang="ar-SA" b="1" dirty="0" err="1"/>
              <a:t>و</a:t>
            </a:r>
            <a:r>
              <a:rPr lang="ar-SA" b="1" dirty="0"/>
              <a:t> صيد السمك</a:t>
            </a:r>
            <a:r>
              <a:rPr lang="en-US" b="1" dirty="0"/>
              <a:t> .</a:t>
            </a:r>
            <a:br>
              <a:rPr lang="en-US" b="1" dirty="0"/>
            </a:br>
            <a:r>
              <a:rPr lang="ar-SA" b="1" dirty="0"/>
              <a:t>و أما الجانب الآخر من الخليج فقد عاشته شعوب مختلفة انصهرت جميعها في بوتقة واحدة مكونة ما يعرف باسم الإمبراطورية الفارسية</a:t>
            </a:r>
            <a:r>
              <a:rPr lang="en-US" b="1" dirty="0"/>
              <a:t> .</a:t>
            </a:r>
            <a:br>
              <a:rPr lang="en-US" b="1" dirty="0"/>
            </a:br>
            <a:r>
              <a:rPr lang="ar-SA" b="1" dirty="0"/>
              <a:t>والخليج العربي حلقة وصل بين حضارات العالم القديم الهامة ،</a:t>
            </a:r>
            <a:r>
              <a:rPr lang="en-US" b="1" dirty="0"/>
              <a:t/>
            </a:r>
            <a:br>
              <a:rPr lang="en-US" b="1" dirty="0"/>
            </a:br>
            <a:endParaRPr lang="ar-SA" dirty="0"/>
          </a:p>
        </p:txBody>
      </p:sp>
      <p:pic>
        <p:nvPicPr>
          <p:cNvPr id="6" name="صورة 5" descr="ت10.jpg"/>
          <p:cNvPicPr>
            <a:picLocks noChangeAspect="1"/>
          </p:cNvPicPr>
          <p:nvPr/>
        </p:nvPicPr>
        <p:blipFill>
          <a:blip r:embed="rId3"/>
          <a:stretch>
            <a:fillRect/>
          </a:stretch>
        </p:blipFill>
        <p:spPr>
          <a:xfrm>
            <a:off x="6643702" y="5157586"/>
            <a:ext cx="2278066" cy="1700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خخ.jpg"/>
          <p:cNvPicPr>
            <a:picLocks noChangeAspect="1"/>
          </p:cNvPicPr>
          <p:nvPr/>
        </p:nvPicPr>
        <p:blipFill>
          <a:blip r:embed="rId2"/>
          <a:stretch>
            <a:fillRect/>
          </a:stretch>
        </p:blipFill>
        <p:spPr>
          <a:xfrm>
            <a:off x="-68511" y="0"/>
            <a:ext cx="9212511" cy="6858000"/>
          </a:xfrm>
          <a:prstGeom prst="rect">
            <a:avLst/>
          </a:prstGeom>
        </p:spPr>
      </p:pic>
      <p:sp>
        <p:nvSpPr>
          <p:cNvPr id="3" name="عنصر نائب للمحتوى 2"/>
          <p:cNvSpPr>
            <a:spLocks noGrp="1"/>
          </p:cNvSpPr>
          <p:nvPr>
            <p:ph idx="1"/>
          </p:nvPr>
        </p:nvSpPr>
        <p:spPr>
          <a:xfrm rot="20711098">
            <a:off x="-1033030" y="1042739"/>
            <a:ext cx="9001156" cy="6500834"/>
          </a:xfrm>
        </p:spPr>
        <p:txBody>
          <a:bodyPr>
            <a:normAutofit/>
          </a:bodyPr>
          <a:lstStyle/>
          <a:p>
            <a:r>
              <a:rPr lang="ar-SA" sz="2000" b="1" dirty="0">
                <a:solidFill>
                  <a:srgbClr val="C00000"/>
                </a:solidFill>
              </a:rPr>
              <a:t>وعن طريقه قامت صلات تجارية بين </a:t>
            </a:r>
            <a:r>
              <a:rPr lang="ar-SA" sz="2000" b="1" dirty="0" err="1">
                <a:solidFill>
                  <a:srgbClr val="C00000"/>
                </a:solidFill>
              </a:rPr>
              <a:t>بعص</a:t>
            </a:r>
            <a:r>
              <a:rPr lang="ar-SA" sz="2000" b="1" dirty="0">
                <a:solidFill>
                  <a:srgbClr val="C00000"/>
                </a:solidFill>
              </a:rPr>
              <a:t> تلك الدول</a:t>
            </a:r>
            <a:r>
              <a:rPr lang="en-US" sz="2000" b="1" dirty="0">
                <a:solidFill>
                  <a:srgbClr val="C00000"/>
                </a:solidFill>
              </a:rPr>
              <a:t> .</a:t>
            </a:r>
            <a:endParaRPr lang="en-US" sz="2000" dirty="0">
              <a:solidFill>
                <a:srgbClr val="C00000"/>
              </a:solidFill>
            </a:endParaRPr>
          </a:p>
          <a:p>
            <a:r>
              <a:rPr lang="ar-SA" sz="2000" b="1" dirty="0">
                <a:solidFill>
                  <a:srgbClr val="C00000"/>
                </a:solidFill>
              </a:rPr>
              <a:t>، وزاد </a:t>
            </a:r>
            <a:r>
              <a:rPr lang="ar-SA" sz="2000" b="1" dirty="0" err="1">
                <a:solidFill>
                  <a:srgbClr val="C00000"/>
                </a:solidFill>
              </a:rPr>
              <a:t>اهمية</a:t>
            </a:r>
            <a:r>
              <a:rPr lang="ar-SA" sz="2000" b="1" dirty="0">
                <a:solidFill>
                  <a:srgbClr val="C00000"/>
                </a:solidFill>
              </a:rPr>
              <a:t> الخليج العربي وجود مضيق هرمز ، هذه البوابة التي تصل </a:t>
            </a:r>
            <a:endParaRPr lang="ar-SA" sz="2000" b="1" dirty="0" smtClean="0">
              <a:solidFill>
                <a:srgbClr val="C00000"/>
              </a:solidFill>
            </a:endParaRPr>
          </a:p>
          <a:p>
            <a:r>
              <a:rPr lang="ar-SA" sz="2000" b="1" dirty="0" smtClean="0">
                <a:solidFill>
                  <a:srgbClr val="C00000"/>
                </a:solidFill>
              </a:rPr>
              <a:t>الخليج </a:t>
            </a:r>
            <a:r>
              <a:rPr lang="ar-SA" sz="2000" b="1" dirty="0">
                <a:solidFill>
                  <a:srgbClr val="C00000"/>
                </a:solidFill>
              </a:rPr>
              <a:t>العربي بخليج عُمان</a:t>
            </a:r>
            <a:r>
              <a:rPr lang="en-US" sz="2000" b="1" dirty="0" smtClean="0">
                <a:solidFill>
                  <a:srgbClr val="C00000"/>
                </a:solidFill>
              </a:rPr>
              <a:t>. </a:t>
            </a:r>
            <a:r>
              <a:rPr lang="ar-SA" sz="2000" b="1" dirty="0" smtClean="0">
                <a:solidFill>
                  <a:srgbClr val="C00000"/>
                </a:solidFill>
              </a:rPr>
              <a:t>و </a:t>
            </a:r>
            <a:r>
              <a:rPr lang="ar-SA" sz="2000" b="1" dirty="0">
                <a:solidFill>
                  <a:srgbClr val="C00000"/>
                </a:solidFill>
              </a:rPr>
              <a:t>يمثل الخليج العربي البوابة </a:t>
            </a:r>
            <a:r>
              <a:rPr lang="ar-SA" sz="2000" b="1" dirty="0" err="1">
                <a:solidFill>
                  <a:srgbClr val="C00000"/>
                </a:solidFill>
              </a:rPr>
              <a:t>الى</a:t>
            </a:r>
            <a:r>
              <a:rPr lang="ar-SA" sz="2000" b="1" dirty="0">
                <a:solidFill>
                  <a:srgbClr val="C00000"/>
                </a:solidFill>
              </a:rPr>
              <a:t> الشرق الأوسط </a:t>
            </a:r>
            <a:endParaRPr lang="ar-SA" sz="2000" b="1" dirty="0" smtClean="0">
              <a:solidFill>
                <a:srgbClr val="C00000"/>
              </a:solidFill>
            </a:endParaRPr>
          </a:p>
          <a:p>
            <a:r>
              <a:rPr lang="ar-SA" sz="2000" b="1" dirty="0" smtClean="0">
                <a:solidFill>
                  <a:srgbClr val="C00000"/>
                </a:solidFill>
              </a:rPr>
              <a:t>من </a:t>
            </a:r>
            <a:r>
              <a:rPr lang="ar-SA" sz="2000" b="1" dirty="0">
                <a:solidFill>
                  <a:srgbClr val="C00000"/>
                </a:solidFill>
              </a:rPr>
              <a:t>جهة الخليج العربي </a:t>
            </a:r>
            <a:r>
              <a:rPr lang="ar-SA" sz="2000" b="1" dirty="0" err="1">
                <a:solidFill>
                  <a:srgbClr val="C00000"/>
                </a:solidFill>
              </a:rPr>
              <a:t>و</a:t>
            </a:r>
            <a:r>
              <a:rPr lang="ar-SA" sz="2000" b="1" dirty="0">
                <a:solidFill>
                  <a:srgbClr val="C00000"/>
                </a:solidFill>
              </a:rPr>
              <a:t> الهند </a:t>
            </a:r>
            <a:r>
              <a:rPr lang="ar-SA" sz="2000" b="1" dirty="0" err="1">
                <a:solidFill>
                  <a:srgbClr val="C00000"/>
                </a:solidFill>
              </a:rPr>
              <a:t>و</a:t>
            </a:r>
            <a:r>
              <a:rPr lang="ar-SA" sz="2000" b="1" dirty="0">
                <a:solidFill>
                  <a:srgbClr val="C00000"/>
                </a:solidFill>
              </a:rPr>
              <a:t> المحطة الأمامية للدفاع عنها ، مما جعله </a:t>
            </a:r>
            <a:endParaRPr lang="ar-SA" sz="2000" b="1" dirty="0" smtClean="0">
              <a:solidFill>
                <a:srgbClr val="C00000"/>
              </a:solidFill>
            </a:endParaRPr>
          </a:p>
          <a:p>
            <a:r>
              <a:rPr lang="ar-SA" sz="2000" b="1" dirty="0" smtClean="0">
                <a:solidFill>
                  <a:srgbClr val="C00000"/>
                </a:solidFill>
              </a:rPr>
              <a:t>محور </a:t>
            </a:r>
            <a:r>
              <a:rPr lang="ar-SA" sz="2000" b="1" dirty="0">
                <a:solidFill>
                  <a:srgbClr val="C00000"/>
                </a:solidFill>
              </a:rPr>
              <a:t>للصراع الدولي </a:t>
            </a:r>
            <a:r>
              <a:rPr lang="ar-SA" sz="2000" b="1" dirty="0"/>
              <a:t>سياسيــاً </a:t>
            </a:r>
            <a:r>
              <a:rPr lang="ar-SA" sz="2000" b="1" dirty="0" err="1"/>
              <a:t>و</a:t>
            </a:r>
            <a:r>
              <a:rPr lang="ar-SA" sz="2000" b="1" dirty="0"/>
              <a:t> اقتصاديــاً</a:t>
            </a:r>
            <a:r>
              <a:rPr lang="en-US" sz="2000" b="1" dirty="0"/>
              <a:t> </a:t>
            </a:r>
            <a:r>
              <a:rPr lang="en-US" sz="2000" b="1" dirty="0" smtClean="0"/>
              <a:t>. </a:t>
            </a:r>
            <a:r>
              <a:rPr lang="ar-SA" sz="2000" b="1" dirty="0" smtClean="0"/>
              <a:t>هكذا </a:t>
            </a:r>
            <a:r>
              <a:rPr lang="ar-SA" sz="2000" b="1" dirty="0"/>
              <a:t>نجد أن أطماع الاستعمار </a:t>
            </a:r>
            <a:endParaRPr lang="ar-SA" sz="2000" b="1" dirty="0" smtClean="0"/>
          </a:p>
          <a:p>
            <a:r>
              <a:rPr lang="ar-SA" sz="2000" b="1" dirty="0" smtClean="0"/>
              <a:t>في </a:t>
            </a:r>
            <a:r>
              <a:rPr lang="ar-SA" sz="2000" b="1" dirty="0"/>
              <a:t>الخليج </a:t>
            </a:r>
            <a:r>
              <a:rPr lang="ar-SA" sz="2000" b="1" dirty="0" smtClean="0"/>
              <a:t>العربي  ليس </a:t>
            </a:r>
            <a:r>
              <a:rPr lang="ar-SA" sz="2000" b="1" dirty="0"/>
              <a:t>لها حدود ، فكانت السيطرة البرتغالية ، </a:t>
            </a:r>
            <a:r>
              <a:rPr lang="ar-SA" sz="2000" b="1" dirty="0" err="1"/>
              <a:t>و</a:t>
            </a:r>
            <a:r>
              <a:rPr lang="ar-SA" sz="2000" b="1" dirty="0"/>
              <a:t> الهولندية </a:t>
            </a:r>
            <a:r>
              <a:rPr lang="ar-SA" sz="2000" b="1" dirty="0" smtClean="0"/>
              <a:t>،</a:t>
            </a:r>
          </a:p>
          <a:p>
            <a:r>
              <a:rPr lang="ar-SA" sz="2000" b="1" dirty="0" smtClean="0"/>
              <a:t> </a:t>
            </a:r>
            <a:r>
              <a:rPr lang="ar-SA" sz="2000" b="1" dirty="0"/>
              <a:t>ثم الصراع الفرنسي </a:t>
            </a:r>
            <a:r>
              <a:rPr lang="ar-SA" sz="2000" b="1" dirty="0" err="1"/>
              <a:t>و</a:t>
            </a:r>
            <a:r>
              <a:rPr lang="ar-SA" sz="2000" b="1" dirty="0"/>
              <a:t> الإنكليزي ، حتى تحقق لبريطانيا بسط نفوها </a:t>
            </a:r>
            <a:endParaRPr lang="ar-SA" sz="2000" b="1" dirty="0" smtClean="0"/>
          </a:p>
          <a:p>
            <a:r>
              <a:rPr lang="ar-SA" sz="2000" b="1" dirty="0" smtClean="0"/>
              <a:t>و </a:t>
            </a:r>
            <a:r>
              <a:rPr lang="ar-SA" sz="2000" b="1" dirty="0"/>
              <a:t>السيطرة الكاملة على الخليج </a:t>
            </a:r>
            <a:r>
              <a:rPr lang="ar-SA" sz="2000" b="1" dirty="0">
                <a:solidFill>
                  <a:srgbClr val="336600"/>
                </a:solidFill>
              </a:rPr>
              <a:t>العربي</a:t>
            </a:r>
            <a:r>
              <a:rPr lang="en-US" sz="2000" b="1" dirty="0">
                <a:solidFill>
                  <a:srgbClr val="336600"/>
                </a:solidFill>
              </a:rPr>
              <a:t> .</a:t>
            </a:r>
            <a:endParaRPr lang="en-US" sz="2000" dirty="0">
              <a:solidFill>
                <a:srgbClr val="336600"/>
              </a:solidFill>
            </a:endParaRPr>
          </a:p>
          <a:p>
            <a:r>
              <a:rPr lang="en-US" sz="2000" b="1" dirty="0" smtClean="0">
                <a:solidFill>
                  <a:srgbClr val="CC6600"/>
                </a:solidFill>
              </a:rPr>
              <a:t>.</a:t>
            </a:r>
            <a:endParaRPr lang="en-US" sz="2000" dirty="0">
              <a:solidFill>
                <a:srgbClr val="CC6600"/>
              </a:solidFill>
            </a:endParaRPr>
          </a:p>
          <a:p>
            <a:r>
              <a:rPr lang="en-US" sz="2000" b="1" dirty="0"/>
              <a:t> </a:t>
            </a:r>
            <a:endParaRPr lang="en-US" sz="2000" dirty="0"/>
          </a:p>
          <a:p>
            <a:r>
              <a:rPr lang="ar-OM" sz="2000" dirty="0"/>
              <a:t> </a:t>
            </a:r>
            <a:endParaRPr lang="en-US" sz="2000" dirty="0"/>
          </a:p>
          <a:p>
            <a:endParaRPr lang="ar-SA" sz="2000" dirty="0"/>
          </a:p>
        </p:txBody>
      </p:sp>
      <p:pic>
        <p:nvPicPr>
          <p:cNvPr id="7" name="صورة 6" descr="ت1.png"/>
          <p:cNvPicPr>
            <a:picLocks noChangeAspect="1"/>
          </p:cNvPicPr>
          <p:nvPr/>
        </p:nvPicPr>
        <p:blipFill>
          <a:blip r:embed="rId3"/>
          <a:stretch>
            <a:fillRect/>
          </a:stretch>
        </p:blipFill>
        <p:spPr>
          <a:xfrm rot="20768785">
            <a:off x="5467534" y="3144845"/>
            <a:ext cx="2549119" cy="1226114"/>
          </a:xfrm>
          <a:prstGeom prst="rect">
            <a:avLst/>
          </a:prstGeom>
        </p:spPr>
      </p:pic>
      <p:pic>
        <p:nvPicPr>
          <p:cNvPr id="8" name="صورة 7" descr="ت10.jpg"/>
          <p:cNvPicPr>
            <a:picLocks noChangeAspect="1"/>
          </p:cNvPicPr>
          <p:nvPr/>
        </p:nvPicPr>
        <p:blipFill>
          <a:blip r:embed="rId4"/>
          <a:stretch>
            <a:fillRect/>
          </a:stretch>
        </p:blipFill>
        <p:spPr>
          <a:xfrm rot="20740982">
            <a:off x="932504" y="4259538"/>
            <a:ext cx="2227714" cy="146640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ت5.jpg"/>
          <p:cNvPicPr>
            <a:picLocks noChangeAspect="1"/>
          </p:cNvPicPr>
          <p:nvPr/>
        </p:nvPicPr>
        <p:blipFill>
          <a:blip r:embed="rId2"/>
          <a:stretch>
            <a:fillRect/>
          </a:stretch>
        </p:blipFill>
        <p:spPr>
          <a:xfrm>
            <a:off x="0" y="3714752"/>
            <a:ext cx="3357554" cy="3143248"/>
          </a:xfrm>
          <a:prstGeom prst="rect">
            <a:avLst/>
          </a:prstGeom>
        </p:spPr>
      </p:pic>
      <p:sp>
        <p:nvSpPr>
          <p:cNvPr id="3" name="عنصر نائب للمحتوى 2"/>
          <p:cNvSpPr>
            <a:spLocks noGrp="1"/>
          </p:cNvSpPr>
          <p:nvPr>
            <p:ph idx="1"/>
          </p:nvPr>
        </p:nvSpPr>
        <p:spPr>
          <a:xfrm>
            <a:off x="2928926" y="0"/>
            <a:ext cx="6215074" cy="4525963"/>
          </a:xfrm>
        </p:spPr>
        <p:txBody>
          <a:bodyPr>
            <a:normAutofit fontScale="70000" lnSpcReduction="20000"/>
          </a:bodyPr>
          <a:lstStyle/>
          <a:p>
            <a:r>
              <a:rPr lang="ar-OM" dirty="0" smtClean="0">
                <a:solidFill>
                  <a:srgbClr val="660066"/>
                </a:solidFill>
              </a:rPr>
              <a:t>وتتركز الأهمية الإستراتيجية للخليج نفسه في كونه جسر</a:t>
            </a:r>
            <a:endParaRPr lang="ar-SA" dirty="0" smtClean="0">
              <a:solidFill>
                <a:srgbClr val="660066"/>
              </a:solidFill>
            </a:endParaRPr>
          </a:p>
          <a:p>
            <a:r>
              <a:rPr lang="ar-OM" dirty="0" smtClean="0">
                <a:solidFill>
                  <a:srgbClr val="660066"/>
                </a:solidFill>
              </a:rPr>
              <a:t>أو معبر بين الغرب والشرق, وطريق مواصلات فريد بين </a:t>
            </a:r>
            <a:endParaRPr lang="ar-SA" dirty="0" smtClean="0">
              <a:solidFill>
                <a:srgbClr val="660066"/>
              </a:solidFill>
            </a:endParaRPr>
          </a:p>
          <a:p>
            <a:r>
              <a:rPr lang="ar-OM" dirty="0" smtClean="0">
                <a:solidFill>
                  <a:srgbClr val="660066"/>
                </a:solidFill>
              </a:rPr>
              <a:t>أوروبا </a:t>
            </a:r>
            <a:r>
              <a:rPr lang="ar-OM" dirty="0" err="1" smtClean="0">
                <a:solidFill>
                  <a:srgbClr val="660066"/>
                </a:solidFill>
              </a:rPr>
              <a:t>والشرقين</a:t>
            </a:r>
            <a:r>
              <a:rPr lang="ar-OM" dirty="0" smtClean="0">
                <a:solidFill>
                  <a:srgbClr val="660066"/>
                </a:solidFill>
              </a:rPr>
              <a:t> الأدنى والأقصى. وتتميز السواحل الغربية للخليج العربي بكونها مناطق سهلية باستثناء منطقة قاعدة شبه جزيرة قطر وأقصى جنوب مضيق هرمز. ويتكون معظم الشاطئ </a:t>
            </a:r>
            <a:r>
              <a:rPr lang="ar-OM" dirty="0" smtClean="0">
                <a:solidFill>
                  <a:srgbClr val="CC00CC"/>
                </a:solidFill>
              </a:rPr>
              <a:t>العربي من شواطئ رملية، مع العديد من الجزر الساحلية الصغيرة التي يضم بعضها البحيرات داخلية.بينما يختلف الساحل الشرقي بتركيبته الجبلية، مع وجود كثيف للمنحدرات؛ وفي حالة وجود الشواطئ فهي ضيقة جدا لا تشكل إلا شقا ساحليا رفيعا في حالة تواجدها وتكبر قليلا لدى مصادفتها مصبات الأنهار </a:t>
            </a:r>
            <a:r>
              <a:rPr lang="ar-OM" dirty="0" smtClean="0">
                <a:solidFill>
                  <a:srgbClr val="CC0099"/>
                </a:solidFill>
              </a:rPr>
              <a:t>الصغيرة على حدود الخليج العربي.</a:t>
            </a:r>
            <a:endParaRPr lang="en-US" dirty="0" smtClean="0">
              <a:solidFill>
                <a:srgbClr val="CC0099"/>
              </a:solidFill>
            </a:endParaRPr>
          </a:p>
          <a:p>
            <a:r>
              <a:rPr lang="ar-SA" b="1" dirty="0" smtClean="0">
                <a:solidFill>
                  <a:srgbClr val="CC0099"/>
                </a:solidFill>
              </a:rPr>
              <a:t>و لا يمكن الفصل بين الأهمية </a:t>
            </a:r>
            <a:r>
              <a:rPr lang="ar-SA" b="1" dirty="0" err="1" smtClean="0">
                <a:solidFill>
                  <a:srgbClr val="CC0099"/>
                </a:solidFill>
              </a:rPr>
              <a:t>الاستراتيجية</a:t>
            </a:r>
            <a:r>
              <a:rPr lang="ar-SA" b="1" dirty="0" smtClean="0">
                <a:solidFill>
                  <a:srgbClr val="CC0099"/>
                </a:solidFill>
              </a:rPr>
              <a:t> و الاقتصادية للخليج العربي ، </a:t>
            </a:r>
            <a:r>
              <a:rPr lang="ar-SA" b="1" dirty="0" err="1" smtClean="0">
                <a:solidFill>
                  <a:srgbClr val="CC0099"/>
                </a:solidFill>
              </a:rPr>
              <a:t>فالأهميتان</a:t>
            </a:r>
            <a:r>
              <a:rPr lang="ar-SA" b="1" dirty="0" smtClean="0">
                <a:solidFill>
                  <a:srgbClr val="CC0099"/>
                </a:solidFill>
              </a:rPr>
              <a:t> متداخلتان ، </a:t>
            </a:r>
            <a:r>
              <a:rPr lang="ar-SA" b="1" dirty="0" err="1" smtClean="0">
                <a:solidFill>
                  <a:srgbClr val="CC0099"/>
                </a:solidFill>
              </a:rPr>
              <a:t>و</a:t>
            </a:r>
            <a:r>
              <a:rPr lang="ar-SA" b="1" dirty="0" smtClean="0">
                <a:solidFill>
                  <a:srgbClr val="CC0099"/>
                </a:solidFill>
              </a:rPr>
              <a:t> تكمل إحداهما الأخرى</a:t>
            </a:r>
            <a:endParaRPr lang="ar-SA" dirty="0">
              <a:solidFill>
                <a:srgbClr val="CC0099"/>
              </a:solidFill>
            </a:endParaRPr>
          </a:p>
        </p:txBody>
      </p:sp>
      <p:pic>
        <p:nvPicPr>
          <p:cNvPr id="7" name="صورة 6" descr="ت1.png"/>
          <p:cNvPicPr>
            <a:picLocks noChangeAspect="1"/>
          </p:cNvPicPr>
          <p:nvPr/>
        </p:nvPicPr>
        <p:blipFill>
          <a:blip r:embed="rId3"/>
          <a:stretch>
            <a:fillRect/>
          </a:stretch>
        </p:blipFill>
        <p:spPr>
          <a:xfrm>
            <a:off x="3500430" y="4071942"/>
            <a:ext cx="4357718" cy="2481271"/>
          </a:xfrm>
          <a:prstGeom prst="rect">
            <a:avLst/>
          </a:prstGeom>
        </p:spPr>
      </p:pic>
      <p:pic>
        <p:nvPicPr>
          <p:cNvPr id="9" name="صورة 8" descr="ت10.jpg"/>
          <p:cNvPicPr>
            <a:picLocks noChangeAspect="1"/>
          </p:cNvPicPr>
          <p:nvPr/>
        </p:nvPicPr>
        <p:blipFill>
          <a:blip r:embed="rId4"/>
          <a:stretch>
            <a:fillRect/>
          </a:stretch>
        </p:blipFill>
        <p:spPr>
          <a:xfrm>
            <a:off x="0" y="142852"/>
            <a:ext cx="2714612" cy="3297242"/>
          </a:xfrm>
          <a:prstGeom prst="rect">
            <a:avLst/>
          </a:prstGeom>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ت11.gif"/>
          <p:cNvPicPr>
            <a:picLocks noChangeAspect="1"/>
          </p:cNvPicPr>
          <p:nvPr/>
        </p:nvPicPr>
        <p:blipFill>
          <a:blip r:embed="rId2"/>
          <a:stretch>
            <a:fillRect/>
          </a:stretch>
        </p:blipFill>
        <p:spPr>
          <a:xfrm>
            <a:off x="0" y="0"/>
            <a:ext cx="9144000" cy="6858000"/>
          </a:xfrm>
          <a:prstGeom prst="rect">
            <a:avLst/>
          </a:prstGeom>
        </p:spPr>
      </p:pic>
      <p:sp>
        <p:nvSpPr>
          <p:cNvPr id="2" name="عنوان 1"/>
          <p:cNvSpPr>
            <a:spLocks noGrp="1"/>
          </p:cNvSpPr>
          <p:nvPr>
            <p:ph type="title"/>
          </p:nvPr>
        </p:nvSpPr>
        <p:spPr/>
        <p:txBody>
          <a:bodyPr>
            <a:normAutofit fontScale="90000"/>
          </a:bodyPr>
          <a:lstStyle/>
          <a:p>
            <a:r>
              <a:rPr lang="ar-SA" dirty="0" err="1" smtClean="0"/>
              <a:t>الاهميه</a:t>
            </a:r>
            <a:r>
              <a:rPr lang="ar-SA" dirty="0" smtClean="0"/>
              <a:t> </a:t>
            </a:r>
            <a:r>
              <a:rPr lang="ar-SA" dirty="0" err="1" smtClean="0"/>
              <a:t>الاقتصاديه</a:t>
            </a:r>
            <a:r>
              <a:rPr lang="ar-SA" dirty="0" smtClean="0"/>
              <a:t>:</a:t>
            </a:r>
            <a:r>
              <a:rPr lang="en-US" dirty="0" smtClean="0"/>
              <a:t/>
            </a:r>
            <a:br>
              <a:rPr lang="en-US" dirty="0" smtClean="0"/>
            </a:br>
            <a:endParaRPr lang="ar-SA" dirty="0"/>
          </a:p>
        </p:txBody>
      </p:sp>
      <p:sp>
        <p:nvSpPr>
          <p:cNvPr id="3" name="عنصر نائب للمحتوى 2"/>
          <p:cNvSpPr>
            <a:spLocks noGrp="1"/>
          </p:cNvSpPr>
          <p:nvPr>
            <p:ph idx="1"/>
          </p:nvPr>
        </p:nvSpPr>
        <p:spPr>
          <a:xfrm>
            <a:off x="428596" y="857232"/>
            <a:ext cx="8229600" cy="4525963"/>
          </a:xfrm>
        </p:spPr>
        <p:txBody>
          <a:bodyPr>
            <a:normAutofit lnSpcReduction="10000"/>
          </a:bodyPr>
          <a:lstStyle/>
          <a:p>
            <a:r>
              <a:rPr lang="ar-SA" dirty="0" smtClean="0">
                <a:solidFill>
                  <a:schemeClr val="bg1"/>
                </a:solidFill>
              </a:rPr>
              <a:t>للخليج </a:t>
            </a:r>
            <a:r>
              <a:rPr lang="ar-SA" dirty="0">
                <a:solidFill>
                  <a:schemeClr val="bg1"/>
                </a:solidFill>
              </a:rPr>
              <a:t>العربي أهمية اقتصادية بالغة حيث تعبر العديد من ناقلات </a:t>
            </a:r>
            <a:r>
              <a:rPr lang="ar-SA" dirty="0" smtClean="0">
                <a:solidFill>
                  <a:schemeClr val="bg1"/>
                </a:solidFill>
              </a:rPr>
              <a:t>النفط من </a:t>
            </a:r>
            <a:r>
              <a:rPr lang="ar-SA" dirty="0">
                <a:solidFill>
                  <a:schemeClr val="bg1"/>
                </a:solidFill>
              </a:rPr>
              <a:t>خلاله عبر الموانئ النفطية </a:t>
            </a:r>
            <a:r>
              <a:rPr lang="ar-SA" dirty="0"/>
              <a:t>على سواحله إذ </a:t>
            </a:r>
            <a:r>
              <a:rPr lang="ar-SA" dirty="0">
                <a:solidFill>
                  <a:schemeClr val="bg1"/>
                </a:solidFill>
              </a:rPr>
              <a:t>أن أغلب البلدان التي تطل على سواحل الخليج </a:t>
            </a:r>
            <a:r>
              <a:rPr lang="ar-SA" dirty="0"/>
              <a:t>العربي هي </a:t>
            </a:r>
            <a:r>
              <a:rPr lang="ar-SA" dirty="0">
                <a:solidFill>
                  <a:schemeClr val="bg1"/>
                </a:solidFill>
              </a:rPr>
              <a:t>مصدرة للنفط. إضافة إلى ذلك فإن مياهه تضم </a:t>
            </a:r>
            <a:endParaRPr lang="ar-SA" dirty="0" smtClean="0">
              <a:solidFill>
                <a:schemeClr val="bg1"/>
              </a:solidFill>
            </a:endParaRPr>
          </a:p>
          <a:p>
            <a:r>
              <a:rPr lang="ar-SA" dirty="0" smtClean="0">
                <a:solidFill>
                  <a:schemeClr val="bg1"/>
                </a:solidFill>
              </a:rPr>
              <a:t>حقولا </a:t>
            </a:r>
            <a:r>
              <a:rPr lang="ar-SA" dirty="0">
                <a:solidFill>
                  <a:schemeClr val="bg1"/>
                </a:solidFill>
              </a:rPr>
              <a:t>نفطية وغازية.</a:t>
            </a:r>
            <a:endParaRPr lang="en-US" dirty="0">
              <a:solidFill>
                <a:schemeClr val="bg1"/>
              </a:solidFill>
            </a:endParaRPr>
          </a:p>
          <a:p>
            <a:r>
              <a:rPr lang="ar-SA" dirty="0">
                <a:solidFill>
                  <a:schemeClr val="bg1"/>
                </a:solidFill>
              </a:rPr>
              <a:t>شكل الخليج </a:t>
            </a:r>
            <a:r>
              <a:rPr lang="ar-SA" dirty="0"/>
              <a:t>العربي إضافة إلى </a:t>
            </a:r>
            <a:r>
              <a:rPr lang="ar-SA" dirty="0" smtClean="0"/>
              <a:t>البحر </a:t>
            </a:r>
            <a:r>
              <a:rPr lang="ar-SA" dirty="0" err="1" smtClean="0"/>
              <a:t>الاحمر</a:t>
            </a:r>
            <a:r>
              <a:rPr lang="ar-SA" dirty="0" smtClean="0"/>
              <a:t> الممرات </a:t>
            </a:r>
            <a:r>
              <a:rPr lang="ar-SA" dirty="0" err="1" smtClean="0">
                <a:solidFill>
                  <a:schemeClr val="bg1"/>
                </a:solidFill>
              </a:rPr>
              <a:t>المائيه</a:t>
            </a:r>
            <a:r>
              <a:rPr lang="ar-SA" dirty="0" smtClean="0">
                <a:solidFill>
                  <a:schemeClr val="bg1"/>
                </a:solidFill>
              </a:rPr>
              <a:t> </a:t>
            </a:r>
            <a:r>
              <a:rPr lang="ar-SA" dirty="0">
                <a:solidFill>
                  <a:schemeClr val="bg1"/>
                </a:solidFill>
              </a:rPr>
              <a:t>الأساسية للتجارة ما بين الشرق والغرب ولكثير من الحركة التجارية والتبادلات الحضارية فيما بين الحضارات </a:t>
            </a:r>
            <a:r>
              <a:rPr lang="ar-SA" dirty="0" err="1">
                <a:solidFill>
                  <a:schemeClr val="bg1"/>
                </a:solidFill>
              </a:rPr>
              <a:t>الكبري</a:t>
            </a:r>
            <a:r>
              <a:rPr lang="ar-SA" dirty="0">
                <a:solidFill>
                  <a:schemeClr val="bg1"/>
                </a:solidFill>
              </a:rPr>
              <a:t> في الشرق كالهند والصين.</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ت4.jpg"/>
          <p:cNvPicPr>
            <a:picLocks noChangeAspect="1"/>
          </p:cNvPicPr>
          <p:nvPr/>
        </p:nvPicPr>
        <p:blipFill>
          <a:blip r:embed="rId2"/>
          <a:stretch>
            <a:fillRect/>
          </a:stretch>
        </p:blipFill>
        <p:spPr>
          <a:xfrm>
            <a:off x="0" y="0"/>
            <a:ext cx="9144000" cy="7013402"/>
          </a:xfrm>
          <a:prstGeom prst="rect">
            <a:avLst/>
          </a:prstGeom>
        </p:spPr>
      </p:pic>
      <p:sp>
        <p:nvSpPr>
          <p:cNvPr id="3" name="عنصر نائب للمحتوى 2"/>
          <p:cNvSpPr>
            <a:spLocks noGrp="1"/>
          </p:cNvSpPr>
          <p:nvPr>
            <p:ph idx="1"/>
          </p:nvPr>
        </p:nvSpPr>
        <p:spPr>
          <a:xfrm>
            <a:off x="285720" y="142852"/>
            <a:ext cx="8658228" cy="6429420"/>
          </a:xfrm>
        </p:spPr>
        <p:txBody>
          <a:bodyPr/>
          <a:lstStyle/>
          <a:p>
            <a:pPr>
              <a:buNone/>
            </a:pPr>
            <a:r>
              <a:rPr lang="ar-SA" dirty="0" smtClean="0"/>
              <a:t>وكانت </a:t>
            </a:r>
            <a:r>
              <a:rPr lang="ar-SA" dirty="0"/>
              <a:t>حضارة بلاد الرافدين، قد قامت في أقصى الشمال الغربي من الخليج العربي. وكانت منطقة الخليج العربي ملتقى الحضارات والثقافات القديمة، على مر التاريخ لأنها كانت تقع بأقصى </a:t>
            </a:r>
            <a:r>
              <a:rPr lang="ar-SA" dirty="0" smtClean="0"/>
              <a:t>الهلال الخصيب وهو </a:t>
            </a:r>
            <a:r>
              <a:rPr lang="ar-SA" dirty="0"/>
              <a:t>الأرض الخضراء التي تمتد من المنطقة بأقصى شمال الخليج مشَكلّة نصف دائرة حتى شمال غرب هذه المنطقة لتمتد إلى </a:t>
            </a:r>
            <a:r>
              <a:rPr lang="ar-SA" dirty="0" smtClean="0"/>
              <a:t>دلتا نهر النيل. </a:t>
            </a:r>
            <a:r>
              <a:rPr lang="ar-SA" dirty="0"/>
              <a:t>وفي الإمارات وعُمان، تم العثور على آثار تدل على وجود مستوطنات سكانية يعود تاريخها إلى سبعة آلاف سنة. وفي هذه المستوطنات تم اكتشاف قطع متميزة من الفخار الأسود من منطقة عبيد (مادة) بالعراق، </a:t>
            </a:r>
            <a:r>
              <a:rPr lang="ar-SA" dirty="0" err="1"/>
              <a:t>ممايدل</a:t>
            </a:r>
            <a:r>
              <a:rPr lang="ar-SA" dirty="0"/>
              <a:t> أن التجارة عبر مناطق الخليج المختلفة كانت نشطة.</a:t>
            </a:r>
            <a:endParaRPr lang="en-US" dirty="0"/>
          </a:p>
          <a:p>
            <a:endParaRPr lang="ar-SA" dirty="0">
              <a:solidFill>
                <a:schemeClr val="bg2">
                  <a:lumMod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Screenshot_2013-10-05-22-10-37-1.png"/>
          <p:cNvPicPr>
            <a:picLocks noChangeAspect="1"/>
          </p:cNvPicPr>
          <p:nvPr/>
        </p:nvPicPr>
        <p:blipFill>
          <a:blip r:embed="rId2"/>
          <a:stretch>
            <a:fillRect/>
          </a:stretch>
        </p:blipFill>
        <p:spPr>
          <a:xfrm>
            <a:off x="0" y="0"/>
            <a:ext cx="9144000" cy="6858000"/>
          </a:xfrm>
          <a:prstGeom prst="rect">
            <a:avLst/>
          </a:prstGeom>
        </p:spPr>
      </p:pic>
      <p:sp>
        <p:nvSpPr>
          <p:cNvPr id="2" name="عنوان 1"/>
          <p:cNvSpPr>
            <a:spLocks noGrp="1"/>
          </p:cNvSpPr>
          <p:nvPr>
            <p:ph type="title"/>
          </p:nvPr>
        </p:nvSpPr>
        <p:spPr>
          <a:xfrm>
            <a:off x="500034" y="3571876"/>
            <a:ext cx="8229600" cy="1143000"/>
          </a:xfrm>
        </p:spPr>
        <p:txBody>
          <a:bodyPr>
            <a:noAutofit/>
          </a:bodyPr>
          <a:lstStyle/>
          <a:p>
            <a:r>
              <a:rPr lang="ar-SA" sz="4800" dirty="0">
                <a:ln w="18415" cmpd="sng">
                  <a:solidFill>
                    <a:srgbClr val="FFFFFF"/>
                  </a:solidFill>
                  <a:prstDash val="solid"/>
                </a:ln>
                <a:solidFill>
                  <a:srgbClr val="FFFFFF"/>
                </a:solidFill>
                <a:effectLst>
                  <a:outerShdw blurRad="63500" dir="3600000" algn="tl" rotWithShape="0">
                    <a:srgbClr val="000000">
                      <a:alpha val="70000"/>
                    </a:srgbClr>
                  </a:outerShdw>
                </a:effectLst>
              </a:rPr>
              <a:t>التجارة </a:t>
            </a:r>
            <a:r>
              <a:rPr lang="ar-SA" sz="4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والملاحه</a:t>
            </a:r>
            <a: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ar-SA"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ar-SA" sz="4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slow">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ت9.jpg"/>
          <p:cNvPicPr>
            <a:picLocks noChangeAspect="1"/>
          </p:cNvPicPr>
          <p:nvPr/>
        </p:nvPicPr>
        <p:blipFill>
          <a:blip r:embed="rId2"/>
          <a:stretch>
            <a:fillRect/>
          </a:stretch>
        </p:blipFill>
        <p:spPr>
          <a:xfrm>
            <a:off x="0" y="0"/>
            <a:ext cx="9144000" cy="6858000"/>
          </a:xfrm>
          <a:prstGeom prst="rect">
            <a:avLst/>
          </a:prstGeom>
        </p:spPr>
      </p:pic>
      <p:sp>
        <p:nvSpPr>
          <p:cNvPr id="3" name="عنصر نائب للمحتوى 2"/>
          <p:cNvSpPr>
            <a:spLocks noGrp="1"/>
          </p:cNvSpPr>
          <p:nvPr>
            <p:ph idx="1"/>
          </p:nvPr>
        </p:nvSpPr>
        <p:spPr>
          <a:xfrm>
            <a:off x="357158" y="214290"/>
            <a:ext cx="8586790" cy="6643710"/>
          </a:xfrm>
        </p:spPr>
        <p:txBody>
          <a:bodyPr>
            <a:normAutofit/>
          </a:bodyPr>
          <a:lstStyle/>
          <a:p>
            <a:r>
              <a:rPr lang="ar-SA" dirty="0"/>
              <a:t>تاجر أبناء </a:t>
            </a:r>
            <a:r>
              <a:rPr lang="ar-SA" dirty="0">
                <a:solidFill>
                  <a:schemeClr val="bg1"/>
                </a:solidFill>
                <a:hlinkClick r:id="rId3" tooltip="بلاد الرافدين"/>
              </a:rPr>
              <a:t>وادي الرافدين</a:t>
            </a:r>
            <a:r>
              <a:rPr lang="ar-SA" dirty="0">
                <a:solidFill>
                  <a:schemeClr val="bg1"/>
                </a:solidFill>
              </a:rPr>
              <a:t> </a:t>
            </a:r>
            <a:r>
              <a:rPr lang="ar-SA" dirty="0"/>
              <a:t>وجيرانهم من الحضارات المختلفة عبر الخليج العربي </a:t>
            </a:r>
            <a:r>
              <a:rPr lang="ar-SA" dirty="0">
                <a:hlinkClick r:id="rId4" tooltip="محيط هندي"/>
              </a:rPr>
              <a:t>والمحيط الهندي</a:t>
            </a:r>
            <a:r>
              <a:rPr lang="en-US" dirty="0"/>
              <a:t> </a:t>
            </a:r>
            <a:r>
              <a:rPr lang="ar-SA" dirty="0">
                <a:hlinkClick r:id="rId5" tooltip="بحر العرب"/>
              </a:rPr>
              <a:t>وبحر العرب</a:t>
            </a:r>
            <a:r>
              <a:rPr lang="ar-SA" dirty="0"/>
              <a:t> منذ عصور قديمة، وعلى الرغم من وفرة المنتجات الزراعية في منطقة الرافدين ظلوا بحاجة للحصول علي المعادن والخشب والحجارة، </a:t>
            </a:r>
            <a:r>
              <a:rPr lang="ar-SA" dirty="0" err="1"/>
              <a:t>فأنطلقوا</a:t>
            </a:r>
            <a:r>
              <a:rPr lang="ar-SA" dirty="0"/>
              <a:t> بقواربهم عبر النهر ليصلوا لمياه الخليج </a:t>
            </a:r>
            <a:r>
              <a:rPr lang="ar-SA" dirty="0">
                <a:solidFill>
                  <a:schemeClr val="bg1"/>
                </a:solidFill>
              </a:rPr>
              <a:t>بحثاً عن هذه الموارد عن طريق تجارة أكثر ربحا. ولقد ذكرت وثائق </a:t>
            </a:r>
            <a:r>
              <a:rPr lang="ar-SA" dirty="0">
                <a:solidFill>
                  <a:schemeClr val="bg1"/>
                </a:solidFill>
                <a:hlinkClick r:id="rId6" tooltip="سومر"/>
              </a:rPr>
              <a:t>السومريين</a:t>
            </a:r>
            <a:r>
              <a:rPr lang="ar-SA" dirty="0">
                <a:solidFill>
                  <a:schemeClr val="bg1"/>
                </a:solidFill>
              </a:rPr>
              <a:t> التاريخية المكتوبة التي تعود إلى ثلاثة آلاف سنة </a:t>
            </a:r>
            <a:r>
              <a:rPr lang="ar-SA" dirty="0" err="1">
                <a:solidFill>
                  <a:schemeClr val="bg1"/>
                </a:solidFill>
              </a:rPr>
              <a:t>ق</a:t>
            </a:r>
            <a:r>
              <a:rPr lang="ar-SA" dirty="0">
                <a:solidFill>
                  <a:schemeClr val="bg1"/>
                </a:solidFill>
              </a:rPr>
              <a:t>.م. أنهم كانوا يصلون لمنطقة منطقة </a:t>
            </a:r>
            <a:r>
              <a:rPr lang="ar-SA" dirty="0" err="1">
                <a:solidFill>
                  <a:schemeClr val="bg1"/>
                </a:solidFill>
                <a:hlinkClick r:id="rId7" tooltip="ميجان (الصفحة غير موجودة)"/>
              </a:rPr>
              <a:t>ميجان</a:t>
            </a:r>
            <a:r>
              <a:rPr lang="ar-SA" dirty="0">
                <a:solidFill>
                  <a:schemeClr val="bg1"/>
                </a:solidFill>
              </a:rPr>
              <a:t> (عمان) لجلب </a:t>
            </a:r>
            <a:r>
              <a:rPr lang="ar-SA" dirty="0">
                <a:solidFill>
                  <a:schemeClr val="bg1"/>
                </a:solidFill>
                <a:hlinkClick r:id="rId8" tooltip="نحاس"/>
              </a:rPr>
              <a:t>النحاس</a:t>
            </a:r>
            <a:r>
              <a:rPr lang="ar-SA" dirty="0">
                <a:solidFill>
                  <a:schemeClr val="bg1"/>
                </a:solidFill>
              </a:rPr>
              <a:t> في الجنوب الشرقي من </a:t>
            </a:r>
            <a:r>
              <a:rPr lang="ar-SA" dirty="0">
                <a:solidFill>
                  <a:schemeClr val="bg1"/>
                </a:solidFill>
                <a:hlinkClick r:id="rId9" tooltip="شبه الجزيرة العربية"/>
              </a:rPr>
              <a:t>شبه الجزيرة العربية</a:t>
            </a:r>
            <a:r>
              <a:rPr lang="ar-SA" dirty="0">
                <a:solidFill>
                  <a:schemeClr val="bg1"/>
                </a:solidFill>
              </a:rPr>
              <a:t>. </a:t>
            </a:r>
            <a:r>
              <a:rPr lang="ar-SA" dirty="0">
                <a:solidFill>
                  <a:srgbClr val="663300"/>
                </a:solidFill>
              </a:rPr>
              <a:t>ومنذ ألفي عام </a:t>
            </a:r>
            <a:r>
              <a:rPr lang="ar-SA" dirty="0" err="1">
                <a:solidFill>
                  <a:srgbClr val="663300"/>
                </a:solidFill>
              </a:rPr>
              <a:t>ق</a:t>
            </a:r>
            <a:r>
              <a:rPr lang="ar-SA" dirty="0">
                <a:solidFill>
                  <a:srgbClr val="663300"/>
                </a:solidFill>
              </a:rPr>
              <a:t>.م. وبعد حضارة </a:t>
            </a:r>
            <a:r>
              <a:rPr lang="ar-SA" dirty="0" err="1">
                <a:solidFill>
                  <a:srgbClr val="663300"/>
                </a:solidFill>
              </a:rPr>
              <a:t>ميجان</a:t>
            </a:r>
            <a:r>
              <a:rPr lang="ar-SA" dirty="0">
                <a:solidFill>
                  <a:srgbClr val="663300"/>
                </a:solidFill>
              </a:rPr>
              <a:t> ورد اسم </a:t>
            </a:r>
            <a:r>
              <a:rPr lang="ar-SA" dirty="0">
                <a:solidFill>
                  <a:srgbClr val="663300"/>
                </a:solidFill>
                <a:hlinkClick r:id="rId10" tooltip="دلمون"/>
              </a:rPr>
              <a:t>دلمون</a:t>
            </a:r>
            <a:r>
              <a:rPr lang="ar-SA" dirty="0">
                <a:solidFill>
                  <a:srgbClr val="663300"/>
                </a:solidFill>
              </a:rPr>
              <a:t> في البحرين في السجلات التاريخية بوصفها مركز تبادل </a:t>
            </a:r>
            <a:r>
              <a:rPr lang="ar-SA" dirty="0" smtClean="0">
                <a:solidFill>
                  <a:srgbClr val="663300"/>
                </a:solidFill>
              </a:rPr>
              <a:t>تجاري</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خ4.jpg"/>
          <p:cNvPicPr>
            <a:picLocks noChangeAspect="1"/>
          </p:cNvPicPr>
          <p:nvPr/>
        </p:nvPicPr>
        <p:blipFill>
          <a:blip r:embed="rId2"/>
          <a:stretch>
            <a:fillRect/>
          </a:stretch>
        </p:blipFill>
        <p:spPr>
          <a:xfrm>
            <a:off x="0" y="18411"/>
            <a:ext cx="9143999" cy="6839589"/>
          </a:xfrm>
          <a:prstGeom prst="rect">
            <a:avLst/>
          </a:prstGeom>
        </p:spPr>
      </p:pic>
      <p:sp>
        <p:nvSpPr>
          <p:cNvPr id="3" name="عنصر نائب للمحتوى 2"/>
          <p:cNvSpPr>
            <a:spLocks noGrp="1"/>
          </p:cNvSpPr>
          <p:nvPr>
            <p:ph idx="1"/>
          </p:nvPr>
        </p:nvSpPr>
        <p:spPr>
          <a:xfrm>
            <a:off x="428596" y="214290"/>
            <a:ext cx="8229600" cy="4525963"/>
          </a:xfrm>
        </p:spPr>
        <p:txBody>
          <a:bodyPr>
            <a:normAutofit lnSpcReduction="10000"/>
          </a:bodyPr>
          <a:lstStyle/>
          <a:p>
            <a:r>
              <a:rPr lang="ar-SA" dirty="0">
                <a:solidFill>
                  <a:schemeClr val="bg1"/>
                </a:solidFill>
              </a:rPr>
              <a:t>وعرف الخليج بوصفه مصدراً أساسياً لتجارة </a:t>
            </a:r>
            <a:r>
              <a:rPr lang="ar-SA" dirty="0">
                <a:solidFill>
                  <a:schemeClr val="bg1"/>
                </a:solidFill>
                <a:hlinkClick r:id="rId3" tooltip="لؤلؤ"/>
              </a:rPr>
              <a:t>اللؤلؤ</a:t>
            </a:r>
            <a:r>
              <a:rPr lang="ar-SA" dirty="0">
                <a:solidFill>
                  <a:schemeClr val="bg1"/>
                </a:solidFill>
              </a:rPr>
              <a:t>، فقلة عمق </a:t>
            </a:r>
            <a:r>
              <a:rPr lang="ar-SA" dirty="0">
                <a:solidFill>
                  <a:srgbClr val="663300"/>
                </a:solidFill>
              </a:rPr>
              <a:t>مياه الخليج </a:t>
            </a:r>
            <a:r>
              <a:rPr lang="ar-SA" dirty="0">
                <a:solidFill>
                  <a:schemeClr val="bg1"/>
                </a:solidFill>
              </a:rPr>
              <a:t>مكَنت الغواصين من الوصول إلى عمق </a:t>
            </a:r>
            <a:r>
              <a:rPr lang="ar-SA" dirty="0">
                <a:solidFill>
                  <a:srgbClr val="3333FF"/>
                </a:solidFill>
              </a:rPr>
              <a:t>البحر لاستخراج محاره منذ أزمان بعيدة. وفي القرن السادس </a:t>
            </a:r>
            <a:r>
              <a:rPr lang="ar-SA" dirty="0" err="1">
                <a:solidFill>
                  <a:srgbClr val="3333FF"/>
                </a:solidFill>
              </a:rPr>
              <a:t>ق</a:t>
            </a:r>
            <a:r>
              <a:rPr lang="ar-SA" dirty="0">
                <a:solidFill>
                  <a:srgbClr val="3333FF"/>
                </a:solidFill>
              </a:rPr>
              <a:t>.م. </a:t>
            </a:r>
            <a:endParaRPr lang="en-US" dirty="0">
              <a:solidFill>
                <a:srgbClr val="3333FF"/>
              </a:solidFill>
            </a:endParaRPr>
          </a:p>
          <a:p>
            <a:r>
              <a:rPr lang="ar-SA" dirty="0">
                <a:solidFill>
                  <a:srgbClr val="3333FF"/>
                </a:solidFill>
              </a:rPr>
              <a:t>وكان لاحتلال الرومان لمصر أثر كبير في منع </a:t>
            </a:r>
            <a:r>
              <a:rPr lang="ar-SA" dirty="0">
                <a:solidFill>
                  <a:srgbClr val="3333FF"/>
                </a:solidFill>
                <a:hlinkClick r:id="rId4" tooltip="عرب"/>
              </a:rPr>
              <a:t>العرب</a:t>
            </a:r>
            <a:r>
              <a:rPr lang="ar-SA" dirty="0">
                <a:solidFill>
                  <a:srgbClr val="3333FF"/>
                </a:solidFill>
              </a:rPr>
              <a:t> من العمل وسطاء تجاريين حيث سيطر </a:t>
            </a:r>
            <a:r>
              <a:rPr lang="ar-SA" dirty="0">
                <a:solidFill>
                  <a:srgbClr val="3333FF"/>
                </a:solidFill>
                <a:hlinkClick r:id="rId5" tooltip="رومان (توضيح)"/>
              </a:rPr>
              <a:t>الرومان</a:t>
            </a:r>
            <a:r>
              <a:rPr lang="ar-SA" dirty="0">
                <a:solidFill>
                  <a:srgbClr val="3333FF"/>
                </a:solidFill>
              </a:rPr>
              <a:t> على طرق التجارة عبر </a:t>
            </a:r>
            <a:r>
              <a:rPr lang="ar-SA" dirty="0">
                <a:solidFill>
                  <a:srgbClr val="3333FF"/>
                </a:solidFill>
                <a:hlinkClick r:id="rId6" tooltip="البحر الأحمر"/>
              </a:rPr>
              <a:t>البحر الأحمر</a:t>
            </a:r>
            <a:r>
              <a:rPr lang="ar-SA" dirty="0">
                <a:solidFill>
                  <a:srgbClr val="3333FF"/>
                </a:solidFill>
              </a:rPr>
              <a:t> </a:t>
            </a:r>
            <a:r>
              <a:rPr lang="ar-SA" dirty="0">
                <a:solidFill>
                  <a:schemeClr val="bg1"/>
                </a:solidFill>
              </a:rPr>
              <a:t>وكانوا</a:t>
            </a:r>
            <a:r>
              <a:rPr lang="ar-SA" dirty="0">
                <a:solidFill>
                  <a:srgbClr val="3333FF"/>
                </a:solidFill>
              </a:rPr>
              <a:t> على دراية وكفاءة عاليتين في مهارات الإبحار. كما </a:t>
            </a:r>
            <a:r>
              <a:rPr lang="ar-SA" dirty="0">
                <a:solidFill>
                  <a:schemeClr val="bg1"/>
                </a:solidFill>
              </a:rPr>
              <a:t>سيطروا </a:t>
            </a:r>
            <a:r>
              <a:rPr lang="ar-SA" dirty="0">
                <a:solidFill>
                  <a:srgbClr val="3333FF"/>
                </a:solidFill>
              </a:rPr>
              <a:t>على الطريق البحري المؤدي إلى </a:t>
            </a:r>
            <a:r>
              <a:rPr lang="ar-SA" dirty="0">
                <a:solidFill>
                  <a:srgbClr val="3333FF"/>
                </a:solidFill>
                <a:hlinkClick r:id="rId7" tooltip="الهند"/>
              </a:rPr>
              <a:t>الهند</a:t>
            </a:r>
            <a:r>
              <a:rPr lang="ar-SA" dirty="0">
                <a:solidFill>
                  <a:srgbClr val="3333FF"/>
                </a:solidFill>
              </a:rPr>
              <a:t>.</a:t>
            </a:r>
            <a:endParaRPr lang="en-US" dirty="0">
              <a:solidFill>
                <a:srgbClr val="3333FF"/>
              </a:solidFill>
            </a:endParaRPr>
          </a:p>
          <a:p>
            <a:endParaRPr lang="ar-SA" dirty="0"/>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ت9.jpg"/>
          <p:cNvPicPr>
            <a:picLocks noChangeAspect="1"/>
          </p:cNvPicPr>
          <p:nvPr/>
        </p:nvPicPr>
        <p:blipFill>
          <a:blip r:embed="rId2"/>
          <a:stretch>
            <a:fillRect/>
          </a:stretch>
        </p:blipFill>
        <p:spPr>
          <a:xfrm>
            <a:off x="0" y="-17559"/>
            <a:ext cx="9144000" cy="6875559"/>
          </a:xfrm>
          <a:prstGeom prst="rect">
            <a:avLst/>
          </a:prstGeom>
        </p:spPr>
      </p:pic>
      <p:sp>
        <p:nvSpPr>
          <p:cNvPr id="3" name="عنصر نائب للمحتوى 2"/>
          <p:cNvSpPr>
            <a:spLocks noGrp="1"/>
          </p:cNvSpPr>
          <p:nvPr>
            <p:ph idx="1"/>
          </p:nvPr>
        </p:nvSpPr>
        <p:spPr>
          <a:xfrm>
            <a:off x="0" y="214290"/>
            <a:ext cx="8872510" cy="6643710"/>
          </a:xfrm>
        </p:spPr>
        <p:txBody>
          <a:bodyPr>
            <a:normAutofit/>
          </a:bodyPr>
          <a:lstStyle/>
          <a:p>
            <a:r>
              <a:rPr lang="ar-SA" sz="2400" dirty="0" smtClean="0"/>
              <a:t>ومع مجيء الإسلام في القرن السابع الميلادي، تغيرت ملامح الخليج العربي وكذلك المنطقة المجاورة بشكل كبير، وابتداءً من هذه الحقبة أصبحت الدولة الإسلامية تسيطر على الطرق التجارية عبر الخليج العربي والبحر الأحمر، وعلى الطرق البرية عبر </a:t>
            </a:r>
            <a:r>
              <a:rPr lang="ar-SA" sz="2400" dirty="0" err="1" smtClean="0"/>
              <a:t>الاناضول</a:t>
            </a:r>
            <a:r>
              <a:rPr lang="ar-SA" sz="2400" dirty="0" smtClean="0"/>
              <a:t>. وفي منتصف القرن الثامن الميلادي اتسعت الدولة الإسلامية ولقد سيطر التجار العرب على التجارة وعلى البضائع القادمة من الشرق </a:t>
            </a:r>
            <a:r>
              <a:rPr lang="ar-SA" sz="2400" dirty="0" err="1" smtClean="0"/>
              <a:t>وخاصه</a:t>
            </a:r>
            <a:r>
              <a:rPr lang="ar-SA" sz="2400" dirty="0" smtClean="0"/>
              <a:t> </a:t>
            </a:r>
            <a:r>
              <a:rPr lang="ar-SA" sz="2400" u="sng" dirty="0" smtClean="0"/>
              <a:t> ا</a:t>
            </a:r>
            <a:r>
              <a:rPr lang="ar-SA" sz="2400" dirty="0" smtClean="0"/>
              <a:t>لتوابل</a:t>
            </a:r>
            <a:r>
              <a:rPr lang="ar-SA" sz="2400" u="sng" dirty="0" smtClean="0"/>
              <a:t> </a:t>
            </a:r>
            <a:r>
              <a:rPr lang="ar-SA" sz="2400" dirty="0" smtClean="0"/>
              <a:t>وبقي الوضع على </a:t>
            </a:r>
            <a:r>
              <a:rPr lang="ar-SA" sz="2400" dirty="0" err="1" smtClean="0"/>
              <a:t>ماهو</a:t>
            </a:r>
            <a:r>
              <a:rPr lang="ar-SA" sz="2400" dirty="0" smtClean="0"/>
              <a:t> عليه حتى </a:t>
            </a:r>
            <a:r>
              <a:rPr lang="ar-SA" sz="2400" dirty="0" smtClean="0">
                <a:hlinkClick r:id="rId3" tooltip="قرن 15"/>
              </a:rPr>
              <a:t>القرن الخامس عشر</a:t>
            </a:r>
            <a:r>
              <a:rPr lang="ar-SA" sz="2400" dirty="0" smtClean="0"/>
              <a:t> الميلادي، حين أبحر </a:t>
            </a:r>
            <a:r>
              <a:rPr lang="ar-SA" sz="2400" dirty="0" err="1" smtClean="0">
                <a:hlinkClick r:id="rId4" tooltip="فاسكو دا جاما"/>
              </a:rPr>
              <a:t>فاسكو</a:t>
            </a:r>
            <a:r>
              <a:rPr lang="ar-SA" sz="2400" dirty="0" smtClean="0">
                <a:hlinkClick r:id="rId4" tooltip="فاسكو دا جاما"/>
              </a:rPr>
              <a:t> </a:t>
            </a:r>
            <a:r>
              <a:rPr lang="ar-SA" sz="2400" dirty="0" err="1" smtClean="0">
                <a:hlinkClick r:id="rId4" tooltip="فاسكو دا جاما"/>
              </a:rPr>
              <a:t>دي</a:t>
            </a:r>
            <a:r>
              <a:rPr lang="ar-SA" sz="2400" dirty="0" smtClean="0">
                <a:hlinkClick r:id="rId4" tooltip="فاسكو دا جاما"/>
              </a:rPr>
              <a:t> </a:t>
            </a:r>
            <a:r>
              <a:rPr lang="ar-SA" sz="2400" dirty="0" err="1" smtClean="0">
                <a:hlinkClick r:id="rId4" tooltip="فاسكو دا جاما"/>
              </a:rPr>
              <a:t>جاما</a:t>
            </a:r>
            <a:r>
              <a:rPr lang="ar-SA" sz="2400" dirty="0" smtClean="0"/>
              <a:t> حول أفريقيا فاتحاً بذلك طريقاً تجارياً جديداً للممالك الأوروبية، ليدخل البحارة العرب </a:t>
            </a:r>
          </a:p>
          <a:p>
            <a:endParaRPr lang="ar-SA" sz="2400" dirty="0" smtClean="0"/>
          </a:p>
          <a:p>
            <a:endParaRPr lang="ar-SA" sz="2400" dirty="0" smtClean="0"/>
          </a:p>
          <a:p>
            <a:endParaRPr lang="ar-SA" sz="2400" dirty="0" smtClean="0"/>
          </a:p>
          <a:p>
            <a:endParaRPr lang="ar-SA" sz="2400" dirty="0" smtClean="0"/>
          </a:p>
          <a:p>
            <a:pPr>
              <a:buNone/>
            </a:pPr>
            <a:r>
              <a:rPr lang="ar-SA" sz="2400" dirty="0" smtClean="0"/>
              <a:t>في منافسة مع البحارة الأوروبيين، وباتساع نشاطاتهم التجارية أصبح البحارة العرب أكثر علماً بجغرافيا العالم، وصاروا قادرين على تقديم خرائط أكثر دقة لوصف العالم المعروف آنذاك، وكانوا ينقلون معهم في رحلاتهم الجغرافيين والرحالة، وهم بدورهم سجلوا ملاحظاتهم ووصفهم للأماكن التي قاموا بزيارتها.</a:t>
            </a:r>
            <a:endParaRPr lang="en-US" sz="2400" dirty="0" smtClean="0"/>
          </a:p>
          <a:p>
            <a:endParaRPr lang="ar-SA" sz="2400" dirty="0"/>
          </a:p>
        </p:txBody>
      </p:sp>
    </p:spTree>
  </p:cSld>
  <p:clrMapOvr>
    <a:masterClrMapping/>
  </p:clrMapOvr>
  <p:transition spd="slow">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13.jpg"/>
          <p:cNvPicPr>
            <a:picLocks noChangeAspect="1"/>
          </p:cNvPicPr>
          <p:nvPr/>
        </p:nvPicPr>
        <p:blipFill>
          <a:blip r:embed="rId2"/>
          <a:stretch>
            <a:fillRect/>
          </a:stretch>
        </p:blipFill>
        <p:spPr>
          <a:xfrm>
            <a:off x="0" y="4156"/>
            <a:ext cx="9149548" cy="6853844"/>
          </a:xfrm>
          <a:prstGeom prst="rect">
            <a:avLst/>
          </a:prstGeom>
        </p:spPr>
      </p:pic>
      <p:sp>
        <p:nvSpPr>
          <p:cNvPr id="3" name="عنصر نائب للمحتوى 2"/>
          <p:cNvSpPr>
            <a:spLocks noGrp="1"/>
          </p:cNvSpPr>
          <p:nvPr>
            <p:ph idx="1"/>
          </p:nvPr>
        </p:nvSpPr>
        <p:spPr>
          <a:xfrm>
            <a:off x="285720" y="0"/>
            <a:ext cx="8658228" cy="6643710"/>
          </a:xfrm>
        </p:spPr>
        <p:txBody>
          <a:bodyPr/>
          <a:lstStyle/>
          <a:p>
            <a:r>
              <a:rPr lang="ar-SA" dirty="0" smtClean="0"/>
              <a:t>وفي </a:t>
            </a:r>
            <a:r>
              <a:rPr lang="ar-SA" dirty="0" smtClean="0">
                <a:hlinkClick r:id="rId3" tooltip="القرن العاشر الميلادي (الصفحة غير موجودة)"/>
              </a:rPr>
              <a:t>القرن العاشر الميلادي</a:t>
            </a:r>
            <a:r>
              <a:rPr lang="ar-SA" dirty="0" smtClean="0"/>
              <a:t> كتب أحد الرحالة البغداديين وهو </a:t>
            </a:r>
            <a:r>
              <a:rPr lang="ar-SA" dirty="0" smtClean="0">
                <a:hlinkClick r:id="rId4" tooltip="ابن حوقل"/>
              </a:rPr>
              <a:t>ابن حوقل</a:t>
            </a:r>
            <a:r>
              <a:rPr lang="ar-SA" dirty="0" smtClean="0"/>
              <a:t> واصفاً الخليج أن مياهه صافية تشف عما تحتها، وأنه يمكن للمرء أن يرى الحجارة البيضاء في </a:t>
            </a:r>
            <a:r>
              <a:rPr lang="ar-SA" dirty="0" err="1" smtClean="0"/>
              <a:t>القعر</a:t>
            </a:r>
            <a:r>
              <a:rPr lang="ar-SA" dirty="0" smtClean="0"/>
              <a:t>، ولقد ذكر كذلك أنه كان هناك الكثير من </a:t>
            </a:r>
            <a:r>
              <a:rPr lang="ar-SA" dirty="0" smtClean="0">
                <a:hlinkClick r:id="rId5" tooltip="لؤلؤ"/>
              </a:rPr>
              <a:t>اللؤلؤ</a:t>
            </a:r>
            <a:r>
              <a:rPr lang="en-US" dirty="0" smtClean="0"/>
              <a:t> </a:t>
            </a:r>
            <a:r>
              <a:rPr lang="ar-SA" dirty="0" smtClean="0">
                <a:hlinkClick r:id="rId6" tooltip="مرجان (توضيح)"/>
              </a:rPr>
              <a:t>والمرجان</a:t>
            </a:r>
            <a:r>
              <a:rPr lang="ar-SA" dirty="0" smtClean="0"/>
              <a:t> وكذلك كان هناك الكثير من الجزر التي يقطنها الناس. </a:t>
            </a:r>
            <a:endParaRPr lang="en-US" dirty="0" smtClean="0"/>
          </a:p>
          <a:p>
            <a:r>
              <a:rPr lang="ar-SA" dirty="0" smtClean="0"/>
              <a:t>ويصف الرحالة </a:t>
            </a:r>
            <a:r>
              <a:rPr lang="ar-SA" dirty="0" smtClean="0">
                <a:hlinkClick r:id="rId7" tooltip="ابن بطوطة"/>
              </a:rPr>
              <a:t>ابن بطوطة</a:t>
            </a:r>
            <a:r>
              <a:rPr lang="ar-SA" dirty="0" smtClean="0"/>
              <a:t> خطوط التجارة بين الخليج العربي والهند بقوله "أبحرنا من </a:t>
            </a:r>
            <a:r>
              <a:rPr lang="ar-SA" dirty="0" err="1" smtClean="0">
                <a:hlinkClick r:id="rId8" tooltip="قلوة"/>
              </a:rPr>
              <a:t>قلوة</a:t>
            </a:r>
            <a:r>
              <a:rPr lang="ar-SA" dirty="0" smtClean="0"/>
              <a:t> إلى </a:t>
            </a:r>
            <a:r>
              <a:rPr lang="ar-SA" dirty="0" err="1" smtClean="0">
                <a:hlinkClick r:id="rId9" tooltip="ظفار (توضيح)"/>
              </a:rPr>
              <a:t>ظفار</a:t>
            </a:r>
            <a:r>
              <a:rPr lang="ar-SA" dirty="0" smtClean="0"/>
              <a:t>، حيث كانت الخيول الأصيلة تصدر من هناك إلى </a:t>
            </a:r>
            <a:r>
              <a:rPr lang="ar-SA" dirty="0" smtClean="0">
                <a:hlinkClick r:id="rId10" tooltip="الهند"/>
              </a:rPr>
              <a:t>الهند</a:t>
            </a:r>
            <a:r>
              <a:rPr lang="ar-SA" dirty="0" smtClean="0"/>
              <a:t>، وهذا السفر استغرقنا شهراً وكان مصحوباً بريح محببة". وعن طريق عدد هائل من القوارب تبحر في </a:t>
            </a:r>
            <a:r>
              <a:rPr lang="ar-SA" dirty="0" smtClean="0">
                <a:hlinkClick r:id="rId11" tooltip="محيط هندي"/>
              </a:rPr>
              <a:t>المحيط الهندي</a:t>
            </a:r>
            <a:r>
              <a:rPr lang="ar-SA" dirty="0" smtClean="0"/>
              <a:t> كان العرب يلتقون بأقرانهم من التجار الهنود وتجار (</a:t>
            </a:r>
            <a:r>
              <a:rPr lang="ar-SA" dirty="0" smtClean="0">
                <a:hlinkClick r:id="rId12" tooltip="مالي"/>
              </a:rPr>
              <a:t>مالي</a:t>
            </a:r>
            <a:r>
              <a:rPr lang="ar-SA" dirty="0" smtClean="0"/>
              <a:t>) </a:t>
            </a:r>
            <a:r>
              <a:rPr lang="ar-SA" dirty="0" smtClean="0">
                <a:hlinkClick r:id="rId13" tooltip="الصين"/>
              </a:rPr>
              <a:t>والصين</a:t>
            </a:r>
            <a:r>
              <a:rPr lang="ar-SA" dirty="0" smtClean="0"/>
              <a:t>، وكانوا يتبادلون نظاماً تجارياً ثقافياً في أغلب الأحيان كان يخلو من النزاعات وبذلك تم توطيد الاتصال بين هذه الثقافات.</a:t>
            </a:r>
            <a:endParaRPr lang="en-US"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ت11.gif"/>
          <p:cNvPicPr>
            <a:picLocks noChangeAspect="1"/>
          </p:cNvPicPr>
          <p:nvPr/>
        </p:nvPicPr>
        <p:blipFill>
          <a:blip r:embed="rId2"/>
          <a:stretch>
            <a:fillRect/>
          </a:stretch>
        </p:blipFill>
        <p:spPr>
          <a:xfrm>
            <a:off x="65912" y="0"/>
            <a:ext cx="9122082" cy="6858000"/>
          </a:xfrm>
          <a:prstGeom prst="rect">
            <a:avLst/>
          </a:prstGeom>
        </p:spPr>
      </p:pic>
      <p:sp>
        <p:nvSpPr>
          <p:cNvPr id="6" name="مربع نص 5"/>
          <p:cNvSpPr txBox="1"/>
          <p:nvPr/>
        </p:nvSpPr>
        <p:spPr>
          <a:xfrm>
            <a:off x="595261" y="214290"/>
            <a:ext cx="8363252" cy="3631763"/>
          </a:xfrm>
          <a:prstGeom prst="rect">
            <a:avLst/>
          </a:prstGeom>
          <a:noFill/>
        </p:spPr>
        <p:txBody>
          <a:bodyPr wrap="none" rtlCol="1">
            <a:spAutoFit/>
          </a:bodyPr>
          <a:lstStyle/>
          <a:p>
            <a:r>
              <a:rPr lang="ar-SA" sz="3200" dirty="0" smtClean="0">
                <a:solidFill>
                  <a:schemeClr val="bg1"/>
                </a:solidFill>
              </a:rPr>
              <a:t>يحوي الخليج العربي على أكثر من 130 جزيرة أكبرها جزيرة </a:t>
            </a:r>
            <a:endParaRPr lang="en-US" sz="3200" dirty="0" smtClean="0">
              <a:solidFill>
                <a:schemeClr val="bg1"/>
              </a:solidFill>
            </a:endParaRPr>
          </a:p>
          <a:p>
            <a:r>
              <a:rPr lang="ar-SA" sz="3200" dirty="0" err="1" smtClean="0">
                <a:solidFill>
                  <a:schemeClr val="bg1"/>
                </a:solidFill>
              </a:rPr>
              <a:t>قشم</a:t>
            </a:r>
            <a:r>
              <a:rPr lang="ar-SA" sz="3200" dirty="0" smtClean="0">
                <a:solidFill>
                  <a:schemeClr val="bg1"/>
                </a:solidFill>
              </a:rPr>
              <a:t>  الإيرانية التي يستوطنها عرب إيران ثم جزيرة</a:t>
            </a:r>
            <a:endParaRPr lang="en-US" sz="3200" dirty="0" smtClean="0">
              <a:solidFill>
                <a:schemeClr val="bg1"/>
              </a:solidFill>
            </a:endParaRPr>
          </a:p>
          <a:p>
            <a:r>
              <a:rPr lang="ar-SA" sz="3200" dirty="0" err="1" smtClean="0">
                <a:solidFill>
                  <a:schemeClr val="bg1"/>
                </a:solidFill>
              </a:rPr>
              <a:t>بوبيان</a:t>
            </a:r>
            <a:r>
              <a:rPr lang="ar-SA" sz="3200" dirty="0" smtClean="0">
                <a:solidFill>
                  <a:schemeClr val="bg1"/>
                </a:solidFill>
              </a:rPr>
              <a:t> الكويتية وتبلغ مساحتها 863 كم2، ثم تأتي بعدها جزيرة</a:t>
            </a:r>
            <a:endParaRPr lang="en-US" sz="3200" dirty="0" smtClean="0">
              <a:solidFill>
                <a:schemeClr val="bg1"/>
              </a:solidFill>
            </a:endParaRPr>
          </a:p>
          <a:p>
            <a:r>
              <a:rPr lang="ar-SA" sz="3200" dirty="0" smtClean="0">
                <a:solidFill>
                  <a:schemeClr val="bg1"/>
                </a:solidFill>
              </a:rPr>
              <a:t>البحرين وتبلغ 620 كم2 .</a:t>
            </a:r>
            <a:r>
              <a:rPr lang="en-US" sz="2800" b="1" dirty="0" smtClean="0">
                <a:solidFill>
                  <a:schemeClr val="bg1"/>
                </a:solidFill>
              </a:rPr>
              <a:t/>
            </a:r>
            <a:br>
              <a:rPr lang="en-US" sz="2800" b="1" dirty="0" smtClean="0">
                <a:solidFill>
                  <a:schemeClr val="bg1"/>
                </a:solidFill>
              </a:rPr>
            </a:br>
            <a:r>
              <a:rPr lang="ar-SA" sz="2800" b="1" dirty="0" smtClean="0">
                <a:solidFill>
                  <a:schemeClr val="bg1"/>
                </a:solidFill>
              </a:rPr>
              <a:t>ولقد </a:t>
            </a:r>
            <a:r>
              <a:rPr lang="ar-SA" sz="2800" b="1" dirty="0" err="1" smtClean="0">
                <a:solidFill>
                  <a:schemeClr val="bg1"/>
                </a:solidFill>
              </a:rPr>
              <a:t>اصبح</a:t>
            </a:r>
            <a:r>
              <a:rPr lang="ar-SA" sz="2800" b="1" dirty="0" smtClean="0">
                <a:solidFill>
                  <a:schemeClr val="bg1"/>
                </a:solidFill>
              </a:rPr>
              <a:t> للخليج العربي أهمية كبيرة حاليـــاً حين تحول الخليج </a:t>
            </a:r>
          </a:p>
          <a:p>
            <a:r>
              <a:rPr lang="ar-SA" sz="2800" b="1" dirty="0" smtClean="0">
                <a:solidFill>
                  <a:schemeClr val="bg1"/>
                </a:solidFill>
              </a:rPr>
              <a:t>من ممر للتجارة إلى سوق شرائية كبرى ومصدر لأهم المواد</a:t>
            </a:r>
          </a:p>
          <a:p>
            <a:r>
              <a:rPr lang="ar-SA" sz="2800" b="1" dirty="0" smtClean="0">
                <a:solidFill>
                  <a:schemeClr val="bg1"/>
                </a:solidFill>
              </a:rPr>
              <a:t> الخام حاليــاً </a:t>
            </a:r>
            <a:r>
              <a:rPr lang="ar-SA" sz="2800" b="1" dirty="0" err="1" smtClean="0">
                <a:solidFill>
                  <a:schemeClr val="bg1"/>
                </a:solidFill>
              </a:rPr>
              <a:t>و</a:t>
            </a:r>
            <a:r>
              <a:rPr lang="ar-SA" sz="2800" b="1" dirty="0" smtClean="0">
                <a:solidFill>
                  <a:schemeClr val="bg1"/>
                </a:solidFill>
              </a:rPr>
              <a:t> هو النفط</a:t>
            </a:r>
            <a:r>
              <a:rPr lang="en-US" sz="2800" b="1" dirty="0" smtClean="0">
                <a:solidFill>
                  <a:schemeClr val="bg1"/>
                </a:solidFill>
              </a:rPr>
              <a:t> </a:t>
            </a:r>
            <a:r>
              <a:rPr lang="en-US" sz="2800" b="1" dirty="0" smtClean="0"/>
              <a:t>.</a:t>
            </a:r>
            <a:r>
              <a:rPr lang="en-US" b="1" dirty="0" smtClean="0"/>
              <a:t/>
            </a:r>
            <a:br>
              <a:rPr lang="en-US" b="1" dirty="0" smtClean="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ثثث.jpg"/>
          <p:cNvPicPr>
            <a:picLocks noChangeAspect="1"/>
          </p:cNvPicPr>
          <p:nvPr/>
        </p:nvPicPr>
        <p:blipFill>
          <a:blip r:embed="rId2"/>
          <a:stretch>
            <a:fillRect/>
          </a:stretch>
        </p:blipFill>
        <p:spPr>
          <a:xfrm>
            <a:off x="0" y="0"/>
            <a:ext cx="9099760" cy="6675119"/>
          </a:xfrm>
          <a:prstGeom prst="rect">
            <a:avLst/>
          </a:prstGeom>
        </p:spPr>
      </p:pic>
      <p:sp>
        <p:nvSpPr>
          <p:cNvPr id="2" name="عنوان 1"/>
          <p:cNvSpPr>
            <a:spLocks noGrp="1"/>
          </p:cNvSpPr>
          <p:nvPr>
            <p:ph type="title"/>
          </p:nvPr>
        </p:nvSpPr>
        <p:spPr>
          <a:xfrm>
            <a:off x="500034" y="2143116"/>
            <a:ext cx="8229600" cy="1143000"/>
          </a:xfrm>
        </p:spPr>
        <p:txBody>
          <a:bodyPr>
            <a:normAutofit fontScale="90000"/>
          </a:bodyPr>
          <a:lstStyle/>
          <a:p>
            <a:r>
              <a:rPr lang="ar-OM" dirty="0" err="1" smtClean="0">
                <a:solidFill>
                  <a:schemeClr val="bg1"/>
                </a:solidFill>
              </a:rPr>
              <a:t>الملاحه</a:t>
            </a:r>
            <a:r>
              <a:rPr lang="ar-OM" dirty="0" smtClean="0">
                <a:solidFill>
                  <a:schemeClr val="bg1"/>
                </a:solidFill>
              </a:rPr>
              <a:t> </a:t>
            </a:r>
            <a:r>
              <a:rPr lang="ar-SA" dirty="0" smtClean="0"/>
              <a:t/>
            </a:r>
            <a:br>
              <a:rPr lang="ar-SA" dirty="0" smtClean="0"/>
            </a:br>
            <a:r>
              <a:rPr lang="ar-SA" dirty="0" smtClean="0">
                <a:solidFill>
                  <a:schemeClr val="bg1"/>
                </a:solidFill>
              </a:rPr>
              <a:t>            </a:t>
            </a:r>
            <a:r>
              <a:rPr lang="ar-OM" dirty="0" smtClean="0">
                <a:solidFill>
                  <a:schemeClr val="bg1"/>
                </a:solidFill>
              </a:rPr>
              <a:t>في </a:t>
            </a:r>
            <a:r>
              <a:rPr lang="ar-SA" dirty="0" smtClean="0"/>
              <a:t/>
            </a:r>
            <a:br>
              <a:rPr lang="ar-SA" dirty="0" smtClean="0"/>
            </a:br>
            <a:r>
              <a:rPr lang="ar-SA" dirty="0" smtClean="0"/>
              <a:t>                        </a:t>
            </a:r>
            <a:r>
              <a:rPr lang="ar-SA" dirty="0" smtClean="0">
                <a:solidFill>
                  <a:srgbClr val="C00000"/>
                </a:solidFill>
              </a:rPr>
              <a:t> </a:t>
            </a:r>
            <a:r>
              <a:rPr lang="ar-OM" dirty="0" smtClean="0">
                <a:solidFill>
                  <a:srgbClr val="FFFFFF"/>
                </a:solidFill>
              </a:rPr>
              <a:t>الخليج </a:t>
            </a:r>
            <a:r>
              <a:rPr lang="en-US" dirty="0" smtClean="0">
                <a:solidFill>
                  <a:srgbClr val="FFFFFF"/>
                </a:solidFill>
              </a:rPr>
              <a:t/>
            </a:r>
            <a:br>
              <a:rPr lang="en-US" dirty="0" smtClean="0">
                <a:solidFill>
                  <a:srgbClr val="FFFFFF"/>
                </a:solidFill>
              </a:rPr>
            </a:br>
            <a:endParaRPr lang="ar-SA" dirty="0">
              <a:solidFill>
                <a:srgbClr val="FFFFFF"/>
              </a:solidFill>
            </a:endParaRPr>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خلفيه1.bmp"/>
          <p:cNvPicPr>
            <a:picLocks noChangeAspect="1"/>
          </p:cNvPicPr>
          <p:nvPr/>
        </p:nvPicPr>
        <p:blipFill>
          <a:blip r:embed="rId2"/>
          <a:stretch>
            <a:fillRect/>
          </a:stretch>
        </p:blipFill>
        <p:spPr>
          <a:xfrm>
            <a:off x="0" y="-8955"/>
            <a:ext cx="9143999" cy="6866955"/>
          </a:xfrm>
          <a:prstGeom prst="rect">
            <a:avLst/>
          </a:prstGeom>
        </p:spPr>
      </p:pic>
      <p:sp>
        <p:nvSpPr>
          <p:cNvPr id="3" name="عنصر نائب للمحتوى 2"/>
          <p:cNvSpPr>
            <a:spLocks noGrp="1"/>
          </p:cNvSpPr>
          <p:nvPr>
            <p:ph idx="1"/>
          </p:nvPr>
        </p:nvSpPr>
        <p:spPr>
          <a:xfrm>
            <a:off x="285720" y="0"/>
            <a:ext cx="8858280" cy="6643710"/>
          </a:xfrm>
        </p:spPr>
        <p:txBody>
          <a:bodyPr/>
          <a:lstStyle/>
          <a:p>
            <a:pPr>
              <a:buNone/>
            </a:pPr>
            <a:r>
              <a:rPr lang="ar-OM" dirty="0" smtClean="0"/>
              <a:t>حيث ازدهرت الملاحة العربية بين موانئ الخليج العربي وموانئ المحيط الهندي مستفيدة من الرياح الموسمية الصيفية , حاملة البضائع الهندية والصينية وغيرها من سلع جزر الهند الشرقية وجنوب شرق آسيا نحو موانئ الخليج العربي والبحر الأحمر والساحل الشرقي الأفريقي , ومستفيدة من الرياح الموسمية الشتوية , حاملة البضائع الفارسية والأفريقية وغيرها نحو الموانئ الهندية.وكانت البضائع الشرقية المنقولة بالسفن العربية عبر المحيط الهندي والخليج العربي ترد إلى البصرة ثم تتجه برا قاصدة حلب مارة ببغداد وحمص وحماة حيث تنقلها السفن الايطالية إلى الموانئ الأوروبية</a:t>
            </a:r>
            <a:endParaRPr lang="ar-SA" dirty="0"/>
          </a:p>
        </p:txBody>
      </p:sp>
      <p:pic>
        <p:nvPicPr>
          <p:cNvPr id="6" name="صورة 5" descr="سفن.jpg"/>
          <p:cNvPicPr>
            <a:picLocks noChangeAspect="1"/>
          </p:cNvPicPr>
          <p:nvPr/>
        </p:nvPicPr>
        <p:blipFill>
          <a:blip r:embed="rId3"/>
          <a:stretch>
            <a:fillRect/>
          </a:stretch>
        </p:blipFill>
        <p:spPr>
          <a:xfrm>
            <a:off x="214282" y="4500570"/>
            <a:ext cx="3929090" cy="21431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ت5.jpg"/>
          <p:cNvPicPr>
            <a:picLocks noChangeAspect="1"/>
          </p:cNvPicPr>
          <p:nvPr/>
        </p:nvPicPr>
        <p:blipFill>
          <a:blip r:embed="rId2"/>
          <a:stretch>
            <a:fillRect/>
          </a:stretch>
        </p:blipFill>
        <p:spPr>
          <a:xfrm>
            <a:off x="0" y="0"/>
            <a:ext cx="9175118" cy="6858000"/>
          </a:xfrm>
          <a:prstGeom prst="rect">
            <a:avLst/>
          </a:prstGeom>
        </p:spPr>
      </p:pic>
      <p:sp>
        <p:nvSpPr>
          <p:cNvPr id="3" name="عنصر نائب للمحتوى 2"/>
          <p:cNvSpPr>
            <a:spLocks noGrp="1"/>
          </p:cNvSpPr>
          <p:nvPr>
            <p:ph idx="1"/>
          </p:nvPr>
        </p:nvSpPr>
        <p:spPr>
          <a:xfrm>
            <a:off x="714348" y="214290"/>
            <a:ext cx="8229600" cy="6286544"/>
          </a:xfrm>
        </p:spPr>
        <p:txBody>
          <a:bodyPr/>
          <a:lstStyle/>
          <a:p>
            <a:endParaRPr lang="ar-SA" dirty="0" smtClean="0"/>
          </a:p>
          <a:p>
            <a:endParaRPr lang="ar-SA" dirty="0" smtClean="0"/>
          </a:p>
          <a:p>
            <a:endParaRPr lang="ar-SA" dirty="0" smtClean="0"/>
          </a:p>
        </p:txBody>
      </p:sp>
    </p:spTree>
  </p:cSld>
  <p:clrMapOvr>
    <a:masterClrMapping/>
  </p:clrMapOvr>
  <p:transition spd="slow">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تاريخ.jpg"/>
          <p:cNvPicPr>
            <a:picLocks noChangeAspect="1"/>
          </p:cNvPicPr>
          <p:nvPr/>
        </p:nvPicPr>
        <p:blipFill>
          <a:blip r:embed="rId2"/>
          <a:stretch>
            <a:fillRect/>
          </a:stretch>
        </p:blipFill>
        <p:spPr>
          <a:xfrm>
            <a:off x="34290" y="0"/>
            <a:ext cx="9075420" cy="6858000"/>
          </a:xfrm>
          <a:prstGeom prst="rect">
            <a:avLst/>
          </a:prstGeom>
        </p:spPr>
      </p:pic>
      <p:sp>
        <p:nvSpPr>
          <p:cNvPr id="3" name="عنصر نائب للمحتوى 2"/>
          <p:cNvSpPr>
            <a:spLocks noGrp="1"/>
          </p:cNvSpPr>
          <p:nvPr>
            <p:ph idx="1"/>
          </p:nvPr>
        </p:nvSpPr>
        <p:spPr>
          <a:xfrm>
            <a:off x="285720" y="0"/>
            <a:ext cx="8858280" cy="6643710"/>
          </a:xfrm>
        </p:spPr>
        <p:txBody>
          <a:bodyPr/>
          <a:lstStyle/>
          <a:p>
            <a:endParaRPr lang="ar-SA" dirty="0" smtClean="0">
              <a:solidFill>
                <a:schemeClr val="bg1"/>
              </a:solidFill>
            </a:endParaRPr>
          </a:p>
          <a:p>
            <a:endParaRPr lang="ar-SA" dirty="0" smtClean="0">
              <a:solidFill>
                <a:schemeClr val="bg1"/>
              </a:solidFill>
            </a:endParaRPr>
          </a:p>
          <a:p>
            <a:endParaRPr lang="ar-SA" dirty="0" smtClean="0">
              <a:solidFill>
                <a:schemeClr val="bg1"/>
              </a:solidFill>
            </a:endParaRPr>
          </a:p>
          <a:p>
            <a:r>
              <a:rPr lang="ar-OM" dirty="0" smtClean="0">
                <a:solidFill>
                  <a:schemeClr val="bg1"/>
                </a:solidFill>
              </a:rPr>
              <a:t>وقد كانت التجارة بين الشرق والغرب منذ أقدم العصور تسلك طريقين رئيسيين هما : طريق البحر الأحمر ومصر, وطريق الخليج العربي والشام , وكلاهما كانا تحت سيطرة العرب. وكانت المشكلات والخلافات السياسية أحيانا تغلق إحداهما أو كليهما, وحين كان الطريقان يغلقان في وقت واحد فان مدد البضائع الشرقية كان ينقطع عن أوروبا إلا بالقدر الذي كان يمكن فيه سلك طريق وعر وغير أمن عبر أسيا الوسطى.</a:t>
            </a:r>
            <a:endParaRPr lang="ar-S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heckerboard(across)">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radfanhunters.co.uk/Aden%20Colony%20-%20images/Aden%20from%20T7-XL613_14-02-62_RD.jpg"/>
          <p:cNvPicPr>
            <a:picLocks noChangeAspect="1" noChangeArrowheads="1"/>
          </p:cNvPicPr>
          <p:nvPr/>
        </p:nvPicPr>
        <p:blipFill>
          <a:blip r:embed="rId2"/>
          <a:srcRect/>
          <a:stretch>
            <a:fillRect/>
          </a:stretch>
        </p:blipFill>
        <p:spPr bwMode="auto">
          <a:xfrm>
            <a:off x="714348" y="571480"/>
            <a:ext cx="7786742" cy="578647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slow">
    <p:wedge/>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415</TotalTime>
  <Words>1505</Words>
  <Application>Microsoft Office PowerPoint</Application>
  <PresentationFormat>عرض على الشاشة (3:4)‏</PresentationFormat>
  <Paragraphs>86</Paragraphs>
  <Slides>25</Slides>
  <Notes>0</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سمة Office</vt:lpstr>
      <vt:lpstr>عرض تقديمي في PowerPoint</vt:lpstr>
      <vt:lpstr>عرض تقديمي في PowerPoint</vt:lpstr>
      <vt:lpstr>الموقع </vt:lpstr>
      <vt:lpstr>الأسماء          التاريخية</vt:lpstr>
      <vt:lpstr>عرض تقديمي في PowerPoint</vt:lpstr>
      <vt:lpstr>عرض تقديمي في PowerPoint</vt:lpstr>
      <vt:lpstr>التسميات القديمه للخليج صور</vt:lpstr>
      <vt:lpstr>عرض تقديمي في PowerPoint</vt:lpstr>
      <vt:lpstr>الاهميه                           الاستراتيجيه</vt:lpstr>
      <vt:lpstr>عرض تقديمي في PowerPoint</vt:lpstr>
      <vt:lpstr>عرض تقديمي في PowerPoint</vt:lpstr>
      <vt:lpstr>عرض تقديمي في PowerPoint</vt:lpstr>
      <vt:lpstr>الاهميه الاقتصاديه: </vt:lpstr>
      <vt:lpstr>عرض تقديمي في PowerPoint</vt:lpstr>
      <vt:lpstr>التجارة والملاحه    </vt:lpstr>
      <vt:lpstr>عرض تقديمي في PowerPoint</vt:lpstr>
      <vt:lpstr>عرض تقديمي في PowerPoint</vt:lpstr>
      <vt:lpstr>عرض تقديمي في PowerPoint</vt:lpstr>
      <vt:lpstr>عرض تقديمي في PowerPoint</vt:lpstr>
      <vt:lpstr>عرض تقديمي في PowerPoint</vt:lpstr>
      <vt:lpstr>الملاحه              في                           الخليج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DELL</dc:creator>
  <cp:lastModifiedBy>User</cp:lastModifiedBy>
  <cp:revision>43</cp:revision>
  <dcterms:created xsi:type="dcterms:W3CDTF">2013-10-05T20:57:35Z</dcterms:created>
  <dcterms:modified xsi:type="dcterms:W3CDTF">2014-09-24T23:41:20Z</dcterms:modified>
</cp:coreProperties>
</file>