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2" r:id="rId1"/>
  </p:sldMasterIdLst>
  <p:notesMasterIdLst>
    <p:notesMasterId r:id="rId21"/>
  </p:notesMasterIdLst>
  <p:sldIdLst>
    <p:sldId id="256" r:id="rId2"/>
    <p:sldId id="257" r:id="rId3"/>
    <p:sldId id="258" r:id="rId4"/>
    <p:sldId id="259" r:id="rId5"/>
    <p:sldId id="260" r:id="rId6"/>
    <p:sldId id="264" r:id="rId7"/>
    <p:sldId id="262" r:id="rId8"/>
    <p:sldId id="267" r:id="rId9"/>
    <p:sldId id="268" r:id="rId10"/>
    <p:sldId id="269" r:id="rId11"/>
    <p:sldId id="274" r:id="rId12"/>
    <p:sldId id="275" r:id="rId13"/>
    <p:sldId id="282" r:id="rId14"/>
    <p:sldId id="283" r:id="rId15"/>
    <p:sldId id="284" r:id="rId16"/>
    <p:sldId id="287" r:id="rId17"/>
    <p:sldId id="290" r:id="rId18"/>
    <p:sldId id="291" r:id="rId19"/>
    <p:sldId id="293"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65" autoAdjust="0"/>
    <p:restoredTop sz="94660"/>
  </p:normalViewPr>
  <p:slideViewPr>
    <p:cSldViewPr>
      <p:cViewPr varScale="1">
        <p:scale>
          <a:sx n="66" d="100"/>
          <a:sy n="66" d="100"/>
        </p:scale>
        <p:origin x="-1482"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D7749D-B20E-4C38-AFD6-CE113F32A0D1}" type="datetimeFigureOut">
              <a:rPr lang="en-US" smtClean="0"/>
              <a:t>9/25/2014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A11201-D824-4998-B242-8014017BC129}" type="slidenum">
              <a:rPr lang="en-US" smtClean="0"/>
              <a:t>‹#›</a:t>
            </a:fld>
            <a:endParaRPr lang="en-US"/>
          </a:p>
        </p:txBody>
      </p:sp>
    </p:spTree>
    <p:extLst>
      <p:ext uri="{BB962C8B-B14F-4D97-AF65-F5344CB8AC3E}">
        <p14:creationId xmlns:p14="http://schemas.microsoft.com/office/powerpoint/2010/main" val="316734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FFA11201-D824-4998-B242-8014017BC129}" type="slidenum">
              <a:rPr lang="en-US" smtClean="0"/>
              <a:t>19</a:t>
            </a:fld>
            <a:endParaRPr lang="en-US"/>
          </a:p>
        </p:txBody>
      </p:sp>
    </p:spTree>
    <p:extLst>
      <p:ext uri="{BB962C8B-B14F-4D97-AF65-F5344CB8AC3E}">
        <p14:creationId xmlns:p14="http://schemas.microsoft.com/office/powerpoint/2010/main" val="30539549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8C5DAC7-5553-47E9-99E9-FB06F5196017}" type="datetimeFigureOut">
              <a:rPr lang="ar-SA" smtClean="0"/>
              <a:pPr/>
              <a:t>01/12/35</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665565E-196A-4720-9BCB-0434294DFE6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5665565E-196A-4720-9BCB-0434294DFE67}"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5665565E-196A-4720-9BCB-0434294DFE67}"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5665565E-196A-4720-9BCB-0434294DFE67}"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5665565E-196A-4720-9BCB-0434294DFE67}"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5665565E-196A-4720-9BCB-0434294DFE67}"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5665565E-196A-4720-9BCB-0434294DFE6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8C5DAC7-5553-47E9-99E9-FB06F5196017}" type="datetimeFigureOut">
              <a:rPr lang="ar-SA" smtClean="0"/>
              <a:pPr/>
              <a:t>01/12/35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5665565E-196A-4720-9BCB-0434294DFE67}"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8C5DAC7-5553-47E9-99E9-FB06F5196017}" type="datetimeFigureOut">
              <a:rPr lang="ar-SA" smtClean="0"/>
              <a:pPr/>
              <a:t>01/12/35</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665565E-196A-4720-9BCB-0434294DFE67}"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5665565E-196A-4720-9BCB-0434294DFE6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8C5DAC7-5553-47E9-99E9-FB06F5196017}" type="datetimeFigureOut">
              <a:rPr lang="ar-SA" smtClean="0"/>
              <a:pPr/>
              <a:t>01/12/35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5665565E-196A-4720-9BCB-0434294DFE6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8C5DAC7-5553-47E9-99E9-FB06F5196017}" type="datetimeFigureOut">
              <a:rPr lang="ar-SA" smtClean="0"/>
              <a:pPr/>
              <a:t>01/12/35</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665565E-196A-4720-9BCB-0434294DFE6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صر نائب للمحتوى 7"/>
          <p:cNvSpPr>
            <a:spLocks noGrp="1"/>
          </p:cNvSpPr>
          <p:nvPr>
            <p:ph idx="1"/>
          </p:nvPr>
        </p:nvSpPr>
        <p:spPr>
          <a:xfrm>
            <a:off x="500034" y="214290"/>
            <a:ext cx="8229600" cy="5929354"/>
          </a:xfrm>
        </p:spPr>
        <p:txBody>
          <a:bodyPr/>
          <a:lstStyle/>
          <a:p>
            <a:pPr marL="109728" indent="0">
              <a:buNone/>
            </a:pPr>
            <a:endParaRPr lang="ar-SA" dirty="0" smtClean="0"/>
          </a:p>
          <a:p>
            <a:endParaRPr lang="ar-SA" dirty="0" smtClean="0"/>
          </a:p>
          <a:p>
            <a:pPr algn="ctr">
              <a:buNone/>
            </a:pPr>
            <a:r>
              <a:rPr lang="ar-SA" b="1" dirty="0" err="1" smtClean="0">
                <a:solidFill>
                  <a:schemeClr val="bg2">
                    <a:lumMod val="50000"/>
                  </a:schemeClr>
                </a:solidFill>
                <a:effectLst>
                  <a:outerShdw blurRad="38100" dist="38100" dir="2700000" algn="tl">
                    <a:srgbClr val="000000">
                      <a:alpha val="43137"/>
                    </a:srgbClr>
                  </a:outerShdw>
                </a:effectLst>
              </a:rPr>
              <a:t>المحاضره</a:t>
            </a:r>
            <a:r>
              <a:rPr lang="ar-SA" b="1" dirty="0" smtClean="0">
                <a:solidFill>
                  <a:schemeClr val="bg2">
                    <a:lumMod val="50000"/>
                  </a:schemeClr>
                </a:solidFill>
                <a:effectLst>
                  <a:outerShdw blurRad="38100" dist="38100" dir="2700000" algn="tl">
                    <a:srgbClr val="000000">
                      <a:alpha val="43137"/>
                    </a:srgbClr>
                  </a:outerShdw>
                </a:effectLst>
              </a:rPr>
              <a:t> </a:t>
            </a:r>
            <a:r>
              <a:rPr lang="ar-SA" b="1" dirty="0" err="1" smtClean="0">
                <a:solidFill>
                  <a:schemeClr val="bg2">
                    <a:lumMod val="50000"/>
                  </a:schemeClr>
                </a:solidFill>
                <a:effectLst>
                  <a:outerShdw blurRad="38100" dist="38100" dir="2700000" algn="tl">
                    <a:srgbClr val="000000">
                      <a:alpha val="43137"/>
                    </a:srgbClr>
                  </a:outerShdw>
                </a:effectLst>
              </a:rPr>
              <a:t>الثالثه</a:t>
            </a:r>
            <a:r>
              <a:rPr lang="ar-SA" b="1" dirty="0" smtClean="0">
                <a:solidFill>
                  <a:schemeClr val="bg2">
                    <a:lumMod val="50000"/>
                  </a:schemeClr>
                </a:solidFill>
                <a:effectLst>
                  <a:outerShdw blurRad="38100" dist="38100" dir="2700000" algn="tl">
                    <a:srgbClr val="000000">
                      <a:alpha val="43137"/>
                    </a:srgbClr>
                  </a:outerShdw>
                </a:effectLst>
              </a:rPr>
              <a:t> :</a:t>
            </a:r>
            <a:r>
              <a:rPr lang="ar-SA" b="1" dirty="0" smtClean="0">
                <a:effectLst>
                  <a:outerShdw blurRad="38100" dist="38100" dir="2700000" algn="tl">
                    <a:srgbClr val="000000">
                      <a:alpha val="43137"/>
                    </a:srgbClr>
                  </a:outerShdw>
                </a:effectLst>
              </a:rPr>
              <a:t/>
            </a:r>
            <a:br>
              <a:rPr lang="ar-SA" b="1" dirty="0" smtClean="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  </a:t>
            </a:r>
          </a:p>
          <a:p>
            <a:pPr algn="ctr">
              <a:buNone/>
            </a:pPr>
            <a:r>
              <a:rPr lang="en-US" b="1" dirty="0" smtClean="0">
                <a:effectLst>
                  <a:outerShdw blurRad="38100" dist="38100" dir="2700000" algn="tl">
                    <a:srgbClr val="000000">
                      <a:alpha val="43137"/>
                    </a:srgbClr>
                  </a:outerShdw>
                </a:effectLst>
              </a:rPr>
              <a:t> </a:t>
            </a:r>
            <a:r>
              <a:rPr lang="ar-SA" b="1" dirty="0" smtClean="0">
                <a:solidFill>
                  <a:srgbClr val="0070C0"/>
                </a:solidFill>
                <a:effectLst>
                  <a:outerShdw blurRad="38100" dist="38100" dir="2700000" algn="tl">
                    <a:srgbClr val="000000">
                      <a:alpha val="43137"/>
                    </a:srgbClr>
                  </a:outerShdw>
                </a:effectLst>
              </a:rPr>
              <a:t>الغزو الهولندي على الخليج العربي</a:t>
            </a:r>
          </a:p>
          <a:p>
            <a:pPr algn="r">
              <a:buNone/>
            </a:pPr>
            <a:endParaRPr lang="ar-SA" sz="2400" b="1" dirty="0" smtClean="0"/>
          </a:p>
          <a:p>
            <a:pPr algn="r">
              <a:buNone/>
            </a:pPr>
            <a:r>
              <a:rPr lang="ar-SA" sz="2400" b="1" dirty="0" smtClean="0"/>
              <a:t>بدأ </a:t>
            </a:r>
            <a:r>
              <a:rPr lang="ar-SA" sz="2400" b="1" dirty="0"/>
              <a:t>التواجد والتفكير</a:t>
            </a:r>
            <a:r>
              <a:rPr lang="ar-SA" sz="2400" b="1" dirty="0">
                <a:solidFill>
                  <a:srgbClr val="C00000"/>
                </a:solidFill>
                <a:effectLst>
                  <a:outerShdw blurRad="38100" dist="38100" dir="2700000" algn="tl">
                    <a:srgbClr val="000000">
                      <a:alpha val="43137"/>
                    </a:srgbClr>
                  </a:outerShdw>
                </a:effectLst>
              </a:rPr>
              <a:t> الهولندي </a:t>
            </a:r>
            <a:r>
              <a:rPr lang="ar-SA" sz="2400" b="1" dirty="0"/>
              <a:t>في آسيا خصوصاً والشرق عموماً في أواخر القرن </a:t>
            </a:r>
            <a:r>
              <a:rPr lang="ar-SA" sz="2400" b="1" u="sng" dirty="0"/>
              <a:t>السادس </a:t>
            </a:r>
            <a:r>
              <a:rPr lang="ar-SA" sz="2400" b="1" u="sng" dirty="0" err="1" smtClean="0"/>
              <a:t>عشرالميلادي</a:t>
            </a:r>
            <a:r>
              <a:rPr lang="ar-SA" sz="2400" b="1" u="sng" dirty="0" smtClean="0"/>
              <a:t> </a:t>
            </a:r>
            <a:r>
              <a:rPr lang="ar-SA" sz="2400" b="1" dirty="0" smtClean="0"/>
              <a:t>، </a:t>
            </a:r>
            <a:r>
              <a:rPr lang="ar-SA" sz="2400" b="1" dirty="0"/>
              <a:t>فقبل أن تحصل هولندا على اعتراف </a:t>
            </a:r>
            <a:r>
              <a:rPr lang="ar-SA" sz="2400" b="1" dirty="0" err="1"/>
              <a:t>أسبانيا</a:t>
            </a:r>
            <a:r>
              <a:rPr lang="ar-SA" sz="2400" b="1" dirty="0"/>
              <a:t>  باستقلالها ، أخذت تساهم في العمليات الكشفية حول العالم الجديد، في </a:t>
            </a:r>
            <a:r>
              <a:rPr lang="ar-SA" sz="2400" b="1" dirty="0" smtClean="0"/>
              <a:t>نفس الوقت </a:t>
            </a:r>
            <a:r>
              <a:rPr lang="ar-SA" sz="2400" b="1" dirty="0"/>
              <a:t>الذي أخذت تتمرد فيه على الأسعار الاحتكارية التي كان </a:t>
            </a:r>
            <a:r>
              <a:rPr lang="ar-SA" sz="2400" b="1" dirty="0" smtClean="0"/>
              <a:t>البرتغاليين </a:t>
            </a:r>
            <a:r>
              <a:rPr lang="ar-SA" sz="2400" b="1" dirty="0"/>
              <a:t>يفرضونها على المستهلك الأوروبي، خاصة بعد أن اتضح للهولنديين أن </a:t>
            </a:r>
            <a:r>
              <a:rPr lang="ar-SA" sz="2400" b="1" dirty="0" smtClean="0"/>
              <a:t>تحدي قوة </a:t>
            </a:r>
            <a:r>
              <a:rPr lang="ar-SA" sz="2400" b="1" dirty="0"/>
              <a:t>البرتغال في البحار الشرقية أصبح أمراً </a:t>
            </a:r>
            <a:r>
              <a:rPr lang="ar-SA" sz="2400" b="1" dirty="0" smtClean="0"/>
              <a:t>ليس صعبا .....</a:t>
            </a:r>
            <a:endParaRPr lang="en-US" sz="2400" b="1" dirty="0"/>
          </a:p>
          <a:p>
            <a:pPr algn="r">
              <a:buNone/>
            </a:pPr>
            <a:endParaRPr lang="en-US" sz="2400" dirty="0"/>
          </a:p>
          <a:p>
            <a:pPr marL="109728" indent="0" algn="ctr">
              <a:buNone/>
            </a:pPr>
            <a:endParaRPr lang="ar-SA" b="1" dirty="0" smtClean="0">
              <a:solidFill>
                <a:srgbClr val="0070C0"/>
              </a:solidFill>
              <a:effectLst>
                <a:outerShdw blurRad="38100" dist="38100" dir="2700000" algn="tl">
                  <a:srgbClr val="000000">
                    <a:alpha val="43137"/>
                  </a:srgbClr>
                </a:outerShdw>
              </a:effectLst>
            </a:endParaRPr>
          </a:p>
        </p:txBody>
      </p:sp>
      <p:pic>
        <p:nvPicPr>
          <p:cNvPr id="9" name="صورة 8" descr="images (2).jpg"/>
          <p:cNvPicPr>
            <a:picLocks noChangeAspect="1"/>
          </p:cNvPicPr>
          <p:nvPr/>
        </p:nvPicPr>
        <p:blipFill>
          <a:blip r:embed="rId2"/>
          <a:stretch>
            <a:fillRect/>
          </a:stretch>
        </p:blipFill>
        <p:spPr>
          <a:xfrm>
            <a:off x="2339752" y="221114"/>
            <a:ext cx="4464496" cy="687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04664"/>
            <a:ext cx="8401080" cy="6225366"/>
          </a:xfrm>
        </p:spPr>
        <p:txBody>
          <a:bodyPr>
            <a:normAutofit/>
          </a:bodyPr>
          <a:lstStyle/>
          <a:p>
            <a:pPr algn="r" rtl="1"/>
            <a:r>
              <a:rPr lang="ar-SA" sz="2300" b="1" dirty="0" smtClean="0">
                <a:solidFill>
                  <a:schemeClr val="bg2">
                    <a:lumMod val="50000"/>
                  </a:schemeClr>
                </a:solidFill>
                <a:effectLst>
                  <a:outerShdw blurRad="38100" dist="38100" dir="2700000" algn="tl">
                    <a:srgbClr val="000000">
                      <a:alpha val="43137"/>
                    </a:srgbClr>
                  </a:outerShdw>
                </a:effectLst>
              </a:rPr>
              <a:t>العوامل </a:t>
            </a:r>
            <a:r>
              <a:rPr lang="ar-SA" sz="2300" b="1" dirty="0">
                <a:solidFill>
                  <a:schemeClr val="bg2">
                    <a:lumMod val="50000"/>
                  </a:schemeClr>
                </a:solidFill>
                <a:effectLst>
                  <a:outerShdw blurRad="38100" dist="38100" dir="2700000" algn="tl">
                    <a:srgbClr val="000000">
                      <a:alpha val="43137"/>
                    </a:srgbClr>
                  </a:outerShdw>
                </a:effectLst>
              </a:rPr>
              <a:t>والأسباب التي دفعت بالهولنديين للاتصال </a:t>
            </a:r>
            <a:r>
              <a:rPr lang="ar-SA" sz="2300" b="1" dirty="0" smtClean="0">
                <a:solidFill>
                  <a:schemeClr val="bg2">
                    <a:lumMod val="50000"/>
                  </a:schemeClr>
                </a:solidFill>
                <a:effectLst>
                  <a:outerShdw blurRad="38100" dist="38100" dir="2700000" algn="tl">
                    <a:srgbClr val="000000">
                      <a:alpha val="43137"/>
                    </a:srgbClr>
                  </a:outerShdw>
                </a:effectLst>
              </a:rPr>
              <a:t>بالشرق :</a:t>
            </a:r>
          </a:p>
          <a:p>
            <a:pPr algn="r" rtl="1">
              <a:buNone/>
            </a:pPr>
            <a:r>
              <a:rPr lang="ar-SA" sz="2300" b="1" dirty="0" smtClean="0">
                <a:effectLst>
                  <a:outerShdw blurRad="38100" dist="38100" dir="2700000" algn="tl">
                    <a:srgbClr val="000000">
                      <a:alpha val="43137"/>
                    </a:srgbClr>
                  </a:outerShdw>
                </a:effectLst>
              </a:rPr>
              <a:t>1- ضاق  الهولنديون </a:t>
            </a:r>
            <a:r>
              <a:rPr lang="ar-SA" sz="2300" b="1" dirty="0">
                <a:effectLst>
                  <a:outerShdw blurRad="38100" dist="38100" dir="2700000" algn="tl">
                    <a:srgbClr val="000000">
                      <a:alpha val="43137"/>
                    </a:srgbClr>
                  </a:outerShdw>
                </a:effectLst>
              </a:rPr>
              <a:t>ب</a:t>
            </a:r>
            <a:r>
              <a:rPr lang="ar-SA" sz="2300" b="1" dirty="0" smtClean="0">
                <a:effectLst>
                  <a:outerShdw blurRad="38100" dist="38100" dir="2700000" algn="tl">
                    <a:srgbClr val="000000">
                      <a:alpha val="43137"/>
                    </a:srgbClr>
                  </a:outerShdw>
                </a:effectLst>
              </a:rPr>
              <a:t>الحصار المفروض من قبل الاسبان والبرتغاليين في حصولهم على البضائع الشرقية .</a:t>
            </a:r>
          </a:p>
          <a:p>
            <a:pPr algn="r" rtl="1">
              <a:buNone/>
            </a:pPr>
            <a:r>
              <a:rPr lang="ar-SA" sz="2300" b="1" dirty="0" smtClean="0">
                <a:effectLst>
                  <a:outerShdw blurRad="38100" dist="38100" dir="2700000" algn="tl">
                    <a:srgbClr val="000000">
                      <a:alpha val="43137"/>
                    </a:srgbClr>
                  </a:outerShdw>
                </a:effectLst>
              </a:rPr>
              <a:t>2- كان لانضمام البرتغال الى عرش اسبانيا عام 1580م الاثر الكبير في زيادة قوة البرتغاليين فبدأوا يتعرضون للسفن التجارية للسفن التجارية الهولندية التي تقع بحوزتهم .</a:t>
            </a:r>
          </a:p>
          <a:p>
            <a:pPr algn="r" rtl="1">
              <a:buNone/>
            </a:pPr>
            <a:r>
              <a:rPr lang="ar-SA" sz="2300" b="1" dirty="0" smtClean="0">
                <a:effectLst>
                  <a:outerShdw blurRad="38100" dist="38100" dir="2700000" algn="tl">
                    <a:srgbClr val="000000">
                      <a:alpha val="43137"/>
                    </a:srgbClr>
                  </a:outerShdw>
                </a:effectLst>
              </a:rPr>
              <a:t>3- اغلاق ميناء لشبونة بوجه هولندا في احيان كثيرة ، كما لجا البرتغاليون الى رفع اسعار البضائع الشرقية وبالأخص التوابل لكي يحرموا على الهولنديين شراءها . </a:t>
            </a:r>
          </a:p>
          <a:p>
            <a:pPr algn="r" rtl="1">
              <a:buNone/>
            </a:pPr>
            <a:r>
              <a:rPr lang="ar-SA" sz="2300" b="1" dirty="0" smtClean="0">
                <a:effectLst>
                  <a:outerShdw blurRad="38100" dist="38100" dir="2700000" algn="tl">
                    <a:srgbClr val="000000">
                      <a:alpha val="43137"/>
                    </a:srgbClr>
                  </a:outerShdw>
                </a:effectLst>
              </a:rPr>
              <a:t> </a:t>
            </a:r>
          </a:p>
          <a:p>
            <a:pPr algn="r" rtl="1">
              <a:buNone/>
            </a:pPr>
            <a:r>
              <a:rPr lang="ar-SA" sz="2300" b="1" dirty="0" smtClean="0">
                <a:effectLst>
                  <a:outerShdw blurRad="38100" dist="38100" dir="2700000" algn="tl">
                    <a:srgbClr val="000000">
                      <a:alpha val="43137"/>
                    </a:srgbClr>
                  </a:outerShdw>
                </a:effectLst>
              </a:rPr>
              <a:t>هذه كلها اسباب كلها دعت الهولنديين للتصميم الى الشرق .</a:t>
            </a:r>
            <a:endParaRPr lang="ar-SA" sz="2300" b="1" dirty="0">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285728"/>
            <a:ext cx="8643998" cy="6000792"/>
          </a:xfrm>
        </p:spPr>
        <p:txBody>
          <a:bodyPr>
            <a:normAutofit/>
          </a:bodyPr>
          <a:lstStyle/>
          <a:p>
            <a:pPr marL="109728" indent="0" algn="r" rtl="1">
              <a:buNone/>
            </a:pPr>
            <a:r>
              <a:rPr lang="ar-SA" sz="2800" b="1" u="sng" dirty="0">
                <a:solidFill>
                  <a:srgbClr val="C00000"/>
                </a:solidFill>
              </a:rPr>
              <a:t>محاولات الهولنديين الاولى في الوصول الى المحيط الهندي </a:t>
            </a:r>
            <a:r>
              <a:rPr lang="ar-SA" sz="2800" b="1" u="sng" dirty="0" smtClean="0">
                <a:solidFill>
                  <a:srgbClr val="C00000"/>
                </a:solidFill>
              </a:rPr>
              <a:t>:</a:t>
            </a:r>
          </a:p>
          <a:p>
            <a:pPr marL="109728" indent="0" algn="r" rtl="1">
              <a:buNone/>
            </a:pPr>
            <a:endParaRPr lang="ar-SA" sz="2800" b="1" u="sng" dirty="0">
              <a:solidFill>
                <a:srgbClr val="C00000"/>
              </a:solidFill>
            </a:endParaRPr>
          </a:p>
          <a:p>
            <a:pPr marL="109728" indent="0" algn="r" rtl="1">
              <a:buNone/>
            </a:pPr>
            <a:r>
              <a:rPr lang="ar-SA" sz="2400" b="1" dirty="0" smtClean="0"/>
              <a:t>- حاولوا الوصول الى اليابان والصين عن طريق البحار الشمالية غير انهم فشلو وذلك لجهلهم الطرق التي كان يسلكها البرتغاليون التي كانت سرا لا يعرفه غيرهم . مما دفعهم لاتباع اسلوبين لتحقيق هدفهم :</a:t>
            </a:r>
          </a:p>
          <a:p>
            <a:pPr algn="r" rtl="1">
              <a:buNone/>
            </a:pPr>
            <a:r>
              <a:rPr lang="ar-SA" sz="2400" b="1" dirty="0" smtClean="0"/>
              <a:t>الاول : ارسال بعثات تجارية .</a:t>
            </a:r>
          </a:p>
          <a:p>
            <a:pPr algn="r" rtl="1">
              <a:buNone/>
            </a:pPr>
            <a:r>
              <a:rPr lang="ar-SA" sz="2400" b="1" dirty="0" smtClean="0"/>
              <a:t>الثاني : تأسيس الشركات التجارية .</a:t>
            </a:r>
          </a:p>
          <a:p>
            <a:pPr algn="r" rtl="1">
              <a:buNone/>
            </a:pPr>
            <a:r>
              <a:rPr lang="ar-SA" sz="2400" b="1" dirty="0" smtClean="0"/>
              <a:t>- ومن اجل تحقيق الاسلوب الاول لجا الهولنديين الى تجنيد اشخاص تمكنوا من مرافقة الاساطيل البرتغالية ، لمعرفة احسن الطرق واهمها .</a:t>
            </a:r>
          </a:p>
          <a:p>
            <a:pPr algn="r" rtl="1">
              <a:buNone/>
            </a:pPr>
            <a:endParaRPr lang="ar-SA" sz="2400" b="1" dirty="0"/>
          </a:p>
          <a:p>
            <a:pPr algn="r" rtl="1">
              <a:buNone/>
            </a:pPr>
            <a:r>
              <a:rPr lang="ar-SA" sz="2400" b="1" dirty="0" smtClean="0"/>
              <a:t> - تمكن الهولنديون </a:t>
            </a:r>
            <a:r>
              <a:rPr lang="ar-SA" sz="2400" b="1" dirty="0"/>
              <a:t>من خلال الرحلات من انتزاع عدد من المستعمرات البرتغالية في ارخبيل </a:t>
            </a:r>
            <a:r>
              <a:rPr lang="ar-SA" sz="2400" b="1" dirty="0" smtClean="0"/>
              <a:t>إندونيسيا واصبحوا </a:t>
            </a:r>
            <a:r>
              <a:rPr lang="ar-SA" sz="2400" b="1" dirty="0"/>
              <a:t>بذلك ينافسون البرتغاليين هناك . </a:t>
            </a:r>
          </a:p>
          <a:p>
            <a:pPr algn="r" rtl="1">
              <a:buNone/>
            </a:pPr>
            <a:endParaRPr lang="ar-SA" b="1" dirty="0" smtClean="0">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481328"/>
            <a:ext cx="8507288" cy="5376672"/>
          </a:xfrm>
        </p:spPr>
        <p:txBody>
          <a:bodyPr>
            <a:normAutofit fontScale="47500" lnSpcReduction="20000"/>
          </a:bodyPr>
          <a:lstStyle/>
          <a:p>
            <a:pPr marL="109728" indent="0" algn="r" rtl="1">
              <a:buNone/>
            </a:pPr>
            <a:endParaRPr lang="ar-SA" sz="4400" b="1" dirty="0" smtClean="0">
              <a:effectLst>
                <a:outerShdw blurRad="38100" dist="38100" dir="2700000" algn="tl">
                  <a:srgbClr val="000000">
                    <a:alpha val="43137"/>
                  </a:srgbClr>
                </a:outerShdw>
              </a:effectLst>
            </a:endParaRPr>
          </a:p>
          <a:p>
            <a:pPr marL="109728" indent="0" algn="r">
              <a:buNone/>
            </a:pPr>
            <a:r>
              <a:rPr lang="ar-SA" sz="5500" dirty="0" smtClean="0"/>
              <a:t>- اخذت </a:t>
            </a:r>
            <a:r>
              <a:rPr lang="ar-SA" sz="5500" dirty="0">
                <a:solidFill>
                  <a:srgbClr val="C00000"/>
                </a:solidFill>
                <a:effectLst>
                  <a:outerShdw blurRad="38100" dist="38100" dir="2700000" algn="tl">
                    <a:srgbClr val="000000">
                      <a:alpha val="43137"/>
                    </a:srgbClr>
                  </a:outerShdw>
                </a:effectLst>
              </a:rPr>
              <a:t>هولندا</a:t>
            </a:r>
            <a:r>
              <a:rPr lang="ar-SA" sz="5500" dirty="0"/>
              <a:t> تتطلع للوصول إلى </a:t>
            </a:r>
            <a:r>
              <a:rPr lang="ar-SA" sz="5500" dirty="0" smtClean="0"/>
              <a:t>الشرق،  </a:t>
            </a:r>
            <a:r>
              <a:rPr lang="ar-SA" sz="5500" dirty="0"/>
              <a:t>فعقد كبار التجار الهولنديون اجتماعاً قرروا فيه إنشاء شركة للتجارة مع الهند، </a:t>
            </a:r>
            <a:r>
              <a:rPr lang="ar-SA" sz="5500" dirty="0" smtClean="0"/>
              <a:t>فتأسست شركة الهند الشرقية الهولندية عام</a:t>
            </a:r>
            <a:r>
              <a:rPr lang="ar-SA" sz="5500" dirty="0" smtClean="0">
                <a:solidFill>
                  <a:srgbClr val="C00000"/>
                </a:solidFill>
              </a:rPr>
              <a:t>1602م </a:t>
            </a:r>
            <a:r>
              <a:rPr lang="ar-SA" sz="5500" dirty="0" smtClean="0"/>
              <a:t>م بتفويض وتأييد من الحكومة الهولندية ،ومنذ </a:t>
            </a:r>
            <a:r>
              <a:rPr lang="ar-SA" sz="5500" dirty="0"/>
              <a:t>تأسيس الشركة حرص الهولنديون على تجنب الاصطدام بالكيانات السياسية في المنطقة، وكذلك القوى الأوروبية الكائنة بها. </a:t>
            </a:r>
            <a:endParaRPr lang="ar-SA" sz="5500" dirty="0" smtClean="0">
              <a:effectLst>
                <a:outerShdw blurRad="38100" dist="38100" dir="2700000" algn="tl">
                  <a:srgbClr val="000000">
                    <a:alpha val="43137"/>
                  </a:srgbClr>
                </a:outerShdw>
              </a:effectLst>
            </a:endParaRPr>
          </a:p>
          <a:p>
            <a:pPr marL="109728" indent="0" algn="r" rtl="1">
              <a:buNone/>
            </a:pPr>
            <a:r>
              <a:rPr lang="ar-SA" sz="6000" dirty="0" smtClean="0"/>
              <a:t>- واصبحت شركة الهند الشرقية الهولندية فيما بعد اداة الاستعمار الهولندي فيما وراء البحار ، فدخلت في صراع مرير مع الاسبان والانكليز والبرتغاليين في تلك المناطق .</a:t>
            </a:r>
          </a:p>
          <a:p>
            <a:pPr marL="109728" indent="0" algn="r" rtl="1">
              <a:buNone/>
            </a:pPr>
            <a:r>
              <a:rPr lang="ar-SA" sz="6000" dirty="0" smtClean="0"/>
              <a:t>- ولم </a:t>
            </a:r>
            <a:r>
              <a:rPr lang="ar-SA" sz="6000" dirty="0"/>
              <a:t>يمض وقت طويل حتى كان الهولنديون ينازعون البرتغاليين السيادة على جزر الهند الشرقية </a:t>
            </a:r>
          </a:p>
          <a:p>
            <a:pPr marL="109728" indent="0" algn="r" rtl="1">
              <a:buNone/>
            </a:pPr>
            <a:r>
              <a:rPr lang="ar-SA" sz="6000" dirty="0" smtClean="0"/>
              <a:t>- كان </a:t>
            </a:r>
            <a:r>
              <a:rPr lang="ar-SA" sz="6000" dirty="0"/>
              <a:t>هدفهم من </a:t>
            </a:r>
            <a:r>
              <a:rPr lang="ar-SA" sz="6000" dirty="0" smtClean="0"/>
              <a:t>المنافسة </a:t>
            </a:r>
            <a:r>
              <a:rPr lang="ar-SA" sz="6000" dirty="0"/>
              <a:t>: الحصول على الاحتكار التجاري للبضائع الثمينة </a:t>
            </a:r>
            <a:r>
              <a:rPr lang="ar-SA" sz="6000" dirty="0">
                <a:effectLst>
                  <a:outerShdw blurRad="38100" dist="38100" dir="2700000" algn="tl">
                    <a:srgbClr val="000000">
                      <a:alpha val="43137"/>
                    </a:srgbClr>
                  </a:outerShdw>
                </a:effectLst>
              </a:rPr>
              <a:t>.</a:t>
            </a:r>
          </a:p>
          <a:p>
            <a:pPr algn="r" rtl="1"/>
            <a:endParaRPr lang="ar-SA" sz="5500" dirty="0" smtClean="0"/>
          </a:p>
          <a:p>
            <a:pPr algn="r" rtl="1"/>
            <a:endParaRPr lang="ar-SA" sz="5500" dirty="0" smtClean="0"/>
          </a:p>
          <a:p>
            <a:pPr algn="r" rtl="1"/>
            <a:endParaRPr lang="ar-SA" sz="5500" dirty="0" smtClean="0"/>
          </a:p>
          <a:p>
            <a:pPr algn="r" rtl="1">
              <a:buNone/>
            </a:pPr>
            <a:endParaRPr lang="ar-SA" sz="5500" dirty="0" smtClean="0"/>
          </a:p>
          <a:p>
            <a:pPr>
              <a:buNone/>
            </a:pPr>
            <a:endParaRPr lang="ar-SA" sz="5500" dirty="0"/>
          </a:p>
        </p:txBody>
      </p:sp>
      <p:sp>
        <p:nvSpPr>
          <p:cNvPr id="2" name="عنوان 1"/>
          <p:cNvSpPr>
            <a:spLocks noGrp="1"/>
          </p:cNvSpPr>
          <p:nvPr>
            <p:ph type="title"/>
          </p:nvPr>
        </p:nvSpPr>
        <p:spPr>
          <a:xfrm>
            <a:off x="467544" y="260648"/>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r"/>
            <a:r>
              <a:rPr lang="ar-SA" sz="2000" dirty="0" smtClean="0">
                <a:solidFill>
                  <a:schemeClr val="tx1"/>
                </a:solidFill>
              </a:rPr>
              <a:t>تأسيس شركة الهند الشرقية الهولندية والصراع </a:t>
            </a:r>
            <a:r>
              <a:rPr lang="ar-SA" sz="2000" dirty="0">
                <a:solidFill>
                  <a:schemeClr val="tx1"/>
                </a:solidFill>
              </a:rPr>
              <a:t>الانكليزي البرتغالي الهولندي في المحيط الهندي :</a:t>
            </a: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ONY\Downloads\تاريخ3.jpg"/>
          <p:cNvPicPr>
            <a:picLocks noGrp="1" noChangeAspect="1" noChangeArrowheads="1"/>
          </p:cNvPicPr>
          <p:nvPr>
            <p:ph idx="1"/>
          </p:nvPr>
        </p:nvPicPr>
        <p:blipFill>
          <a:blip r:embed="rId2"/>
          <a:srcRect/>
          <a:stretch>
            <a:fillRect/>
          </a:stretch>
        </p:blipFill>
        <p:spPr bwMode="auto">
          <a:xfrm>
            <a:off x="323528" y="332656"/>
            <a:ext cx="8352928" cy="6264696"/>
          </a:xfrm>
          <a:prstGeom prst="rect">
            <a:avLst/>
          </a:prstGeom>
          <a:noFill/>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285728"/>
            <a:ext cx="8572560" cy="6215106"/>
          </a:xfrm>
        </p:spPr>
        <p:txBody>
          <a:bodyPr>
            <a:normAutofit/>
          </a:bodyPr>
          <a:lstStyle/>
          <a:p>
            <a:pPr algn="r" rtl="1"/>
            <a:r>
              <a:rPr lang="ar-SA" sz="2400" dirty="0" smtClean="0"/>
              <a:t>اعتمد الهولنديين ايضا اسلوب القرصنة والتهريب من اجل الحصول على حرير الصين .</a:t>
            </a:r>
          </a:p>
          <a:p>
            <a:pPr algn="r" rtl="1"/>
            <a:r>
              <a:rPr lang="ar-SA" sz="2400" dirty="0" smtClean="0"/>
              <a:t>في عام 1609م انتهت الحرب بين اسبانيا وهولندا واستقلت هولندا ومنذ ذلك بدات هولندا تثبت ادعاءاتها في بعض المناطق في الشرق</a:t>
            </a:r>
          </a:p>
          <a:p>
            <a:pPr marL="109728" indent="0" algn="r" rtl="1">
              <a:buNone/>
            </a:pPr>
            <a:r>
              <a:rPr lang="ar-SA" sz="2400" dirty="0" smtClean="0"/>
              <a:t> ـ بالرغم من المنافسة التجارية مع الانجليز فقد تحالفا معا لمحاربة  البرتغاليين في معارك بحرية عديدة. </a:t>
            </a:r>
          </a:p>
          <a:p>
            <a:pPr algn="r" rtl="1"/>
            <a:r>
              <a:rPr lang="ar-SA" sz="2400" dirty="0"/>
              <a:t>ضعفت </a:t>
            </a:r>
            <a:r>
              <a:rPr lang="ar-SA" sz="2400" dirty="0" smtClean="0"/>
              <a:t>قوة البرتغاليين </a:t>
            </a:r>
            <a:r>
              <a:rPr lang="ar-SA" sz="2400" dirty="0"/>
              <a:t>بعد التعاون الهولندي الانكليزي </a:t>
            </a:r>
            <a:r>
              <a:rPr lang="ar-SA" sz="2400" dirty="0" smtClean="0"/>
              <a:t>، اضافة الى تعرض هيمنتهم التجارية الى الاهتزاز منذ اوائل القرن السابع عشر الميلادي  . وهكذا اصبح للهولنديين مركز تجاري وسياسي متفوق في المحيط الهندي بفضل عملياتهم التجارية وتحالفهم مع الانكليز .</a:t>
            </a:r>
            <a:endParaRPr lang="ar-SA" sz="2400"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700808"/>
            <a:ext cx="8496944" cy="4824536"/>
          </a:xfrm>
        </p:spPr>
        <p:txBody>
          <a:bodyPr>
            <a:normAutofit/>
          </a:bodyPr>
          <a:lstStyle/>
          <a:p>
            <a:pPr marL="109728" indent="0" algn="r" rtl="1">
              <a:buNone/>
            </a:pPr>
            <a:endParaRPr lang="ar-SA" sz="2000" b="1" dirty="0"/>
          </a:p>
          <a:p>
            <a:pPr marL="109728" indent="0" algn="r" rtl="1">
              <a:buNone/>
            </a:pPr>
            <a:r>
              <a:rPr lang="ar-SA" sz="2000" b="1" dirty="0" smtClean="0"/>
              <a:t>- اعتبر الاتفاق الانكليزي الهولندي هو نقظه الوثوب الهولندي للخليج العربي ، حيث كانت انكلترا تتطلع الى ادخال تجارة الصوف الى بلاد فارس كان طموح الهولنديين كبيرا جدا منذ البداية ولأجله كانوا مستعديين للمخاطر بعكس الانكليز الذين كإنو حذرين جدا في سياستهم استعدادا للمخاطر .</a:t>
            </a:r>
          </a:p>
          <a:p>
            <a:pPr marL="109728" indent="0" algn="r" rtl="1">
              <a:buNone/>
            </a:pPr>
            <a:r>
              <a:rPr lang="ar-SA" sz="2000" b="1" dirty="0" smtClean="0"/>
              <a:t>- ولابد من الإشارة الى ان الشاه عباس الاول شاه فارس شجع الهولنديين  والأنجليزعلى المتاجرة </a:t>
            </a:r>
          </a:p>
          <a:p>
            <a:pPr marL="109728" indent="0" algn="r" rtl="1">
              <a:buNone/>
            </a:pPr>
            <a:r>
              <a:rPr lang="ar-SA" sz="2000" b="1" dirty="0" smtClean="0"/>
              <a:t>مع بلده .</a:t>
            </a:r>
            <a:endParaRPr lang="ar-SA" sz="2000" b="1" dirty="0"/>
          </a:p>
        </p:txBody>
      </p:sp>
      <p:sp>
        <p:nvSpPr>
          <p:cNvPr id="2" name="عنوان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r" rtl="1"/>
            <a:r>
              <a:rPr lang="ar-SA" dirty="0" smtClean="0">
                <a:solidFill>
                  <a:schemeClr val="bg1"/>
                </a:solidFill>
              </a:rPr>
              <a:t> تطلع الهولنديين نحو الخليج العربي</a:t>
            </a:r>
            <a:endParaRPr lang="ar-SA" dirty="0">
              <a:solidFill>
                <a:schemeClr val="bg1"/>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836712"/>
            <a:ext cx="8229600" cy="5170579"/>
          </a:xfrm>
        </p:spPr>
        <p:txBody>
          <a:bodyPr>
            <a:normAutofit fontScale="85000" lnSpcReduction="20000"/>
          </a:bodyPr>
          <a:lstStyle/>
          <a:p>
            <a:pPr algn="r" rtl="1"/>
            <a:endParaRPr lang="ar-SA" b="1" dirty="0" smtClean="0">
              <a:solidFill>
                <a:srgbClr val="00B0F0"/>
              </a:solidFill>
              <a:effectLst>
                <a:outerShdw blurRad="38100" dist="38100" dir="2700000" algn="tl">
                  <a:srgbClr val="000000">
                    <a:alpha val="43137"/>
                  </a:srgbClr>
                </a:outerShdw>
              </a:effectLst>
            </a:endParaRPr>
          </a:p>
          <a:p>
            <a:pPr algn="r" rtl="1"/>
            <a:r>
              <a:rPr lang="ar-SA" b="1" dirty="0" smtClean="0">
                <a:solidFill>
                  <a:srgbClr val="00B0F0"/>
                </a:solidFill>
                <a:effectLst>
                  <a:outerShdw blurRad="38100" dist="38100" dir="2700000" algn="tl">
                    <a:srgbClr val="000000">
                      <a:alpha val="43137"/>
                    </a:srgbClr>
                  </a:outerShdw>
                </a:effectLst>
              </a:rPr>
              <a:t>النشاط التجاري والامتيازات التجارية الهولندية :</a:t>
            </a:r>
          </a:p>
          <a:p>
            <a:pPr algn="r" rtl="1"/>
            <a:endParaRPr lang="ar-SA" b="1" u="sng" dirty="0" smtClean="0">
              <a:effectLst>
                <a:outerShdw blurRad="38100" dist="38100" dir="2700000" algn="tl">
                  <a:srgbClr val="000000">
                    <a:alpha val="43137"/>
                  </a:srgbClr>
                </a:outerShdw>
              </a:effectLst>
            </a:endParaRPr>
          </a:p>
          <a:p>
            <a:pPr algn="r" rtl="1">
              <a:buFontTx/>
              <a:buChar char="-"/>
            </a:pPr>
            <a:r>
              <a:rPr lang="ar-SA" sz="2400" b="1" dirty="0" smtClean="0"/>
              <a:t>وكانت بلاد فارس أهم المراكز التجارية التي توجه الهولنديين لها بكل ما لديهم من نفوذ ودهاء </a:t>
            </a:r>
          </a:p>
          <a:p>
            <a:pPr marL="109728" indent="0" algn="r" rtl="1">
              <a:buNone/>
            </a:pPr>
            <a:r>
              <a:rPr lang="ar-SA" sz="2400" b="1" dirty="0" smtClean="0"/>
              <a:t>ونشاط ، وساعدهم في ذلك ان الشاه عباس الاول ملك بلاد فارس في ذلك الوقت فتح ابواب بلاده للتواجد الاوروبي في المنطقة من خلال منح الامتيازات التجارية والصفقات للشركات الاوروبية العاملة هناك.</a:t>
            </a:r>
          </a:p>
          <a:p>
            <a:pPr marL="109728" indent="0" algn="r" rtl="1">
              <a:buNone/>
            </a:pPr>
            <a:endParaRPr lang="ar-SA" sz="2400" b="1" dirty="0"/>
          </a:p>
          <a:p>
            <a:pPr marL="109728" indent="0" algn="r" rtl="1">
              <a:buNone/>
            </a:pPr>
            <a:r>
              <a:rPr lang="ar-SA" sz="2400" b="1" dirty="0" smtClean="0"/>
              <a:t>- </a:t>
            </a:r>
            <a:r>
              <a:rPr lang="ar-SA" sz="2400" b="1" dirty="0"/>
              <a:t>ا</a:t>
            </a:r>
            <a:r>
              <a:rPr lang="ar-SA" sz="2400" b="1" dirty="0" smtClean="0"/>
              <a:t>ستغل الهولنديون السياسة التي اتبعها الشاه عباس الاول في تحقيق نوع من الانفتاح التجاري لبلاده على العالم ، وان يحيل اصفهان مركزا تجاريا يؤمه التجار من جميع انحاء العالم .</a:t>
            </a:r>
          </a:p>
          <a:p>
            <a:pPr marL="109728" indent="0" algn="r" rtl="1">
              <a:buNone/>
            </a:pPr>
            <a:endParaRPr lang="ar-SA" sz="2400" b="1" dirty="0"/>
          </a:p>
          <a:p>
            <a:pPr marL="109728" indent="0" algn="r" rtl="1">
              <a:buNone/>
            </a:pPr>
            <a:r>
              <a:rPr lang="ar-SA" sz="2400" dirty="0" smtClean="0"/>
              <a:t>- </a:t>
            </a:r>
            <a:r>
              <a:rPr lang="ar-SA" sz="2400" b="1" dirty="0" smtClean="0"/>
              <a:t>انطلق </a:t>
            </a:r>
            <a:r>
              <a:rPr lang="ar-SA" sz="2400" b="1" dirty="0"/>
              <a:t>الهولنديون في تجارتهم منذ البداية من نقطة استراتيجية مهمه وهي الحصول على حق احتكار شراء الحرير والتي تعتبر نقطة البداية للهيمنة على ادخال الفلفل والسكر والانسجة وكافة منسوجات اسيا واوروبا الى بلاد فارس </a:t>
            </a:r>
            <a:r>
              <a:rPr lang="ar-SA" sz="2400" b="1" dirty="0" smtClean="0"/>
              <a:t>.</a:t>
            </a:r>
          </a:p>
          <a:p>
            <a:pPr marL="109728" indent="0" algn="r" rtl="1">
              <a:buNone/>
            </a:pPr>
            <a:endParaRPr lang="ar-SA" sz="2400" b="1" dirty="0"/>
          </a:p>
          <a:p>
            <a:pPr marL="109728" indent="0" algn="r" rtl="1">
              <a:buNone/>
            </a:pPr>
            <a:r>
              <a:rPr lang="ar-SA" sz="2400" b="1" dirty="0" smtClean="0"/>
              <a:t>- ويمكن </a:t>
            </a:r>
            <a:r>
              <a:rPr lang="ar-SA" sz="2400" b="1" dirty="0"/>
              <a:t>القول ان تاريخ بدء نفوذ الهولنديين ونشاطهم التجاري الرسمي كان عام 1623م عندما حصلوا على سماح من الحكومة الصفوية بتأسيس وكالة لهم في جزيرة هرمز </a:t>
            </a:r>
            <a:r>
              <a:rPr lang="ar-SA" sz="2400" b="1" dirty="0" smtClean="0"/>
              <a:t>، وفي ميناء بندر عباس .</a:t>
            </a:r>
            <a:endParaRPr lang="ar-SA" sz="2400" b="1" dirty="0"/>
          </a:p>
          <a:p>
            <a:pPr algn="r" rtl="1"/>
            <a:endParaRPr lang="ar-SA" sz="2400" b="1" dirty="0" smtClean="0"/>
          </a:p>
          <a:p>
            <a:endParaRPr lang="ar-SA" dirty="0"/>
          </a:p>
        </p:txBody>
      </p:sp>
      <p:sp>
        <p:nvSpPr>
          <p:cNvPr id="5" name="عنوان 4"/>
          <p:cNvSpPr>
            <a:spLocks noGrp="1"/>
          </p:cNvSpPr>
          <p:nvPr>
            <p:ph type="title"/>
          </p:nvPr>
        </p:nvSpPr>
        <p:spPr>
          <a:xfrm>
            <a:off x="457200" y="0"/>
            <a:ext cx="8147248" cy="980728"/>
          </a:xfrm>
        </p:spPr>
        <p:txBody>
          <a:bodyPr>
            <a:normAutofit/>
          </a:bodyPr>
          <a:lstStyle/>
          <a:p>
            <a:pPr algn="ctr"/>
            <a:r>
              <a:rPr lang="ar-SA" sz="3600" u="sng" dirty="0" smtClean="0">
                <a:solidFill>
                  <a:schemeClr val="tx1"/>
                </a:solidFill>
                <a:effectLst/>
              </a:rPr>
              <a:t>تركز النفوذ التجاري الهولندي في بلاد فارس</a:t>
            </a:r>
            <a:endParaRPr lang="ar-SA" sz="3600" dirty="0">
              <a:solidFill>
                <a:srgbClr val="0070C0"/>
              </a:solidFill>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214282" y="214290"/>
            <a:ext cx="8643998" cy="6357982"/>
          </a:xfrm>
        </p:spPr>
        <p:txBody>
          <a:bodyPr>
            <a:normAutofit fontScale="92500" lnSpcReduction="10000"/>
          </a:bodyPr>
          <a:lstStyle/>
          <a:p>
            <a:pPr marL="109728" indent="0" algn="r" rtl="1">
              <a:buNone/>
            </a:pPr>
            <a:endParaRPr lang="ar-SA" sz="2600" dirty="0" smtClean="0"/>
          </a:p>
          <a:p>
            <a:pPr marL="109728" indent="0" algn="r" rtl="1">
              <a:buNone/>
            </a:pPr>
            <a:r>
              <a:rPr lang="ar-SA" sz="2400" dirty="0" smtClean="0"/>
              <a:t>- يعد الشاه </a:t>
            </a:r>
            <a:r>
              <a:rPr lang="ar-SA" sz="2400" dirty="0"/>
              <a:t>عباس الأول هو اول من تعامل مع التجار الاوربيين من الاسرة الصفوية .</a:t>
            </a:r>
          </a:p>
          <a:p>
            <a:pPr marL="109728" indent="0" algn="r" rtl="1">
              <a:buNone/>
            </a:pPr>
            <a:r>
              <a:rPr lang="ar-SA" sz="2400" dirty="0" smtClean="0"/>
              <a:t>- حرص الشاه </a:t>
            </a:r>
            <a:r>
              <a:rPr lang="ar-SA" sz="2400" dirty="0"/>
              <a:t>عباس من التقرب للأوروبيين وكسب ودهم </a:t>
            </a:r>
            <a:r>
              <a:rPr lang="ar-SA" sz="2400" dirty="0" smtClean="0"/>
              <a:t>لتحقيق الاهداف التالية :</a:t>
            </a:r>
            <a:endParaRPr lang="ar-SA" sz="2400" dirty="0"/>
          </a:p>
          <a:p>
            <a:pPr marL="109728" indent="0" algn="r" rtl="1">
              <a:buNone/>
            </a:pPr>
            <a:r>
              <a:rPr lang="ar-SA" sz="2400" dirty="0" smtClean="0"/>
              <a:t>1- </a:t>
            </a:r>
            <a:r>
              <a:rPr lang="ar-SA" sz="2400" dirty="0"/>
              <a:t>المساعدة العسكرية في ضمان تحقيق أطماعهم في السيطرة على مناطق الخليج العربي .</a:t>
            </a:r>
          </a:p>
          <a:p>
            <a:pPr marL="109728" indent="0" algn="r" rtl="1">
              <a:buNone/>
            </a:pPr>
            <a:r>
              <a:rPr lang="ar-SA" sz="2400" dirty="0" smtClean="0"/>
              <a:t>2- معاداة الدولة العثمانية والتعاطف </a:t>
            </a:r>
            <a:r>
              <a:rPr lang="ar-SA" sz="2400" dirty="0"/>
              <a:t>مع المسيحية .</a:t>
            </a:r>
            <a:r>
              <a:rPr lang="ar-SA" sz="2400" dirty="0">
                <a:solidFill>
                  <a:schemeClr val="bg1"/>
                </a:solidFill>
              </a:rPr>
              <a:t> التحالف الهولندي الانجليزي الصفوي  لطرد البرتغاليين من هرمز :</a:t>
            </a:r>
            <a:endParaRPr lang="ar-SA" sz="2400" dirty="0"/>
          </a:p>
          <a:p>
            <a:pPr marL="109728" indent="0" algn="r" rtl="1">
              <a:buNone/>
            </a:pPr>
            <a:r>
              <a:rPr lang="ar-SA" sz="2400" b="1" dirty="0" smtClean="0"/>
              <a:t>- التحالف </a:t>
            </a:r>
            <a:r>
              <a:rPr lang="ar-SA" sz="2400" b="1" dirty="0"/>
              <a:t>الهولندي الانجليزي الصفوي  لطرد </a:t>
            </a:r>
            <a:r>
              <a:rPr lang="ar-SA" sz="2400" b="1" dirty="0" smtClean="0"/>
              <a:t>البرتغاليين عام</a:t>
            </a:r>
            <a:r>
              <a:rPr lang="ar-SA" sz="2600" b="1" dirty="0" smtClean="0"/>
              <a:t> </a:t>
            </a:r>
            <a:r>
              <a:rPr lang="ar-SA" sz="2600" b="1" dirty="0"/>
              <a:t>1622م </a:t>
            </a:r>
            <a:r>
              <a:rPr lang="ar-SA" sz="2600" dirty="0" smtClean="0"/>
              <a:t>:  كان </a:t>
            </a:r>
            <a:r>
              <a:rPr lang="ar-SA" sz="2600" dirty="0"/>
              <a:t>سقوط هرمز </a:t>
            </a:r>
            <a:r>
              <a:rPr lang="ar-SA" sz="2600" dirty="0" smtClean="0"/>
              <a:t>من أيدي  </a:t>
            </a:r>
            <a:r>
              <a:rPr lang="ar-SA" sz="2600" dirty="0"/>
              <a:t>البرتغاليين عام </a:t>
            </a:r>
            <a:r>
              <a:rPr lang="ar-SA" sz="2600" dirty="0">
                <a:solidFill>
                  <a:srgbClr val="00FF00"/>
                </a:solidFill>
              </a:rPr>
              <a:t>1622م</a:t>
            </a:r>
            <a:r>
              <a:rPr lang="ar-SA" sz="2600" dirty="0"/>
              <a:t>، بدايةً لدخول الهولنديين والإنجليز الأسواق الشرق أوسطية </a:t>
            </a:r>
            <a:r>
              <a:rPr lang="ar-SA" sz="2600" dirty="0" smtClean="0"/>
              <a:t>وازدهار </a:t>
            </a:r>
            <a:r>
              <a:rPr lang="ar-SA" sz="2600" dirty="0"/>
              <a:t>تجارتهم في </a:t>
            </a:r>
            <a:r>
              <a:rPr lang="ar-SA" sz="2600" dirty="0" smtClean="0"/>
              <a:t>منطقة الخليج العربي وخاصة البصرة وبندر عباس,</a:t>
            </a:r>
          </a:p>
          <a:p>
            <a:pPr algn="r" rtl="1">
              <a:buFontTx/>
              <a:buChar char="-"/>
            </a:pPr>
            <a:r>
              <a:rPr lang="ar-SA" sz="2600" dirty="0" smtClean="0"/>
              <a:t>أصبحت بندر عباس </a:t>
            </a:r>
            <a:r>
              <a:rPr lang="ar-SA" sz="2600" dirty="0"/>
              <a:t>مركزاً للنشاطات التجارية والسياسية الهولندية والبريطانية والفرنسية في الخليج</a:t>
            </a:r>
            <a:r>
              <a:rPr lang="ar-SA" sz="2600" dirty="0" smtClean="0"/>
              <a:t>.</a:t>
            </a:r>
          </a:p>
          <a:p>
            <a:pPr algn="r" rtl="1">
              <a:buFontTx/>
              <a:buChar char="-"/>
            </a:pPr>
            <a:r>
              <a:rPr lang="ar-SA" sz="2600" dirty="0" smtClean="0"/>
              <a:t> </a:t>
            </a:r>
            <a:r>
              <a:rPr lang="ar-SA" sz="2600" dirty="0"/>
              <a:t>اكتسب الهولنديون في البداية معقلاً لهم في الخليج, ولكن سرعان ما قويت المنافسة بين (</a:t>
            </a:r>
            <a:r>
              <a:rPr lang="ar-SA" sz="2600" dirty="0">
                <a:solidFill>
                  <a:schemeClr val="accent4">
                    <a:lumMod val="75000"/>
                  </a:schemeClr>
                </a:solidFill>
              </a:rPr>
              <a:t>هولندا وبريطانيا</a:t>
            </a:r>
            <a:r>
              <a:rPr lang="ar-SA" sz="2600" dirty="0"/>
              <a:t>) عندما نقلت شركة الهند الشرقية </a:t>
            </a:r>
            <a:r>
              <a:rPr lang="ar-SA" sz="2600" dirty="0" smtClean="0"/>
              <a:t>البريطانية وكالتها في الخليج </a:t>
            </a:r>
            <a:r>
              <a:rPr lang="ar-SA" sz="2600" dirty="0"/>
              <a:t>إلى بندر عباس بعد عام </a:t>
            </a:r>
            <a:r>
              <a:rPr lang="ar-SA" sz="2600" dirty="0">
                <a:solidFill>
                  <a:srgbClr val="00FF00"/>
                </a:solidFill>
              </a:rPr>
              <a:t>1622م</a:t>
            </a:r>
            <a:r>
              <a:rPr lang="ar-SA" sz="2600" dirty="0"/>
              <a:t>؛ وقد رفض الهولنديون دفع الرسوم الجمركية لهم، ولم يمضِ وقت طويل حتى أصبحت المحطة التجارية الهولندية في بندر عباس أكثر نشاطاً ونجاحاً من الإنجليز، وبدأوا يتاجرون بالسكّر، والتوابل، والأقمشة القطنية الهندية، والنحاس، والحديد، في منطقة الخليج.</a:t>
            </a:r>
            <a:endParaRPr lang="en-US" sz="2600" dirty="0"/>
          </a:p>
          <a:p>
            <a:pPr marL="109728" indent="0" algn="r" rtl="1">
              <a:buNone/>
            </a:pPr>
            <a:r>
              <a:rPr lang="ar-SA" sz="2600" dirty="0" smtClean="0"/>
              <a:t>- لذا </a:t>
            </a:r>
            <a:r>
              <a:rPr lang="ar-SA" sz="2600" dirty="0"/>
              <a:t>كان طرد البرتغاليين من مضيق هرمز أحد المعالم البارزة في </a:t>
            </a:r>
            <a:r>
              <a:rPr lang="ar-SA" sz="2600" dirty="0" smtClean="0"/>
              <a:t>تاريخ </a:t>
            </a:r>
            <a:r>
              <a:rPr lang="ar-SA" sz="2600" dirty="0"/>
              <a:t>المنطقة.</a:t>
            </a:r>
            <a:endParaRPr lang="en-US" sz="2600" dirty="0"/>
          </a:p>
          <a:p>
            <a:pPr marL="109728" indent="0" algn="r" rtl="1">
              <a:buNone/>
            </a:pPr>
            <a:endParaRPr lang="ar-SA" sz="2600" dirty="0"/>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476672"/>
            <a:ext cx="8229600" cy="5530619"/>
          </a:xfrm>
        </p:spPr>
        <p:txBody>
          <a:bodyPr>
            <a:normAutofit/>
          </a:bodyPr>
          <a:lstStyle/>
          <a:p>
            <a:pPr marL="109728" indent="0" algn="r" rtl="1">
              <a:buNone/>
            </a:pPr>
            <a:r>
              <a:rPr lang="ar-SA" sz="2400" dirty="0" smtClean="0"/>
              <a:t>- مع </a:t>
            </a:r>
            <a:r>
              <a:rPr lang="ar-SA" sz="2400" dirty="0"/>
              <a:t>بداية القرن السابع عشر أصبح الهولنديون القوة البحرية السائدة في المحيط الهندي و الخليج </a:t>
            </a:r>
            <a:r>
              <a:rPr lang="ar-SA" sz="2400" dirty="0" smtClean="0"/>
              <a:t>العربي . ويبدو أن </a:t>
            </a:r>
            <a:r>
              <a:rPr lang="ar-SA" sz="2400" dirty="0"/>
              <a:t>الفرس قد سمحوا </a:t>
            </a:r>
            <a:r>
              <a:rPr lang="ar-SA" sz="2400" dirty="0" smtClean="0"/>
              <a:t>للهولنديين والبريطانيين </a:t>
            </a:r>
            <a:r>
              <a:rPr lang="ar-SA" sz="2400" dirty="0"/>
              <a:t>بممارسة التجارة في </a:t>
            </a:r>
            <a:r>
              <a:rPr lang="ar-SA" sz="2400" dirty="0" smtClean="0"/>
              <a:t>بلادهم لأنهم </a:t>
            </a:r>
            <a:r>
              <a:rPr lang="ar-SA" sz="2400" dirty="0"/>
              <a:t>توقّعوا المساعدة العسكرية في توسيع نطاق طموحاتهم للسيطرة على المنطقة وفرض سيادتهم عليها؛ </a:t>
            </a:r>
            <a:r>
              <a:rPr lang="ar-SA" sz="2400" dirty="0" smtClean="0"/>
              <a:t>ومع ذلك فقد </a:t>
            </a:r>
            <a:r>
              <a:rPr lang="ar-SA" sz="2400" dirty="0"/>
              <a:t>التزم الإنجليز والهولنديون بتحالف من نوع معيّن مع فارس، </a:t>
            </a:r>
            <a:r>
              <a:rPr lang="ar-SA" sz="2400" dirty="0" smtClean="0"/>
              <a:t>حيث اعتمدت </a:t>
            </a:r>
            <a:r>
              <a:rPr lang="ar-SA" sz="2400" dirty="0"/>
              <a:t>مصالحهم الاقتصادية في الخليج على المزايا التجارية التي كانوا قد حصلوا عليها وضمنوها من فارس</a:t>
            </a:r>
            <a:r>
              <a:rPr lang="ar-SA" sz="2400" dirty="0" smtClean="0"/>
              <a:t>.</a:t>
            </a:r>
            <a:r>
              <a:rPr lang="ar-SA" sz="2400" dirty="0"/>
              <a:t> </a:t>
            </a:r>
            <a:endParaRPr lang="ar-SA" sz="2400" dirty="0" smtClean="0"/>
          </a:p>
          <a:p>
            <a:pPr marL="109728" indent="0" algn="r">
              <a:buNone/>
            </a:pPr>
            <a:r>
              <a:rPr lang="ar-SA" sz="2400" dirty="0" smtClean="0"/>
              <a:t>- تصاعد </a:t>
            </a:r>
            <a:r>
              <a:rPr lang="ar-SA" sz="2400" dirty="0"/>
              <a:t>الصراع الهولندي الانجليزي إلى حد إعلان الحرب على بعضهما البعض عام 1652م </a:t>
            </a:r>
            <a:r>
              <a:rPr lang="ar-SA" sz="2400" dirty="0" smtClean="0"/>
              <a:t> .</a:t>
            </a:r>
          </a:p>
          <a:p>
            <a:pPr marL="109728" indent="0" algn="r">
              <a:buNone/>
            </a:pPr>
            <a:r>
              <a:rPr lang="ar-SA" sz="2000" u="sng" dirty="0" smtClean="0">
                <a:solidFill>
                  <a:srgbClr val="FF0000"/>
                </a:solidFill>
              </a:rPr>
              <a:t> </a:t>
            </a:r>
            <a:r>
              <a:rPr lang="ar-SA" sz="2000" u="sng" dirty="0">
                <a:solidFill>
                  <a:srgbClr val="FF0000"/>
                </a:solidFill>
              </a:rPr>
              <a:t>تطلع الهولنديين للتجارة في البحرين ورأس الخيمة </a:t>
            </a:r>
          </a:p>
          <a:p>
            <a:pPr marL="109728" indent="0" algn="r">
              <a:buNone/>
            </a:pPr>
            <a:r>
              <a:rPr lang="ar-SA" sz="2400" dirty="0"/>
              <a:t>توجه الهولنديون اليها بغيه ايجاد سوق بديل في حاله تعطيل التجارة في بندر عباس حيث كانت البحرين من ضمن المناطق المرشحة كبديل اضافه للبصرة ومسقط </a:t>
            </a:r>
          </a:p>
          <a:p>
            <a:pPr marL="109728" indent="0" algn="r">
              <a:buNone/>
            </a:pPr>
            <a:r>
              <a:rPr lang="ar-SA" sz="2400" dirty="0"/>
              <a:t>- أظهرت شركه الهند الشرقية الهولندية أثناء وجودها في بندر عباس اهتماما كبيرا باللؤلؤ الذي يعد الثروة في البحرين والذي كان الغواصون ا لعرب يجمعونه في </a:t>
            </a:r>
            <a:endParaRPr lang="ar-SA" sz="2400" dirty="0" smtClean="0"/>
          </a:p>
          <a:p>
            <a:pPr algn="r" rtl="1"/>
            <a:endParaRPr lang="ar-SA" sz="2400" dirty="0" smtClean="0"/>
          </a:p>
          <a:p>
            <a:pPr algn="r" rtl="1"/>
            <a:endParaRPr lang="en-US" sz="2400" dirty="0"/>
          </a:p>
          <a:p>
            <a:pPr algn="r" rtl="1"/>
            <a:endParaRPr lang="ar-SA" sz="2400" b="1"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260648"/>
            <a:ext cx="8229600" cy="3528392"/>
          </a:xfrm>
        </p:spPr>
        <p:txBody>
          <a:bodyPr>
            <a:normAutofit/>
          </a:bodyPr>
          <a:lstStyle/>
          <a:p>
            <a:pPr algn="r"/>
            <a:endParaRPr lang="en-US" sz="2800" dirty="0" smtClean="0"/>
          </a:p>
          <a:p>
            <a:pPr marL="109728" indent="0" algn="r">
              <a:buNone/>
            </a:pPr>
            <a:r>
              <a:rPr lang="en-US" sz="2800" dirty="0" smtClean="0"/>
              <a:t>:</a:t>
            </a:r>
            <a:r>
              <a:rPr lang="ar-SA" sz="2800" dirty="0" smtClean="0"/>
              <a:t>في </a:t>
            </a:r>
            <a:r>
              <a:rPr lang="ar-SA" sz="2800" dirty="0"/>
              <a:t>الحقول </a:t>
            </a:r>
            <a:r>
              <a:rPr lang="ar-SA" sz="2800" dirty="0" smtClean="0"/>
              <a:t>الواقعة في رأس الخيمة والبحرين.</a:t>
            </a:r>
            <a:endParaRPr lang="en-US" sz="2800" dirty="0" smtClean="0"/>
          </a:p>
          <a:p>
            <a:pPr marL="109728" indent="0" algn="r">
              <a:buNone/>
            </a:pPr>
            <a:r>
              <a:rPr lang="ar-SA" sz="2800" dirty="0" smtClean="0"/>
              <a:t>- وفي </a:t>
            </a:r>
            <a:r>
              <a:rPr lang="ar-SA" sz="2800" dirty="0"/>
              <a:t>عام 1654م وضع الهولنديون خطه لمد تجارتهم الى جلفار [رأس </a:t>
            </a:r>
            <a:r>
              <a:rPr lang="ar-SA" sz="2800" dirty="0" smtClean="0"/>
              <a:t>الخيمة]</a:t>
            </a:r>
            <a:r>
              <a:rPr lang="ar-SA" sz="2800" dirty="0"/>
              <a:t>  شراء اللؤلؤ من هناك غير أنهم وان نجحو في تأسيس علاقه تجاريه مع رأس </a:t>
            </a:r>
            <a:r>
              <a:rPr lang="ar-SA" sz="2800" dirty="0" smtClean="0"/>
              <a:t>الخيمة </a:t>
            </a:r>
            <a:r>
              <a:rPr lang="ar-SA" sz="2800" dirty="0"/>
              <a:t>الا انها لم تلق نجاحا </a:t>
            </a:r>
            <a:r>
              <a:rPr lang="ar-SA" sz="2800" dirty="0" smtClean="0"/>
              <a:t>{وذلك </a:t>
            </a:r>
            <a:r>
              <a:rPr lang="ar-SA" sz="2800" dirty="0"/>
              <a:t>لجهل </a:t>
            </a:r>
            <a:r>
              <a:rPr lang="ar-SA" sz="2800" dirty="0" smtClean="0"/>
              <a:t>الهولنديين </a:t>
            </a:r>
            <a:r>
              <a:rPr lang="ar-SA" sz="2800" dirty="0"/>
              <a:t>في أسرار التجارة اللؤلؤ </a:t>
            </a:r>
            <a:r>
              <a:rPr lang="ar-SA" sz="2800" dirty="0" smtClean="0"/>
              <a:t>أولا  ,وثانيا لعدم </a:t>
            </a:r>
            <a:r>
              <a:rPr lang="ar-SA" sz="2800" dirty="0"/>
              <a:t>ترحيب حكام </a:t>
            </a:r>
            <a:r>
              <a:rPr lang="ar-SA" sz="2800" dirty="0" smtClean="0"/>
              <a:t>المنطقة </a:t>
            </a:r>
            <a:r>
              <a:rPr lang="ar-SA" sz="2800" dirty="0"/>
              <a:t>وسكانها بهم كما حصل في </a:t>
            </a:r>
            <a:r>
              <a:rPr lang="ar-SA" sz="2800" dirty="0" smtClean="0"/>
              <a:t>فارس والبحرين </a:t>
            </a:r>
            <a:r>
              <a:rPr lang="ar-SA" sz="2800" dirty="0"/>
              <a:t>•</a:t>
            </a:r>
            <a:endParaRPr lang="en-US" sz="2800" dirty="0"/>
          </a:p>
          <a:p>
            <a:pPr marL="109728" indent="0" algn="r">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3501008"/>
            <a:ext cx="7344816" cy="3168352"/>
          </a:xfrm>
          <a:prstGeom prst="rect">
            <a:avLst/>
          </a:prstGeom>
          <a:ln>
            <a:noFill/>
          </a:ln>
          <a:effectLst>
            <a:softEdge rad="112500"/>
          </a:effectLst>
        </p:spPr>
      </p:pic>
    </p:spTree>
    <p:extLst>
      <p:ext uri="{BB962C8B-B14F-4D97-AF65-F5344CB8AC3E}">
        <p14:creationId xmlns:p14="http://schemas.microsoft.com/office/powerpoint/2010/main" val="1777221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heel(1)">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heel(1)">
                                      <p:cBhvr>
                                        <p:cTn id="12"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228601"/>
            <a:ext cx="7772400" cy="5715000"/>
          </a:xfrm>
          <a:prstGeom prst="rect">
            <a:avLst/>
          </a:prstGeom>
          <a:ln>
            <a:noFill/>
          </a:ln>
          <a:effectLst>
            <a:softEdge rad="112500"/>
          </a:effectLst>
        </p:spPr>
      </p:pic>
    </p:spTree>
    <p:extLst>
      <p:ext uri="{BB962C8B-B14F-4D97-AF65-F5344CB8AC3E}">
        <p14:creationId xmlns:p14="http://schemas.microsoft.com/office/powerpoint/2010/main" val="11303671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8520" y="0"/>
            <a:ext cx="9036496" cy="6741368"/>
          </a:xfrm>
        </p:spPr>
        <p:txBody>
          <a:bodyPr>
            <a:noAutofit/>
          </a:bodyPr>
          <a:lstStyle/>
          <a:p>
            <a:pPr marL="109728" indent="0" algn="r">
              <a:buNone/>
            </a:pPr>
            <a:r>
              <a:rPr lang="ar-SA" sz="1800" b="1" u="sng" dirty="0" smtClean="0">
                <a:solidFill>
                  <a:srgbClr val="FF0000"/>
                </a:solidFill>
              </a:rPr>
              <a:t>نشوء </a:t>
            </a:r>
            <a:r>
              <a:rPr lang="ar-SA" sz="1800" b="1" u="sng" dirty="0">
                <a:solidFill>
                  <a:srgbClr val="FF0000"/>
                </a:solidFill>
              </a:rPr>
              <a:t>العلاقات الهولندية </a:t>
            </a:r>
            <a:r>
              <a:rPr lang="ar-SA" sz="1800" b="1" u="sng" dirty="0" smtClean="0">
                <a:solidFill>
                  <a:srgbClr val="FF0000"/>
                </a:solidFill>
              </a:rPr>
              <a:t>العمانية</a:t>
            </a:r>
            <a:r>
              <a:rPr lang="ar-SA" sz="1800" b="1" dirty="0" smtClean="0">
                <a:solidFill>
                  <a:srgbClr val="FF0000"/>
                </a:solidFill>
              </a:rPr>
              <a:t>:</a:t>
            </a:r>
            <a:r>
              <a:rPr lang="ar-SA" sz="1400" b="1" dirty="0">
                <a:cs typeface="+mj-cs"/>
              </a:rPr>
              <a:t/>
            </a:r>
            <a:br>
              <a:rPr lang="ar-SA" sz="1400" b="1" dirty="0">
                <a:cs typeface="+mj-cs"/>
              </a:rPr>
            </a:br>
            <a:endParaRPr lang="en-US" sz="1400" b="1" dirty="0" smtClean="0">
              <a:cs typeface="+mj-cs"/>
            </a:endParaRPr>
          </a:p>
          <a:p>
            <a:pPr marL="109728" indent="0" algn="r">
              <a:buNone/>
            </a:pPr>
            <a:r>
              <a:rPr lang="ar-SA" sz="1600" b="1" dirty="0" smtClean="0">
                <a:cs typeface="+mj-cs"/>
              </a:rPr>
              <a:t>استكملت </a:t>
            </a:r>
            <a:r>
              <a:rPr lang="ar-SA" sz="1600" b="1" dirty="0">
                <a:cs typeface="+mj-cs"/>
              </a:rPr>
              <a:t>أسرة </a:t>
            </a:r>
            <a:r>
              <a:rPr lang="ar-SA" sz="1600" b="1" dirty="0" smtClean="0">
                <a:cs typeface="+mj-cs"/>
              </a:rPr>
              <a:t>اليعاربة </a:t>
            </a:r>
            <a:r>
              <a:rPr lang="ar-SA" sz="1600" b="1" dirty="0">
                <a:cs typeface="+mj-cs"/>
              </a:rPr>
              <a:t>في عمان تحرير اراضيها من البرتغاليين بطردهم من معاقلهم في مسقط </a:t>
            </a:r>
            <a:r>
              <a:rPr lang="ar-SA" sz="1600" b="1" dirty="0" smtClean="0">
                <a:cs typeface="+mj-cs"/>
              </a:rPr>
              <a:t>ومطرح </a:t>
            </a:r>
            <a:r>
              <a:rPr lang="ar-SA" sz="1600" b="1" dirty="0">
                <a:cs typeface="+mj-cs"/>
              </a:rPr>
              <a:t>في </a:t>
            </a:r>
            <a:r>
              <a:rPr lang="ar-SA" sz="1600" b="1" dirty="0" smtClean="0">
                <a:cs typeface="+mj-cs"/>
              </a:rPr>
              <a:t>عام </a:t>
            </a:r>
            <a:r>
              <a:rPr lang="ar-SA" sz="1600" b="1" dirty="0">
                <a:cs typeface="+mj-cs"/>
              </a:rPr>
              <a:t>1650م، وكان </a:t>
            </a:r>
            <a:r>
              <a:rPr lang="ar-SA" sz="1600" b="1" dirty="0" smtClean="0">
                <a:cs typeface="+mj-cs"/>
              </a:rPr>
              <a:t>من</a:t>
            </a:r>
            <a:endParaRPr lang="ar-SA" sz="1600" b="1" dirty="0">
              <a:cs typeface="+mj-cs"/>
            </a:endParaRPr>
          </a:p>
          <a:p>
            <a:pPr marL="109728" indent="0" algn="r">
              <a:buNone/>
            </a:pPr>
            <a:endParaRPr lang="ar-SA" sz="1600" b="1" dirty="0" smtClean="0">
              <a:cs typeface="+mj-cs"/>
            </a:endParaRPr>
          </a:p>
          <a:p>
            <a:pPr marL="109728" indent="0" algn="r">
              <a:buNone/>
            </a:pPr>
            <a:r>
              <a:rPr lang="ar-SA" sz="1600" b="1" dirty="0" smtClean="0">
                <a:cs typeface="+mj-cs"/>
              </a:rPr>
              <a:t>المفروض </a:t>
            </a:r>
            <a:r>
              <a:rPr lang="ar-SA" sz="1600" b="1" dirty="0">
                <a:cs typeface="+mj-cs"/>
              </a:rPr>
              <a:t>أن تستفيد بلاد فارس من هذا العمل الوطني. ، </a:t>
            </a:r>
            <a:r>
              <a:rPr lang="ar-SA" sz="1600" b="1" dirty="0" smtClean="0">
                <a:cs typeface="+mj-cs"/>
              </a:rPr>
              <a:t>غيران الهولنديين </a:t>
            </a:r>
            <a:r>
              <a:rPr lang="ar-SA" sz="1600" b="1" dirty="0">
                <a:cs typeface="+mj-cs"/>
              </a:rPr>
              <a:t>هم الذين استفادوا </a:t>
            </a:r>
            <a:r>
              <a:rPr lang="ar-SA" sz="1600" b="1" dirty="0" smtClean="0">
                <a:cs typeface="+mj-cs"/>
              </a:rPr>
              <a:t>من </a:t>
            </a:r>
            <a:r>
              <a:rPr lang="ar-SA" sz="1600" b="1" dirty="0">
                <a:cs typeface="+mj-cs"/>
              </a:rPr>
              <a:t>هذا </a:t>
            </a:r>
            <a:r>
              <a:rPr lang="ar-SA" sz="1600" b="1" dirty="0" smtClean="0">
                <a:cs typeface="+mj-cs"/>
              </a:rPr>
              <a:t>الحدث</a:t>
            </a:r>
            <a:r>
              <a:rPr lang="ar-SA" sz="1600" b="1" dirty="0">
                <a:cs typeface="+mj-cs"/>
              </a:rPr>
              <a:t> </a:t>
            </a:r>
            <a:r>
              <a:rPr lang="ar-SA" sz="1600" b="1" dirty="0" smtClean="0">
                <a:cs typeface="+mj-cs"/>
              </a:rPr>
              <a:t>، </a:t>
            </a:r>
            <a:r>
              <a:rPr lang="ar-SA" sz="1600" b="1" dirty="0">
                <a:cs typeface="+mj-cs"/>
              </a:rPr>
              <a:t>فحال انتشار هذا الخبر </a:t>
            </a:r>
          </a:p>
          <a:p>
            <a:pPr marL="109728" indent="0" algn="r">
              <a:buNone/>
            </a:pPr>
            <a:endParaRPr lang="ar-SA" sz="1600" b="1" dirty="0" smtClean="0">
              <a:cs typeface="+mj-cs"/>
            </a:endParaRPr>
          </a:p>
          <a:p>
            <a:pPr marL="109728" indent="0" algn="r">
              <a:buNone/>
            </a:pPr>
            <a:r>
              <a:rPr lang="ar-SA" sz="1600" b="1" dirty="0" smtClean="0">
                <a:cs typeface="+mj-cs"/>
              </a:rPr>
              <a:t>توجهت </a:t>
            </a:r>
            <a:r>
              <a:rPr lang="ar-SA" sz="1600" b="1" dirty="0">
                <a:cs typeface="+mj-cs"/>
              </a:rPr>
              <a:t>شركة الهند </a:t>
            </a:r>
            <a:r>
              <a:rPr lang="ar-SA" sz="1600" b="1" dirty="0" smtClean="0">
                <a:cs typeface="+mj-cs"/>
              </a:rPr>
              <a:t>لشرقية الهولندية</a:t>
            </a:r>
            <a:r>
              <a:rPr lang="ar-SA" sz="1600" b="1" dirty="0">
                <a:cs typeface="+mj-cs"/>
              </a:rPr>
              <a:t> </a:t>
            </a:r>
            <a:r>
              <a:rPr lang="ar-SA" sz="1600" b="1" dirty="0" smtClean="0">
                <a:cs typeface="+mj-cs"/>
              </a:rPr>
              <a:t>لإقامة تجارة مع سواحل عمان</a:t>
            </a:r>
            <a:r>
              <a:rPr lang="ar-SA" sz="1600" b="1" dirty="0">
                <a:cs typeface="+mj-cs"/>
              </a:rPr>
              <a:t>، من أجل جس نبض عرب عمان، </a:t>
            </a:r>
            <a:r>
              <a:rPr lang="ar-SA" sz="1600" b="1" dirty="0" smtClean="0">
                <a:cs typeface="+mj-cs"/>
              </a:rPr>
              <a:t>ولم </a:t>
            </a:r>
            <a:r>
              <a:rPr lang="ar-SA" sz="1600" b="1" dirty="0">
                <a:cs typeface="+mj-cs"/>
              </a:rPr>
              <a:t>تشر </a:t>
            </a:r>
            <a:r>
              <a:rPr lang="ar-SA" sz="1600" b="1" dirty="0" smtClean="0">
                <a:cs typeface="+mj-cs"/>
              </a:rPr>
              <a:t>المصادر إلي </a:t>
            </a:r>
            <a:r>
              <a:rPr lang="ar-SA" sz="1600" b="1" dirty="0">
                <a:cs typeface="+mj-cs"/>
              </a:rPr>
              <a:t>وجود </a:t>
            </a:r>
            <a:endParaRPr lang="ar-SA" sz="1600" b="1" dirty="0" smtClean="0">
              <a:cs typeface="+mj-cs"/>
            </a:endParaRPr>
          </a:p>
          <a:p>
            <a:pPr marL="109728" indent="0" algn="r">
              <a:buNone/>
            </a:pPr>
            <a:endParaRPr lang="ar-SA" sz="1600" b="1" dirty="0" smtClean="0">
              <a:cs typeface="+mj-cs"/>
            </a:endParaRPr>
          </a:p>
          <a:p>
            <a:pPr marL="109728" indent="0" algn="r">
              <a:buNone/>
            </a:pPr>
            <a:r>
              <a:rPr lang="ar-SA" sz="1600" b="1" dirty="0" smtClean="0">
                <a:cs typeface="+mj-cs"/>
              </a:rPr>
              <a:t>معارضة </a:t>
            </a:r>
            <a:r>
              <a:rPr lang="ar-SA" sz="1600" b="1" dirty="0">
                <a:cs typeface="+mj-cs"/>
              </a:rPr>
              <a:t>من حكامها </a:t>
            </a:r>
            <a:r>
              <a:rPr lang="ar-SA" sz="1600" b="1" dirty="0" smtClean="0">
                <a:cs typeface="+mj-cs"/>
              </a:rPr>
              <a:t>آنذاك  ، و </a:t>
            </a:r>
            <a:r>
              <a:rPr lang="ar-SA" sz="1600" b="1" dirty="0">
                <a:cs typeface="+mj-cs"/>
              </a:rPr>
              <a:t>يغلب الظن في ذلك </a:t>
            </a:r>
            <a:r>
              <a:rPr lang="ar-SA" sz="1600" b="1" dirty="0" smtClean="0">
                <a:cs typeface="+mj-cs"/>
              </a:rPr>
              <a:t>الى </a:t>
            </a:r>
            <a:r>
              <a:rPr lang="ar-SA" sz="1600" b="1" dirty="0">
                <a:cs typeface="+mj-cs"/>
              </a:rPr>
              <a:t>ان هولندا كانت من أكثر الدول الأوربية </a:t>
            </a:r>
            <a:r>
              <a:rPr lang="ar-SA" sz="1600" b="1" dirty="0" smtClean="0">
                <a:cs typeface="+mj-cs"/>
              </a:rPr>
              <a:t>اسهاما في أضعاف </a:t>
            </a:r>
            <a:r>
              <a:rPr lang="ar-SA" sz="1600" b="1" dirty="0">
                <a:cs typeface="+mj-cs"/>
              </a:rPr>
              <a:t>النفوذ البرتغاليين </a:t>
            </a:r>
            <a:endParaRPr lang="ar-SA" sz="1600" b="1" dirty="0" smtClean="0">
              <a:cs typeface="+mj-cs"/>
            </a:endParaRPr>
          </a:p>
          <a:p>
            <a:pPr marL="109728" indent="0" algn="r">
              <a:buNone/>
            </a:pPr>
            <a:endParaRPr lang="ar-SA" sz="1600" b="1" dirty="0">
              <a:cs typeface="+mj-cs"/>
            </a:endParaRPr>
          </a:p>
          <a:p>
            <a:pPr marL="109728" indent="0" algn="r">
              <a:buNone/>
            </a:pPr>
            <a:r>
              <a:rPr lang="ar-SA" sz="1600" b="1" dirty="0" smtClean="0">
                <a:cs typeface="+mj-cs"/>
              </a:rPr>
              <a:t>والذي </a:t>
            </a:r>
            <a:r>
              <a:rPr lang="ar-SA" sz="1600" b="1" dirty="0">
                <a:cs typeface="+mj-cs"/>
              </a:rPr>
              <a:t>بدأ واضحا </a:t>
            </a:r>
            <a:r>
              <a:rPr lang="ar-SA" sz="1600" b="1" dirty="0" smtClean="0">
                <a:cs typeface="+mj-cs"/>
              </a:rPr>
              <a:t>بإعراب </a:t>
            </a:r>
            <a:r>
              <a:rPr lang="ar-SA" sz="1600" b="1" dirty="0">
                <a:cs typeface="+mj-cs"/>
              </a:rPr>
              <a:t>الهولنديين عن سرورهم بطرد </a:t>
            </a:r>
            <a:r>
              <a:rPr lang="ar-SA" sz="1600" b="1" dirty="0" smtClean="0">
                <a:cs typeface="+mj-cs"/>
              </a:rPr>
              <a:t>البرتغاليين </a:t>
            </a:r>
            <a:r>
              <a:rPr lang="ar-SA" sz="1600" b="1" dirty="0">
                <a:cs typeface="+mj-cs"/>
              </a:rPr>
              <a:t>من مسقط...</a:t>
            </a:r>
            <a:br>
              <a:rPr lang="ar-SA" sz="1600" b="1" dirty="0">
                <a:cs typeface="+mj-cs"/>
              </a:rPr>
            </a:br>
            <a:r>
              <a:rPr lang="ar-SA" sz="1600" b="1" dirty="0">
                <a:cs typeface="+mj-cs"/>
              </a:rPr>
              <a:t/>
            </a:r>
            <a:br>
              <a:rPr lang="ar-SA" sz="1600" b="1" dirty="0">
                <a:cs typeface="+mj-cs"/>
              </a:rPr>
            </a:br>
            <a:r>
              <a:rPr lang="ar-SA" sz="1600" b="1" dirty="0" smtClean="0">
                <a:cs typeface="+mj-cs"/>
              </a:rPr>
              <a:t>- قدم </a:t>
            </a:r>
            <a:r>
              <a:rPr lang="ar-SA" sz="1600" b="1" dirty="0">
                <a:cs typeface="+mj-cs"/>
              </a:rPr>
              <a:t>الامام سيف بن سلطان عرضا مغري للهولنديين يقضي بتأمين طريق بري لنقل بضائعهم الى البصرة بواسطة </a:t>
            </a:r>
            <a:r>
              <a:rPr lang="ar-SA" sz="1600" b="1" dirty="0" smtClean="0">
                <a:cs typeface="+mj-cs"/>
              </a:rPr>
              <a:t>قوافل </a:t>
            </a:r>
            <a:r>
              <a:rPr lang="ar-SA" sz="1600" b="1" dirty="0">
                <a:cs typeface="+mj-cs"/>
              </a:rPr>
              <a:t>الجمال. </a:t>
            </a:r>
            <a:endParaRPr lang="ar-SA" sz="1600" b="1" dirty="0" smtClean="0">
              <a:cs typeface="+mj-cs"/>
            </a:endParaRPr>
          </a:p>
          <a:p>
            <a:pPr marL="109728" indent="0" algn="r">
              <a:buNone/>
            </a:pPr>
            <a:endParaRPr lang="ar-SA" sz="1600" b="1" dirty="0">
              <a:cs typeface="+mj-cs"/>
            </a:endParaRPr>
          </a:p>
          <a:p>
            <a:pPr marL="109728" indent="0" algn="r">
              <a:buNone/>
            </a:pPr>
            <a:r>
              <a:rPr lang="ar-SA" sz="1600" b="1" dirty="0" smtClean="0">
                <a:cs typeface="+mj-cs"/>
              </a:rPr>
              <a:t>،</a:t>
            </a:r>
            <a:r>
              <a:rPr lang="ar-SA" sz="1600" b="1" dirty="0">
                <a:cs typeface="+mj-cs"/>
              </a:rPr>
              <a:t>تنطلق من أبو </a:t>
            </a:r>
            <a:r>
              <a:rPr lang="ar-SA" sz="1600" b="1" dirty="0" smtClean="0">
                <a:cs typeface="+mj-cs"/>
              </a:rPr>
              <a:t>ظبي. فالقطيف </a:t>
            </a:r>
            <a:r>
              <a:rPr lang="ar-SA" sz="1600" b="1" dirty="0">
                <a:cs typeface="+mj-cs"/>
              </a:rPr>
              <a:t>فالبصرة بدلا </a:t>
            </a:r>
            <a:r>
              <a:rPr lang="ar-SA" sz="1600" b="1" dirty="0" smtClean="0">
                <a:cs typeface="+mj-cs"/>
              </a:rPr>
              <a:t>من الاعتماد على تجارة ميناء </a:t>
            </a:r>
            <a:r>
              <a:rPr lang="ar-SA" sz="1600" b="1" dirty="0">
                <a:cs typeface="+mj-cs"/>
              </a:rPr>
              <a:t>بندر عباس. ، </a:t>
            </a:r>
            <a:endParaRPr lang="ar-SA" sz="1600" b="1" dirty="0" smtClean="0">
              <a:cs typeface="+mj-cs"/>
            </a:endParaRPr>
          </a:p>
          <a:p>
            <a:pPr marL="109728" indent="0" algn="r">
              <a:buNone/>
            </a:pPr>
            <a:endParaRPr lang="en-US" sz="1600" b="1" dirty="0" smtClean="0">
              <a:cs typeface="+mj-cs"/>
            </a:endParaRPr>
          </a:p>
          <a:p>
            <a:pPr marL="109728" indent="0" algn="r">
              <a:buNone/>
            </a:pPr>
            <a:r>
              <a:rPr lang="ar-SA" sz="1600" b="1" dirty="0" smtClean="0">
                <a:cs typeface="+mj-cs"/>
              </a:rPr>
              <a:t>- غير </a:t>
            </a:r>
            <a:r>
              <a:rPr lang="ar-SA" sz="1600" b="1" dirty="0">
                <a:cs typeface="+mj-cs"/>
              </a:rPr>
              <a:t>أن </a:t>
            </a:r>
            <a:r>
              <a:rPr lang="ar-SA" sz="1600" b="1" dirty="0" smtClean="0">
                <a:cs typeface="+mj-cs"/>
              </a:rPr>
              <a:t>وكيل </a:t>
            </a:r>
            <a:r>
              <a:rPr lang="ar-SA" sz="1600" b="1" dirty="0">
                <a:cs typeface="+mj-cs"/>
              </a:rPr>
              <a:t>شركة الهند الشرقية الهولندية رفض ذلك العرض شاكرا. ، وكان هذا الموقف الهولندي يعود </a:t>
            </a:r>
            <a:r>
              <a:rPr lang="ar-SA" sz="1600" b="1" dirty="0" smtClean="0">
                <a:cs typeface="+mj-cs"/>
              </a:rPr>
              <a:t>لقوة </a:t>
            </a:r>
            <a:endParaRPr lang="en-US" sz="1600" b="1" dirty="0" smtClean="0">
              <a:cs typeface="+mj-cs"/>
            </a:endParaRPr>
          </a:p>
          <a:p>
            <a:pPr marL="109728" indent="0" algn="r">
              <a:buNone/>
            </a:pPr>
            <a:endParaRPr lang="en-US" sz="1600" b="1" dirty="0" smtClean="0">
              <a:cs typeface="+mj-cs"/>
            </a:endParaRPr>
          </a:p>
          <a:p>
            <a:pPr marL="109728" indent="0" algn="r">
              <a:buNone/>
            </a:pPr>
            <a:r>
              <a:rPr lang="ar-SA" sz="1600" b="1" dirty="0" smtClean="0">
                <a:cs typeface="+mj-cs"/>
              </a:rPr>
              <a:t>العلاقة </a:t>
            </a:r>
            <a:r>
              <a:rPr lang="ar-SA" sz="1600" b="1" dirty="0">
                <a:cs typeface="+mj-cs"/>
              </a:rPr>
              <a:t>التي كانت </a:t>
            </a:r>
            <a:r>
              <a:rPr lang="ar-SA" sz="1600" b="1" dirty="0" smtClean="0">
                <a:cs typeface="+mj-cs"/>
              </a:rPr>
              <a:t>تربط </a:t>
            </a:r>
            <a:r>
              <a:rPr lang="ar-SA" sz="1600" b="1" dirty="0">
                <a:cs typeface="+mj-cs"/>
              </a:rPr>
              <a:t>الهولنديين ببلاد فارس على أغلب الظن فضلا عن خوفهم من تحول اهتمام الشاه عباس الثاني صوب </a:t>
            </a:r>
            <a:endParaRPr lang="en-US" sz="1600" b="1" dirty="0" smtClean="0">
              <a:cs typeface="+mj-cs"/>
            </a:endParaRPr>
          </a:p>
          <a:p>
            <a:pPr marL="109728" indent="0" algn="r">
              <a:buNone/>
            </a:pPr>
            <a:endParaRPr lang="en-US" sz="1600" b="1" dirty="0" smtClean="0">
              <a:cs typeface="+mj-cs"/>
            </a:endParaRPr>
          </a:p>
          <a:p>
            <a:pPr marL="109728" indent="0" algn="r">
              <a:buNone/>
            </a:pPr>
            <a:r>
              <a:rPr lang="ar-SA" sz="1600" b="1" dirty="0" smtClean="0">
                <a:cs typeface="+mj-cs"/>
              </a:rPr>
              <a:t>الانكليز..ولأن </a:t>
            </a:r>
            <a:r>
              <a:rPr lang="ar-SA" sz="1600" b="1" dirty="0">
                <a:cs typeface="+mj-cs"/>
              </a:rPr>
              <a:t>الهولنديين في ذلك </a:t>
            </a:r>
            <a:r>
              <a:rPr lang="ar-SA" sz="1600" b="1" dirty="0" smtClean="0">
                <a:cs typeface="+mj-cs"/>
              </a:rPr>
              <a:t>الوقت </a:t>
            </a:r>
            <a:r>
              <a:rPr lang="ar-SA" sz="1600" b="1" dirty="0">
                <a:cs typeface="+mj-cs"/>
              </a:rPr>
              <a:t>كانوا يفكرون في تحالف مشترك مع الصفويين ضد عرب عمان. ، وهذا أيضا لم </a:t>
            </a:r>
            <a:endParaRPr lang="en-US" sz="1600" b="1" dirty="0" smtClean="0">
              <a:cs typeface="+mj-cs"/>
            </a:endParaRPr>
          </a:p>
          <a:p>
            <a:pPr marL="109728" indent="0" algn="r">
              <a:buNone/>
            </a:pPr>
            <a:endParaRPr lang="en-US" sz="1600" b="1" dirty="0">
              <a:cs typeface="+mj-cs"/>
            </a:endParaRPr>
          </a:p>
          <a:p>
            <a:pPr marL="109728" indent="0" algn="r">
              <a:buNone/>
            </a:pPr>
            <a:r>
              <a:rPr lang="ar-SA" sz="1600" b="1" dirty="0" smtClean="0">
                <a:cs typeface="+mj-cs"/>
              </a:rPr>
              <a:t>ينفذ </a:t>
            </a:r>
            <a:r>
              <a:rPr lang="ar-SA" sz="1600" b="1" dirty="0">
                <a:cs typeface="+mj-cs"/>
              </a:rPr>
              <a:t>مما يدل تأرجح أفكار الهولنديين </a:t>
            </a:r>
            <a:r>
              <a:rPr lang="ar-SA" sz="1600" b="1" dirty="0" smtClean="0">
                <a:cs typeface="+mj-cs"/>
              </a:rPr>
              <a:t>آنذاك </a:t>
            </a:r>
            <a:r>
              <a:rPr lang="ar-SA" sz="1600" b="1" dirty="0">
                <a:cs typeface="+mj-cs"/>
              </a:rPr>
              <a:t>وعدم استقرارهم على خط سياسي واحد </a:t>
            </a:r>
            <a:r>
              <a:rPr lang="ar-SA" sz="1600" b="1" dirty="0" smtClean="0">
                <a:cs typeface="+mj-cs"/>
              </a:rPr>
              <a:t>.</a:t>
            </a:r>
            <a:r>
              <a:rPr lang="ar-SA" sz="1600" b="1" dirty="0">
                <a:cs typeface="+mj-cs"/>
              </a:rPr>
              <a:t/>
            </a:r>
            <a:br>
              <a:rPr lang="ar-SA" sz="1600" b="1" dirty="0">
                <a:cs typeface="+mj-cs"/>
              </a:rPr>
            </a:br>
            <a:endParaRPr lang="ar-SA" sz="1600" b="1" dirty="0">
              <a:cs typeface="+mj-cs"/>
            </a:endParaRPr>
          </a:p>
          <a:p>
            <a:endParaRPr lang="en-US" sz="1400" b="1" dirty="0">
              <a:cs typeface="+mj-cs"/>
            </a:endParaRPr>
          </a:p>
        </p:txBody>
      </p:sp>
    </p:spTree>
    <p:extLst>
      <p:ext uri="{BB962C8B-B14F-4D97-AF65-F5344CB8AC3E}">
        <p14:creationId xmlns:p14="http://schemas.microsoft.com/office/powerpoint/2010/main" val="162917166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980728"/>
            <a:ext cx="8784976" cy="5678091"/>
          </a:xfrm>
        </p:spPr>
        <p:txBody>
          <a:bodyPr>
            <a:normAutofit/>
          </a:bodyPr>
          <a:lstStyle/>
          <a:p>
            <a:pPr marL="109728" indent="0" algn="r" rtl="1">
              <a:buNone/>
            </a:pPr>
            <a:r>
              <a:rPr lang="ar-SA" sz="2400" b="1" dirty="0" smtClean="0"/>
              <a:t>- شهد </a:t>
            </a:r>
            <a:r>
              <a:rPr lang="ar-SA" sz="2400" b="1" dirty="0"/>
              <a:t>نهاية القرن السابع عشر الميلادي تراجعا ملحوظا للنفوذ الهولندي  التجاري والسياسي في منطقة الخليج العربي للأسباب الآتية :ـــــ  </a:t>
            </a:r>
          </a:p>
          <a:p>
            <a:pPr marL="109728" indent="0" algn="r" rtl="1">
              <a:buNone/>
            </a:pPr>
            <a:r>
              <a:rPr lang="ar-SA" sz="2400" b="1" dirty="0" smtClean="0"/>
              <a:t>1- </a:t>
            </a:r>
            <a:r>
              <a:rPr lang="ar-SA" sz="2400" b="1" dirty="0"/>
              <a:t>التحالف الأخير الهولندي البريطاني ضد فرنسا عام 1688م في أوربا ترتب عليه خضوع المصالح الهولندية للمصالح البريطانية . </a:t>
            </a:r>
          </a:p>
          <a:p>
            <a:pPr marL="109728" indent="0" algn="r" rtl="1">
              <a:buNone/>
            </a:pPr>
            <a:r>
              <a:rPr lang="ar-SA" sz="2400" b="1" dirty="0"/>
              <a:t>2</a:t>
            </a:r>
            <a:r>
              <a:rPr lang="ar-SA" sz="2400" b="1" dirty="0" smtClean="0"/>
              <a:t>- </a:t>
            </a:r>
            <a:r>
              <a:rPr lang="ar-SA" sz="2400" b="1" dirty="0"/>
              <a:t>ظهور فرنسا كمنافس جديد وقوي في نهاية القرن17م .</a:t>
            </a:r>
          </a:p>
          <a:p>
            <a:pPr marL="109728" indent="0" algn="r" rtl="1">
              <a:buNone/>
            </a:pPr>
            <a:r>
              <a:rPr lang="ar-SA" sz="2400" b="1" dirty="0"/>
              <a:t>3</a:t>
            </a:r>
            <a:r>
              <a:rPr lang="ar-SA" sz="2400" b="1" dirty="0" smtClean="0"/>
              <a:t>- </a:t>
            </a:r>
            <a:r>
              <a:rPr lang="ar-SA" sz="2400" b="1" dirty="0"/>
              <a:t>طول مدة المنافسة الهولندية البريطانية أضعف النفوذ الهولندي في منطقة الخليج العربي .                                                                   </a:t>
            </a:r>
          </a:p>
          <a:p>
            <a:pPr marL="109728" indent="0" algn="r" rtl="1">
              <a:buNone/>
            </a:pPr>
            <a:r>
              <a:rPr lang="ar-SA" sz="2400" b="1" dirty="0" smtClean="0"/>
              <a:t>4- ومن </a:t>
            </a:r>
            <a:r>
              <a:rPr lang="ar-SA" sz="2400" b="1" dirty="0"/>
              <a:t>أسباب تراجع النفوذ الهولندي كذلك هو سوء علاقة الهولنديين بالشاه الفارسي سليمان الصفوي نتيجة للأساليب العنيفة التي مارسها الهولنديين في بلاده </a:t>
            </a:r>
            <a:r>
              <a:rPr lang="ar-SA" sz="2400" b="1" dirty="0" smtClean="0"/>
              <a:t>.</a:t>
            </a:r>
          </a:p>
          <a:p>
            <a:pPr marL="109728" indent="0" algn="r" rtl="1">
              <a:buNone/>
            </a:pPr>
            <a:r>
              <a:rPr lang="ar-SA" sz="2400" b="1" dirty="0" smtClean="0"/>
              <a:t>5- </a:t>
            </a:r>
            <a:r>
              <a:rPr lang="ar-SA" sz="2400" b="1" dirty="0"/>
              <a:t>اضطرابات </a:t>
            </a:r>
            <a:r>
              <a:rPr lang="ar-SA" sz="2400" b="1" dirty="0" smtClean="0"/>
              <a:t>كثيرة تعرضت لها فارس منها: المغامرات </a:t>
            </a:r>
            <a:r>
              <a:rPr lang="ar-SA" sz="2200" b="1" dirty="0"/>
              <a:t>الفارسية المستمرة </a:t>
            </a:r>
            <a:r>
              <a:rPr lang="ar-SA" sz="2400" b="1" dirty="0"/>
              <a:t>للسيطرة على جزر وموانئ الخليج العربي خاصة في عهد الشاه نادر شاه </a:t>
            </a:r>
            <a:r>
              <a:rPr lang="ar-SA" sz="2400" b="1" dirty="0" smtClean="0"/>
              <a:t>. والاحتلال </a:t>
            </a:r>
            <a:r>
              <a:rPr lang="ar-SA" sz="2400" b="1" dirty="0"/>
              <a:t>الافغاني لفارس 1720م وسقوط الأسرة الصفوية  ، وتعرض فارس لغزو الروس والعثمانيين على عدد من الأقاليم الشمالية الغربية من فارس . </a:t>
            </a:r>
          </a:p>
          <a:p>
            <a:pPr marL="109728" indent="0" algn="r" rtl="1">
              <a:buNone/>
            </a:pPr>
            <a:endParaRPr lang="ar-SA" sz="2400" b="1" dirty="0" smtClean="0"/>
          </a:p>
          <a:p>
            <a:pPr algn="r" rtl="1"/>
            <a:endParaRPr lang="en-US" dirty="0"/>
          </a:p>
        </p:txBody>
      </p:sp>
      <p:sp>
        <p:nvSpPr>
          <p:cNvPr id="3" name="Title 2"/>
          <p:cNvSpPr>
            <a:spLocks noGrp="1"/>
          </p:cNvSpPr>
          <p:nvPr>
            <p:ph type="title"/>
          </p:nvPr>
        </p:nvSpPr>
        <p:spPr>
          <a:xfrm>
            <a:off x="395536" y="188640"/>
            <a:ext cx="8568952" cy="864096"/>
          </a:xfrm>
        </p:spPr>
        <p:txBody>
          <a:bodyPr>
            <a:normAutofit/>
          </a:bodyPr>
          <a:lstStyle/>
          <a:p>
            <a:pPr algn="r" rtl="1"/>
            <a:r>
              <a:rPr lang="ar-SA" sz="2200" u="sng" dirty="0">
                <a:solidFill>
                  <a:srgbClr val="FF0000"/>
                </a:solidFill>
                <a:effectLst/>
              </a:rPr>
              <a:t>عوامل تصدع النفوذ الهولندي السياسي والتجاري في الخليج العربي </a:t>
            </a:r>
            <a:r>
              <a:rPr lang="ar-SA" sz="2200" dirty="0">
                <a:solidFill>
                  <a:srgbClr val="FF0000"/>
                </a:solidFill>
                <a:effectLst/>
              </a:rPr>
              <a:t>: </a:t>
            </a:r>
            <a:endParaRPr lang="en-US" sz="2200" dirty="0">
              <a:solidFill>
                <a:srgbClr val="FF0000"/>
              </a:solidFill>
              <a:effectLst/>
            </a:endParaRPr>
          </a:p>
        </p:txBody>
      </p:sp>
    </p:spTree>
    <p:extLst>
      <p:ext uri="{BB962C8B-B14F-4D97-AF65-F5344CB8AC3E}">
        <p14:creationId xmlns:p14="http://schemas.microsoft.com/office/powerpoint/2010/main" val="405632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 calcmode="lin" valueType="num">
                                      <p:cBhvr>
                                        <p:cTn id="3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
                                            <p:txEl>
                                              <p:pRg st="3" end="3"/>
                                            </p:txEl>
                                          </p:spTgt>
                                        </p:tgtEl>
                                        <p:attrNameLst>
                                          <p:attrName>style.visibility</p:attrName>
                                        </p:attrNameLst>
                                      </p:cBhvr>
                                      <p:to>
                                        <p:strVal val="visible"/>
                                      </p:to>
                                    </p:set>
                                    <p:anim calcmode="lin" valueType="num">
                                      <p:cBhvr>
                                        <p:cTn id="39"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 calcmode="lin" valueType="num">
                                      <p:cBhvr>
                                        <p:cTn id="4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2">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
                                            <p:txEl>
                                              <p:pRg st="5" end="5"/>
                                            </p:txEl>
                                          </p:spTgt>
                                        </p:tgtEl>
                                        <p:attrNameLst>
                                          <p:attrName>style.visibility</p:attrName>
                                        </p:attrNameLst>
                                      </p:cBhvr>
                                      <p:to>
                                        <p:strVal val="visible"/>
                                      </p:to>
                                    </p:set>
                                    <p:anim calcmode="lin" valueType="num">
                                      <p:cBhvr>
                                        <p:cTn id="5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530619"/>
          </a:xfrm>
        </p:spPr>
        <p:txBody>
          <a:bodyPr>
            <a:normAutofit/>
          </a:bodyPr>
          <a:lstStyle/>
          <a:p>
            <a:pPr algn="r" rtl="1"/>
            <a:endParaRPr lang="ar-SA" sz="2400" b="1" dirty="0" smtClean="0">
              <a:solidFill>
                <a:schemeClr val="bg2">
                  <a:lumMod val="25000"/>
                </a:schemeClr>
              </a:solidFill>
            </a:endParaRPr>
          </a:p>
          <a:p>
            <a:pPr algn="r" rtl="1">
              <a:buFontTx/>
              <a:buChar char="-"/>
            </a:pPr>
            <a:r>
              <a:rPr lang="ar-SA" sz="2400" b="1" dirty="0" smtClean="0"/>
              <a:t>على أثر تلك الاضطرابات تأثرت المصالح الهولندية بشكل خاص فتعرضت تجارتهم للتهديد بين الحين والأخر ، حتى أغلقوا </a:t>
            </a:r>
            <a:r>
              <a:rPr lang="ar-SA" sz="2400" b="1" dirty="0"/>
              <a:t>وكالتهم التجارية في بندر عباس بعد أن تعرضت للهجوم والحرق من قبل الفرنسيين </a:t>
            </a:r>
            <a:r>
              <a:rPr lang="ar-SA" sz="2400" b="1" dirty="0" smtClean="0"/>
              <a:t>عام</a:t>
            </a:r>
            <a:r>
              <a:rPr lang="ar-SA" sz="2400" b="1" dirty="0"/>
              <a:t> 1759م , وانشأ الهولنديون</a:t>
            </a:r>
            <a:r>
              <a:rPr lang="ar-SA" sz="2400" b="1" dirty="0" smtClean="0"/>
              <a:t> </a:t>
            </a:r>
            <a:r>
              <a:rPr lang="ar-SA" sz="2400" b="1" dirty="0"/>
              <a:t>وكالة تجارية جديدة في ميناء بوشهر في شمالي الخليج العربي</a:t>
            </a:r>
            <a:r>
              <a:rPr lang="ar-SA" sz="2400" b="1" dirty="0" smtClean="0"/>
              <a:t>.</a:t>
            </a:r>
          </a:p>
          <a:p>
            <a:pPr algn="r" rtl="1">
              <a:buFontTx/>
              <a:buChar char="-"/>
            </a:pPr>
            <a:endParaRPr lang="en-US" sz="2400" b="1" dirty="0"/>
          </a:p>
          <a:p>
            <a:pPr marL="109728" indent="0" algn="r" rtl="1">
              <a:buNone/>
            </a:pPr>
            <a:r>
              <a:rPr lang="ar-SA" sz="2400" b="1" dirty="0">
                <a:solidFill>
                  <a:srgbClr val="FF0000"/>
                </a:solidFill>
              </a:rPr>
              <a:t>س</a:t>
            </a:r>
            <a:r>
              <a:rPr lang="ar-SA" sz="2400" b="1" dirty="0"/>
              <a:t> عللي رفض الإنجليز والهولنديين تقديم المساعدة العسكرية للفرس ضد عرب عمان ؟؟؟ </a:t>
            </a:r>
          </a:p>
          <a:p>
            <a:pPr algn="r" rtl="1"/>
            <a:r>
              <a:rPr lang="ar-SA" sz="2400" b="1" dirty="0"/>
              <a:t>ج - لان القيام بحملة عسكريه ضد اكبر قوة عربية في الخليج العربي يعتبر مجازفة لا يمكن التنبؤ بنتائجها ، غير ان هولندا رفضت ايضا خوفا على مصالحها التجارية في المنطقة برغم علمها ان مشروع الشاه بعد تلك المساعدة سيكون مفيدا جيدا بالنسبة لهم .</a:t>
            </a:r>
          </a:p>
          <a:p>
            <a:pPr marL="109728" indent="0" algn="r">
              <a:buNone/>
            </a:pPr>
            <a:r>
              <a:rPr lang="ar-SA" sz="2400" dirty="0" smtClean="0"/>
              <a:t> </a:t>
            </a:r>
            <a:endParaRPr lang="ar-SA" sz="2400" b="1" dirty="0">
              <a:solidFill>
                <a:schemeClr val="bg2">
                  <a:lumMod val="25000"/>
                </a:schemeClr>
              </a:solidFill>
            </a:endParaRPr>
          </a:p>
        </p:txBody>
      </p:sp>
    </p:spTree>
    <p:extLst>
      <p:ext uri="{BB962C8B-B14F-4D97-AF65-F5344CB8AC3E}">
        <p14:creationId xmlns:p14="http://schemas.microsoft.com/office/powerpoint/2010/main" val="4110897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386862"/>
            <a:ext cx="8229600" cy="6131169"/>
          </a:xfr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normAutofit/>
          </a:bodyPr>
          <a:lstStyle/>
          <a:p>
            <a:pPr lvl="0">
              <a:buNone/>
            </a:pPr>
            <a:endParaRPr lang="ar-SA" b="1" dirty="0" smtClean="0">
              <a:solidFill>
                <a:schemeClr val="bg2">
                  <a:lumMod val="25000"/>
                </a:schemeClr>
              </a:solidFill>
            </a:endParaRPr>
          </a:p>
          <a:p>
            <a:pPr marL="109728" indent="0" algn="r">
              <a:buNone/>
            </a:pPr>
            <a:r>
              <a:rPr lang="ar-SA" sz="2400" b="1" dirty="0" smtClean="0">
                <a:solidFill>
                  <a:schemeClr val="tx1"/>
                </a:solidFill>
              </a:rPr>
              <a:t>- خلال </a:t>
            </a:r>
            <a:r>
              <a:rPr lang="ar-SA" sz="2400" b="1" dirty="0">
                <a:solidFill>
                  <a:schemeClr val="tx1"/>
                </a:solidFill>
              </a:rPr>
              <a:t>هذه الاحداث نشأة دولة البوسعيد عام 1745م على يد احمد بن سعيد , وانهزام الفرس أمام عرب عمان وأمام القواسم في معارك </a:t>
            </a:r>
            <a:r>
              <a:rPr lang="ar-SA" sz="2400" b="1" dirty="0" smtClean="0">
                <a:solidFill>
                  <a:schemeClr val="tx1"/>
                </a:solidFill>
              </a:rPr>
              <a:t>عديدة.</a:t>
            </a:r>
          </a:p>
          <a:p>
            <a:pPr algn="r">
              <a:buFontTx/>
              <a:buChar char="-"/>
            </a:pPr>
            <a:endParaRPr lang="ar-SA" sz="2400" b="1" dirty="0">
              <a:solidFill>
                <a:schemeClr val="tx1"/>
              </a:solidFill>
            </a:endParaRPr>
          </a:p>
          <a:p>
            <a:pPr marL="109728" lvl="0" indent="0" algn="r">
              <a:buNone/>
            </a:pPr>
            <a:r>
              <a:rPr lang="ar-SA" sz="2400" b="1" dirty="0" smtClean="0">
                <a:solidFill>
                  <a:schemeClr val="tx1"/>
                </a:solidFill>
              </a:rPr>
              <a:t>- قاد احمد بن سعيد المقاومة العمانية ضد الاحتلال الفارسي واستطاع ان يوقف الحرب الأهلية، ويطرد الفرس من عمان، وفي عام 1745 م قامت دولة البوسعيد والتي تحكم عمان حتى يومنا هذا، وفي عهده توطدت اركان الدولة العمانية وتمكن من اعادة توحيد البلاد وٕاخماد الفتن الداخلية، وٕإنشاء قوة بحرية كبيرة إلى جانب أسطول تجاري ضخم، وهو ما أعاد النشاط والحركة التجارية إلى السواحل العمانية. كما اعاد لعمان دورها في المنطقة .</a:t>
            </a:r>
            <a:endParaRPr lang="en-US" sz="2400" b="1" dirty="0" smtClean="0">
              <a:solidFill>
                <a:schemeClr val="tx1"/>
              </a:solidFill>
            </a:endParaRPr>
          </a:p>
          <a:p>
            <a:endParaRPr lang="ar-SA" sz="2400" b="1" dirty="0">
              <a:solidFill>
                <a:schemeClr val="tx1"/>
              </a:solidFill>
            </a:endParaRPr>
          </a:p>
        </p:txBody>
      </p:sp>
    </p:spTree>
    <p:extLst>
      <p:ext uri="{BB962C8B-B14F-4D97-AF65-F5344CB8AC3E}">
        <p14:creationId xmlns:p14="http://schemas.microsoft.com/office/powerpoint/2010/main" val="2916448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481328"/>
            <a:ext cx="8229600" cy="5235995"/>
          </a:xfrm>
        </p:spPr>
        <p:txBody>
          <a:bodyPr>
            <a:normAutofit fontScale="92500" lnSpcReduction="20000"/>
          </a:bodyPr>
          <a:lstStyle/>
          <a:p>
            <a:pPr marL="109728" indent="0" algn="r">
              <a:lnSpc>
                <a:spcPct val="150000"/>
              </a:lnSpc>
              <a:buNone/>
            </a:pPr>
            <a:r>
              <a:rPr lang="ar-SA" sz="2400" b="1" dirty="0" smtClean="0"/>
              <a:t>- تشاجر ممثل مقيمية البصرة البارون كينغازون مع عدد من تجار البصرة والسلطات العثمانية هناك  فتم طرده من الميناء وإغلاق المقيمية </a:t>
            </a:r>
            <a:r>
              <a:rPr lang="ar-SA" sz="2400" b="1" dirty="0"/>
              <a:t>. وخلال مروره في الخليج </a:t>
            </a:r>
            <a:r>
              <a:rPr lang="ar-SA" sz="2400" b="1" dirty="0" smtClean="0"/>
              <a:t>توجه إلى </a:t>
            </a:r>
            <a:r>
              <a:rPr lang="ar-SA" sz="2400" b="1" dirty="0" err="1" smtClean="0"/>
              <a:t>بتافيا</a:t>
            </a:r>
            <a:r>
              <a:rPr lang="ar-SA" sz="2400" b="1" dirty="0" smtClean="0"/>
              <a:t> مركز الهولنديين  في شرق أسيا وحلال مروره في مياه الخليج العربي جذبت انتباهه جزيرة خرج ( أنظري الخريطة ) فدخلها البارون وطلب من حاكمها ( مير ناصر ) البقاء وانتظار إحدى السفن لنقله إلى بتافيا .</a:t>
            </a:r>
          </a:p>
          <a:p>
            <a:pPr marL="109728" indent="0" algn="r">
              <a:lnSpc>
                <a:spcPct val="150000"/>
              </a:lnSpc>
              <a:buNone/>
            </a:pPr>
            <a:r>
              <a:rPr lang="ar-SA" sz="2400" b="1" dirty="0" smtClean="0"/>
              <a:t>-استغل كينغهاوزن فترة وجوده في الجزيرة بالإطلاع على مافيها والتقرب من الحاكم ومرافقته أينما ذهب ، ومن خلال ذلك حصل على ثقة الحاكم مما شجعه على الاستقرار في الجزيرة .</a:t>
            </a:r>
          </a:p>
          <a:p>
            <a:pPr marL="109728" indent="0" algn="r">
              <a:lnSpc>
                <a:spcPct val="150000"/>
              </a:lnSpc>
              <a:buNone/>
            </a:pPr>
            <a:r>
              <a:rPr lang="ar-SA" sz="2400" b="1" dirty="0" smtClean="0"/>
              <a:t>- كان هدف البارون هو إقامة مستوطنه هولندية وليس مقرا تجاريا فحسب فتقرب اكثر من الحاكم وطلب منه السماح بتأسيس مقر تجاري للهولنديين في الجزيرة فوافق الحاكم مقابل دفع إيجار سنوي .</a:t>
            </a:r>
            <a:endParaRPr lang="ar-SA" sz="2400" b="1" dirty="0"/>
          </a:p>
        </p:txBody>
      </p:sp>
      <p:sp>
        <p:nvSpPr>
          <p:cNvPr id="3" name="عنوان 2"/>
          <p:cNvSpPr>
            <a:spLocks noGrp="1"/>
          </p:cNvSpPr>
          <p:nvPr>
            <p:ph type="title"/>
          </p:nvPr>
        </p:nvSpPr>
        <p:spPr>
          <a:ln>
            <a:noFill/>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SA" sz="3200" cap="all" dirty="0" smtClean="0">
                <a:ln w="0"/>
                <a:solidFill>
                  <a:schemeClr val="accent1">
                    <a:lumMod val="50000"/>
                  </a:schemeClr>
                </a:solidFill>
                <a:effectLst>
                  <a:reflection blurRad="12700" stA="50000" endPos="50000" dist="5000" dir="5400000" sy="-100000" rotWithShape="0"/>
                </a:effectLst>
              </a:rPr>
              <a:t> </a:t>
            </a:r>
            <a:r>
              <a:rPr lang="ar-SA" sz="2000" u="sng" cap="all" dirty="0" smtClean="0">
                <a:ln w="0"/>
                <a:solidFill>
                  <a:srgbClr val="C00000"/>
                </a:solidFill>
                <a:effectLst>
                  <a:reflection blurRad="12700" stA="50000" endPos="50000" dist="5000" dir="5400000" sy="-100000" rotWithShape="0"/>
                </a:effectLst>
              </a:rPr>
              <a:t>إلغاء المقيمة الهولندية في البصرة و احتلال جزيرة خرج :</a:t>
            </a:r>
            <a:endParaRPr lang="ar-SA" sz="2000" u="sng" cap="all" dirty="0">
              <a:ln w="0"/>
              <a:solidFill>
                <a:srgbClr val="C0000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9040826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17231"/>
            <a:ext cx="9036496" cy="6447691"/>
          </a:xfrm>
        </p:spPr>
        <p:txBody>
          <a:bodyPr/>
          <a:lstStyle/>
          <a:p>
            <a:pPr marL="109728" indent="0" algn="r">
              <a:buNone/>
            </a:pPr>
            <a:r>
              <a:rPr lang="ar-SA" dirty="0" smtClean="0"/>
              <a:t>- </a:t>
            </a:r>
            <a:r>
              <a:rPr lang="ar-SA" sz="2400" dirty="0" smtClean="0"/>
              <a:t>توجه </a:t>
            </a:r>
            <a:r>
              <a:rPr lang="ar-SA" sz="2400" dirty="0" err="1" smtClean="0"/>
              <a:t>كينغاوزن</a:t>
            </a:r>
            <a:r>
              <a:rPr lang="ar-SA" sz="2400" dirty="0" smtClean="0"/>
              <a:t> إلى </a:t>
            </a:r>
            <a:r>
              <a:rPr lang="ar-SA" sz="2400" dirty="0" err="1" smtClean="0"/>
              <a:t>بتافيا</a:t>
            </a:r>
            <a:r>
              <a:rPr lang="ar-SA" sz="2400" dirty="0" smtClean="0"/>
              <a:t> وعاد بعد ذلك إلى الخليج بعد موافقة الحكومة الهولندية ، رغم رفضهم لأي فكرة في إعادة بناء صرح تجارتهم في الخليج العربي بعد فشلها في البصرة ووضعهم الحرج في بلاد فارس الذي خلفته الحرب الاهلية بعد مقتل نادر شاه </a:t>
            </a:r>
            <a:r>
              <a:rPr lang="ar-SA" sz="2400" dirty="0"/>
              <a:t> </a:t>
            </a:r>
            <a:r>
              <a:rPr lang="ar-SA" sz="2400" dirty="0" smtClean="0"/>
              <a:t>، وعلى الرغم من ذلك فإن وجود الهولنديون مهم في جزية خرج من حيث تعزيز مكانتهم لأهمية موقعها عند مدخل شط العرب . </a:t>
            </a:r>
          </a:p>
          <a:p>
            <a:pPr marL="109728" indent="0" algn="r">
              <a:buNone/>
            </a:pPr>
            <a:r>
              <a:rPr lang="ar-SA" sz="2000" b="1" cap="all" dirty="0" smtClean="0">
                <a:ln w="0"/>
                <a:solidFill>
                  <a:srgbClr val="FF0000"/>
                </a:solidFill>
                <a:effectLst>
                  <a:outerShdw blurRad="38100" dist="38100" dir="2700000" algn="tl">
                    <a:srgbClr val="000000">
                      <a:alpha val="43137"/>
                    </a:srgbClr>
                  </a:outerShdw>
                  <a:reflection blurRad="12700" stA="50000" endPos="50000" dist="5000" dir="5400000" sy="-100000" rotWithShape="0"/>
                </a:effectLst>
                <a:cs typeface="+mj-cs"/>
              </a:rPr>
              <a:t>أهم </a:t>
            </a:r>
            <a:r>
              <a:rPr lang="ar-SA" sz="2000" b="1" cap="all" dirty="0">
                <a:ln w="0"/>
                <a:solidFill>
                  <a:srgbClr val="FF0000"/>
                </a:solidFill>
                <a:effectLst>
                  <a:outerShdw blurRad="38100" dist="38100" dir="2700000" algn="tl">
                    <a:srgbClr val="000000">
                      <a:alpha val="43137"/>
                    </a:srgbClr>
                  </a:outerShdw>
                  <a:reflection blurRad="12700" stA="50000" endPos="50000" dist="5000" dir="5400000" sy="-100000" rotWithShape="0"/>
                </a:effectLst>
                <a:cs typeface="+mj-cs"/>
              </a:rPr>
              <a:t>الإجراءات التي اتخذها الهولنديون لاتخاذ جزيرة خرج قاعدة عسكرية وتجارية مهمة لهم </a:t>
            </a:r>
            <a:r>
              <a:rPr lang="ar-SA" sz="2000" b="1" cap="all" dirty="0" smtClean="0">
                <a:ln w="0"/>
                <a:solidFill>
                  <a:srgbClr val="FF0000"/>
                </a:solidFill>
                <a:effectLst>
                  <a:outerShdw blurRad="38100" dist="38100" dir="2700000" algn="tl">
                    <a:srgbClr val="000000">
                      <a:alpha val="43137"/>
                    </a:srgbClr>
                  </a:outerShdw>
                  <a:reflection blurRad="12700" stA="50000" endPos="50000" dist="5000" dir="5400000" sy="-100000" rotWithShape="0"/>
                </a:effectLst>
                <a:cs typeface="+mj-cs"/>
              </a:rPr>
              <a:t>: </a:t>
            </a:r>
            <a:endParaRPr lang="ar-SA" sz="2000" b="1" cap="all" dirty="0">
              <a:ln w="0"/>
              <a:solidFill>
                <a:srgbClr val="FF0000"/>
              </a:solidFill>
              <a:effectLst>
                <a:outerShdw blurRad="38100" dist="38100" dir="2700000" algn="tl">
                  <a:srgbClr val="000000">
                    <a:alpha val="43137"/>
                  </a:srgbClr>
                </a:outerShdw>
                <a:reflection blurRad="12700" stA="50000" endPos="50000" dist="5000" dir="5400000" sy="-100000" rotWithShape="0"/>
              </a:effectLst>
              <a:cs typeface="+mj-cs"/>
            </a:endParaRPr>
          </a:p>
          <a:p>
            <a:pPr marL="109728" indent="0" algn="r">
              <a:buNone/>
            </a:pPr>
            <a:endParaRPr lang="ar-SA" sz="2400" dirty="0" smtClean="0">
              <a:solidFill>
                <a:srgbClr val="FF0000"/>
              </a:solidFill>
              <a:effectLst>
                <a:outerShdw blurRad="38100" dist="38100" dir="2700000" algn="tl">
                  <a:srgbClr val="000000">
                    <a:alpha val="43137"/>
                  </a:srgbClr>
                </a:outerShdw>
              </a:effectLst>
            </a:endParaRPr>
          </a:p>
          <a:p>
            <a:pPr marL="109728" indent="0" algn="r">
              <a:buNone/>
            </a:pPr>
            <a:r>
              <a:rPr lang="ar-SA" sz="2400" dirty="0" smtClean="0"/>
              <a:t>توجهت </a:t>
            </a:r>
            <a:r>
              <a:rPr lang="ar-SA" sz="2400" dirty="0"/>
              <a:t>السفن الهولندية </a:t>
            </a:r>
            <a:r>
              <a:rPr lang="ar-SA" sz="2400" dirty="0" smtClean="0"/>
              <a:t>التي </a:t>
            </a:r>
            <a:r>
              <a:rPr lang="ar-SA" sz="2400" dirty="0"/>
              <a:t>وصل بها البارون إلى الجزيرة من اجل فتح مقر </a:t>
            </a:r>
            <a:r>
              <a:rPr lang="ar-SA" sz="2400" dirty="0" smtClean="0"/>
              <a:t>تجاري وعسكري </a:t>
            </a:r>
            <a:r>
              <a:rPr lang="ar-SA" sz="2400" dirty="0"/>
              <a:t>.وكانت محملة بالرجال و العتاد و الذخيرة و المخازن الحربية و قطع الخشب </a:t>
            </a:r>
            <a:r>
              <a:rPr lang="ar-SA" sz="2400" dirty="0" smtClean="0"/>
              <a:t>والحجارة.  </a:t>
            </a:r>
            <a:r>
              <a:rPr lang="ar-SA" sz="2400" dirty="0"/>
              <a:t>وتم </a:t>
            </a:r>
            <a:r>
              <a:rPr lang="ar-SA" sz="2400" dirty="0" smtClean="0"/>
              <a:t>نقل العديد من الأسر للاستيطان في الجزيرة بعد هجرة الكثير من الأسر </a:t>
            </a:r>
            <a:r>
              <a:rPr lang="en-US" sz="2400" dirty="0" smtClean="0"/>
              <a:t>         </a:t>
            </a:r>
          </a:p>
          <a:p>
            <a:pPr marL="109728" indent="0" algn="r">
              <a:buNone/>
            </a:pPr>
            <a:r>
              <a:rPr lang="en-US" sz="2400" dirty="0" smtClean="0"/>
              <a:t>    </a:t>
            </a:r>
            <a:r>
              <a:rPr lang="ar-SA" sz="2400" dirty="0" smtClean="0"/>
              <a:t>العربية منها بعد الاحتلال الهولندي لها .وبمجرد وصولهم إلى </a:t>
            </a:r>
            <a:r>
              <a:rPr lang="ar-SA" sz="2400" dirty="0"/>
              <a:t>جزيرة خرج بادروا في بناء قلعة عسكرية محصنة </a:t>
            </a:r>
            <a:endParaRPr lang="ar-SA" sz="2400" dirty="0" smtClean="0"/>
          </a:p>
          <a:p>
            <a:pPr marL="109728" indent="0" algn="r">
              <a:buNone/>
            </a:pPr>
            <a:r>
              <a:rPr lang="ar-SA" sz="2400" dirty="0" smtClean="0"/>
              <a:t>- أثار </a:t>
            </a:r>
            <a:r>
              <a:rPr lang="ar-SA" sz="2400" dirty="0"/>
              <a:t>هذا الحدث حفيظة </a:t>
            </a:r>
            <a:r>
              <a:rPr lang="ar-SA" sz="2400" dirty="0" smtClean="0"/>
              <a:t>الإنكليز </a:t>
            </a:r>
            <a:r>
              <a:rPr lang="ar-SA" sz="2400" dirty="0"/>
              <a:t>لأنهم كانوا يخشون احتمال قيام </a:t>
            </a:r>
            <a:r>
              <a:rPr lang="ar-SA" sz="2400" dirty="0" smtClean="0"/>
              <a:t>الهولنديين بأعمال </a:t>
            </a:r>
            <a:r>
              <a:rPr lang="ar-SA" sz="2400" dirty="0"/>
              <a:t>عدائية ضد البصرة أو جزر </a:t>
            </a:r>
            <a:r>
              <a:rPr lang="ar-SA" sz="2400" dirty="0" smtClean="0"/>
              <a:t>البحرين، </a:t>
            </a:r>
            <a:r>
              <a:rPr lang="ar-SA" sz="2400" dirty="0"/>
              <a:t>ويهددون بذلك مصالحهم </a:t>
            </a:r>
            <a:r>
              <a:rPr lang="ar-SA" sz="2400" dirty="0" smtClean="0"/>
              <a:t>، مستنتجين </a:t>
            </a:r>
            <a:r>
              <a:rPr lang="ar-SA" sz="2400" dirty="0"/>
              <a:t>ذلك </a:t>
            </a:r>
            <a:r>
              <a:rPr lang="ar-SA" sz="2400" dirty="0" smtClean="0"/>
              <a:t>من </a:t>
            </a:r>
            <a:r>
              <a:rPr lang="ar-SA" sz="2400" dirty="0"/>
              <a:t>قوة </a:t>
            </a:r>
            <a:r>
              <a:rPr lang="ar-SA" sz="2400" dirty="0" smtClean="0"/>
              <a:t>الأسطول العسكري المتواجد بها  .</a:t>
            </a:r>
            <a:r>
              <a:rPr lang="ar-SA" sz="1800" b="1" dirty="0" smtClean="0"/>
              <a:t>.</a:t>
            </a:r>
            <a:r>
              <a:rPr lang="en-US" sz="1800" b="1" cap="all" dirty="0" smtClean="0">
                <a:ln w="0"/>
                <a:solidFill>
                  <a:srgbClr val="FF0000"/>
                </a:solidFill>
                <a:effectLst>
                  <a:reflection blurRad="12700" stA="50000" endPos="50000" dist="5000" dir="5400000" sy="-100000" rotWithShape="0"/>
                </a:effectLst>
              </a:rPr>
              <a:t> </a:t>
            </a:r>
            <a:endParaRPr lang="ar-SA" sz="1800" b="1" dirty="0" smtClean="0">
              <a:solidFill>
                <a:srgbClr val="FF0000"/>
              </a:solidFill>
            </a:endParaRPr>
          </a:p>
        </p:txBody>
      </p:sp>
    </p:spTree>
    <p:extLst>
      <p:ext uri="{BB962C8B-B14F-4D97-AF65-F5344CB8AC3E}">
        <p14:creationId xmlns:p14="http://schemas.microsoft.com/office/powerpoint/2010/main" val="21636767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34462" y="476672"/>
            <a:ext cx="8452338" cy="6240651"/>
          </a:xfrm>
        </p:spPr>
        <p:txBody>
          <a:bodyPr>
            <a:normAutofit/>
          </a:bodyPr>
          <a:lstStyle/>
          <a:p>
            <a:pPr marL="109728" indent="0" algn="r">
              <a:buNone/>
            </a:pPr>
            <a:r>
              <a:rPr lang="ar-SA" sz="2400" dirty="0" smtClean="0"/>
              <a:t>- ازداد التنافس الانجليزي الهولندي بعد السيطرة الهولندية على خرج خاصة حينما وافق المير ناصر حاكم بندر ريق على طلب الانكليز بإقامة مركز تجاري إنكليزي في بندر ريق .</a:t>
            </a:r>
          </a:p>
          <a:p>
            <a:pPr marL="109728" indent="0" algn="r">
              <a:buNone/>
            </a:pPr>
            <a:r>
              <a:rPr lang="ar-SA" sz="2400" dirty="0" smtClean="0"/>
              <a:t>- في النصف الثاني من القرن الثامن عشر الميلادي  ضعف مركز الهولنديين في الخليج بسب المقاومة العربية من جهة وتزايد النشاط البريطاني من جهة اخرى . وتحولت هولندا من دولة تجارية من الدرجة الأولى إلى دولة من الدرجة الثانية بعد أن فقدت اساسها الاقتصادي العظيم . </a:t>
            </a:r>
          </a:p>
          <a:p>
            <a:pPr marL="109728" indent="0" algn="r">
              <a:buNone/>
            </a:pPr>
            <a:r>
              <a:rPr lang="ar-SA" sz="2400" dirty="0" smtClean="0"/>
              <a:t>- بعد ضعف مركزهم في المنطقة تمكنت القبائل العربية في الساحل العماني من استعادة موانئها , وتمكن مير مهنا شيخ ميناء بندر ريق من طرد الهولنديون من </a:t>
            </a:r>
            <a:r>
              <a:rPr lang="ar-SA" sz="2400" dirty="0"/>
              <a:t>جزيرة خرج </a:t>
            </a:r>
            <a:r>
              <a:rPr lang="ar-SA" sz="2400" dirty="0" smtClean="0"/>
              <a:t>عام 1765م .وانسحبوا إلى جنوب شرق أسيا وإندونيسيا  التي مكثوا بها حتى منتصف </a:t>
            </a:r>
            <a:r>
              <a:rPr lang="en-US" sz="2400" dirty="0" smtClean="0"/>
              <a:t>.</a:t>
            </a:r>
            <a:r>
              <a:rPr lang="ar-SA" sz="2400" dirty="0" smtClean="0"/>
              <a:t>القرن العشرين </a:t>
            </a:r>
          </a:p>
        </p:txBody>
      </p:sp>
    </p:spTree>
    <p:extLst>
      <p:ext uri="{BB962C8B-B14F-4D97-AF65-F5344CB8AC3E}">
        <p14:creationId xmlns:p14="http://schemas.microsoft.com/office/powerpoint/2010/main" val="214325711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6924</TotalTime>
  <Words>1805</Words>
  <Application>Microsoft Office PowerPoint</Application>
  <PresentationFormat>عرض على الشاشة (3:4)‏</PresentationFormat>
  <Paragraphs>119</Paragraphs>
  <Slides>19</Slides>
  <Notes>1</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Concourse</vt:lpstr>
      <vt:lpstr>عرض تقديمي في PowerPoint</vt:lpstr>
      <vt:lpstr>عرض تقديمي في PowerPoint</vt:lpstr>
      <vt:lpstr>عرض تقديمي في PowerPoint</vt:lpstr>
      <vt:lpstr>تأسيس شركة الهند الشرقية الهولندية والصراع الانكليزي البرتغالي الهولندي في المحيط الهندي :</vt:lpstr>
      <vt:lpstr>عرض تقديمي في PowerPoint</vt:lpstr>
      <vt:lpstr>عرض تقديمي في PowerPoint</vt:lpstr>
      <vt:lpstr> تطلع الهولنديين نحو الخليج العربي</vt:lpstr>
      <vt:lpstr>تركز النفوذ التجاري الهولندي في بلاد فارس</vt:lpstr>
      <vt:lpstr>عرض تقديمي في PowerPoint</vt:lpstr>
      <vt:lpstr>عرض تقديمي في PowerPoint</vt:lpstr>
      <vt:lpstr>عرض تقديمي في PowerPoint</vt:lpstr>
      <vt:lpstr>عرض تقديمي في PowerPoint</vt:lpstr>
      <vt:lpstr>عرض تقديمي في PowerPoint</vt:lpstr>
      <vt:lpstr>عوامل تصدع النفوذ الهولندي السياسي والتجاري في الخليج العربي : </vt:lpstr>
      <vt:lpstr>عرض تقديمي في PowerPoint</vt:lpstr>
      <vt:lpstr>عرض تقديمي في PowerPoint</vt:lpstr>
      <vt:lpstr> إلغاء المقيمة الهولندية في البصرة و احتلال جزيرة خرج :</vt:lpstr>
      <vt:lpstr>عرض تقديمي في PowerPoint</vt:lpstr>
      <vt:lpstr>عرض تقديمي في PowerPoint</vt:lpstr>
    </vt:vector>
  </TitlesOfParts>
  <Company>Smart Media 2008</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Hatem Yahia</dc:creator>
  <cp:lastModifiedBy>User</cp:lastModifiedBy>
  <cp:revision>101</cp:revision>
  <dcterms:created xsi:type="dcterms:W3CDTF">2014-02-14T05:46:22Z</dcterms:created>
  <dcterms:modified xsi:type="dcterms:W3CDTF">2014-09-24T23:39:56Z</dcterms:modified>
</cp:coreProperties>
</file>