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1" d="100"/>
          <a:sy n="81" d="100"/>
        </p:scale>
        <p:origin x="-83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عنوان 28"/>
          <p:cNvSpPr>
            <a:spLocks noGrp="1"/>
          </p:cNvSpPr>
          <p:nvPr>
            <p:ph type="ctrTitle"/>
          </p:nvPr>
        </p:nvSpPr>
        <p:spPr>
          <a:xfrm>
            <a:off x="381000" y="4853411"/>
            <a:ext cx="8458200" cy="1222375"/>
          </a:xfrm>
        </p:spPr>
        <p:txBody>
          <a:bodyPr anchor="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16" name="عنصر نائب للتاريخ 15"/>
          <p:cNvSpPr>
            <a:spLocks noGrp="1"/>
          </p:cNvSpPr>
          <p:nvPr>
            <p:ph type="dt" sz="half" idx="10"/>
          </p:nvPr>
        </p:nvSpPr>
        <p:spPr/>
        <p:txBody>
          <a:bodyPr/>
          <a:lstStyle/>
          <a:p>
            <a:fld id="{E92A75EE-E111-4267-9F69-BB77A83CB69E}" type="datetimeFigureOut">
              <a:rPr lang="en-US" smtClean="0"/>
              <a:pPr/>
              <a:t>11/19/2014</a:t>
            </a:fld>
            <a:endParaRPr lang="en-US" dirty="0"/>
          </a:p>
        </p:txBody>
      </p:sp>
      <p:sp>
        <p:nvSpPr>
          <p:cNvPr id="2" name="عنصر نائب للتذييل 1"/>
          <p:cNvSpPr>
            <a:spLocks noGrp="1"/>
          </p:cNvSpPr>
          <p:nvPr>
            <p:ph type="ftr" sz="quarter" idx="11"/>
          </p:nvPr>
        </p:nvSpPr>
        <p:spPr/>
        <p:txBody>
          <a:bodyPr/>
          <a:lstStyle/>
          <a:p>
            <a:endParaRPr lang="en-US" dirty="0"/>
          </a:p>
        </p:txBody>
      </p:sp>
      <p:sp>
        <p:nvSpPr>
          <p:cNvPr id="15" name="عنصر نائب لرقم الشريحة 14"/>
          <p:cNvSpPr>
            <a:spLocks noGrp="1"/>
          </p:cNvSpPr>
          <p:nvPr>
            <p:ph type="sldNum" sz="quarter" idx="12"/>
          </p:nvPr>
        </p:nvSpPr>
        <p:spPr>
          <a:xfrm>
            <a:off x="8229600" y="6473952"/>
            <a:ext cx="758952" cy="246888"/>
          </a:xfrm>
        </p:spPr>
        <p:txBody>
          <a:bodyPr/>
          <a:lstStyle/>
          <a:p>
            <a:fld id="{92F4E5E8-BCA1-40DE-A4F2-780BDFFAF0AF}" type="slidenum">
              <a:rPr lang="en-US" smtClean="0"/>
              <a:pPr/>
              <a:t>‹#›</a:t>
            </a:fld>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2" name="عنوان 21"/>
          <p:cNvSpPr>
            <a:spLocks noGrp="1"/>
          </p:cNvSpPr>
          <p:nvPr>
            <p:ph type="title"/>
          </p:nvPr>
        </p:nvSpPr>
        <p:spPr/>
        <p:txBody>
          <a:bodyPr/>
          <a:lstStyle/>
          <a:p>
            <a:r>
              <a:rPr kumimoji="0" lang="ar-SA" smtClean="0"/>
              <a:t>انقر لتحرير نمط العنوان الرئيسي</a:t>
            </a:r>
            <a:endParaRPr kumimoji="0" lang="en-US"/>
          </a:p>
        </p:txBody>
      </p:sp>
      <p:sp>
        <p:nvSpPr>
          <p:cNvPr id="27" name="عنصر نائب للمحتوى 26"/>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E92A75EE-E111-4267-9F69-BB77A83CB69E}" type="datetimeFigureOut">
              <a:rPr lang="en-US" smtClean="0"/>
              <a:pPr/>
              <a:t>11/19/2014</a:t>
            </a:fld>
            <a:endParaRPr lang="en-US" dirty="0"/>
          </a:p>
        </p:txBody>
      </p:sp>
      <p:sp>
        <p:nvSpPr>
          <p:cNvPr id="19" name="عنصر نائب للتذييل 18"/>
          <p:cNvSpPr>
            <a:spLocks noGrp="1"/>
          </p:cNvSpPr>
          <p:nvPr>
            <p:ph type="ftr" sz="quarter" idx="11"/>
          </p:nvPr>
        </p:nvSpPr>
        <p:spPr>
          <a:xfrm>
            <a:off x="3581400" y="76200"/>
            <a:ext cx="2895600" cy="288925"/>
          </a:xfrm>
        </p:spPr>
        <p:txBody>
          <a:bodyPr/>
          <a:lstStyle/>
          <a:p>
            <a:endParaRPr lang="en-US" dirty="0"/>
          </a:p>
        </p:txBody>
      </p:sp>
      <p:sp>
        <p:nvSpPr>
          <p:cNvPr id="16" name="عنصر نائب لرقم الشريحة 15"/>
          <p:cNvSpPr>
            <a:spLocks noGrp="1"/>
          </p:cNvSpPr>
          <p:nvPr>
            <p:ph type="sldNum" sz="quarter" idx="12"/>
          </p:nvPr>
        </p:nvSpPr>
        <p:spPr>
          <a:xfrm>
            <a:off x="8229600" y="6473952"/>
            <a:ext cx="758952" cy="246888"/>
          </a:xfrm>
        </p:spPr>
        <p:txBody>
          <a:bodyPr/>
          <a:lstStyle/>
          <a:p>
            <a:fld id="{92F4E5E8-BCA1-40DE-A4F2-780BDFFAF0AF}" type="slidenum">
              <a:rPr lang="en-US" smtClean="0"/>
              <a:pPr/>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عنصر نائب للنص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9" name="عنصر نائب للتاريخ 18"/>
          <p:cNvSpPr>
            <a:spLocks noGrp="1"/>
          </p:cNvSpPr>
          <p:nvPr>
            <p:ph type="dt" sz="half" idx="10"/>
          </p:nvPr>
        </p:nvSpPr>
        <p:spPr/>
        <p:txBody>
          <a:bodyPr/>
          <a:lstStyle/>
          <a:p>
            <a:fld id="{E92A75EE-E111-4267-9F69-BB77A83CB69E}" type="datetimeFigureOut">
              <a:rPr lang="en-US" smtClean="0"/>
              <a:pPr/>
              <a:t>11/19/2014</a:t>
            </a:fld>
            <a:endParaRPr lang="en-US" dirty="0"/>
          </a:p>
        </p:txBody>
      </p:sp>
      <p:sp>
        <p:nvSpPr>
          <p:cNvPr id="11" name="عنصر نائب للتذييل 10"/>
          <p:cNvSpPr>
            <a:spLocks noGrp="1"/>
          </p:cNvSpPr>
          <p:nvPr>
            <p:ph type="ftr" sz="quarter" idx="11"/>
          </p:nvPr>
        </p:nvSpPr>
        <p:spPr/>
        <p:txBody>
          <a:bodyPr/>
          <a:lstStyle/>
          <a:p>
            <a:endParaRPr lang="en-US" dirty="0"/>
          </a:p>
        </p:txBody>
      </p:sp>
      <p:sp>
        <p:nvSpPr>
          <p:cNvPr id="16" name="عنصر نائب لرقم الشريحة 15"/>
          <p:cNvSpPr>
            <a:spLocks noGrp="1"/>
          </p:cNvSpPr>
          <p:nvPr>
            <p:ph type="sldNum" sz="quarter" idx="12"/>
          </p:nvPr>
        </p:nvSpPr>
        <p:spPr/>
        <p:txBody>
          <a:bodyPr/>
          <a:lstStyle/>
          <a:p>
            <a:fld id="{92F4E5E8-BCA1-40DE-A4F2-780BDFFAF0AF}" type="slidenum">
              <a:rPr lang="en-US" smtClean="0"/>
              <a:pPr/>
              <a:t>‹#›</a:t>
            </a:fld>
            <a:endParaRPr lang="en-US" dirty="0"/>
          </a:p>
        </p:txBody>
      </p:sp>
      <p:sp>
        <p:nvSpPr>
          <p:cNvPr id="8" name="عنوان 7"/>
          <p:cNvSpPr>
            <a:spLocks noGrp="1"/>
          </p:cNvSpPr>
          <p:nvPr>
            <p:ph type="title"/>
          </p:nvPr>
        </p:nvSpPr>
        <p:spPr>
          <a:xfrm>
            <a:off x="180475" y="2947085"/>
            <a:ext cx="8686800" cy="1184825"/>
          </a:xfrm>
        </p:spPr>
        <p:txBody>
          <a:bodyPr rtlCol="0" anchor="t"/>
          <a:lstStyle>
            <a:lvl1pPr algn="r">
              <a:defRPr/>
            </a:lvl1pPr>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0" name="عنوان 1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4" name="عنصر نائب للمحتوى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0"/>
          </p:nvPr>
        </p:nvSpPr>
        <p:spPr/>
        <p:txBody>
          <a:bodyPr/>
          <a:lstStyle/>
          <a:p>
            <a:fld id="{E92A75EE-E111-4267-9F69-BB77A83CB69E}" type="datetimeFigureOut">
              <a:rPr lang="en-US" smtClean="0"/>
              <a:pPr/>
              <a:t>11/19/2014</a:t>
            </a:fld>
            <a:endParaRPr lang="en-US" dirty="0"/>
          </a:p>
        </p:txBody>
      </p:sp>
      <p:sp>
        <p:nvSpPr>
          <p:cNvPr id="10" name="عنصر نائب للتذييل 9"/>
          <p:cNvSpPr>
            <a:spLocks noGrp="1"/>
          </p:cNvSpPr>
          <p:nvPr>
            <p:ph type="ftr" sz="quarter" idx="11"/>
          </p:nvPr>
        </p:nvSpPr>
        <p:spPr/>
        <p:txBody>
          <a:bodyPr/>
          <a:lstStyle/>
          <a:p>
            <a:endParaRPr lang="en-US" dirty="0"/>
          </a:p>
        </p:txBody>
      </p:sp>
      <p:sp>
        <p:nvSpPr>
          <p:cNvPr id="31" name="عنصر نائب لرقم الشريحة 30"/>
          <p:cNvSpPr>
            <a:spLocks noGrp="1"/>
          </p:cNvSpPr>
          <p:nvPr>
            <p:ph type="sldNum" sz="quarter" idx="12"/>
          </p:nvPr>
        </p:nvSpPr>
        <p:spPr/>
        <p:txBody>
          <a:bodyPr/>
          <a:lstStyle/>
          <a:p>
            <a:fld id="{92F4E5E8-BCA1-40DE-A4F2-780BDFFAF0AF}" type="slidenum">
              <a:rPr lang="en-US" smtClean="0"/>
              <a:pPr/>
              <a:t>‹#›</a:t>
            </a:fld>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9" name="عنوان 28"/>
          <p:cNvSpPr>
            <a:spLocks noGrp="1"/>
          </p:cNvSpPr>
          <p:nvPr>
            <p:ph type="title"/>
          </p:nvPr>
        </p:nvSpPr>
        <p:spPr>
          <a:xfrm>
            <a:off x="304800" y="5410200"/>
            <a:ext cx="8610600" cy="882650"/>
          </a:xfrm>
        </p:spPr>
        <p:txBody>
          <a:bodyPr anchor="ctr"/>
          <a:lstStyle>
            <a:lvl1pPr>
              <a:defRPr/>
            </a:lvl1p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25" name="عنصر نائب للنص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8" name="عنصر نائب للمحتوى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عنصر نائب للتاريخ 9"/>
          <p:cNvSpPr>
            <a:spLocks noGrp="1"/>
          </p:cNvSpPr>
          <p:nvPr>
            <p:ph type="dt" sz="half" idx="10"/>
          </p:nvPr>
        </p:nvSpPr>
        <p:spPr/>
        <p:txBody>
          <a:bodyPr/>
          <a:lstStyle/>
          <a:p>
            <a:fld id="{E92A75EE-E111-4267-9F69-BB77A83CB69E}" type="datetimeFigureOut">
              <a:rPr lang="en-US" smtClean="0"/>
              <a:pPr/>
              <a:t>11/19/2014</a:t>
            </a:fld>
            <a:endParaRPr lang="en-US" dirty="0"/>
          </a:p>
        </p:txBody>
      </p:sp>
      <p:sp>
        <p:nvSpPr>
          <p:cNvPr id="6" name="عنصر نائب للتذييل 5"/>
          <p:cNvSpPr>
            <a:spLocks noGrp="1"/>
          </p:cNvSpPr>
          <p:nvPr>
            <p:ph type="ftr" sz="quarter" idx="11"/>
          </p:nvPr>
        </p:nvSpPr>
        <p:spPr/>
        <p:txBody>
          <a:bodyPr/>
          <a:lstStyle/>
          <a:p>
            <a:endParaRPr lang="en-US" dirty="0"/>
          </a:p>
        </p:txBody>
      </p:sp>
      <p:sp>
        <p:nvSpPr>
          <p:cNvPr id="7" name="عنصر نائب لرقم الشريحة 6"/>
          <p:cNvSpPr>
            <a:spLocks noGrp="1"/>
          </p:cNvSpPr>
          <p:nvPr>
            <p:ph type="sldNum" sz="quarter" idx="12"/>
          </p:nvPr>
        </p:nvSpPr>
        <p:spPr>
          <a:xfrm>
            <a:off x="8229600" y="6477000"/>
            <a:ext cx="762000" cy="246888"/>
          </a:xfrm>
        </p:spPr>
        <p:txBody>
          <a:bodyPr/>
          <a:lstStyle/>
          <a:p>
            <a:fld id="{92F4E5E8-BCA1-40DE-A4F2-780BDFFAF0AF}" type="slidenum">
              <a:rPr lang="en-US" smtClean="0"/>
              <a:pPr/>
              <a:t>‹#›</a:t>
            </a:fld>
            <a:endParaRPr lang="en-US" dirty="0"/>
          </a:p>
        </p:txBody>
      </p:sp>
      <p:sp>
        <p:nvSpPr>
          <p:cNvPr id="11" name="رابط مستقيم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0" name="عنوان 2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fld id="{E92A75EE-E111-4267-9F69-BB77A83CB69E}" type="datetimeFigureOut">
              <a:rPr lang="en-US" smtClean="0"/>
              <a:pPr/>
              <a:t>11/19/2014</a:t>
            </a:fld>
            <a:endParaRPr lang="en-US" dirty="0"/>
          </a:p>
        </p:txBody>
      </p:sp>
      <p:sp>
        <p:nvSpPr>
          <p:cNvPr id="21" name="عنصر نائب للتذييل 20"/>
          <p:cNvSpPr>
            <a:spLocks noGrp="1"/>
          </p:cNvSpPr>
          <p:nvPr>
            <p:ph type="ftr" sz="quarter" idx="11"/>
          </p:nvPr>
        </p:nvSpPr>
        <p:spPr/>
        <p:txBody>
          <a:bodyPr/>
          <a:lstStyle/>
          <a:p>
            <a:endParaRPr lang="en-US" dirty="0"/>
          </a:p>
        </p:txBody>
      </p:sp>
      <p:sp>
        <p:nvSpPr>
          <p:cNvPr id="6" name="عنصر نائب لرقم الشريحة 5"/>
          <p:cNvSpPr>
            <a:spLocks noGrp="1"/>
          </p:cNvSpPr>
          <p:nvPr>
            <p:ph type="sldNum" sz="quarter" idx="12"/>
          </p:nvPr>
        </p:nvSpPr>
        <p:spPr/>
        <p:txBody>
          <a:bodyPr/>
          <a:lstStyle/>
          <a:p>
            <a:fld id="{92F4E5E8-BCA1-40DE-A4F2-780BDFFAF0AF}" type="slidenum">
              <a:rPr lang="en-US" smtClean="0"/>
              <a:pPr/>
              <a:t>‹#›</a:t>
            </a:fld>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E92A75EE-E111-4267-9F69-BB77A83CB69E}" type="datetimeFigureOut">
              <a:rPr lang="en-US" smtClean="0"/>
              <a:pPr/>
              <a:t>11/19/2014</a:t>
            </a:fld>
            <a:endParaRPr lang="en-US" dirty="0"/>
          </a:p>
        </p:txBody>
      </p:sp>
      <p:sp>
        <p:nvSpPr>
          <p:cNvPr id="24" name="عنصر نائب للتذييل 23"/>
          <p:cNvSpPr>
            <a:spLocks noGrp="1"/>
          </p:cNvSpPr>
          <p:nvPr>
            <p:ph type="ftr" sz="quarter" idx="11"/>
          </p:nvPr>
        </p:nvSpPr>
        <p:spPr/>
        <p:txBody>
          <a:bodyPr/>
          <a:lstStyle/>
          <a:p>
            <a:endParaRPr lang="en-US" dirty="0"/>
          </a:p>
        </p:txBody>
      </p:sp>
      <p:sp>
        <p:nvSpPr>
          <p:cNvPr id="7" name="عنصر نائب لرقم الشريحة 6"/>
          <p:cNvSpPr>
            <a:spLocks noGrp="1"/>
          </p:cNvSpPr>
          <p:nvPr>
            <p:ph type="sldNum" sz="quarter" idx="12"/>
          </p:nvPr>
        </p:nvSpPr>
        <p:spPr/>
        <p:txBody>
          <a:bodyPr/>
          <a:lstStyle/>
          <a:p>
            <a:fld id="{92F4E5E8-BCA1-40DE-A4F2-780BDFFAF0AF}" type="slidenum">
              <a:rPr lang="en-US" smtClean="0"/>
              <a:pPr/>
              <a:t>‹#›</a:t>
            </a:fld>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رابط مستقيم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عنوان 11"/>
          <p:cNvSpPr>
            <a:spLocks noGrp="1"/>
          </p:cNvSpPr>
          <p:nvPr>
            <p:ph type="title"/>
          </p:nvPr>
        </p:nvSpPr>
        <p:spPr>
          <a:xfrm>
            <a:off x="457200" y="5486400"/>
            <a:ext cx="8458200" cy="520700"/>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14" name="عنصر نائب للمحتوى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E92A75EE-E111-4267-9F69-BB77A83CB69E}" type="datetimeFigureOut">
              <a:rPr lang="en-US" smtClean="0"/>
              <a:pPr/>
              <a:t>11/19/2014</a:t>
            </a:fld>
            <a:endParaRPr lang="en-US" dirty="0"/>
          </a:p>
        </p:txBody>
      </p:sp>
      <p:sp>
        <p:nvSpPr>
          <p:cNvPr id="29" name="عنصر نائب للتذييل 28"/>
          <p:cNvSpPr>
            <a:spLocks noGrp="1"/>
          </p:cNvSpPr>
          <p:nvPr>
            <p:ph type="ftr" sz="quarter" idx="11"/>
          </p:nvPr>
        </p:nvSpPr>
        <p:spPr/>
        <p:txBody>
          <a:bodyPr/>
          <a:lstStyle/>
          <a:p>
            <a:endParaRPr lang="en-US" dirty="0"/>
          </a:p>
        </p:txBody>
      </p:sp>
      <p:sp>
        <p:nvSpPr>
          <p:cNvPr id="7" name="عنصر نائب لرقم الشريحة 6"/>
          <p:cNvSpPr>
            <a:spLocks noGrp="1"/>
          </p:cNvSpPr>
          <p:nvPr>
            <p:ph type="sldNum" sz="quarter" idx="12"/>
          </p:nvPr>
        </p:nvSpPr>
        <p:spPr/>
        <p:txBody>
          <a:bodyPr/>
          <a:lstStyle/>
          <a:p>
            <a:fld id="{92F4E5E8-BCA1-40DE-A4F2-780BDFFAF0AF}" type="slidenum">
              <a:rPr lang="en-US" smtClean="0"/>
              <a:pPr/>
              <a:t>‹#›</a:t>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3" name="عنصر نائب للصورة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ar-SA" dirty="0" smtClean="0"/>
              <a:t>انقر فوق الرمز لإضافة صورة</a:t>
            </a:r>
            <a:endParaRPr kumimoji="0" lang="en-US" dirty="0"/>
          </a:p>
        </p:txBody>
      </p:sp>
      <p:sp>
        <p:nvSpPr>
          <p:cNvPr id="7" name="عنصر نائب للتاريخ 6"/>
          <p:cNvSpPr>
            <a:spLocks noGrp="1"/>
          </p:cNvSpPr>
          <p:nvPr>
            <p:ph type="dt" sz="half" idx="10"/>
          </p:nvPr>
        </p:nvSpPr>
        <p:spPr/>
        <p:txBody>
          <a:bodyPr/>
          <a:lstStyle/>
          <a:p>
            <a:fld id="{E92A75EE-E111-4267-9F69-BB77A83CB69E}" type="datetimeFigureOut">
              <a:rPr lang="en-US" smtClean="0"/>
              <a:pPr/>
              <a:t>11/19/2014</a:t>
            </a:fld>
            <a:endParaRPr lang="en-US" dirty="0"/>
          </a:p>
        </p:txBody>
      </p:sp>
      <p:sp>
        <p:nvSpPr>
          <p:cNvPr id="5" name="عنصر نائب للتذييل 4"/>
          <p:cNvSpPr>
            <a:spLocks noGrp="1"/>
          </p:cNvSpPr>
          <p:nvPr>
            <p:ph type="ftr" sz="quarter" idx="11"/>
          </p:nvPr>
        </p:nvSpPr>
        <p:spPr/>
        <p:txBody>
          <a:bodyPr/>
          <a:lstStyle/>
          <a:p>
            <a:endParaRPr lang="en-US" dirty="0"/>
          </a:p>
        </p:txBody>
      </p:sp>
      <p:sp>
        <p:nvSpPr>
          <p:cNvPr id="31" name="عنصر نائب لرقم الشريحة 30"/>
          <p:cNvSpPr>
            <a:spLocks noGrp="1"/>
          </p:cNvSpPr>
          <p:nvPr>
            <p:ph type="sldNum" sz="quarter" idx="12"/>
          </p:nvPr>
        </p:nvSpPr>
        <p:spPr/>
        <p:txBody>
          <a:bodyPr/>
          <a:lstStyle/>
          <a:p>
            <a:fld id="{92F4E5E8-BCA1-40DE-A4F2-780BDFFAF0AF}" type="slidenum">
              <a:rPr lang="en-US" smtClean="0"/>
              <a:pPr/>
              <a:t>‹#›</a:t>
            </a:fld>
            <a:endParaRPr lang="en-US" dirty="0"/>
          </a:p>
        </p:txBody>
      </p:sp>
      <p:sp>
        <p:nvSpPr>
          <p:cNvPr id="17" name="عنوان 16"/>
          <p:cNvSpPr>
            <a:spLocks noGrp="1"/>
          </p:cNvSpPr>
          <p:nvPr>
            <p:ph type="title"/>
          </p:nvPr>
        </p:nvSpPr>
        <p:spPr>
          <a:xfrm>
            <a:off x="381000" y="4993760"/>
            <a:ext cx="5867400" cy="522288"/>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E92A75EE-E111-4267-9F69-BB77A83CB69E}" type="datetimeFigureOut">
              <a:rPr lang="en-US" smtClean="0"/>
              <a:pPr/>
              <a:t>11/19/2014</a:t>
            </a:fld>
            <a:endParaRPr lang="en-US" dirty="0"/>
          </a:p>
        </p:txBody>
      </p:sp>
      <p:sp>
        <p:nvSpPr>
          <p:cNvPr id="5" name="عنصر نائب للتذييل 4"/>
          <p:cNvSpPr>
            <a:spLocks noGrp="1"/>
          </p:cNvSpPr>
          <p:nvPr>
            <p:ph type="ftr" sz="quarter" idx="11"/>
          </p:nvPr>
        </p:nvSpPr>
        <p:spPr/>
        <p:txBody>
          <a:bodyPr/>
          <a:lstStyle/>
          <a:p>
            <a:endParaRPr lang="en-US" dirty="0"/>
          </a:p>
        </p:txBody>
      </p:sp>
      <p:sp>
        <p:nvSpPr>
          <p:cNvPr id="6" name="عنصر نائب لرقم الشريحة 5"/>
          <p:cNvSpPr>
            <a:spLocks noGrp="1"/>
          </p:cNvSpPr>
          <p:nvPr>
            <p:ph type="sldNum" sz="quarter" idx="12"/>
          </p:nvPr>
        </p:nvSpPr>
        <p:spPr/>
        <p:txBody>
          <a:bodyPr/>
          <a:lstStyle/>
          <a:p>
            <a:fld id="{92F4E5E8-BCA1-40DE-A4F2-780BDFFAF0AF}" type="slidenum">
              <a:rPr lang="en-US" smtClean="0"/>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549276"/>
            <a:ext cx="18288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549276"/>
            <a:ext cx="62484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E92A75EE-E111-4267-9F69-BB77A83CB69E}" type="datetimeFigureOut">
              <a:rPr lang="en-US" smtClean="0"/>
              <a:pPr/>
              <a:t>11/19/2014</a:t>
            </a:fld>
            <a:endParaRPr lang="en-US" dirty="0"/>
          </a:p>
        </p:txBody>
      </p:sp>
      <p:sp>
        <p:nvSpPr>
          <p:cNvPr id="5" name="عنصر نائب للتذييل 4"/>
          <p:cNvSpPr>
            <a:spLocks noGrp="1"/>
          </p:cNvSpPr>
          <p:nvPr>
            <p:ph type="ftr" sz="quarter" idx="11"/>
          </p:nvPr>
        </p:nvSpPr>
        <p:spPr/>
        <p:txBody>
          <a:bodyPr/>
          <a:lstStyle/>
          <a:p>
            <a:endParaRPr lang="en-US" dirty="0"/>
          </a:p>
        </p:txBody>
      </p:sp>
      <p:sp>
        <p:nvSpPr>
          <p:cNvPr id="6" name="عنصر نائب لرقم الشريحة 5"/>
          <p:cNvSpPr>
            <a:spLocks noGrp="1"/>
          </p:cNvSpPr>
          <p:nvPr>
            <p:ph type="sldNum" sz="quarter" idx="12"/>
          </p:nvPr>
        </p:nvSpPr>
        <p:spPr/>
        <p:txBody>
          <a:bodyPr/>
          <a:lstStyle/>
          <a:p>
            <a:fld id="{92F4E5E8-BCA1-40DE-A4F2-780BDFFAF0AF}" type="slidenum">
              <a:rPr lang="en-US" smtClean="0"/>
              <a:pPr/>
              <a:t>‹#›</a:t>
            </a:fld>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عنصر نائب للنص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1" name="عنصر نائب للتاريخ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E92A75EE-E111-4267-9F69-BB77A83CB69E}" type="datetimeFigureOut">
              <a:rPr lang="en-US" smtClean="0"/>
              <a:pPr/>
              <a:t>11/19/2014</a:t>
            </a:fld>
            <a:endParaRPr lang="en-US" dirty="0"/>
          </a:p>
        </p:txBody>
      </p:sp>
      <p:sp>
        <p:nvSpPr>
          <p:cNvPr id="28" name="عنصر نائب للتذييل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dirty="0"/>
          </a:p>
        </p:txBody>
      </p:sp>
      <p:sp>
        <p:nvSpPr>
          <p:cNvPr id="5" name="عنصر نائب لرقم الشريحة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92F4E5E8-BCA1-40DE-A4F2-780BDFFAF0AF}" type="slidenum">
              <a:rPr lang="en-US" smtClean="0"/>
              <a:pPr/>
              <a:t>‹#›</a:t>
            </a:fld>
            <a:endParaRPr lang="en-US" dirty="0"/>
          </a:p>
        </p:txBody>
      </p:sp>
      <p:sp>
        <p:nvSpPr>
          <p:cNvPr id="10" name="عنصر نائب للعنوان 9"/>
          <p:cNvSpPr>
            <a:spLocks noGrp="1"/>
          </p:cNvSpPr>
          <p:nvPr>
            <p:ph type="title"/>
          </p:nvPr>
        </p:nvSpPr>
        <p:spPr>
          <a:xfrm>
            <a:off x="304800" y="457200"/>
            <a:ext cx="8686800" cy="8382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9" name="رابط مستقيم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رابط مستقيم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en-US" dirty="0"/>
          </a:p>
        </p:txBody>
      </p:sp>
      <p:sp>
        <p:nvSpPr>
          <p:cNvPr id="3" name="عنوان فرعي 2"/>
          <p:cNvSpPr>
            <a:spLocks noGrp="1"/>
          </p:cNvSpPr>
          <p:nvPr>
            <p:ph type="subTitle" idx="1"/>
          </p:nvPr>
        </p:nvSpPr>
        <p:spPr/>
        <p:txBody>
          <a:bodyPr/>
          <a:lstStyle/>
          <a:p>
            <a:endParaRPr lang="en-US" dirty="0"/>
          </a:p>
        </p:txBody>
      </p:sp>
      <p:pic>
        <p:nvPicPr>
          <p:cNvPr id="6" name="Picture 85" descr="https://fbcdn-sphotos-c-a.akamaihd.net/hphotos-ak-frc1/t1/420446_259599340793013_1679388286_n.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8" name="مستطيل 7"/>
          <p:cNvSpPr/>
          <p:nvPr/>
        </p:nvSpPr>
        <p:spPr>
          <a:xfrm>
            <a:off x="609600" y="1524000"/>
            <a:ext cx="7543800" cy="3785652"/>
          </a:xfrm>
          <a:prstGeom prst="rect">
            <a:avLst/>
          </a:prstGeom>
        </p:spPr>
        <p:txBody>
          <a:bodyPr wrap="square">
            <a:spAutoFit/>
          </a:bodyPr>
          <a:lstStyle/>
          <a:p>
            <a:pPr lvl="0" algn="ctr" rtl="1" fontAlgn="base">
              <a:spcBef>
                <a:spcPct val="0"/>
              </a:spcBef>
              <a:spcAft>
                <a:spcPct val="0"/>
              </a:spcAft>
            </a:pPr>
            <a:r>
              <a:rPr lang="ar-SA" sz="4000" b="1" i="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Arial" pitchFamily="34" charset="0"/>
                <a:ea typeface="Times New Roman" pitchFamily="18" charset="0"/>
                <a:cs typeface="Arial" pitchFamily="34" charset="0"/>
              </a:rPr>
              <a:t>مصادر المعلومات الأطفال والشباب</a:t>
            </a:r>
            <a:endParaRPr lang="en-US" sz="4000" b="1" i="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Arial" pitchFamily="34" charset="0"/>
              <a:cs typeface="Arial" pitchFamily="34" charset="0"/>
            </a:endParaRPr>
          </a:p>
          <a:p>
            <a:pPr lvl="0" algn="ctr" rtl="1" eaLnBrk="0" fontAlgn="base" hangingPunct="0">
              <a:spcBef>
                <a:spcPct val="0"/>
              </a:spcBef>
              <a:spcAft>
                <a:spcPct val="0"/>
              </a:spcAft>
            </a:pPr>
            <a:r>
              <a:rPr lang="ar-EG" sz="4000" b="1" i="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Arial" pitchFamily="34" charset="0"/>
                <a:ea typeface="Times New Roman" pitchFamily="18" charset="0"/>
                <a:cs typeface="Arial" pitchFamily="34" charset="0"/>
              </a:rPr>
              <a:t>المستوى </a:t>
            </a:r>
            <a:r>
              <a:rPr lang="ar-SA" sz="4000" b="1" i="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Arial" pitchFamily="34" charset="0"/>
                <a:ea typeface="Times New Roman" pitchFamily="18" charset="0"/>
                <a:cs typeface="Arial" pitchFamily="34" charset="0"/>
              </a:rPr>
              <a:t>السابع /</a:t>
            </a:r>
            <a:r>
              <a:rPr lang="ar-EG" sz="4000" b="1" i="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Arial" pitchFamily="34" charset="0"/>
                <a:ea typeface="Times New Roman" pitchFamily="18" charset="0"/>
                <a:cs typeface="Arial" pitchFamily="34" charset="0"/>
              </a:rPr>
              <a:t> العام الجامعي</a:t>
            </a:r>
            <a:r>
              <a:rPr lang="ar-SA" sz="4000" b="1" i="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Arial" pitchFamily="34" charset="0"/>
                <a:ea typeface="Times New Roman" pitchFamily="18" charset="0"/>
                <a:cs typeface="Arial" pitchFamily="34" charset="0"/>
              </a:rPr>
              <a:t>1435</a:t>
            </a:r>
            <a:r>
              <a:rPr lang="ar-EG" sz="4000" b="1" i="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Arial" pitchFamily="34" charset="0"/>
                <a:ea typeface="Times New Roman" pitchFamily="18" charset="0"/>
                <a:cs typeface="Arial" pitchFamily="34" charset="0"/>
              </a:rPr>
              <a:t>/</a:t>
            </a:r>
            <a:r>
              <a:rPr lang="ar-SA" sz="4000" b="1" i="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Arial" pitchFamily="34" charset="0"/>
                <a:ea typeface="Times New Roman" pitchFamily="18" charset="0"/>
                <a:cs typeface="Arial" pitchFamily="34" charset="0"/>
              </a:rPr>
              <a:t>1436</a:t>
            </a:r>
            <a:r>
              <a:rPr lang="ar-EG" sz="4000" b="1" i="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Arial" pitchFamily="34" charset="0"/>
                <a:ea typeface="Times New Roman" pitchFamily="18" charset="0"/>
                <a:cs typeface="Arial" pitchFamily="34" charset="0"/>
              </a:rPr>
              <a:t>هـ </a:t>
            </a:r>
            <a:endParaRPr lang="ar-SA" sz="4000" b="1" i="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Arial" pitchFamily="34" charset="0"/>
              <a:ea typeface="Times New Roman" pitchFamily="18" charset="0"/>
              <a:cs typeface="Arial" pitchFamily="34" charset="0"/>
            </a:endParaRPr>
          </a:p>
          <a:p>
            <a:pPr lvl="0" algn="ctr" rtl="1" eaLnBrk="0" fontAlgn="base" hangingPunct="0">
              <a:spcBef>
                <a:spcPct val="0"/>
              </a:spcBef>
              <a:spcAft>
                <a:spcPct val="0"/>
              </a:spcAft>
            </a:pPr>
            <a:endParaRPr lang="ar-SA" sz="4000" b="1" i="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Arial" pitchFamily="34" charset="0"/>
              <a:ea typeface="Times New Roman" pitchFamily="18" charset="0"/>
              <a:cs typeface="Arial" pitchFamily="34" charset="0"/>
            </a:endParaRPr>
          </a:p>
          <a:p>
            <a:pPr lvl="0" rtl="1" eaLnBrk="0" fontAlgn="base" hangingPunct="0">
              <a:spcBef>
                <a:spcPct val="0"/>
              </a:spcBef>
              <a:spcAft>
                <a:spcPct val="0"/>
              </a:spcAft>
            </a:pPr>
            <a:r>
              <a:rPr lang="ar-EG" sz="4000" b="1" i="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Arial" pitchFamily="34" charset="0"/>
                <a:ea typeface="Times New Roman" pitchFamily="18" charset="0"/>
                <a:cs typeface="Arial" pitchFamily="34" charset="0"/>
              </a:rPr>
              <a:t>أ</a:t>
            </a:r>
            <a:r>
              <a:rPr lang="ar-SA" sz="4000" b="1" i="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Arial" pitchFamily="34" charset="0"/>
                <a:ea typeface="Times New Roman" pitchFamily="18" charset="0"/>
                <a:cs typeface="Arial" pitchFamily="34" charset="0"/>
              </a:rPr>
              <a:t>ست</a:t>
            </a:r>
            <a:r>
              <a:rPr lang="ar-EG" sz="4000" b="1" i="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Arial" pitchFamily="34" charset="0"/>
                <a:ea typeface="Times New Roman" pitchFamily="18" charset="0"/>
                <a:cs typeface="Arial" pitchFamily="34" charset="0"/>
              </a:rPr>
              <a:t>ا</a:t>
            </a:r>
            <a:r>
              <a:rPr lang="ar-SA" sz="4000" b="1" i="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Arial" pitchFamily="34" charset="0"/>
                <a:ea typeface="Times New Roman" pitchFamily="18" charset="0"/>
                <a:cs typeface="Arial" pitchFamily="34" charset="0"/>
              </a:rPr>
              <a:t>ذة</a:t>
            </a:r>
            <a:r>
              <a:rPr lang="ar-EG" sz="4000" b="1" i="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Arial" pitchFamily="34" charset="0"/>
                <a:ea typeface="Times New Roman" pitchFamily="18" charset="0"/>
                <a:cs typeface="Arial" pitchFamily="34" charset="0"/>
              </a:rPr>
              <a:t>المق</a:t>
            </a:r>
            <a:r>
              <a:rPr lang="ar-SA" sz="4000" b="1" i="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Arial" pitchFamily="34" charset="0"/>
                <a:ea typeface="Times New Roman" pitchFamily="18" charset="0"/>
                <a:cs typeface="Arial" pitchFamily="34" charset="0"/>
              </a:rPr>
              <a:t>رر:  </a:t>
            </a:r>
          </a:p>
          <a:p>
            <a:pPr lvl="0" rtl="1" eaLnBrk="0" fontAlgn="base" hangingPunct="0">
              <a:spcBef>
                <a:spcPct val="0"/>
              </a:spcBef>
              <a:spcAft>
                <a:spcPct val="0"/>
              </a:spcAft>
            </a:pPr>
            <a:r>
              <a:rPr lang="ar-SA" sz="4000" b="1" i="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Arial" pitchFamily="34" charset="0"/>
                <a:ea typeface="Times New Roman" pitchFamily="18" charset="0"/>
                <a:cs typeface="Arial" pitchFamily="34" charset="0"/>
              </a:rPr>
              <a:t>         د/</a:t>
            </a:r>
            <a:r>
              <a:rPr lang="ar-EG" sz="4000" b="1" i="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Arial" pitchFamily="34" charset="0"/>
                <a:ea typeface="Times New Roman" pitchFamily="18" charset="0"/>
                <a:cs typeface="Arial" pitchFamily="34" charset="0"/>
              </a:rPr>
              <a:t> أميمه كمال الدين حسن</a:t>
            </a:r>
            <a:endParaRPr lang="ar-SA" sz="4000" b="1" i="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Arial" pitchFamily="34" charset="0"/>
              <a:ea typeface="Times New Roman" pitchFamily="18" charset="0"/>
              <a:cs typeface="Arial" pitchFamily="34" charset="0"/>
            </a:endParaRPr>
          </a:p>
        </p:txBody>
      </p:sp>
    </p:spTree>
  </p:cSld>
  <p:clrMapOvr>
    <a:masterClrMapping/>
  </p:clrMapOvr>
  <p:transition spd="slow">
    <p:circl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prstTxWarp prst="textPlain">
              <a:avLst/>
            </a:prstTxWarp>
          </a:bodyPr>
          <a:lstStyle/>
          <a:p>
            <a:r>
              <a:rPr lang="ar-SA" dirty="0" smtClean="0"/>
              <a:t>ا</a:t>
            </a:r>
            <a:r>
              <a:rPr lang="ar-SA" b="1" cap="none"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latin typeface="Arial" pitchFamily="34" charset="0"/>
                <a:cs typeface="Arial" pitchFamily="34" charset="0"/>
              </a:rPr>
              <a:t>لمحاضرة رقم (1)                                   </a:t>
            </a:r>
            <a:endParaRPr lang="en-US" dirty="0">
              <a:latin typeface="Arial" pitchFamily="34" charset="0"/>
              <a:cs typeface="Arial" pitchFamily="34" charset="0"/>
            </a:endParaRPr>
          </a:p>
        </p:txBody>
      </p:sp>
      <p:sp>
        <p:nvSpPr>
          <p:cNvPr id="3" name="عنصر نائب للمحتوى 2"/>
          <p:cNvSpPr>
            <a:spLocks noGrp="1"/>
          </p:cNvSpPr>
          <p:nvPr>
            <p:ph idx="1"/>
          </p:nvPr>
        </p:nvSpPr>
        <p:spPr>
          <a:xfrm>
            <a:off x="304800" y="1981201"/>
            <a:ext cx="8382000" cy="2057399"/>
          </a:xfrm>
        </p:spPr>
        <p:txBody>
          <a:bodyPr>
            <a:normAutofit/>
          </a:bodyPr>
          <a:lstStyle/>
          <a:p>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t>خصائص تلاميذ المرحلة الابتدائية  ودور المدرسة والمكتبة</a:t>
            </a:r>
            <a:endPar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endParaRPr>
          </a:p>
          <a:p>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t>في تنمية القدرات العقلية واللغوية لدى أطفال هذه المرحلة</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endParaRPr>
          </a:p>
        </p:txBody>
      </p:sp>
      <p:pic>
        <p:nvPicPr>
          <p:cNvPr id="14338" name="Picture 2" descr="صور مكتبة الطفل فى الصين مكتبة بكل الوان الطيف"/>
          <p:cNvPicPr>
            <a:picLocks noChangeAspect="1" noChangeArrowheads="1"/>
          </p:cNvPicPr>
          <p:nvPr/>
        </p:nvPicPr>
        <p:blipFill>
          <a:blip r:embed="rId2"/>
          <a:srcRect/>
          <a:stretch>
            <a:fillRect/>
          </a:stretch>
        </p:blipFill>
        <p:spPr bwMode="auto">
          <a:xfrm>
            <a:off x="0" y="3429000"/>
            <a:ext cx="9144000" cy="3429000"/>
          </a:xfrm>
          <a:prstGeom prst="rect">
            <a:avLst/>
          </a:prstGeom>
          <a:noFill/>
        </p:spPr>
      </p:pic>
    </p:spTree>
  </p:cSld>
  <p:clrMapOvr>
    <a:masterClrMapping/>
  </p:clrMapOvr>
  <p:transition spd="slow">
    <p:wheel spokes="2"/>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rPr>
              <a:t>حق الطفل في التعليم والمعلومات</a:t>
            </a:r>
            <a:endParaRPr lang="en-US" b="1" cap="none"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endParaRPr>
          </a:p>
        </p:txBody>
      </p:sp>
      <p:sp>
        <p:nvSpPr>
          <p:cNvPr id="3" name="عنصر نائب للمحتوى 2"/>
          <p:cNvSpPr>
            <a:spLocks noGrp="1"/>
          </p:cNvSpPr>
          <p:nvPr>
            <p:ph idx="1"/>
          </p:nvPr>
        </p:nvSpPr>
        <p:spPr/>
        <p:txBody>
          <a:bodyPr>
            <a:normAutofit fontScale="92500"/>
          </a:bodyPr>
          <a:lstStyle/>
          <a:p>
            <a:pPr algn="r"/>
            <a:r>
              <a:rPr lang="ar-SA" b="1" dirty="0" smtClean="0">
                <a:solidFill>
                  <a:srgbClr val="0070C0"/>
                </a:solidFill>
                <a:latin typeface="Arial" pitchFamily="34" charset="0"/>
                <a:cs typeface="Arial" pitchFamily="34" charset="0"/>
              </a:rPr>
              <a:t>   يعتبر  الطفل هو محور العملية التعليمية، وعلى التربية أن تنطلق في استراتيجياتها من واقعه، وأن تستجيب لخصائص نموه واحتياجاته في كل مرحلة من مراحل هذا النمو،  </a:t>
            </a:r>
          </a:p>
          <a:p>
            <a:pPr algn="r"/>
            <a:r>
              <a:rPr lang="ar-SA" b="1" dirty="0" smtClean="0">
                <a:solidFill>
                  <a:srgbClr val="0070C0"/>
                </a:solidFill>
                <a:latin typeface="Arial" pitchFamily="34" charset="0"/>
                <a:cs typeface="Arial" pitchFamily="34" charset="0"/>
              </a:rPr>
              <a:t>و في ذلك تأكيد وإثبات لحقه في التعليم والمعلومات وفق ما جاء في </a:t>
            </a:r>
            <a:r>
              <a:rPr lang="ar-SA" b="1" dirty="0" smtClean="0">
                <a:solidFill>
                  <a:srgbClr val="FF0000"/>
                </a:solidFill>
                <a:latin typeface="Arial" pitchFamily="34" charset="0"/>
                <a:cs typeface="Arial" pitchFamily="34" charset="0"/>
              </a:rPr>
              <a:t>الإعلان العالمي لحقوق الطفل </a:t>
            </a:r>
            <a:r>
              <a:rPr lang="ar-SA" b="1" dirty="0" smtClean="0">
                <a:solidFill>
                  <a:srgbClr val="0070C0"/>
                </a:solidFill>
                <a:latin typeface="Arial" pitchFamily="34" charset="0"/>
                <a:cs typeface="Arial" pitchFamily="34" charset="0"/>
              </a:rPr>
              <a:t>، الذي أقر أن </a:t>
            </a:r>
            <a:r>
              <a:rPr lang="ar-SA" b="1" u="sng" dirty="0" smtClean="0">
                <a:solidFill>
                  <a:srgbClr val="0070C0"/>
                </a:solidFill>
                <a:latin typeface="Arial" pitchFamily="34" charset="0"/>
                <a:cs typeface="Arial" pitchFamily="34" charset="0"/>
              </a:rPr>
              <a:t>للطفل الحق في الحصول على وسائل التعليم الإجباري والمجاني ، كما يجب </a:t>
            </a:r>
            <a:r>
              <a:rPr lang="ar-SA" b="1" u="sng" dirty="0" err="1" smtClean="0">
                <a:solidFill>
                  <a:srgbClr val="0070C0"/>
                </a:solidFill>
                <a:latin typeface="Arial" pitchFamily="34" charset="0"/>
                <a:cs typeface="Arial" pitchFamily="34" charset="0"/>
              </a:rPr>
              <a:t>ان</a:t>
            </a:r>
            <a:r>
              <a:rPr lang="ar-SA" b="1" u="sng" dirty="0" smtClean="0">
                <a:solidFill>
                  <a:srgbClr val="0070C0"/>
                </a:solidFill>
                <a:latin typeface="Arial" pitchFamily="34" charset="0"/>
                <a:cs typeface="Arial" pitchFamily="34" charset="0"/>
              </a:rPr>
              <a:t> تتيح له هذه الوسائل ،ما يرفع من مستوى ثقافته العامة ،ويمكنه من أن ينمي قدراته ، وحسن تقديره للأمور ،وشعوره بالمسئولية الأدبية والاجتماعية ،لكي يصبح عضواً نافعا في المجتمع </a:t>
            </a:r>
            <a:r>
              <a:rPr lang="ar-SA" b="1" dirty="0" smtClean="0"/>
              <a:t>.</a:t>
            </a:r>
            <a:r>
              <a:rPr lang="ar-SA" b="1" dirty="0" smtClean="0">
                <a:solidFill>
                  <a:srgbClr val="0070C0"/>
                </a:solidFill>
                <a:latin typeface="Arial" pitchFamily="34" charset="0"/>
                <a:cs typeface="Arial" pitchFamily="34" charset="0"/>
              </a:rPr>
              <a:t>.</a:t>
            </a:r>
            <a:endParaRPr lang="en-US" b="1" dirty="0">
              <a:solidFill>
                <a:srgbClr val="0070C0"/>
              </a:solidFill>
              <a:latin typeface="Arial" pitchFamily="34" charset="0"/>
              <a:cs typeface="Arial" pitchFamily="34" charset="0"/>
            </a:endParaRPr>
          </a:p>
        </p:txBody>
      </p:sp>
    </p:spTree>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rPr>
              <a:t>خصائص تلاميذ المرحلة الابتدائية</a:t>
            </a:r>
            <a:endParaRPr lang="en-US" dirty="0"/>
          </a:p>
        </p:txBody>
      </p:sp>
      <p:sp>
        <p:nvSpPr>
          <p:cNvPr id="3" name="عنصر نائب للمحتوى 2"/>
          <p:cNvSpPr>
            <a:spLocks noGrp="1"/>
          </p:cNvSpPr>
          <p:nvPr>
            <p:ph idx="1"/>
          </p:nvPr>
        </p:nvSpPr>
        <p:spPr/>
        <p:txBody>
          <a:bodyPr>
            <a:normAutofit fontScale="77500" lnSpcReduction="20000"/>
          </a:bodyPr>
          <a:lstStyle/>
          <a:p>
            <a:pPr algn="r"/>
            <a:r>
              <a:rPr lang="en-US" b="1" dirty="0" smtClean="0"/>
              <a:t> </a:t>
            </a:r>
            <a:r>
              <a:rPr lang="ar-SA" b="1" dirty="0" smtClean="0"/>
              <a:t>     </a:t>
            </a:r>
            <a:r>
              <a:rPr lang="ar-SA" sz="3600" b="1" dirty="0" smtClean="0">
                <a:solidFill>
                  <a:srgbClr val="0070C0"/>
                </a:solidFill>
                <a:latin typeface="Arial" pitchFamily="34" charset="0"/>
                <a:cs typeface="Arial" pitchFamily="34" charset="0"/>
              </a:rPr>
              <a:t>عمد علماء النفس إلى تقسيم مراحل الطفولة إلى خمس مراحل، ويعد هذا التقسيم على أساس النمو الجسمي للطفل، وما يواكب هذا النمو من خصائص نفسية ونمو عقلي ولغوي وهذه المراحل :-</a:t>
            </a:r>
          </a:p>
          <a:p>
            <a:pPr algn="r">
              <a:buNone/>
            </a:pPr>
            <a:r>
              <a:rPr lang="en-US" sz="3600" b="1" dirty="0" smtClean="0">
                <a:solidFill>
                  <a:srgbClr val="0070C0"/>
                </a:solidFill>
                <a:latin typeface="Arial" pitchFamily="34" charset="0"/>
                <a:cs typeface="Arial" pitchFamily="34" charset="0"/>
              </a:rPr>
              <a:t>  </a:t>
            </a:r>
            <a:r>
              <a:rPr lang="ar-SA" sz="3600" b="1" dirty="0" smtClean="0">
                <a:solidFill>
                  <a:srgbClr val="002060"/>
                </a:solidFill>
                <a:latin typeface="Arial" pitchFamily="34" charset="0"/>
                <a:cs typeface="Arial" pitchFamily="34" charset="0"/>
              </a:rPr>
              <a:t>الطفولة الأولى: وتبدأ من الولادة حتى سن ثلاث سنوات</a:t>
            </a:r>
            <a:r>
              <a:rPr lang="en-US" sz="3600" b="1" dirty="0" smtClean="0">
                <a:solidFill>
                  <a:srgbClr val="002060"/>
                </a:solidFill>
                <a:latin typeface="Arial" pitchFamily="34" charset="0"/>
                <a:cs typeface="Arial" pitchFamily="34" charset="0"/>
              </a:rPr>
              <a:t>.</a:t>
            </a:r>
            <a:br>
              <a:rPr lang="en-US" sz="3600" b="1" dirty="0" smtClean="0">
                <a:solidFill>
                  <a:srgbClr val="002060"/>
                </a:solidFill>
                <a:latin typeface="Arial" pitchFamily="34" charset="0"/>
                <a:cs typeface="Arial" pitchFamily="34" charset="0"/>
              </a:rPr>
            </a:br>
            <a:r>
              <a:rPr lang="ar-SA" sz="3600" b="1" dirty="0" smtClean="0">
                <a:solidFill>
                  <a:srgbClr val="002060"/>
                </a:solidFill>
                <a:latin typeface="Arial" pitchFamily="34" charset="0"/>
                <a:cs typeface="Arial" pitchFamily="34" charset="0"/>
              </a:rPr>
              <a:t>مرحلة الطفولة المبكرة ( الطفولة الثانية ): من ثلاث إلى ست سنوات</a:t>
            </a:r>
            <a:r>
              <a:rPr lang="en-US" sz="3600" b="1" dirty="0" smtClean="0">
                <a:solidFill>
                  <a:srgbClr val="002060"/>
                </a:solidFill>
                <a:latin typeface="Arial" pitchFamily="34" charset="0"/>
                <a:cs typeface="Arial" pitchFamily="34" charset="0"/>
              </a:rPr>
              <a:t>.</a:t>
            </a:r>
            <a:br>
              <a:rPr lang="en-US" sz="3600" b="1" dirty="0" smtClean="0">
                <a:solidFill>
                  <a:srgbClr val="002060"/>
                </a:solidFill>
                <a:latin typeface="Arial" pitchFamily="34" charset="0"/>
                <a:cs typeface="Arial" pitchFamily="34" charset="0"/>
              </a:rPr>
            </a:br>
            <a:r>
              <a:rPr lang="ar-SA" sz="3600" b="1" dirty="0" smtClean="0">
                <a:solidFill>
                  <a:srgbClr val="002060"/>
                </a:solidFill>
                <a:latin typeface="Arial" pitchFamily="34" charset="0"/>
                <a:cs typeface="Arial" pitchFamily="34" charset="0"/>
              </a:rPr>
              <a:t>مرحلة الطفولة المتوسطة ( الطفولة الثالثة ): من ست إلى تسع سنوات</a:t>
            </a:r>
            <a:r>
              <a:rPr lang="en-US" sz="3600" b="1" dirty="0" smtClean="0">
                <a:solidFill>
                  <a:srgbClr val="002060"/>
                </a:solidFill>
                <a:latin typeface="Arial" pitchFamily="34" charset="0"/>
                <a:cs typeface="Arial" pitchFamily="34" charset="0"/>
              </a:rPr>
              <a:t>.</a:t>
            </a:r>
            <a:br>
              <a:rPr lang="en-US" sz="3600" b="1" dirty="0" smtClean="0">
                <a:solidFill>
                  <a:srgbClr val="002060"/>
                </a:solidFill>
                <a:latin typeface="Arial" pitchFamily="34" charset="0"/>
                <a:cs typeface="Arial" pitchFamily="34" charset="0"/>
              </a:rPr>
            </a:br>
            <a:r>
              <a:rPr lang="ar-SA" sz="3600" b="1" dirty="0" smtClean="0">
                <a:solidFill>
                  <a:srgbClr val="002060"/>
                </a:solidFill>
                <a:latin typeface="Arial" pitchFamily="34" charset="0"/>
                <a:cs typeface="Arial" pitchFamily="34" charset="0"/>
              </a:rPr>
              <a:t>مرحلة الطفولة المتأخرة: وتمتد من سن التاسعة إلى الثانية عشرة</a:t>
            </a:r>
            <a:r>
              <a:rPr lang="en-US" sz="3600" b="1" dirty="0" smtClean="0">
                <a:solidFill>
                  <a:srgbClr val="002060"/>
                </a:solidFill>
                <a:latin typeface="Arial" pitchFamily="34" charset="0"/>
                <a:cs typeface="Arial" pitchFamily="34" charset="0"/>
              </a:rPr>
              <a:t>.</a:t>
            </a:r>
            <a:br>
              <a:rPr lang="en-US" sz="3600" b="1" dirty="0" smtClean="0">
                <a:solidFill>
                  <a:srgbClr val="002060"/>
                </a:solidFill>
                <a:latin typeface="Arial" pitchFamily="34" charset="0"/>
                <a:cs typeface="Arial" pitchFamily="34" charset="0"/>
              </a:rPr>
            </a:br>
            <a:r>
              <a:rPr lang="ar-SA" sz="3600" b="1" dirty="0" smtClean="0">
                <a:solidFill>
                  <a:srgbClr val="002060"/>
                </a:solidFill>
                <a:latin typeface="Arial" pitchFamily="34" charset="0"/>
                <a:cs typeface="Arial" pitchFamily="34" charset="0"/>
              </a:rPr>
              <a:t>مرحلة المراهقة: التي تبدأ من سن الثالثة عشرة</a:t>
            </a:r>
            <a:r>
              <a:rPr lang="en-US" sz="3600" b="1" dirty="0" smtClean="0">
                <a:solidFill>
                  <a:srgbClr val="002060"/>
                </a:solidFill>
                <a:latin typeface="Arial" pitchFamily="34" charset="0"/>
                <a:cs typeface="Arial" pitchFamily="34" charset="0"/>
              </a:rPr>
              <a:t>.</a:t>
            </a:r>
            <a:br>
              <a:rPr lang="en-US" sz="3600" b="1" dirty="0" smtClean="0">
                <a:solidFill>
                  <a:srgbClr val="002060"/>
                </a:solidFill>
                <a:latin typeface="Arial" pitchFamily="34" charset="0"/>
                <a:cs typeface="Arial" pitchFamily="34" charset="0"/>
              </a:rPr>
            </a:br>
            <a:r>
              <a:rPr lang="ar-SA" sz="3600" b="1" dirty="0" smtClean="0">
                <a:solidFill>
                  <a:srgbClr val="002060"/>
                </a:solidFill>
                <a:latin typeface="Arial" pitchFamily="34" charset="0"/>
                <a:cs typeface="Arial" pitchFamily="34" charset="0"/>
              </a:rPr>
              <a:t>وعلى ضوء هذا التقسيم يقع تلاميذ المرحلة الابتدائية في الفئة العمرية من ( 6- 12) عاما؛ أي أن المرحلة الابتدائية تمتد لتشمل مرحلتي الطفولة المتوسطة والمتأخرة </a:t>
            </a:r>
            <a:r>
              <a:rPr lang="ar-SA" b="1" dirty="0" smtClean="0">
                <a:solidFill>
                  <a:srgbClr val="002060"/>
                </a:solidFill>
              </a:rPr>
              <a:t>،</a:t>
            </a:r>
            <a:endParaRPr lang="en-US" dirty="0">
              <a:solidFill>
                <a:srgbClr val="002060"/>
              </a:solidFill>
            </a:endParaRPr>
          </a:p>
        </p:txBody>
      </p:sp>
    </p:spTree>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rPr>
              <a:t>النمو العقلي للطفل في المرحلة الابتدائية</a:t>
            </a:r>
            <a:endParaRPr lang="en-US" b="1" cap="none"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endParaRPr>
          </a:p>
        </p:txBody>
      </p:sp>
      <p:sp>
        <p:nvSpPr>
          <p:cNvPr id="3" name="عنصر نائب للمحتوى 2"/>
          <p:cNvSpPr>
            <a:spLocks noGrp="1"/>
          </p:cNvSpPr>
          <p:nvPr>
            <p:ph idx="1"/>
          </p:nvPr>
        </p:nvSpPr>
        <p:spPr>
          <a:xfrm>
            <a:off x="304800" y="2133600"/>
            <a:ext cx="8686800" cy="3946525"/>
          </a:xfrm>
        </p:spPr>
        <p:txBody>
          <a:bodyPr>
            <a:normAutofit/>
          </a:bodyPr>
          <a:lstStyle/>
          <a:p>
            <a:pPr lvl="0" algn="r" rtl="1"/>
            <a:r>
              <a:rPr lang="ar-SA" b="1" dirty="0" smtClean="0">
                <a:solidFill>
                  <a:srgbClr val="0070C0"/>
                </a:solidFill>
                <a:latin typeface="Arial" pitchFamily="34" charset="0"/>
                <a:cs typeface="Arial" pitchFamily="34" charset="0"/>
              </a:rPr>
              <a:t>    سبق الإشارة إلى أن المدرسة هي المؤسسة التربوية التي وكلها المجتمع لتقوم بعملية التربية والتعليم والسلوك القويم القائم على القيم والمعايير الاجتماعية التي تحددها ثقافة المجتمع. لهذا فان الالتحاق بالمدرسة يؤثر  في النمو العقلي  للطفل وذلك في المرحلة العمرية من (6-9) سنوات     </a:t>
            </a:r>
            <a:endParaRPr lang="en-US" dirty="0" smtClean="0">
              <a:solidFill>
                <a:srgbClr val="0070C0"/>
              </a:solidFill>
              <a:latin typeface="Arial" pitchFamily="34" charset="0"/>
              <a:cs typeface="Arial" pitchFamily="34" charset="0"/>
            </a:endParaRPr>
          </a:p>
          <a:p>
            <a:pPr lvl="0" algn="r">
              <a:buNone/>
            </a:pPr>
            <a:r>
              <a:rPr lang="ar-SA" sz="3500" b="1" dirty="0" smtClean="0">
                <a:solidFill>
                  <a:srgbClr val="0070C0"/>
                </a:solidFill>
                <a:latin typeface="Arial" pitchFamily="34" charset="0"/>
                <a:cs typeface="Arial" pitchFamily="34" charset="0"/>
              </a:rPr>
              <a:t>.</a:t>
            </a:r>
            <a:endParaRPr lang="en-US" sz="3500" dirty="0">
              <a:solidFill>
                <a:srgbClr val="0070C0"/>
              </a:solidFill>
              <a:latin typeface="Arial" pitchFamily="34" charset="0"/>
              <a:cs typeface="Arial" pitchFamily="34" charset="0"/>
            </a:endParaRPr>
          </a:p>
        </p:txBody>
      </p:sp>
    </p:spTree>
  </p:cSld>
  <p:clrMapOvr>
    <a:masterClrMapping/>
  </p:clrMapOvr>
  <p:transition spd="slow">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800" y="228600"/>
            <a:ext cx="8610600" cy="838200"/>
          </a:xfrm>
        </p:spPr>
        <p:txBody>
          <a:bodyPr>
            <a:normAutofit/>
          </a:bodyPr>
          <a:lstStyle/>
          <a:p>
            <a:r>
              <a:rPr lang="ar-SA" sz="2800"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rPr>
              <a:t>النمو العقلي للطفل في المرحلة الابتدائية</a:t>
            </a:r>
            <a:endParaRPr lang="en-US" sz="2800" dirty="0"/>
          </a:p>
        </p:txBody>
      </p:sp>
      <p:sp>
        <p:nvSpPr>
          <p:cNvPr id="3" name="عنصر نائب للمحتوى 2"/>
          <p:cNvSpPr>
            <a:spLocks noGrp="1"/>
          </p:cNvSpPr>
          <p:nvPr>
            <p:ph idx="1"/>
          </p:nvPr>
        </p:nvSpPr>
        <p:spPr/>
        <p:txBody>
          <a:bodyPr/>
          <a:lstStyle/>
          <a:p>
            <a:pPr algn="r"/>
            <a:r>
              <a:rPr lang="ar-SA" b="1" dirty="0" smtClean="0">
                <a:solidFill>
                  <a:srgbClr val="0070C0"/>
                </a:solidFill>
                <a:latin typeface="Arial" pitchFamily="34" charset="0"/>
                <a:cs typeface="Arial" pitchFamily="34" charset="0"/>
              </a:rPr>
              <a:t>   -  يستمر النمو العقلي بصفة عامة في نموه السريع بالمرحلة العمرية من (6-9) سنوات، ومن ناحية التحصيل يتعلم الطفل المهارات الأساسية في القراءة</a:t>
            </a:r>
            <a:r>
              <a:rPr lang="ar-SA" b="1" dirty="0" smtClean="0"/>
              <a:t> </a:t>
            </a:r>
            <a:r>
              <a:rPr lang="ar-SA" b="1" dirty="0" smtClean="0">
                <a:solidFill>
                  <a:srgbClr val="0070C0"/>
                </a:solidFill>
                <a:latin typeface="Arial" pitchFamily="34" charset="0"/>
                <a:cs typeface="Arial" pitchFamily="34" charset="0"/>
              </a:rPr>
              <a:t>والكتابة</a:t>
            </a:r>
          </a:p>
          <a:p>
            <a:pPr algn="r">
              <a:buNone/>
            </a:pPr>
            <a:r>
              <a:rPr lang="ar-SA" b="1" dirty="0" smtClean="0">
                <a:latin typeface="Arial" pitchFamily="34" charset="0"/>
                <a:cs typeface="Arial" pitchFamily="34" charset="0"/>
              </a:rPr>
              <a:t>    </a:t>
            </a:r>
          </a:p>
          <a:p>
            <a:pPr algn="r"/>
            <a:r>
              <a:rPr lang="ar-SA" b="1" dirty="0" smtClean="0">
                <a:latin typeface="Arial" pitchFamily="34" charset="0"/>
                <a:cs typeface="Arial" pitchFamily="34" charset="0"/>
              </a:rPr>
              <a:t>    - </a:t>
            </a:r>
            <a:r>
              <a:rPr lang="ar-SA" b="1" dirty="0" smtClean="0">
                <a:solidFill>
                  <a:srgbClr val="0070C0"/>
                </a:solidFill>
                <a:latin typeface="Arial" pitchFamily="34" charset="0"/>
                <a:cs typeface="Arial" pitchFamily="34" charset="0"/>
              </a:rPr>
              <a:t>يلاحظ في هذه المرحلة أهمية التعلم بالنشاط والممارسة حيث ينمو التفكير الناقد لدى الطفل في نهاية هذه المرحلة، </a:t>
            </a:r>
            <a:r>
              <a:rPr lang="ar-SA" b="1" dirty="0" err="1" smtClean="0">
                <a:solidFill>
                  <a:srgbClr val="0070C0"/>
                </a:solidFill>
                <a:latin typeface="Arial" pitchFamily="34" charset="0"/>
                <a:cs typeface="Arial" pitchFamily="34" charset="0"/>
              </a:rPr>
              <a:t>و</a:t>
            </a:r>
            <a:r>
              <a:rPr lang="ar-SA" b="1" dirty="0" smtClean="0">
                <a:solidFill>
                  <a:srgbClr val="0070C0"/>
                </a:solidFill>
                <a:latin typeface="Arial" pitchFamily="34" charset="0"/>
                <a:cs typeface="Arial" pitchFamily="34" charset="0"/>
              </a:rPr>
              <a:t> يلاحظ أنه نقاد للآخرين حساس لنقدهم. وينمو اهتمام الطفل بالواقع والحقيقة، كما ينمو حب الاستطلاع لديه. </a:t>
            </a:r>
            <a:endParaRPr lang="en-US" dirty="0">
              <a:latin typeface="Arial" pitchFamily="34" charset="0"/>
              <a:cs typeface="Arial" pitchFamily="34" charset="0"/>
            </a:endParaRPr>
          </a:p>
        </p:txBody>
      </p:sp>
    </p:spTree>
  </p:cSld>
  <p:clrMapOvr>
    <a:masterClrMapping/>
  </p:clrMapOvr>
  <p:transition spd="slow">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2400"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rPr>
              <a:t>النمو العقلي للطفل في المرحلة الابتدائية</a:t>
            </a:r>
            <a:endParaRPr lang="en-US" sz="2400" dirty="0"/>
          </a:p>
        </p:txBody>
      </p:sp>
      <p:sp>
        <p:nvSpPr>
          <p:cNvPr id="3" name="عنصر نائب للمحتوى 2"/>
          <p:cNvSpPr>
            <a:spLocks noGrp="1"/>
          </p:cNvSpPr>
          <p:nvPr>
            <p:ph idx="1"/>
          </p:nvPr>
        </p:nvSpPr>
        <p:spPr>
          <a:xfrm>
            <a:off x="304800" y="2057400"/>
            <a:ext cx="8686800" cy="4022725"/>
          </a:xfrm>
        </p:spPr>
        <p:txBody>
          <a:bodyPr/>
          <a:lstStyle/>
          <a:p>
            <a:pPr algn="r"/>
            <a:r>
              <a:rPr lang="en-US" b="1" dirty="0" smtClean="0">
                <a:solidFill>
                  <a:srgbClr val="0070C0"/>
                </a:solidFill>
                <a:latin typeface="Arial" pitchFamily="34" charset="0"/>
                <a:cs typeface="Arial" pitchFamily="34" charset="0"/>
              </a:rPr>
              <a:t> </a:t>
            </a:r>
            <a:r>
              <a:rPr lang="ar-SA" b="1" dirty="0" smtClean="0">
                <a:solidFill>
                  <a:srgbClr val="0070C0"/>
                </a:solidFill>
                <a:latin typeface="Arial" pitchFamily="34" charset="0"/>
                <a:cs typeface="Arial" pitchFamily="34" charset="0"/>
              </a:rPr>
              <a:t>    - في المرحلة من (9-12) سنة فإن النمو العقلي لدى الطفل يظهر بصفة خاصة في التحصيل الدراسي، ويدعم ذلك الاهتمام بالمدرسة والتحصيل والمستقبل العلمي للطفل، وتنمو مهارات القراءة، وتتضح تدريجيا القدرة على الابتكار مع القدرة على التخيل والإبداع.</a:t>
            </a:r>
            <a:endParaRPr lang="en-US" dirty="0">
              <a:solidFill>
                <a:srgbClr val="0070C0"/>
              </a:solidFill>
              <a:latin typeface="Arial" pitchFamily="34" charset="0"/>
              <a:cs typeface="Arial" pitchFamily="34" charset="0"/>
            </a:endParaRPr>
          </a:p>
        </p:txBody>
      </p:sp>
    </p:spTree>
  </p:cSld>
  <p:clrMapOvr>
    <a:masterClrMapping/>
  </p:clrMapOvr>
  <p:transition spd="slow">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rPr>
              <a:t>النمو اللغوي للطفل في المرحلة الابتدائية</a:t>
            </a:r>
            <a:endParaRPr lang="en-US" dirty="0"/>
          </a:p>
        </p:txBody>
      </p:sp>
      <p:sp>
        <p:nvSpPr>
          <p:cNvPr id="3" name="عنصر نائب للمحتوى 2"/>
          <p:cNvSpPr>
            <a:spLocks noGrp="1"/>
          </p:cNvSpPr>
          <p:nvPr>
            <p:ph idx="1"/>
          </p:nvPr>
        </p:nvSpPr>
        <p:spPr/>
        <p:txBody>
          <a:bodyPr>
            <a:normAutofit/>
          </a:bodyPr>
          <a:lstStyle/>
          <a:p>
            <a:pPr algn="r"/>
            <a:r>
              <a:rPr lang="ar-SA" b="1" dirty="0" smtClean="0">
                <a:solidFill>
                  <a:srgbClr val="0070C0"/>
                </a:solidFill>
                <a:latin typeface="Arial" pitchFamily="34" charset="0"/>
                <a:cs typeface="Arial" pitchFamily="34" charset="0"/>
              </a:rPr>
              <a:t>   -  يعتبر النمو اللغوي في المرحلة من (6-9) سنوات بالغ الأهمية ، حيث تعتبر هذه المرحلة هي الأساس في اكتساب اللغة </a:t>
            </a:r>
          </a:p>
          <a:p>
            <a:pPr algn="r"/>
            <a:r>
              <a:rPr lang="ar-SA" b="1" dirty="0" smtClean="0">
                <a:solidFill>
                  <a:srgbClr val="0070C0"/>
                </a:solidFill>
                <a:latin typeface="Arial" pitchFamily="34" charset="0"/>
                <a:cs typeface="Arial" pitchFamily="34" charset="0"/>
              </a:rPr>
              <a:t>-  وتعتبر هذه المرحلة مرحلة الجمل المركبة الطويلة ، ولا يقتصر الأمر على التعبير الشفوي بل يمتد إلى التعبير التحريري ، </a:t>
            </a:r>
            <a:r>
              <a:rPr lang="ar-SA" b="1" u="sng" dirty="0" smtClean="0">
                <a:solidFill>
                  <a:srgbClr val="0070C0"/>
                </a:solidFill>
                <a:latin typeface="Arial" pitchFamily="34" charset="0"/>
                <a:cs typeface="Arial" pitchFamily="34" charset="0"/>
              </a:rPr>
              <a:t>أما عن القراءة فإن استعداد الطفل لها يكون موجودا قبل الالتحاق بالمدرسة ويظهر ذلك من خلال الاهتمام بالصور والرسوم والمجلات والصحف</a:t>
            </a:r>
            <a:endParaRPr lang="en-US" u="sng" dirty="0">
              <a:solidFill>
                <a:srgbClr val="0070C0"/>
              </a:solidFill>
              <a:latin typeface="Arial" pitchFamily="34" charset="0"/>
              <a:cs typeface="Arial" pitchFamily="34" charset="0"/>
            </a:endParaRPr>
          </a:p>
        </p:txBody>
      </p:sp>
    </p:spTree>
  </p:cSld>
  <p:clrMapOvr>
    <a:masterClrMapping/>
  </p:clrMapOvr>
  <p:transition spd="slow">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3200"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rPr>
              <a:t>النمو اللغوي للطفل في المرحلة الابتدائية</a:t>
            </a:r>
            <a:endParaRPr lang="en-US" sz="3200" dirty="0"/>
          </a:p>
        </p:txBody>
      </p:sp>
      <p:sp>
        <p:nvSpPr>
          <p:cNvPr id="3" name="عنصر نائب للمحتوى 2"/>
          <p:cNvSpPr>
            <a:spLocks noGrp="1"/>
          </p:cNvSpPr>
          <p:nvPr>
            <p:ph idx="1"/>
          </p:nvPr>
        </p:nvSpPr>
        <p:spPr>
          <a:xfrm>
            <a:off x="304800" y="1828800"/>
            <a:ext cx="8686800" cy="4251325"/>
          </a:xfrm>
        </p:spPr>
        <p:txBody>
          <a:bodyPr/>
          <a:lstStyle/>
          <a:p>
            <a:pPr algn="r"/>
            <a:r>
              <a:rPr lang="ar-SA" b="1" dirty="0" smtClean="0">
                <a:solidFill>
                  <a:srgbClr val="0070C0"/>
                </a:solidFill>
                <a:latin typeface="Arial" pitchFamily="34" charset="0"/>
                <a:cs typeface="Arial" pitchFamily="34" charset="0"/>
              </a:rPr>
              <a:t>  -   ويتضح تقدم النمو اللغوي لدى الطفل في المرحلة من (9-12) سنة في كلام الطفل وقراءته وكتابته ، حيث تزداد المفردات ويزداد فهمها، ويزداد إتقان الخبرات والمهارات اللغوية ، ويلاحظ طلاقة التعبير والجدل المنطقي</a:t>
            </a:r>
            <a:endParaRPr lang="en-US" dirty="0">
              <a:solidFill>
                <a:srgbClr val="0070C0"/>
              </a:solidFill>
              <a:latin typeface="Arial" pitchFamily="34" charset="0"/>
              <a:cs typeface="Arial" pitchFamily="34" charset="0"/>
            </a:endParaRPr>
          </a:p>
        </p:txBody>
      </p:sp>
    </p:spTree>
  </p:cSld>
  <p:clrMapOvr>
    <a:masterClrMapping/>
  </p:clrMapOvr>
  <p:transition spd="slow">
    <p:pull dir="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rPr>
              <a:t>دور المدرسة </a:t>
            </a:r>
            <a:r>
              <a:rPr lang="en-US"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rPr>
              <a:t/>
            </a:r>
            <a:br>
              <a:rPr lang="en-US"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rPr>
            </a:br>
            <a:r>
              <a:rPr lang="ar-SA"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rPr>
              <a:t>في تنمية القدرات العقلية واللغوية لدى أطفال هذه المرحلة</a:t>
            </a:r>
            <a:r>
              <a:rPr lang="en-US"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rPr>
              <a:t/>
            </a:r>
            <a:br>
              <a:rPr lang="en-US"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rPr>
            </a:br>
            <a:endParaRPr lang="en-US" b="1" cap="none"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 name="عنصر نائب للمحتوى 2"/>
          <p:cNvSpPr>
            <a:spLocks noGrp="1"/>
          </p:cNvSpPr>
          <p:nvPr>
            <p:ph idx="1"/>
          </p:nvPr>
        </p:nvSpPr>
        <p:spPr>
          <a:xfrm>
            <a:off x="304800" y="1752600"/>
            <a:ext cx="8686800" cy="4327525"/>
          </a:xfrm>
        </p:spPr>
        <p:txBody>
          <a:bodyPr>
            <a:normAutofit/>
          </a:bodyPr>
          <a:lstStyle/>
          <a:p>
            <a:pPr algn="r"/>
            <a:r>
              <a:rPr lang="ar-SA" b="1" dirty="0" smtClean="0">
                <a:solidFill>
                  <a:srgbClr val="0070C0"/>
                </a:solidFill>
                <a:latin typeface="Arial" pitchFamily="34" charset="0"/>
                <a:cs typeface="Arial" pitchFamily="34" charset="0"/>
              </a:rPr>
              <a:t>    تعد المدرسة المكان المناسب الذي يوفر مناخا خصبا لنمو القدرات الابتكارية وقدرات التفكير الإبداعي لدى التلاميذ من خلال ممارسة الأنشطة التي تسهم في تنميتها ، ومن خلال المعرفة والخبرات والمهارات التي يتعرض لها التلاميذ في المدرسة بصورة منظمة مما يكون لها الأثر الإيجابي أو السلبي على نمو قدرات التفكير الإبداعي لدى التلاميذ أثناء تعلمهم لمهارات اللغة المختلفة</a:t>
            </a:r>
            <a:endParaRPr lang="en-US" dirty="0">
              <a:solidFill>
                <a:srgbClr val="0070C0"/>
              </a:solidFill>
              <a:latin typeface="Arial" pitchFamily="34" charset="0"/>
              <a:cs typeface="Arial" pitchFamily="34" charset="0"/>
            </a:endParaRPr>
          </a:p>
        </p:txBody>
      </p:sp>
    </p:spTree>
  </p:cSld>
  <p:clrMapOvr>
    <a:masterClrMapping/>
  </p:clrMapOvr>
  <p:transition spd="slow">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t>دور المكتبة</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t/>
            </a:r>
            <a:b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b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t>في تنمية القدرات العقلية واللغوية لدى أطفال هذه المرحلة</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t/>
            </a:r>
            <a:b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br>
            <a:endParaRPr lang="en-US" dirty="0"/>
          </a:p>
        </p:txBody>
      </p:sp>
      <p:sp>
        <p:nvSpPr>
          <p:cNvPr id="3" name="عنصر نائب للمحتوى 2"/>
          <p:cNvSpPr>
            <a:spLocks noGrp="1"/>
          </p:cNvSpPr>
          <p:nvPr>
            <p:ph idx="1"/>
          </p:nvPr>
        </p:nvSpPr>
        <p:spPr>
          <a:xfrm>
            <a:off x="304800" y="2057400"/>
            <a:ext cx="8686800" cy="4022725"/>
          </a:xfrm>
        </p:spPr>
        <p:txBody>
          <a:bodyPr/>
          <a:lstStyle/>
          <a:p>
            <a:pPr algn="r"/>
            <a:r>
              <a:rPr lang="ar-SA" b="1" dirty="0" smtClean="0">
                <a:solidFill>
                  <a:srgbClr val="0070C0"/>
                </a:solidFill>
                <a:latin typeface="Arial" pitchFamily="34" charset="0"/>
                <a:cs typeface="Arial" pitchFamily="34" charset="0"/>
              </a:rPr>
              <a:t>   - إذا كان  الهدف الأساسي للمدرسة الابتدائية ،والتي تكون الحلقة الأولى من مرحلة التعليم الأساسي  هو تحقيق النمو المتكامل  للطفل في جميع  النواحي  الجسمية والعقلية  والروحية  ، والاجتماعية </a:t>
            </a:r>
            <a:r>
              <a:rPr lang="ar-SA" b="1" u="sng" dirty="0" smtClean="0">
                <a:solidFill>
                  <a:srgbClr val="0070C0"/>
                </a:solidFill>
                <a:latin typeface="Arial" pitchFamily="34" charset="0"/>
                <a:cs typeface="Arial" pitchFamily="34" charset="0"/>
              </a:rPr>
              <a:t>، فإن الخدمة المكتبية  للأطفال سواء أكانت عامة أم مدرسية  تستطيع الإسهام  في تحقيق هذا الهدف ، وخاصة  فيما يتعلق بالنمو  العقلي </a:t>
            </a:r>
            <a:r>
              <a:rPr lang="ar-SA" b="1" dirty="0" smtClean="0">
                <a:solidFill>
                  <a:srgbClr val="0070C0"/>
                </a:solidFill>
                <a:latin typeface="Arial" pitchFamily="34" charset="0"/>
                <a:cs typeface="Arial" pitchFamily="34" charset="0"/>
              </a:rPr>
              <a:t>حيث انه يتطلب  الجوانب التالية :</a:t>
            </a:r>
            <a:endParaRPr lang="en-US" b="1" dirty="0" smtClean="0">
              <a:solidFill>
                <a:srgbClr val="0070C0"/>
              </a:solidFill>
              <a:latin typeface="Arial" pitchFamily="34" charset="0"/>
              <a:cs typeface="Arial" pitchFamily="34" charset="0"/>
            </a:endParaRPr>
          </a:p>
          <a:p>
            <a:endParaRPr lang="en-US" dirty="0"/>
          </a:p>
        </p:txBody>
      </p:sp>
    </p:spTree>
  </p:cSld>
  <p:clrMapOvr>
    <a:masterClrMapping/>
  </p:clrMapOvr>
  <p:transition spd="slow">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t>دور المكتبة</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t/>
            </a:r>
            <a:b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b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t>في تنمية القدرات العقلية واللغوية لدى أطفال هذه المرحلة</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t/>
            </a:r>
            <a:b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br>
            <a:endParaRPr lang="en-US" dirty="0"/>
          </a:p>
        </p:txBody>
      </p:sp>
      <p:sp>
        <p:nvSpPr>
          <p:cNvPr id="3" name="عنصر نائب للمحتوى 2"/>
          <p:cNvSpPr>
            <a:spLocks noGrp="1"/>
          </p:cNvSpPr>
          <p:nvPr>
            <p:ph idx="1"/>
          </p:nvPr>
        </p:nvSpPr>
        <p:spPr/>
        <p:txBody>
          <a:bodyPr>
            <a:normAutofit fontScale="92500" lnSpcReduction="10000"/>
          </a:bodyPr>
          <a:lstStyle/>
          <a:p>
            <a:pPr algn="r" rtl="1"/>
            <a:r>
              <a:rPr lang="ar-SA" b="1" dirty="0" smtClean="0">
                <a:solidFill>
                  <a:srgbClr val="0070C0"/>
                </a:solidFill>
                <a:latin typeface="Arial" pitchFamily="34" charset="0"/>
                <a:cs typeface="Arial" pitchFamily="34" charset="0"/>
              </a:rPr>
              <a:t>/ أن يتمكن الطفل من أدوات المعرفة الأساسية كالقراءة والكتابة والحساب.</a:t>
            </a:r>
            <a:endParaRPr lang="en-US" b="1" dirty="0" smtClean="0">
              <a:solidFill>
                <a:srgbClr val="0070C0"/>
              </a:solidFill>
              <a:latin typeface="Arial" pitchFamily="34" charset="0"/>
              <a:cs typeface="Arial" pitchFamily="34" charset="0"/>
            </a:endParaRPr>
          </a:p>
          <a:p>
            <a:pPr algn="r" rtl="1"/>
            <a:r>
              <a:rPr lang="ar-SA" b="1" dirty="0" smtClean="0">
                <a:solidFill>
                  <a:srgbClr val="0070C0"/>
                </a:solidFill>
                <a:latin typeface="Arial" pitchFamily="34" charset="0"/>
                <a:cs typeface="Arial" pitchFamily="34" charset="0"/>
              </a:rPr>
              <a:t>2 أن يكتسب المهارات الذهنية الملائمة كدقة الملاحظة والتعبير والمحادثة ..الخ....</a:t>
            </a:r>
            <a:endParaRPr lang="en-US" b="1" dirty="0" smtClean="0">
              <a:solidFill>
                <a:srgbClr val="0070C0"/>
              </a:solidFill>
              <a:latin typeface="Arial" pitchFamily="34" charset="0"/>
              <a:cs typeface="Arial" pitchFamily="34" charset="0"/>
            </a:endParaRPr>
          </a:p>
          <a:p>
            <a:pPr algn="r" rtl="1"/>
            <a:r>
              <a:rPr lang="ar-SA" b="1" dirty="0" smtClean="0">
                <a:solidFill>
                  <a:srgbClr val="0070C0"/>
                </a:solidFill>
                <a:latin typeface="Arial" pitchFamily="34" charset="0"/>
                <a:cs typeface="Arial" pitchFamily="34" charset="0"/>
              </a:rPr>
              <a:t>3/ أن يكتسب المعلومات والخبرات الحية التي تزيد فهمه للحياة من حوله والمجتمع الذي يعيش فيه.</a:t>
            </a:r>
            <a:endParaRPr lang="en-US" b="1" dirty="0" smtClean="0">
              <a:solidFill>
                <a:srgbClr val="0070C0"/>
              </a:solidFill>
              <a:latin typeface="Arial" pitchFamily="34" charset="0"/>
              <a:cs typeface="Arial" pitchFamily="34" charset="0"/>
            </a:endParaRPr>
          </a:p>
          <a:p>
            <a:pPr algn="r" rtl="1"/>
            <a:r>
              <a:rPr lang="ar-SA" b="1" dirty="0" smtClean="0">
                <a:solidFill>
                  <a:srgbClr val="0070C0"/>
                </a:solidFill>
                <a:latin typeface="Arial" pitchFamily="34" charset="0"/>
                <a:cs typeface="Arial" pitchFamily="34" charset="0"/>
              </a:rPr>
              <a:t>4/ أن يتدرب على التفكير العلمي المنظم بالقدر الذي تسمح به خبراته، مع البعد عن التعصب والتحرر من الانحرافات.</a:t>
            </a:r>
            <a:endParaRPr lang="en-US" b="1" dirty="0" smtClean="0">
              <a:solidFill>
                <a:srgbClr val="0070C0"/>
              </a:solidFill>
              <a:latin typeface="Arial" pitchFamily="34" charset="0"/>
              <a:cs typeface="Arial" pitchFamily="34" charset="0"/>
            </a:endParaRPr>
          </a:p>
          <a:p>
            <a:pPr algn="r" rtl="1"/>
            <a:r>
              <a:rPr lang="ar-SA" b="1" dirty="0" smtClean="0">
                <a:solidFill>
                  <a:srgbClr val="0070C0"/>
                </a:solidFill>
                <a:latin typeface="Arial" pitchFamily="34" charset="0"/>
                <a:cs typeface="Arial" pitchFamily="34" charset="0"/>
              </a:rPr>
              <a:t>5/ أن تنمي المدرسة  قدرات الطفل الابتكارية .</a:t>
            </a:r>
            <a:endParaRPr lang="en-US" b="1" dirty="0" smtClean="0">
              <a:solidFill>
                <a:srgbClr val="0070C0"/>
              </a:solidFill>
              <a:latin typeface="Arial" pitchFamily="34" charset="0"/>
              <a:cs typeface="Arial" pitchFamily="34" charset="0"/>
            </a:endParaRPr>
          </a:p>
          <a:p>
            <a:pPr algn="r"/>
            <a:endParaRPr lang="en-US" b="1" dirty="0">
              <a:solidFill>
                <a:srgbClr val="0070C0"/>
              </a:solidFill>
              <a:latin typeface="Arial" pitchFamily="34" charset="0"/>
              <a:cs typeface="Arial" pitchFamily="34" charset="0"/>
            </a:endParaRPr>
          </a:p>
        </p:txBody>
      </p:sp>
    </p:spTree>
  </p:cSld>
  <p:clrMapOvr>
    <a:masterClrMapping/>
  </p:clrMapOvr>
  <p:transition spd="slow">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ar-SA"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t>دور المكتبة</a:t>
            </a:r>
            <a: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t/>
            </a:r>
            <a:b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br>
            <a:r>
              <a:rPr lang="ar-SA"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t>في تنمية القدرات العقلية واللغوية لدى أطفال هذه المرحلة</a:t>
            </a:r>
            <a: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t/>
            </a:r>
            <a:b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br>
            <a:endParaRPr lang="en-US" sz="2800" dirty="0"/>
          </a:p>
        </p:txBody>
      </p:sp>
      <p:sp>
        <p:nvSpPr>
          <p:cNvPr id="3" name="عنصر نائب للمحتوى 2"/>
          <p:cNvSpPr>
            <a:spLocks noGrp="1"/>
          </p:cNvSpPr>
          <p:nvPr>
            <p:ph idx="1"/>
          </p:nvPr>
        </p:nvSpPr>
        <p:spPr>
          <a:xfrm>
            <a:off x="304800" y="1905000"/>
            <a:ext cx="8686800" cy="4175125"/>
          </a:xfrm>
        </p:spPr>
        <p:txBody>
          <a:bodyPr/>
          <a:lstStyle/>
          <a:p>
            <a:pPr algn="r"/>
            <a:r>
              <a:rPr lang="ar-SA" b="1" dirty="0" smtClean="0">
                <a:solidFill>
                  <a:srgbClr val="0070C0"/>
                </a:solidFill>
                <a:latin typeface="Arial" pitchFamily="34" charset="0"/>
                <a:cs typeface="Arial" pitchFamily="34" charset="0"/>
              </a:rPr>
              <a:t>    -  إن تأكيد  وترسيخ تلك الجوانب  لدى الأطفال   يتطلب إمدادهم برصيد دام ومتجدد من المواد المكتبية  التي تغذي عقولهم وتنمي قدراتهم ومهاراتهم  وتساعدهم على التعلم  الذاتي الذي يمكنهم من التعليم المستمر طوال الحياة </a:t>
            </a:r>
            <a:r>
              <a:rPr lang="ar-SA" dirty="0" smtClean="0"/>
              <a:t>.</a:t>
            </a:r>
            <a:endParaRPr lang="en-US" dirty="0"/>
          </a:p>
        </p:txBody>
      </p:sp>
      <p:pic>
        <p:nvPicPr>
          <p:cNvPr id="3074" name="Picture 2" descr="http://www.3roos.com/files/ups/2011/351993/61325011805.jpg"/>
          <p:cNvPicPr>
            <a:picLocks noChangeAspect="1" noChangeArrowheads="1"/>
          </p:cNvPicPr>
          <p:nvPr/>
        </p:nvPicPr>
        <p:blipFill>
          <a:blip r:embed="rId2"/>
          <a:srcRect/>
          <a:stretch>
            <a:fillRect/>
          </a:stretch>
        </p:blipFill>
        <p:spPr bwMode="auto">
          <a:xfrm>
            <a:off x="0" y="4038600"/>
            <a:ext cx="9144000" cy="2819400"/>
          </a:xfrm>
          <a:prstGeom prst="rect">
            <a:avLst/>
          </a:prstGeom>
          <a:noFill/>
        </p:spPr>
      </p:pic>
    </p:spTree>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524000"/>
            <a:ext cx="8686800" cy="4556125"/>
          </a:xfrm>
        </p:spPr>
        <p:txBody>
          <a:bodyPr/>
          <a:lstStyle/>
          <a:p>
            <a:pPr algn="r"/>
            <a:r>
              <a:rPr lang="ar-SA" b="1" dirty="0" smtClean="0">
                <a:solidFill>
                  <a:srgbClr val="0070C0"/>
                </a:solidFill>
                <a:latin typeface="Arial" pitchFamily="34" charset="0"/>
                <a:cs typeface="Arial" pitchFamily="34" charset="0"/>
              </a:rPr>
              <a:t>     - أن المكتبة أيا كان نوعها  تعتبر من أهم مؤسسات المجتمع إسهاما في تنشئة الأطفال  وتطوير اهتماماتهم  وإكسابهم مهارات النمو  الذاتي ، وتنمية مهاراتهم وقدراتهم  القرائية ، للتزود بالمعرفة والعلم ، والاعتماد على أنفسهم في تحصيا ذلك .</a:t>
            </a:r>
            <a:endParaRPr lang="en-US" b="1" dirty="0" smtClean="0">
              <a:solidFill>
                <a:srgbClr val="0070C0"/>
              </a:solidFill>
              <a:latin typeface="Arial" pitchFamily="34" charset="0"/>
              <a:cs typeface="Arial" pitchFamily="34" charset="0"/>
            </a:endParaRPr>
          </a:p>
          <a:p>
            <a:pPr algn="r"/>
            <a:endParaRPr lang="en-US" b="1" dirty="0">
              <a:solidFill>
                <a:srgbClr val="0070C0"/>
              </a:solidFill>
              <a:latin typeface="Arial" pitchFamily="34" charset="0"/>
              <a:cs typeface="Arial" pitchFamily="34" charset="0"/>
            </a:endParaRPr>
          </a:p>
        </p:txBody>
      </p:sp>
      <p:sp>
        <p:nvSpPr>
          <p:cNvPr id="4" name="عنوان 1"/>
          <p:cNvSpPr>
            <a:spLocks noGrp="1"/>
          </p:cNvSpPr>
          <p:nvPr>
            <p:ph type="title"/>
          </p:nvPr>
        </p:nvSpPr>
        <p:spPr/>
        <p:txBody>
          <a:bodyPr>
            <a:noAutofit/>
          </a:bodyPr>
          <a:lstStyle/>
          <a:p>
            <a:pPr algn="ctr"/>
            <a:r>
              <a:rPr lang="ar-SA"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t>دور المكتبة</a:t>
            </a:r>
            <a: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t/>
            </a:r>
            <a:b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br>
            <a:r>
              <a:rPr lang="ar-SA"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t>في تنمية القدرات العقلية واللغوية لدى أطفال هذه المرحلة</a:t>
            </a:r>
            <a: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t/>
            </a:r>
            <a:b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br>
            <a:endParaRPr lang="en-US" sz="2800" dirty="0"/>
          </a:p>
        </p:txBody>
      </p:sp>
      <p:sp>
        <p:nvSpPr>
          <p:cNvPr id="2049" name="Rectangle 1"/>
          <p:cNvSpPr>
            <a:spLocks noChangeArrowheads="1"/>
          </p:cNvSpPr>
          <p:nvPr/>
        </p:nvSpPr>
        <p:spPr bwMode="auto">
          <a:xfrm>
            <a:off x="381000" y="4267200"/>
            <a:ext cx="85344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  </a:t>
            </a:r>
            <a:r>
              <a:rPr kumimoji="0" lang="ar-SA" sz="3200" b="1" i="0" u="none" strike="noStrike" cap="none" normalizeH="0" baseline="0" dirty="0" smtClean="0">
                <a:ln>
                  <a:noFill/>
                </a:ln>
                <a:solidFill>
                  <a:srgbClr val="0070C0"/>
                </a:solidFill>
                <a:effectLst/>
                <a:latin typeface="Calibri" pitchFamily="34" charset="0"/>
                <a:ea typeface="Calibri" pitchFamily="34" charset="0"/>
                <a:cs typeface="Arial" pitchFamily="34" charset="0"/>
              </a:rPr>
              <a:t>وتشير المادة ( 17) من :" اتفاق حقوق الطفل " للأمم المتحدة  ( نوفمبر 1989م) إلى ضرورة إتاحة المعلومات والمواد للأطفال  من مصادر قومية  ودولية متنوعة .</a:t>
            </a:r>
            <a:endParaRPr kumimoji="0" lang="ar-SA" sz="3200" b="1" i="0" u="none" strike="noStrike" cap="none" normalizeH="0" baseline="0" dirty="0" smtClean="0">
              <a:ln>
                <a:noFill/>
              </a:ln>
              <a:solidFill>
                <a:srgbClr val="0070C0"/>
              </a:solidFill>
              <a:effectLst/>
              <a:latin typeface="Arial" pitchFamily="34" charset="0"/>
              <a:cs typeface="Arial" pitchFamily="34" charset="0"/>
            </a:endParaRPr>
          </a:p>
        </p:txBody>
      </p:sp>
    </p:spTree>
  </p:cSld>
  <p:clrMapOvr>
    <a:masterClrMapping/>
  </p:clrMapOvr>
  <p:transition spd="slow">
    <p:pull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ar-SA" sz="4000" b="1"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من يقدم الخدمة المكتبية للطفل ؟..</a:t>
            </a:r>
            <a:r>
              <a:rPr lang="en-US" b="1"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r>
            <a:br>
              <a:rPr lang="en-US" b="1"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br>
            <a:endParaRPr lang="en-US" b="1"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عنصر نائب للمحتوى 2"/>
          <p:cNvSpPr>
            <a:spLocks noGrp="1"/>
          </p:cNvSpPr>
          <p:nvPr>
            <p:ph idx="1"/>
          </p:nvPr>
        </p:nvSpPr>
        <p:spPr>
          <a:xfrm>
            <a:off x="304800" y="1143000"/>
            <a:ext cx="8686800" cy="4937125"/>
          </a:xfrm>
        </p:spPr>
        <p:txBody>
          <a:bodyPr>
            <a:normAutofit fontScale="47500" lnSpcReduction="20000"/>
          </a:bodyPr>
          <a:lstStyle/>
          <a:p>
            <a:pPr algn="r" rtl="1"/>
            <a:r>
              <a:rPr lang="ar-SA" sz="5100" b="1" dirty="0" smtClean="0">
                <a:solidFill>
                  <a:srgbClr val="0070C0"/>
                </a:solidFill>
                <a:latin typeface="Arial" pitchFamily="34" charset="0"/>
                <a:cs typeface="Arial" pitchFamily="34" charset="0"/>
              </a:rPr>
              <a:t>    الخدمات المكتبية من الخدمات الأساسية التي يجب توافرها لكل طفل من دون ادني تفرقة أو تمييز...</a:t>
            </a:r>
          </a:p>
          <a:p>
            <a:pPr algn="r" rtl="1"/>
            <a:r>
              <a:rPr lang="ar-SA" sz="5100" b="1" dirty="0" smtClean="0">
                <a:solidFill>
                  <a:srgbClr val="0070C0"/>
                </a:solidFill>
                <a:latin typeface="Arial" pitchFamily="34" charset="0"/>
                <a:cs typeface="Arial" pitchFamily="34" charset="0"/>
              </a:rPr>
              <a:t>    وعليه فان مكتبة الطفل هي تلك المؤسسة التي تقدم خدمات مكتبية ومعلوماتية للأطفال في أعمارهم المختلفة، وذلك بداية من سن الثالثة وحتى سن الخامسة عشرة أو السادسة عشرة.</a:t>
            </a:r>
            <a:endParaRPr lang="en-US" sz="5100" b="1" dirty="0" smtClean="0">
              <a:solidFill>
                <a:srgbClr val="0070C0"/>
              </a:solidFill>
              <a:latin typeface="Arial" pitchFamily="34" charset="0"/>
              <a:cs typeface="Arial" pitchFamily="34" charset="0"/>
            </a:endParaRPr>
          </a:p>
          <a:p>
            <a:pPr algn="r" rtl="1">
              <a:buFont typeface="Wingdings" pitchFamily="2" charset="2"/>
              <a:buChar char="q"/>
            </a:pPr>
            <a:r>
              <a:rPr lang="ar-SA" sz="5100" b="1" dirty="0" smtClean="0">
                <a:solidFill>
                  <a:srgbClr val="0070C0"/>
                </a:solidFill>
                <a:latin typeface="Arial" pitchFamily="34" charset="0"/>
                <a:cs typeface="Arial" pitchFamily="34" charset="0"/>
              </a:rPr>
              <a:t>      ويذكر سالم السالم  أن المكتبات الموجهة  للصغار عدة  أنواع  هي :</a:t>
            </a:r>
            <a:endParaRPr lang="en-US" sz="5100" b="1" dirty="0" smtClean="0">
              <a:solidFill>
                <a:srgbClr val="0070C0"/>
              </a:solidFill>
              <a:latin typeface="Arial" pitchFamily="34" charset="0"/>
              <a:cs typeface="Arial" pitchFamily="34" charset="0"/>
            </a:endParaRPr>
          </a:p>
          <a:p>
            <a:pPr algn="r" rtl="1"/>
            <a:r>
              <a:rPr lang="ar-SA" sz="5100" b="1" dirty="0" smtClean="0">
                <a:solidFill>
                  <a:srgbClr val="0070C0"/>
                </a:solidFill>
                <a:latin typeface="Arial" pitchFamily="34" charset="0"/>
                <a:cs typeface="Arial" pitchFamily="34" charset="0"/>
              </a:rPr>
              <a:t>- المكتبات العامة </a:t>
            </a:r>
            <a:endParaRPr lang="en-US" sz="5100" b="1" dirty="0" smtClean="0">
              <a:solidFill>
                <a:srgbClr val="0070C0"/>
              </a:solidFill>
              <a:latin typeface="Arial" pitchFamily="34" charset="0"/>
              <a:cs typeface="Arial" pitchFamily="34" charset="0"/>
            </a:endParaRPr>
          </a:p>
          <a:p>
            <a:pPr algn="r" rtl="1"/>
            <a:r>
              <a:rPr lang="ar-SA" sz="5100" b="1" dirty="0" smtClean="0">
                <a:solidFill>
                  <a:srgbClr val="0070C0"/>
                </a:solidFill>
                <a:latin typeface="Arial" pitchFamily="34" charset="0"/>
                <a:cs typeface="Arial" pitchFamily="34" charset="0"/>
              </a:rPr>
              <a:t>- المكتبات المدرسية. </a:t>
            </a:r>
            <a:endParaRPr lang="en-US" sz="5100" b="1" dirty="0" smtClean="0">
              <a:solidFill>
                <a:srgbClr val="0070C0"/>
              </a:solidFill>
              <a:latin typeface="Arial" pitchFamily="34" charset="0"/>
              <a:cs typeface="Arial" pitchFamily="34" charset="0"/>
            </a:endParaRPr>
          </a:p>
          <a:p>
            <a:pPr algn="r" rtl="1"/>
            <a:r>
              <a:rPr lang="ar-SA" sz="5100" b="1" dirty="0" smtClean="0">
                <a:solidFill>
                  <a:srgbClr val="0070C0"/>
                </a:solidFill>
                <a:latin typeface="Arial" pitchFamily="34" charset="0"/>
                <a:cs typeface="Arial" pitchFamily="34" charset="0"/>
              </a:rPr>
              <a:t>- مكتبات رياض الأطفال.</a:t>
            </a:r>
            <a:endParaRPr lang="en-US" sz="5100" b="1" dirty="0" smtClean="0">
              <a:solidFill>
                <a:srgbClr val="0070C0"/>
              </a:solidFill>
              <a:latin typeface="Arial" pitchFamily="34" charset="0"/>
              <a:cs typeface="Arial" pitchFamily="34" charset="0"/>
            </a:endParaRPr>
          </a:p>
          <a:p>
            <a:pPr algn="r" rtl="1"/>
            <a:r>
              <a:rPr lang="ar-SA" sz="5100" b="1" dirty="0" smtClean="0">
                <a:solidFill>
                  <a:srgbClr val="0070C0"/>
                </a:solidFill>
                <a:latin typeface="Arial" pitchFamily="34" charset="0"/>
                <a:cs typeface="Arial" pitchFamily="34" charset="0"/>
              </a:rPr>
              <a:t>- مكتبات الأندية الثقافية  والاجتماعية والرياضية .</a:t>
            </a:r>
            <a:endParaRPr lang="en-US" sz="5100" b="1" dirty="0" smtClean="0">
              <a:solidFill>
                <a:srgbClr val="0070C0"/>
              </a:solidFill>
              <a:latin typeface="Arial" pitchFamily="34" charset="0"/>
              <a:cs typeface="Arial" pitchFamily="34" charset="0"/>
            </a:endParaRPr>
          </a:p>
          <a:p>
            <a:pPr algn="r" rtl="1"/>
            <a:r>
              <a:rPr lang="ar-SA" sz="5100" b="1" dirty="0" smtClean="0">
                <a:solidFill>
                  <a:srgbClr val="0070C0"/>
                </a:solidFill>
                <a:latin typeface="Arial" pitchFamily="34" charset="0"/>
                <a:cs typeface="Arial" pitchFamily="34" charset="0"/>
              </a:rPr>
              <a:t>- مكتبات المؤسسات الأهلية والحكومية .</a:t>
            </a:r>
            <a:endParaRPr lang="en-US" sz="5100" b="1" dirty="0" smtClean="0">
              <a:solidFill>
                <a:srgbClr val="0070C0"/>
              </a:solidFill>
              <a:latin typeface="Arial" pitchFamily="34" charset="0"/>
              <a:cs typeface="Arial" pitchFamily="34" charset="0"/>
            </a:endParaRPr>
          </a:p>
          <a:p>
            <a:pPr algn="r" rtl="1"/>
            <a:r>
              <a:rPr lang="ar-SA" sz="5100" b="1" dirty="0" smtClean="0">
                <a:solidFill>
                  <a:srgbClr val="0070C0"/>
                </a:solidFill>
                <a:latin typeface="Arial" pitchFamily="34" charset="0"/>
                <a:cs typeface="Arial" pitchFamily="34" charset="0"/>
              </a:rPr>
              <a:t> - المكتبات المتنقلة</a:t>
            </a:r>
            <a:r>
              <a:rPr lang="ar-SA" dirty="0" smtClean="0"/>
              <a:t>.   </a:t>
            </a:r>
            <a:endParaRPr lang="en-US" dirty="0" smtClean="0"/>
          </a:p>
          <a:p>
            <a:endParaRPr lang="en-US" dirty="0"/>
          </a:p>
        </p:txBody>
      </p:sp>
      <p:sp>
        <p:nvSpPr>
          <p:cNvPr id="4" name="نجمة ذات 5 نقاط 3"/>
          <p:cNvSpPr/>
          <p:nvPr/>
        </p:nvSpPr>
        <p:spPr>
          <a:xfrm>
            <a:off x="8382000" y="1066800"/>
            <a:ext cx="533400" cy="4572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57"/>
          <p:cNvPicPr>
            <a:picLocks noChangeAspect="1" noChangeArrowheads="1" noCrop="1"/>
          </p:cNvPicPr>
          <p:nvPr/>
        </p:nvPicPr>
        <p:blipFill>
          <a:blip r:embed="rId2"/>
          <a:srcRect/>
          <a:stretch>
            <a:fillRect/>
          </a:stretch>
        </p:blipFill>
        <p:spPr bwMode="auto">
          <a:xfrm rot="16200000">
            <a:off x="1752600" y="1219200"/>
            <a:ext cx="5181600" cy="5334000"/>
          </a:xfrm>
          <a:prstGeom prst="rect">
            <a:avLst/>
          </a:prstGeom>
          <a:noFill/>
          <a:ln w="9525">
            <a:noFill/>
            <a:miter lim="800000"/>
            <a:headEnd/>
            <a:tailEnd/>
          </a:ln>
        </p:spPr>
      </p:pic>
    </p:spTree>
  </p:cSld>
  <p:clrMapOvr>
    <a:masterClrMapping/>
  </p:clrMapOvr>
  <p:transition spd="slow">
    <p:wipe dir="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حل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رحلة">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رحلة">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1989</TotalTime>
  <Words>887</Words>
  <Application>Microsoft Office PowerPoint</Application>
  <PresentationFormat>عرض على الشاشة (3:4)‏</PresentationFormat>
  <Paragraphs>53</Paragraphs>
  <Slides>16</Slides>
  <Notes>0</Notes>
  <HiddenSlides>0</HiddenSlides>
  <MMClips>0</MMClips>
  <ScaleCrop>false</ScaleCrop>
  <HeadingPairs>
    <vt:vector size="4" baseType="variant">
      <vt:variant>
        <vt:lpstr>نسق</vt:lpstr>
      </vt:variant>
      <vt:variant>
        <vt:i4>1</vt:i4>
      </vt:variant>
      <vt:variant>
        <vt:lpstr>عناوين الشرائح</vt:lpstr>
      </vt:variant>
      <vt:variant>
        <vt:i4>16</vt:i4>
      </vt:variant>
    </vt:vector>
  </HeadingPairs>
  <TitlesOfParts>
    <vt:vector size="17" baseType="lpstr">
      <vt:lpstr>رحلة</vt:lpstr>
      <vt:lpstr>عرض تقديمي في PowerPoint</vt:lpstr>
      <vt:lpstr>المحاضرة رقم (1)                                   </vt:lpstr>
      <vt:lpstr>حق الطفل في التعليم والمعلومات</vt:lpstr>
      <vt:lpstr>خصائص تلاميذ المرحلة الابتدائية</vt:lpstr>
      <vt:lpstr>النمو العقلي للطفل في المرحلة الابتدائية</vt:lpstr>
      <vt:lpstr>النمو العقلي للطفل في المرحلة الابتدائية</vt:lpstr>
      <vt:lpstr>النمو العقلي للطفل في المرحلة الابتدائية</vt:lpstr>
      <vt:lpstr>النمو اللغوي للطفل في المرحلة الابتدائية</vt:lpstr>
      <vt:lpstr>النمو اللغوي للطفل في المرحلة الابتدائية</vt:lpstr>
      <vt:lpstr>دور المدرسة  في تنمية القدرات العقلية واللغوية لدى أطفال هذه المرحلة </vt:lpstr>
      <vt:lpstr>دور المكتبة في تنمية القدرات العقلية واللغوية لدى أطفال هذه المرحلة </vt:lpstr>
      <vt:lpstr>دور المكتبة في تنمية القدرات العقلية واللغوية لدى أطفال هذه المرحلة </vt:lpstr>
      <vt:lpstr>دور المكتبة في تنمية القدرات العقلية واللغوية لدى أطفال هذه المرحلة </vt:lpstr>
      <vt:lpstr>دور المكتبة في تنمية القدرات العقلية واللغوية لدى أطفال هذه المرحلة </vt:lpstr>
      <vt:lpstr>من يقدم الخدمة المكتبية للطفل ؟..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COMPAQ</dc:creator>
  <cp:lastModifiedBy>user</cp:lastModifiedBy>
  <cp:revision>2</cp:revision>
  <dcterms:created xsi:type="dcterms:W3CDTF">2014-09-08T14:56:35Z</dcterms:created>
  <dcterms:modified xsi:type="dcterms:W3CDTF">2014-11-19T04:38:36Z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