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20" r:id="rId1"/>
  </p:sldMasterIdLst>
  <p:sldIdLst>
    <p:sldId id="256" r:id="rId2"/>
    <p:sldId id="261" r:id="rId3"/>
    <p:sldId id="262" r:id="rId4"/>
    <p:sldId id="263" r:id="rId5"/>
    <p:sldId id="264" r:id="rId6"/>
    <p:sldId id="265" r:id="rId7"/>
    <p:sldId id="266" r:id="rId8"/>
    <p:sldId id="267" r:id="rId9"/>
    <p:sldId id="268" r:id="rId10"/>
    <p:sldId id="269" r:id="rId11"/>
    <p:sldId id="270" r:id="rId12"/>
    <p:sldId id="271" r:id="rId13"/>
    <p:sldId id="273" r:id="rId14"/>
    <p:sldId id="274" r:id="rId15"/>
    <p:sldId id="272" r:id="rId1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81" d="100"/>
          <a:sy n="81" d="100"/>
        </p:scale>
        <p:origin x="-834" y="33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7008C1D4-5F77-472C-990D-8F1112D38EFC}" type="datetimeFigureOut">
              <a:rPr lang="ar-SA" smtClean="0"/>
              <a:t>09/02/36</a:t>
            </a:fld>
            <a:endParaRPr lang="ar-SA" dirty="0"/>
          </a:p>
        </p:txBody>
      </p:sp>
      <p:sp>
        <p:nvSpPr>
          <p:cNvPr id="19" name="عنصر نائب للتذييل 18"/>
          <p:cNvSpPr>
            <a:spLocks noGrp="1"/>
          </p:cNvSpPr>
          <p:nvPr>
            <p:ph type="ftr" sz="quarter" idx="11"/>
          </p:nvPr>
        </p:nvSpPr>
        <p:spPr/>
        <p:txBody>
          <a:bodyPr/>
          <a:lstStyle/>
          <a:p>
            <a:endParaRPr lang="ar-SA" dirty="0"/>
          </a:p>
        </p:txBody>
      </p:sp>
      <p:sp>
        <p:nvSpPr>
          <p:cNvPr id="27" name="عنصر نائب لرقم الشريحة 26"/>
          <p:cNvSpPr>
            <a:spLocks noGrp="1"/>
          </p:cNvSpPr>
          <p:nvPr>
            <p:ph type="sldNum" sz="quarter" idx="12"/>
          </p:nvPr>
        </p:nvSpPr>
        <p:spPr/>
        <p:txBody>
          <a:bodyPr/>
          <a:lstStyle/>
          <a:p>
            <a:fld id="{48934A3C-BC0A-4C09-97F9-FE6DC317DD68}" type="slidenum">
              <a:rPr lang="ar-SA" smtClean="0"/>
              <a:t>‹#›</a:t>
            </a:fld>
            <a:endParaRPr lang="ar-SA"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7008C1D4-5F77-472C-990D-8F1112D38EFC}" type="datetimeFigureOut">
              <a:rPr lang="ar-SA" smtClean="0"/>
              <a:t>09/02/36</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48934A3C-BC0A-4C09-97F9-FE6DC317DD68}" type="slidenum">
              <a:rPr lang="ar-SA" smtClean="0"/>
              <a:t>‹#›</a:t>
            </a:fld>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008C1D4-5F77-472C-990D-8F1112D38EFC}" type="datetimeFigureOut">
              <a:rPr lang="ar-SA" smtClean="0"/>
              <a:t>09/02/36</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48934A3C-BC0A-4C09-97F9-FE6DC317DD68}" type="slidenum">
              <a:rPr lang="ar-SA" smtClean="0"/>
              <a:t>‹#›</a:t>
            </a:fld>
            <a:endParaRPr lang="ar-SA"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7008C1D4-5F77-472C-990D-8F1112D38EFC}" type="datetimeFigureOut">
              <a:rPr lang="ar-SA" smtClean="0"/>
              <a:t>09/02/36</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48934A3C-BC0A-4C09-97F9-FE6DC317DD68}" type="slidenum">
              <a:rPr lang="ar-SA" smtClean="0"/>
              <a:t>‹#›</a:t>
            </a:fld>
            <a:endParaRPr lang="ar-S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7008C1D4-5F77-472C-990D-8F1112D38EFC}" type="datetimeFigureOut">
              <a:rPr lang="ar-SA" smtClean="0"/>
              <a:t>09/02/36</a:t>
            </a:fld>
            <a:endParaRPr lang="ar-SA" dirty="0"/>
          </a:p>
        </p:txBody>
      </p:sp>
      <p:sp>
        <p:nvSpPr>
          <p:cNvPr id="8" name="عنصر نائب للتذييل 7"/>
          <p:cNvSpPr>
            <a:spLocks noGrp="1"/>
          </p:cNvSpPr>
          <p:nvPr>
            <p:ph type="ftr" sz="quarter" idx="11"/>
          </p:nvPr>
        </p:nvSpPr>
        <p:spPr/>
        <p:txBody>
          <a:bodyPr/>
          <a:lstStyle/>
          <a:p>
            <a:endParaRPr lang="ar-SA" dirty="0"/>
          </a:p>
        </p:txBody>
      </p:sp>
      <p:sp>
        <p:nvSpPr>
          <p:cNvPr id="9" name="عنصر نائب لرقم الشريحة 8"/>
          <p:cNvSpPr>
            <a:spLocks noGrp="1"/>
          </p:cNvSpPr>
          <p:nvPr>
            <p:ph type="sldNum" sz="quarter" idx="12"/>
          </p:nvPr>
        </p:nvSpPr>
        <p:spPr/>
        <p:txBody>
          <a:bodyPr/>
          <a:lstStyle/>
          <a:p>
            <a:fld id="{48934A3C-BC0A-4C09-97F9-FE6DC317DD68}" type="slidenum">
              <a:rPr lang="ar-SA" smtClean="0"/>
              <a:t>‹#›</a:t>
            </a:fld>
            <a:endParaRPr lang="ar-S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7008C1D4-5F77-472C-990D-8F1112D38EFC}" type="datetimeFigureOut">
              <a:rPr lang="ar-SA" smtClean="0"/>
              <a:t>09/02/36</a:t>
            </a:fld>
            <a:endParaRPr lang="ar-SA" dirty="0"/>
          </a:p>
        </p:txBody>
      </p:sp>
      <p:sp>
        <p:nvSpPr>
          <p:cNvPr id="4" name="عنصر نائب للتذييل 3"/>
          <p:cNvSpPr>
            <a:spLocks noGrp="1"/>
          </p:cNvSpPr>
          <p:nvPr>
            <p:ph type="ftr" sz="quarter" idx="11"/>
          </p:nvPr>
        </p:nvSpPr>
        <p:spPr/>
        <p:txBody>
          <a:bodyPr/>
          <a:lstStyle/>
          <a:p>
            <a:endParaRPr lang="ar-SA" dirty="0"/>
          </a:p>
        </p:txBody>
      </p:sp>
      <p:sp>
        <p:nvSpPr>
          <p:cNvPr id="5" name="عنصر نائب لرقم الشريحة 4"/>
          <p:cNvSpPr>
            <a:spLocks noGrp="1"/>
          </p:cNvSpPr>
          <p:nvPr>
            <p:ph type="sldNum" sz="quarter" idx="12"/>
          </p:nvPr>
        </p:nvSpPr>
        <p:spPr/>
        <p:txBody>
          <a:bodyPr/>
          <a:lstStyle/>
          <a:p>
            <a:fld id="{48934A3C-BC0A-4C09-97F9-FE6DC317DD68}" type="slidenum">
              <a:rPr lang="ar-SA" smtClean="0"/>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008C1D4-5F77-472C-990D-8F1112D38EFC}" type="datetimeFigureOut">
              <a:rPr lang="ar-SA" smtClean="0"/>
              <a:t>09/02/36</a:t>
            </a:fld>
            <a:endParaRPr lang="ar-SA" dirty="0"/>
          </a:p>
        </p:txBody>
      </p:sp>
      <p:sp>
        <p:nvSpPr>
          <p:cNvPr id="3" name="عنصر نائب للتذييل 2"/>
          <p:cNvSpPr>
            <a:spLocks noGrp="1"/>
          </p:cNvSpPr>
          <p:nvPr>
            <p:ph type="ftr" sz="quarter" idx="11"/>
          </p:nvPr>
        </p:nvSpPr>
        <p:spPr/>
        <p:txBody>
          <a:bodyPr/>
          <a:lstStyle/>
          <a:p>
            <a:endParaRPr lang="ar-SA" dirty="0"/>
          </a:p>
        </p:txBody>
      </p:sp>
      <p:sp>
        <p:nvSpPr>
          <p:cNvPr id="4" name="عنصر نائب لرقم الشريحة 3"/>
          <p:cNvSpPr>
            <a:spLocks noGrp="1"/>
          </p:cNvSpPr>
          <p:nvPr>
            <p:ph type="sldNum" sz="quarter" idx="12"/>
          </p:nvPr>
        </p:nvSpPr>
        <p:spPr/>
        <p:txBody>
          <a:bodyPr/>
          <a:lstStyle/>
          <a:p>
            <a:fld id="{48934A3C-BC0A-4C09-97F9-FE6DC317DD68}" type="slidenum">
              <a:rPr lang="ar-SA" smtClean="0"/>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7008C1D4-5F77-472C-990D-8F1112D38EFC}" type="datetimeFigureOut">
              <a:rPr lang="ar-SA" smtClean="0"/>
              <a:t>09/02/36</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48934A3C-BC0A-4C09-97F9-FE6DC317DD68}" type="slidenum">
              <a:rPr lang="ar-SA" smtClean="0"/>
              <a:t>‹#›</a:t>
            </a:fld>
            <a:endParaRPr lang="ar-S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008C1D4-5F77-472C-990D-8F1112D38EFC}" type="datetimeFigureOut">
              <a:rPr lang="ar-SA" smtClean="0"/>
              <a:t>09/02/36</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a:xfrm>
            <a:off x="8077200" y="6356350"/>
            <a:ext cx="609600" cy="365125"/>
          </a:xfrm>
        </p:spPr>
        <p:txBody>
          <a:bodyPr/>
          <a:lstStyle/>
          <a:p>
            <a:fld id="{48934A3C-BC0A-4C09-97F9-FE6DC317DD68}" type="slidenum">
              <a:rPr lang="ar-SA" smtClean="0"/>
              <a:t>‹#›</a:t>
            </a:fld>
            <a:endParaRPr lang="ar-SA" dirty="0"/>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dirty="0"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7008C1D4-5F77-472C-990D-8F1112D38EFC}" type="datetimeFigureOut">
              <a:rPr lang="ar-SA" smtClean="0"/>
              <a:t>09/02/36</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48934A3C-BC0A-4C09-97F9-FE6DC317DD68}" type="slidenum">
              <a:rPr lang="ar-SA" smtClean="0"/>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7008C1D4-5F77-472C-990D-8F1112D38EFC}" type="datetimeFigureOut">
              <a:rPr lang="ar-SA" smtClean="0"/>
              <a:t>09/02/36</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48934A3C-BC0A-4C09-97F9-FE6DC317DD68}" type="slidenum">
              <a:rPr lang="ar-SA" smtClean="0"/>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008C1D4-5F77-472C-990D-8F1112D38EFC}" type="datetimeFigureOut">
              <a:rPr lang="ar-SA" smtClean="0"/>
              <a:t>09/02/36</a:t>
            </a:fld>
            <a:endParaRPr lang="ar-SA" dirty="0"/>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dirty="0"/>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8934A3C-BC0A-4C09-97F9-FE6DC317DD68}" type="slidenum">
              <a:rPr lang="ar-SA" smtClean="0"/>
              <a:t>‹#›</a:t>
            </a:fld>
            <a:endParaRPr lang="ar-SA" dirty="0"/>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3400" y="1371600"/>
            <a:ext cx="7851648" cy="2700342"/>
          </a:xfrm>
        </p:spPr>
        <p:txBody>
          <a:bodyPr/>
          <a:lstStyle/>
          <a:p>
            <a:pPr algn="ctr"/>
            <a:r>
              <a:rPr lang="en-US" dirty="0" smtClean="0"/>
              <a:t> </a:t>
            </a:r>
            <a:r>
              <a:rPr lang="ar-SA" dirty="0" smtClean="0"/>
              <a:t> المستوى السابع</a:t>
            </a:r>
            <a:br>
              <a:rPr lang="ar-SA" dirty="0" smtClean="0"/>
            </a:br>
            <a:r>
              <a:rPr lang="ar-SA" dirty="0" smtClean="0"/>
              <a:t>مصادر المعلومات المناسبة للشباب</a:t>
            </a:r>
            <a:endParaRPr lang="ar-SA" dirty="0"/>
          </a:p>
        </p:txBody>
      </p:sp>
      <p:sp>
        <p:nvSpPr>
          <p:cNvPr id="3" name="عنوان فرعي 2"/>
          <p:cNvSpPr>
            <a:spLocks noGrp="1"/>
          </p:cNvSpPr>
          <p:nvPr>
            <p:ph type="subTitle" idx="1"/>
          </p:nvPr>
        </p:nvSpPr>
        <p:spPr>
          <a:xfrm>
            <a:off x="533400" y="3228536"/>
            <a:ext cx="7854696" cy="2915108"/>
          </a:xfrm>
        </p:spPr>
        <p:txBody>
          <a:bodyPr>
            <a:normAutofit/>
          </a:bodyPr>
          <a:lstStyle/>
          <a:p>
            <a:pPr algn="l"/>
            <a:endParaRPr lang="ar-SA" dirty="0" smtClean="0"/>
          </a:p>
          <a:p>
            <a:pPr algn="l"/>
            <a:endParaRPr lang="ar-SA" dirty="0" smtClean="0"/>
          </a:p>
          <a:p>
            <a:pPr algn="l"/>
            <a:endParaRPr lang="ar-SA" dirty="0" smtClean="0"/>
          </a:p>
          <a:p>
            <a:pPr algn="l"/>
            <a:endParaRPr lang="ar-SA" dirty="0" smtClean="0"/>
          </a:p>
          <a:p>
            <a:pPr algn="l"/>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إعداد :د/أميمه كمال الدين حسن</a:t>
            </a:r>
            <a:endPar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تعريف مصطلح الشباب</a:t>
            </a:r>
            <a:endPar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 name="عنصر نائب للمحتوى 2"/>
          <p:cNvSpPr>
            <a:spLocks noGrp="1"/>
          </p:cNvSpPr>
          <p:nvPr>
            <p:ph idx="1"/>
          </p:nvPr>
        </p:nvSpPr>
        <p:spPr>
          <a:xfrm>
            <a:off x="571472" y="1785926"/>
            <a:ext cx="8229600" cy="4389120"/>
          </a:xfrm>
        </p:spPr>
        <p:txBody>
          <a:bodyPr>
            <a:normAutofit fontScale="85000" lnSpcReduction="10000"/>
          </a:bodyPr>
          <a:lstStyle/>
          <a:p>
            <a:r>
              <a:rPr lang="ar-SA" sz="3200" b="1" dirty="0" smtClean="0">
                <a:ln w="10541" cmpd="sng">
                  <a:solidFill>
                    <a:srgbClr val="7D7D7D">
                      <a:tint val="100000"/>
                      <a:shade val="100000"/>
                      <a:satMod val="110000"/>
                    </a:srgbClr>
                  </a:solidFill>
                  <a:prstDash val="solid"/>
                </a:ln>
                <a:solidFill>
                  <a:srgbClr val="FF0000"/>
                </a:solidFill>
              </a:rPr>
              <a:t>المعنى اللغوي للمصطلح</a:t>
            </a:r>
            <a:endParaRPr lang="en-US" sz="3200" b="1" dirty="0" smtClean="0">
              <a:ln w="10541" cmpd="sng">
                <a:solidFill>
                  <a:srgbClr val="7D7D7D">
                    <a:tint val="100000"/>
                    <a:shade val="100000"/>
                    <a:satMod val="110000"/>
                  </a:srgbClr>
                </a:solidFill>
                <a:prstDash val="solid"/>
              </a:ln>
              <a:solidFill>
                <a:srgbClr val="FF0000"/>
              </a:solidFill>
            </a:endParaRPr>
          </a:p>
          <a:p>
            <a:pPr rtl="0"/>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ورد في معجم المعاني العربية المعني اللغوي لمصطلح شباب بأنه اسم بمعنى الفتاء والحداثة  عكس الهرم ،وشباب الشيء: أوله  </a:t>
            </a:r>
          </a:p>
          <a:p>
            <a:pPr rtl="0">
              <a:buFont typeface="Arial" pitchFamily="34" charset="0"/>
              <a:buChar char="•"/>
            </a:pPr>
            <a:r>
              <a:rPr lang="ar-M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ومعنى الشباب أيضا في معجم الوسيط هو من أدرك سن البلوغ إلى سن </a:t>
            </a:r>
            <a:r>
              <a:rPr lang="en-US"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r>
              <a:rPr lang="ar-M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الرجولة و الشباب</a:t>
            </a:r>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p>
          <a:p>
            <a:pPr rtl="0">
              <a:buNone/>
            </a:pPr>
            <a:endPar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rtl="0">
              <a:buFont typeface="Wingdings" pitchFamily="2" charset="2"/>
              <a:buChar char="§"/>
            </a:pPr>
            <a:r>
              <a:rPr lang="ar-SA" sz="3300" b="1" u="sng" cap="all" dirty="0" smtClean="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rPr>
              <a:t>و رعاية الشَّباب </a:t>
            </a:r>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تعني : </a:t>
            </a:r>
            <a:endParaRPr lang="en-US" sz="35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buNone/>
            </a:pPr>
            <a:r>
              <a:rPr lang="ar-SA" sz="35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الجهود التي تهدف إلى مساعدة الشباب على أن يجتازوا مراحل النموّ بنجاح ، وحتى يكتسبوا قدرات ومهارات تساعدهم على أن يكونوا مواطنين صالحين.</a:t>
            </a:r>
          </a:p>
          <a:p>
            <a:pPr rtl="0">
              <a:buFont typeface="Arial" pitchFamily="34" charset="0"/>
              <a:buChar char="•"/>
            </a:pPr>
            <a:endParaRPr lang="en-US" dirty="0" smtClean="0"/>
          </a:p>
          <a:p>
            <a:endParaRPr lang="ar-S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تعريف مصطلح الشباب</a:t>
            </a:r>
            <a:endParaRPr lang="ar-SA" dirty="0"/>
          </a:p>
        </p:txBody>
      </p:sp>
      <p:sp>
        <p:nvSpPr>
          <p:cNvPr id="3" name="عنصر نائب للمحتوى 2"/>
          <p:cNvSpPr>
            <a:spLocks noGrp="1"/>
          </p:cNvSpPr>
          <p:nvPr>
            <p:ph idx="1"/>
          </p:nvPr>
        </p:nvSpPr>
        <p:spPr/>
        <p:txBody>
          <a:bodyPr/>
          <a:lstStyle/>
          <a:p>
            <a:r>
              <a:rPr lang="ar-M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ومرادفات الكلمة كثيرة منها مثلا </a:t>
            </a:r>
            <a:r>
              <a:rPr lang="ar-MA" sz="3200" b="1" u="sng" cap="all" dirty="0" smtClean="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rPr>
              <a:t>مراهق</a:t>
            </a:r>
            <a:r>
              <a:rPr lang="ar-MA" sz="3200" b="1" u="sng"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ar-M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ar-MA" sz="3200" b="1" u="sng" cap="all" dirty="0" smtClean="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rPr>
              <a:t>وفتى</a:t>
            </a:r>
            <a:r>
              <a:rPr lang="ar-MA" sz="3200" b="1" u="sng"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 </a:t>
            </a:r>
            <a:r>
              <a:rPr lang="ar-MA" sz="3200" b="1" u="sng" cap="all" dirty="0" smtClean="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rPr>
              <a:t>وصبي</a:t>
            </a:r>
            <a:r>
              <a:rPr lang="ar-M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,هي كلمات لا تدل على مراحل عمرية محددة ومفصلة بقدر ما تشير إلى خصائص جسمية ونفسية لفترة من الحياة , وهي تعني </a:t>
            </a:r>
            <a:r>
              <a:rPr lang="ar-MA" sz="3200" b="1" u="sng" cap="all" dirty="0" smtClean="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rPr>
              <a:t>القوة و النشاط والحركة والحماس </a:t>
            </a:r>
            <a:r>
              <a:rPr lang="ar-M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endParaRPr lang="en-US"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r>
              <a:rPr lang="en-US" sz="3200" dirty="0" smtClean="0"/>
              <a:t> </a:t>
            </a:r>
          </a:p>
          <a:p>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14356"/>
            <a:ext cx="8229600" cy="1132732"/>
          </a:xfrm>
        </p:spPr>
        <p:txBody>
          <a:bodyPr>
            <a:normAutofit fontScale="90000"/>
          </a:bodyPr>
          <a:lstStyle/>
          <a:p>
            <a:pPr algn="ctr"/>
            <a:r>
              <a:rPr lang="ar-SA" b="1" dirty="0" smtClean="0"/>
              <a:t/>
            </a:r>
            <a:br>
              <a:rPr lang="ar-SA" b="1" dirty="0" smtClean="0"/>
            </a:br>
            <a:r>
              <a:rPr lang="ar-SA" b="1" dirty="0" smtClean="0"/>
              <a:t/>
            </a:r>
            <a:br>
              <a:rPr lang="ar-SA" b="1" dirty="0" smtClean="0"/>
            </a:br>
            <a:r>
              <a:rPr lang="ar-SA" b="1" dirty="0" smtClean="0"/>
              <a:t/>
            </a:r>
            <a:br>
              <a:rPr lang="ar-SA" b="1" dirty="0" smtClean="0"/>
            </a:br>
            <a:r>
              <a:rPr lang="ar-SA" b="1" dirty="0" smtClean="0"/>
              <a:t/>
            </a:r>
            <a:br>
              <a:rPr lang="ar-SA" b="1" dirty="0" smtClean="0"/>
            </a:br>
            <a:r>
              <a:rPr lang="ar-SA" b="1" dirty="0" smtClean="0"/>
              <a:t/>
            </a:r>
            <a:br>
              <a:rPr lang="ar-SA" b="1" dirty="0" smtClean="0"/>
            </a:br>
            <a:r>
              <a:rPr lang="ar-SA" b="1" dirty="0" smtClean="0"/>
              <a:t/>
            </a:r>
            <a:br>
              <a:rPr lang="ar-SA" b="1" dirty="0" smtClean="0"/>
            </a:br>
            <a:r>
              <a:rPr lang="ar-SA" b="1" dirty="0" smtClean="0"/>
              <a:t/>
            </a:r>
            <a:br>
              <a:rPr lang="ar-SA" b="1" dirty="0" smtClean="0"/>
            </a:br>
            <a:r>
              <a:rPr lang="ar-SA" b="1" dirty="0" smtClean="0"/>
              <a:t/>
            </a:r>
            <a:br>
              <a:rPr lang="ar-SA" b="1" dirty="0" smtClean="0"/>
            </a:br>
            <a:r>
              <a:rPr lang="ar-SA" b="1" dirty="0" smtClean="0"/>
              <a:t/>
            </a:r>
            <a:br>
              <a:rPr lang="ar-SA"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dirty="0" smtClean="0"/>
              <a:t/>
            </a:r>
            <a:br>
              <a:rPr lang="en-US" dirty="0" smtClean="0"/>
            </a:br>
            <a:endParaRPr lang="ar-SA" dirty="0"/>
          </a:p>
        </p:txBody>
      </p:sp>
      <p:sp>
        <p:nvSpPr>
          <p:cNvPr id="3" name="عنصر نائب للمحتوى 2"/>
          <p:cNvSpPr>
            <a:spLocks noGrp="1"/>
          </p:cNvSpPr>
          <p:nvPr>
            <p:ph idx="1"/>
          </p:nvPr>
        </p:nvSpPr>
        <p:spPr>
          <a:xfrm>
            <a:off x="457200" y="928670"/>
            <a:ext cx="8229600" cy="5395930"/>
          </a:xfrm>
        </p:spPr>
        <p:txBody>
          <a:bodyPr/>
          <a:lstStyle/>
          <a:p>
            <a:endPar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buNone/>
            </a:pPr>
            <a:r>
              <a:rPr lang="ar-SA" sz="32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المعنى الاصطلاحي العلمي  للشباب </a:t>
            </a:r>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p>
          <a:p>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تختلف وجهه النظر العلمية للعلماء في التوصل إلى تعريف محدد للشباب نظرا لاختلاف وجهات النظر الايدولوجية بين الباحثين. عليه لا يوجد تعريف محدد للشباب. </a:t>
            </a:r>
          </a:p>
          <a:p>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وهناك صعوبة في إيجاد تحديد واضح لهذا المفهوم لعدة أسباب من أهمها اختلاف الأهداف المنشودة لمن وضع التعريف وتباين المفاهيم، والأفكار العامة التي يقوم عليها التحليل السيكولوجي والاجتماعي الذي يخدم تلك الأهداف</a:t>
            </a:r>
          </a:p>
          <a:p>
            <a:endPar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ar-SA" sz="3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3200" b="1" dirty="0" smtClean="0">
                <a:ln w="10541" cmpd="sng">
                  <a:solidFill>
                    <a:srgbClr val="7D7D7D">
                      <a:tint val="100000"/>
                      <a:shade val="100000"/>
                      <a:satMod val="110000"/>
                    </a:srgbClr>
                  </a:solidFill>
                  <a:prstDash val="solid"/>
                </a:ln>
                <a:solidFill>
                  <a:srgbClr val="FF0000"/>
                </a:solidFill>
              </a:rPr>
              <a:t>تعدد الاتجاهات الفكرية في تحديد مفهوم موحد  للشباب</a:t>
            </a:r>
            <a:endParaRPr lang="ar-SA" sz="3200" b="1" dirty="0">
              <a:ln w="10541" cmpd="sng">
                <a:solidFill>
                  <a:srgbClr val="7D7D7D">
                    <a:tint val="100000"/>
                    <a:shade val="100000"/>
                    <a:satMod val="110000"/>
                  </a:srgbClr>
                </a:solidFill>
                <a:prstDash val="solid"/>
              </a:ln>
              <a:solidFill>
                <a:srgbClr val="FF0000"/>
              </a:solidFill>
            </a:endParaRPr>
          </a:p>
        </p:txBody>
      </p:sp>
      <p:sp>
        <p:nvSpPr>
          <p:cNvPr id="3" name="عنصر نائب للمحتوى 2"/>
          <p:cNvSpPr>
            <a:spLocks noGrp="1"/>
          </p:cNvSpPr>
          <p:nvPr>
            <p:ph idx="1"/>
          </p:nvPr>
        </p:nvSpPr>
        <p:spPr/>
        <p:txBody>
          <a:bodyPr/>
          <a:lstStyle/>
          <a:p>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لذلك فان مفهوم الشباب يتسع للعديد من الاتجاهات التالية:</a:t>
            </a:r>
          </a:p>
          <a:p>
            <a:r>
              <a:rPr lang="ar-SA" sz="32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الاتجاه البيولوجي</a:t>
            </a:r>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وهذا الاتجاه يعرف شريحة الشباب  باعتبارها مرحلة عمريه أو طور من أطوار نمو الإنسان، الذي فيه يكتمل نضجه العضوي، وكذلك نضجه العقلي والنفسي والذي يبدأ من سن15-25، وهناك من يحددها من 13-30. </a:t>
            </a:r>
            <a:endParaRPr lang="ar-SA"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3200" b="1" dirty="0" smtClean="0">
                <a:ln w="10541" cmpd="sng">
                  <a:solidFill>
                    <a:srgbClr val="7D7D7D">
                      <a:tint val="100000"/>
                      <a:shade val="100000"/>
                      <a:satMod val="110000"/>
                    </a:srgbClr>
                  </a:solidFill>
                  <a:prstDash val="solid"/>
                </a:ln>
                <a:solidFill>
                  <a:srgbClr val="FF0000"/>
                </a:solidFill>
              </a:rPr>
              <a:t>تعدد الاتجاهات الفكرية في تحديد مفهوم موحد  للشباب</a:t>
            </a:r>
            <a:endParaRPr lang="ar-SA" sz="3200" dirty="0">
              <a:solidFill>
                <a:srgbClr val="FF0000"/>
              </a:solidFill>
            </a:endParaRPr>
          </a:p>
        </p:txBody>
      </p:sp>
      <p:sp>
        <p:nvSpPr>
          <p:cNvPr id="3" name="عنصر نائب للمحتوى 2"/>
          <p:cNvSpPr>
            <a:spLocks noGrp="1"/>
          </p:cNvSpPr>
          <p:nvPr>
            <p:ph idx="1"/>
          </p:nvPr>
        </p:nvSpPr>
        <p:spPr/>
        <p:txBody>
          <a:bodyPr>
            <a:normAutofit/>
          </a:bodyPr>
          <a:lstStyle/>
          <a:p>
            <a:r>
              <a:rPr lang="ar-S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الاتجاه السيكولوجي </a:t>
            </a:r>
            <a:r>
              <a:rPr lang="ar-SA" sz="3200" dirty="0" smtClean="0"/>
              <a:t>: </a:t>
            </a:r>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يرى هذا الاتجاه أن الشباب حالة عمريه تخضع لنمو بيولوجي من جهة ولثقافة المجتمع من جهة أخرى. بدءاً من سن البلوغ وانتهاء بدخول الفرد إلى عالم الراشدين الكبار، حيث تكون قد اكتملت عمليات التطبيع الاجتماعي. </a:t>
            </a:r>
            <a:endParaRPr lang="ar-SA" sz="3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3200" b="1" dirty="0" smtClean="0">
                <a:ln w="10541" cmpd="sng">
                  <a:solidFill>
                    <a:srgbClr val="7D7D7D">
                      <a:tint val="100000"/>
                      <a:shade val="100000"/>
                      <a:satMod val="110000"/>
                    </a:srgbClr>
                  </a:solidFill>
                  <a:prstDash val="solid"/>
                </a:ln>
                <a:solidFill>
                  <a:srgbClr val="FF0000"/>
                </a:solidFill>
              </a:rPr>
              <a:t>تعدد الاتجاهات الفكرية في تحديد مفهوم موحد  للشباب</a:t>
            </a:r>
            <a:endParaRPr lang="ar-SA" sz="3200" dirty="0">
              <a:solidFill>
                <a:srgbClr val="FF0000"/>
              </a:solidFill>
            </a:endParaRPr>
          </a:p>
        </p:txBody>
      </p:sp>
      <p:sp>
        <p:nvSpPr>
          <p:cNvPr id="3" name="عنصر نائب للمحتوى 2"/>
          <p:cNvSpPr>
            <a:spLocks noGrp="1"/>
          </p:cNvSpPr>
          <p:nvPr>
            <p:ph idx="1"/>
          </p:nvPr>
        </p:nvSpPr>
        <p:spPr/>
        <p:txBody>
          <a:bodyPr>
            <a:normAutofit lnSpcReduction="10000"/>
          </a:bodyPr>
          <a:lstStyle/>
          <a:p>
            <a:r>
              <a:rPr lang="ar-SA" sz="3200" b="1" dirty="0" smtClean="0">
                <a:ln w="10541" cmpd="sng">
                  <a:solidFill>
                    <a:srgbClr val="7D7D7D">
                      <a:tint val="100000"/>
                      <a:shade val="100000"/>
                      <a:satMod val="110000"/>
                    </a:srgbClr>
                  </a:solidFill>
                  <a:prstDash val="solid"/>
                </a:ln>
                <a:solidFill>
                  <a:srgbClr val="FF0000"/>
                </a:solidFill>
              </a:rPr>
              <a:t>الاتجاه الاجتماعي</a:t>
            </a:r>
            <a:r>
              <a:rPr lang="ar-SA" sz="32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a:t>
            </a:r>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ينظر هذا الاتجاه للشباب باعتباره حقيقة اجتماعية وليس ظاهرة بيولوجية فقط، بمعنى أن هناك مجموعة من السمات والخصائص إذا توافرت في فئة من السكان كانت هذه الفئة شبابا. </a:t>
            </a:r>
          </a:p>
          <a:p>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ومن هذا المنطلق يرى </a:t>
            </a:r>
            <a:r>
              <a:rPr lang="ar-SA" sz="32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علماء الاجتماع </a:t>
            </a:r>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أن الشباب " مرحلة عمرية تبدأ حينما يحاول المجتمع إعداد الشخص وتأهيله لكي يحتل مكانة اجتماعية ويؤدي دوراً أو أدواراً في بنائه وتنتهي حينما يتمكن الشخص من أن يتبوأ مكانته ويؤدي دوره في السياق الاجتماعي</a:t>
            </a:r>
          </a:p>
          <a:p>
            <a:endParaRPr lang="ar-SA" sz="3200" dirty="0" smtClean="0"/>
          </a:p>
          <a:p>
            <a:endParaRPr lang="ar-SA" sz="3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3200" b="1" dirty="0" smtClean="0">
                <a:ln w="10541" cmpd="sng">
                  <a:solidFill>
                    <a:srgbClr val="7D7D7D">
                      <a:tint val="100000"/>
                      <a:shade val="100000"/>
                      <a:satMod val="110000"/>
                    </a:srgbClr>
                  </a:solidFill>
                  <a:prstDash val="solid"/>
                </a:ln>
                <a:solidFill>
                  <a:srgbClr val="FF0000"/>
                </a:solidFill>
              </a:rPr>
              <a:t>تعدد الاتجاهات الفكرية في تحديد مفهوم موحد  للشباب</a:t>
            </a:r>
            <a:endParaRPr lang="ar-SA" sz="3200" dirty="0">
              <a:solidFill>
                <a:srgbClr val="FF0000"/>
              </a:solidFill>
            </a:endParaRPr>
          </a:p>
        </p:txBody>
      </p:sp>
      <p:sp>
        <p:nvSpPr>
          <p:cNvPr id="3" name="عنصر نائب للمحتوى 2"/>
          <p:cNvSpPr>
            <a:spLocks noGrp="1"/>
          </p:cNvSpPr>
          <p:nvPr>
            <p:ph idx="1"/>
          </p:nvPr>
        </p:nvSpPr>
        <p:spPr/>
        <p:txBody>
          <a:bodyPr>
            <a:normAutofit fontScale="92500"/>
          </a:bodyPr>
          <a:lstStyle/>
          <a:p>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كما </a:t>
            </a:r>
            <a:r>
              <a:rPr lang="ar-SA" sz="32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عرفت فئة الشباب </a:t>
            </a:r>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بأنها فتره العمر التي تتميز بالقابلية للنمو يمر فيها الإنسان بمراحل حيوية تتميز بالقابلية للنمو الذهني ، والنفسي والاجتماعي والبدني والعاطفي .</a:t>
            </a:r>
            <a:r>
              <a:rPr lang="en-US"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r>
            <a:br>
              <a:rPr lang="en-US"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r>
            <a:br>
              <a:rPr lang="en-US"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هذا ويختلف مفهوم الشباب من المنظور الاجتماعي عن المفهوم البيولوجي من حيث الاقتصار على جوانب النضج الجسمي ، كما يختلف عن المفهوم السيكولوجي من حيث الاقتصار على جوانب النضج النفسي </a:t>
            </a:r>
            <a:r>
              <a:rPr lang="en-US" dirty="0" smtClean="0"/>
              <a:t>.</a:t>
            </a:r>
            <a:br>
              <a:rPr lang="en-US" dirty="0" smtClean="0"/>
            </a:b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ln w="10541" cmpd="sng">
                  <a:solidFill>
                    <a:srgbClr val="7D7D7D">
                      <a:tint val="100000"/>
                      <a:shade val="100000"/>
                      <a:satMod val="110000"/>
                    </a:srgbClr>
                  </a:solidFill>
                  <a:prstDash val="solid"/>
                </a:ln>
                <a:solidFill>
                  <a:srgbClr val="FF0000"/>
                </a:solidFill>
              </a:rPr>
              <a:t>خلاصة التعريفات السابقة</a:t>
            </a:r>
            <a:endParaRPr lang="ar-SA" b="1" dirty="0">
              <a:ln w="10541" cmpd="sng">
                <a:solidFill>
                  <a:srgbClr val="7D7D7D">
                    <a:tint val="100000"/>
                    <a:shade val="100000"/>
                    <a:satMod val="110000"/>
                  </a:srgbClr>
                </a:solidFill>
                <a:prstDash val="solid"/>
              </a:ln>
              <a:solidFill>
                <a:srgbClr val="FF0000"/>
              </a:solidFill>
            </a:endParaRPr>
          </a:p>
        </p:txBody>
      </p:sp>
      <p:sp>
        <p:nvSpPr>
          <p:cNvPr id="3" name="عنصر نائب للمحتوى 2"/>
          <p:cNvSpPr>
            <a:spLocks noGrp="1"/>
          </p:cNvSpPr>
          <p:nvPr>
            <p:ph idx="1"/>
          </p:nvPr>
        </p:nvSpPr>
        <p:spPr/>
        <p:txBody>
          <a:bodyPr/>
          <a:lstStyle/>
          <a:p>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من خلال كل ما سبق يتضح  أن الكل يتفق بأن الشباب يمثل  القوة المحركة لكل شعب، و هو الأساس الذي يقوم عليه بناء المجتمعات وتشكل هذه الفئة</a:t>
            </a:r>
            <a:r>
              <a:rPr lang="en-US"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ar-M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في كل المجتمعات الشريحة الأكثر تأثرا بالأوضاع السياسية والاقتصادية السائدة ، وهي الفئة الأكثر دينامي</a:t>
            </a:r>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كي</a:t>
            </a:r>
            <a:r>
              <a:rPr lang="ar-M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ة وتحركا في المجتمع</a:t>
            </a:r>
            <a:r>
              <a:rPr lang="en-US"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p>
          <a:p>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ln w="10541" cmpd="sng">
                  <a:solidFill>
                    <a:srgbClr val="7D7D7D">
                      <a:tint val="100000"/>
                      <a:shade val="100000"/>
                      <a:satMod val="110000"/>
                    </a:srgbClr>
                  </a:solidFill>
                  <a:prstDash val="solid"/>
                </a:ln>
                <a:solidFill>
                  <a:srgbClr val="FF0000"/>
                </a:solidFill>
              </a:rPr>
              <a:t>دور المكتبات في تعزيز الأمن الفكري للشباب</a:t>
            </a:r>
            <a:endParaRPr lang="ar-SA" b="1" dirty="0">
              <a:ln w="10541" cmpd="sng">
                <a:solidFill>
                  <a:srgbClr val="7D7D7D">
                    <a:tint val="100000"/>
                    <a:shade val="100000"/>
                    <a:satMod val="110000"/>
                  </a:srgbClr>
                </a:solidFill>
                <a:prstDash val="solid"/>
              </a:ln>
              <a:solidFill>
                <a:srgbClr val="FF0000"/>
              </a:solidFill>
            </a:endParaRPr>
          </a:p>
        </p:txBody>
      </p:sp>
      <p:sp>
        <p:nvSpPr>
          <p:cNvPr id="3" name="عنصر نائب للمحتوى 2"/>
          <p:cNvSpPr>
            <a:spLocks noGrp="1"/>
          </p:cNvSpPr>
          <p:nvPr>
            <p:ph idx="1"/>
          </p:nvPr>
        </p:nvSpPr>
        <p:spPr/>
        <p:txBody>
          <a:bodyPr>
            <a:noAutofit/>
          </a:bodyPr>
          <a:lstStyle/>
          <a:p>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أن التغيرات الاجتماعية المتسارعة التي حدثت في هذا العصر أدت إلى زيادة التغير في منظومة القيم والعلاقات الاجتماعية لكافة دول العالم، وظهور عدد من المخاطر الفكرية والثقافية والدعوة إلى تذويب الثقافات مما يهدد الهوية الثقافية للمجتمع، ويؤثر على درجة ولاء وانتماء الأفراد للوطن</a:t>
            </a:r>
            <a:r>
              <a:rPr lang="en-US"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p>
          <a:p>
            <a:endParaRPr lang="ar-SA" sz="3200"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ln w="10541" cmpd="sng">
                  <a:solidFill>
                    <a:srgbClr val="7D7D7D">
                      <a:tint val="100000"/>
                      <a:shade val="100000"/>
                      <a:satMod val="110000"/>
                    </a:srgbClr>
                  </a:solidFill>
                  <a:prstDash val="solid"/>
                </a:ln>
                <a:solidFill>
                  <a:srgbClr val="FF0000"/>
                </a:solidFill>
              </a:rPr>
              <a:t>دور المكتبات في تعزيز الأمن الفكري للشباب</a:t>
            </a:r>
            <a:endParaRPr lang="ar-SA" dirty="0"/>
          </a:p>
        </p:txBody>
      </p:sp>
      <p:sp>
        <p:nvSpPr>
          <p:cNvPr id="3" name="عنصر نائب للمحتوى 2"/>
          <p:cNvSpPr>
            <a:spLocks noGrp="1"/>
          </p:cNvSpPr>
          <p:nvPr>
            <p:ph idx="1"/>
          </p:nvPr>
        </p:nvSpPr>
        <p:spPr/>
        <p:txBody>
          <a:bodyPr/>
          <a:lstStyle/>
          <a:p>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وهذا ما أكد وعزز دور المؤسسات التعليمية بكافة مستوياتها ومؤسسات المعلومات من مكتبات مدرسية وجامعية ومكتبات عامة في تعزيز وتنمية الانتماء وتدعيمه، وتشكيل شخصية المواطن والتزاماته، وتزويده بعدد من مفاهيم المواطنة الصالحة وخصائصها، واهم المهارات اللازمة لها.</a:t>
            </a:r>
          </a:p>
          <a:p>
            <a:endPar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ln w="10541" cmpd="sng">
                  <a:solidFill>
                    <a:srgbClr val="7D7D7D">
                      <a:tint val="100000"/>
                      <a:shade val="100000"/>
                      <a:satMod val="110000"/>
                    </a:srgbClr>
                  </a:solidFill>
                  <a:prstDash val="solid"/>
                </a:ln>
                <a:solidFill>
                  <a:srgbClr val="FF0000"/>
                </a:solidFill>
              </a:rPr>
              <a:t>مصادر المعلومات المناسبة للشباب</a:t>
            </a:r>
            <a:endParaRPr lang="ar-SA" b="1" dirty="0">
              <a:ln w="10541" cmpd="sng">
                <a:solidFill>
                  <a:srgbClr val="7D7D7D">
                    <a:tint val="100000"/>
                    <a:shade val="100000"/>
                    <a:satMod val="110000"/>
                  </a:srgbClr>
                </a:solidFill>
                <a:prstDash val="solid"/>
              </a:ln>
              <a:solidFill>
                <a:srgbClr val="FF0000"/>
              </a:solidFill>
            </a:endParaRPr>
          </a:p>
        </p:txBody>
      </p:sp>
      <p:sp>
        <p:nvSpPr>
          <p:cNvPr id="3" name="عنصر نائب للمحتوى 2"/>
          <p:cNvSpPr>
            <a:spLocks noGrp="1"/>
          </p:cNvSpPr>
          <p:nvPr>
            <p:ph idx="1"/>
          </p:nvPr>
        </p:nvSpPr>
        <p:spPr/>
        <p:txBody>
          <a:bodyPr>
            <a:normAutofit/>
          </a:bodyPr>
          <a:lstStyle/>
          <a:p>
            <a:pPr lvl="0"/>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وهي تشمل جميع المواد التي تشتمل على معلومات يمكن الإفادة منها لأي غرض من الأغراض والموجهة للشباب في جميع المراحل العمرية ابتداءً من سن ال13 وحتى ال30</a:t>
            </a:r>
            <a:endParaRPr lang="en-US"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lvl="0"/>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والقيام باختيار مصادر معلومات للشباب ليس أمراً سهلاً إنما يمثل صعوبة بالغة أمام المسئولين عن عملية الاختيار، إذ يجب أن ينطبق على المصادر مواصفات خاصة بالمضمون ، والفكر الذي يحمله والرسالة التي يراد توصيلها للقارئ، خلاف الشكل وما ينطبق عليه من معايير</a:t>
            </a:r>
            <a:endParaRPr lang="en-US"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ar-SA"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ln w="10541" cmpd="sng">
                  <a:solidFill>
                    <a:srgbClr val="7D7D7D">
                      <a:tint val="100000"/>
                      <a:shade val="100000"/>
                      <a:satMod val="110000"/>
                    </a:srgbClr>
                  </a:solidFill>
                  <a:prstDash val="solid"/>
                </a:ln>
                <a:solidFill>
                  <a:srgbClr val="FF0000"/>
                </a:solidFill>
              </a:rPr>
              <a:t>مصادر المعلومات المناسبة للشباب</a:t>
            </a:r>
            <a:endParaRPr lang="ar-SA" dirty="0"/>
          </a:p>
        </p:txBody>
      </p:sp>
      <p:sp>
        <p:nvSpPr>
          <p:cNvPr id="3" name="عنصر نائب للمحتوى 2"/>
          <p:cNvSpPr>
            <a:spLocks noGrp="1"/>
          </p:cNvSpPr>
          <p:nvPr>
            <p:ph idx="1"/>
          </p:nvPr>
        </p:nvSpPr>
        <p:spPr/>
        <p:txBody>
          <a:bodyPr>
            <a:noAutofit/>
          </a:bodyPr>
          <a:lstStyle/>
          <a:p>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مع الإشارة إلى أن الشريحة المعنية وهي فئة الشباب هي شريحة وفق الفئة العمرية شريحة تعمل على خدمتها كل من المكتبات المدرسية الملحقة بالمدارس الثانوية والمكتبات الجامعية والعامة ومكتبات الأندية الثقافية .</a:t>
            </a:r>
          </a:p>
          <a:p>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وعليه فليس لديها معايير محددة وإنما تخضع المصادر الموجهة لهذة الشريحة إلى معايير اختيار مصادر المعلومات  بمختلف أشكالها وصورها التي وضعها علماء المكتبات  وتلتزم بها تلك المكتبات كموجهات عامة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ln w="10541" cmpd="sng">
                  <a:solidFill>
                    <a:srgbClr val="7D7D7D">
                      <a:tint val="100000"/>
                      <a:shade val="100000"/>
                      <a:satMod val="110000"/>
                    </a:srgbClr>
                  </a:solidFill>
                  <a:prstDash val="solid"/>
                </a:ln>
                <a:solidFill>
                  <a:srgbClr val="FF0000"/>
                </a:solidFill>
              </a:rPr>
              <a:t>مصادر المعلومات المناسبة للشباب</a:t>
            </a:r>
            <a:endParaRPr lang="ar-SA" dirty="0"/>
          </a:p>
        </p:txBody>
      </p:sp>
      <p:sp>
        <p:nvSpPr>
          <p:cNvPr id="3" name="عنصر نائب للمحتوى 2"/>
          <p:cNvSpPr>
            <a:spLocks noGrp="1"/>
          </p:cNvSpPr>
          <p:nvPr>
            <p:ph idx="1"/>
          </p:nvPr>
        </p:nvSpPr>
        <p:spPr/>
        <p:txBody>
          <a:bodyPr>
            <a:normAutofit fontScale="92500" lnSpcReduction="20000"/>
          </a:bodyPr>
          <a:lstStyle/>
          <a:p>
            <a:pPr marL="274320" lvl="8" indent="-274320">
              <a:buClr>
                <a:schemeClr val="accent3"/>
              </a:buClr>
              <a:buSzPct val="95000"/>
              <a:buFont typeface="Wingdings 2"/>
              <a:buChar char=""/>
            </a:pPr>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وهي معايير  ثابتة لا تتغير مع كتب الصغار والكبار وهذه المعايير . سبق الإشارة إليها والتي من بينها ، مدى الثقة التي يقصد بها الثقة بالشخص الذي ألف المصدر ونشره أو ترجمه أو حاوره، يأتي بعدها الجوانب المعرفية التي يغطيها ذلك المصدر  ، وما تتضمنه من قيم دينيه وأخلاقيه مع مراعاة القيم والخصوصية  في كل مجتمع . </a:t>
            </a:r>
          </a:p>
          <a:p>
            <a:pPr marL="274320" lvl="8" indent="-274320">
              <a:buClr>
                <a:schemeClr val="accent3"/>
              </a:buClr>
              <a:buSzPct val="95000"/>
              <a:buNone/>
            </a:pPr>
            <a:endPar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marL="274320" lvl="8" indent="-274320">
              <a:buClr>
                <a:schemeClr val="accent3"/>
              </a:buClr>
              <a:buSzPct val="95000"/>
              <a:buFont typeface="Wingdings 2"/>
              <a:buChar char=""/>
            </a:pPr>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كما أنوه إلى أن معايير اختيار المصادر تنصب بشكل أساسي على احتياج المستفيد المستهدف ورسالة المكتبة التي من اجلها وضعت،والتي تعكس متطلبات  البيئة التعليمية والمجتمعية التي توجد بها .</a:t>
            </a:r>
          </a:p>
          <a:p>
            <a:endParaRPr lang="ar-SA" sz="3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Picture 4" descr="9zjz"/>
          <p:cNvPicPr>
            <a:picLocks noGrp="1" noChangeAspect="1" noChangeArrowheads="1"/>
          </p:cNvPicPr>
          <p:nvPr>
            <p:ph idx="1"/>
          </p:nvPr>
        </p:nvPicPr>
        <p:blipFill>
          <a:blip r:embed="rId2"/>
          <a:srcRect/>
          <a:stretch>
            <a:fillRect/>
          </a:stretch>
        </p:blipFill>
        <p:spPr bwMode="auto">
          <a:xfrm>
            <a:off x="0" y="-1"/>
            <a:ext cx="9144000" cy="6858001"/>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281</TotalTime>
  <Words>798</Words>
  <Application>Microsoft Office PowerPoint</Application>
  <PresentationFormat>عرض على الشاشة (3:4)‏</PresentationFormat>
  <Paragraphs>48</Paragraphs>
  <Slides>15</Slides>
  <Notes>0</Notes>
  <HiddenSlides>0</HiddenSlides>
  <MMClips>0</MMClips>
  <ScaleCrop>false</ScaleCrop>
  <HeadingPairs>
    <vt:vector size="4" baseType="variant">
      <vt:variant>
        <vt:lpstr>نسق</vt:lpstr>
      </vt:variant>
      <vt:variant>
        <vt:i4>1</vt:i4>
      </vt:variant>
      <vt:variant>
        <vt:lpstr>عناوين الشرائح</vt:lpstr>
      </vt:variant>
      <vt:variant>
        <vt:i4>15</vt:i4>
      </vt:variant>
    </vt:vector>
  </HeadingPairs>
  <TitlesOfParts>
    <vt:vector size="16" baseType="lpstr">
      <vt:lpstr>تدفق</vt:lpstr>
      <vt:lpstr>  المستوى السابع مصادر المعلومات المناسبة للشباب</vt:lpstr>
      <vt:lpstr>تعريف مصطلح الشباب</vt:lpstr>
      <vt:lpstr>تعريف مصطلح الشباب</vt:lpstr>
      <vt:lpstr>              </vt:lpstr>
      <vt:lpstr>تعدد الاتجاهات الفكرية في تحديد مفهوم موحد  للشباب</vt:lpstr>
      <vt:lpstr>تعدد الاتجاهات الفكرية في تحديد مفهوم موحد  للشباب</vt:lpstr>
      <vt:lpstr>تعدد الاتجاهات الفكرية في تحديد مفهوم موحد  للشباب</vt:lpstr>
      <vt:lpstr>تعدد الاتجاهات الفكرية في تحديد مفهوم موحد  للشباب</vt:lpstr>
      <vt:lpstr>خلاصة التعريفات السابقة</vt:lpstr>
      <vt:lpstr>دور المكتبات في تعزيز الأمن الفكري للشباب</vt:lpstr>
      <vt:lpstr>دور المكتبات في تعزيز الأمن الفكري للشباب</vt:lpstr>
      <vt:lpstr>مصادر المعلومات المناسبة للشباب</vt:lpstr>
      <vt:lpstr>مصادر المعلومات المناسبة للشباب</vt:lpstr>
      <vt:lpstr>مصادر المعلومات المناسبة للشباب</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المستوى الثامن  مصادر المعلومات المناسبة للشباب</dc:title>
  <dc:creator>compaq</dc:creator>
  <cp:lastModifiedBy>user</cp:lastModifiedBy>
  <cp:revision>31</cp:revision>
  <dcterms:created xsi:type="dcterms:W3CDTF">2014-11-29T04:41:09Z</dcterms:created>
  <dcterms:modified xsi:type="dcterms:W3CDTF">2014-12-01T14:38:14Z</dcterms:modified>
</cp:coreProperties>
</file>