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2" d="100"/>
          <a:sy n="42" d="100"/>
        </p:scale>
        <p:origin x="-75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200A618B-3CE2-4CCF-A224-FCC9FD78B339}" type="datetimeFigureOut">
              <a:rPr lang="ar-SA" smtClean="0"/>
              <a:pPr/>
              <a:t>19/05/32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00A618B-3CE2-4CCF-A224-FCC9FD78B339}" type="datetimeFigureOut">
              <a:rPr lang="ar-SA" smtClean="0"/>
              <a:pPr/>
              <a:t>19/05/32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0A618B-3CE2-4CCF-A224-FCC9FD78B339}" type="datetimeFigureOut">
              <a:rPr lang="ar-SA" smtClean="0"/>
              <a:pPr/>
              <a:t>19/05/32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200A618B-3CE2-4CCF-A224-FCC9FD78B339}" type="datetimeFigureOut">
              <a:rPr lang="ar-SA" smtClean="0"/>
              <a:pPr/>
              <a:t>19/05/32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00A618B-3CE2-4CCF-A224-FCC9FD78B339}" type="datetimeFigureOut">
              <a:rPr lang="ar-SA" smtClean="0"/>
              <a:pPr/>
              <a:t>19/05/32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200A618B-3CE2-4CCF-A224-FCC9FD78B339}" type="datetimeFigureOut">
              <a:rPr lang="ar-SA" smtClean="0"/>
              <a:pPr/>
              <a:t>19/05/32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A618B-3CE2-4CCF-A224-FCC9FD78B339}" type="datetimeFigureOut">
              <a:rPr lang="ar-SA" smtClean="0"/>
              <a:pPr/>
              <a:t>19/05/32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A618B-3CE2-4CCF-A224-FCC9FD78B339}" type="datetimeFigureOut">
              <a:rPr lang="ar-SA" smtClean="0"/>
              <a:pPr/>
              <a:t>19/05/32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A618B-3CE2-4CCF-A224-FCC9FD78B339}" type="datetimeFigureOut">
              <a:rPr lang="ar-SA" smtClean="0"/>
              <a:pPr/>
              <a:t>19/05/32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00A618B-3CE2-4CCF-A224-FCC9FD78B339}" type="datetimeFigureOut">
              <a:rPr lang="ar-SA" smtClean="0"/>
              <a:pPr/>
              <a:t>19/05/32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00A618B-3CE2-4CCF-A224-FCC9FD78B339}" type="datetimeFigureOut">
              <a:rPr lang="ar-SA" smtClean="0"/>
              <a:pPr/>
              <a:t>19/05/32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BA8043F-83C1-42F0-A968-FD9850461D3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00A618B-3CE2-4CCF-A224-FCC9FD78B339}" type="datetimeFigureOut">
              <a:rPr lang="ar-SA" smtClean="0"/>
              <a:pPr/>
              <a:t>19/05/32</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BA8043F-83C1-42F0-A968-FD9850461D3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48" y="116632"/>
            <a:ext cx="7232848" cy="1470025"/>
          </a:xfrm>
        </p:spPr>
        <p:txBody>
          <a:bodyPr>
            <a:normAutofit/>
          </a:bodyPr>
          <a:lstStyle/>
          <a:p>
            <a:r>
              <a:rPr lang="en-US" sz="4000" b="1" dirty="0">
                <a:latin typeface="Papyrus" pitchFamily="66" charset="0"/>
              </a:rPr>
              <a:t>Samuel Taylor </a:t>
            </a:r>
            <a:r>
              <a:rPr lang="en-US" sz="4000" b="1" dirty="0" smtClean="0">
                <a:latin typeface="Papyrus" pitchFamily="66" charset="0"/>
              </a:rPr>
              <a:t>Coleridge</a:t>
            </a:r>
            <a:endParaRPr lang="ar-SA" sz="4000" b="1" dirty="0">
              <a:latin typeface="Papyrus" pitchFamily="66" charset="0"/>
            </a:endParaRPr>
          </a:p>
        </p:txBody>
      </p:sp>
      <p:pic>
        <p:nvPicPr>
          <p:cNvPr id="17410" name="Picture 2" descr="http://www.notablebiographies.com/images/uewb_03_img0195.jpg"/>
          <p:cNvPicPr>
            <a:picLocks noChangeAspect="1" noChangeArrowheads="1"/>
          </p:cNvPicPr>
          <p:nvPr/>
        </p:nvPicPr>
        <p:blipFill>
          <a:blip r:embed="rId2" cstate="print"/>
          <a:srcRect/>
          <a:stretch>
            <a:fillRect/>
          </a:stretch>
        </p:blipFill>
        <p:spPr bwMode="auto">
          <a:xfrm>
            <a:off x="4572000" y="1916832"/>
            <a:ext cx="3392505" cy="4169644"/>
          </a:xfrm>
          <a:prstGeom prst="rect">
            <a:avLst/>
          </a:prstGeom>
          <a:noFill/>
        </p:spPr>
      </p:pic>
      <p:sp>
        <p:nvSpPr>
          <p:cNvPr id="5" name="TextBox 4"/>
          <p:cNvSpPr txBox="1"/>
          <p:nvPr/>
        </p:nvSpPr>
        <p:spPr>
          <a:xfrm>
            <a:off x="323528" y="2521927"/>
            <a:ext cx="4104456" cy="3754874"/>
          </a:xfrm>
          <a:prstGeom prst="rect">
            <a:avLst/>
          </a:prstGeom>
          <a:noFill/>
        </p:spPr>
        <p:txBody>
          <a:bodyPr wrap="square" rtlCol="1">
            <a:spAutoFit/>
          </a:bodyPr>
          <a:lstStyle/>
          <a:p>
            <a:pPr algn="l" rtl="0">
              <a:buFont typeface="Arial" pitchFamily="34" charset="0"/>
              <a:buChar char="•"/>
            </a:pPr>
            <a:r>
              <a:rPr lang="en-US" sz="2000" dirty="0" smtClean="0">
                <a:latin typeface="Aharoni" pitchFamily="2" charset="-79"/>
                <a:cs typeface="Aharoni" pitchFamily="2" charset="-79"/>
              </a:rPr>
              <a:t> </a:t>
            </a:r>
            <a:r>
              <a:rPr lang="en-US" sz="2000" dirty="0" smtClean="0">
                <a:latin typeface="Copperplate Gothic Bold" pitchFamily="34" charset="0"/>
                <a:cs typeface="Aharoni" pitchFamily="2" charset="-79"/>
              </a:rPr>
              <a:t>DALAL  AL KATHEER</a:t>
            </a:r>
            <a:br>
              <a:rPr lang="en-US" sz="2000" dirty="0" smtClean="0">
                <a:latin typeface="Copperplate Gothic Bold" pitchFamily="34" charset="0"/>
                <a:cs typeface="Aharoni" pitchFamily="2" charset="-79"/>
              </a:rPr>
            </a:br>
            <a:endParaRPr lang="en-US" sz="2000" dirty="0" smtClean="0">
              <a:latin typeface="Copperplate Gothic Bold" pitchFamily="34" charset="0"/>
              <a:cs typeface="Aharoni" pitchFamily="2" charset="-79"/>
            </a:endParaRPr>
          </a:p>
          <a:p>
            <a:pPr algn="l" rtl="0">
              <a:buFont typeface="Arial" pitchFamily="34" charset="0"/>
              <a:buChar char="•"/>
            </a:pPr>
            <a:r>
              <a:rPr lang="en-US" sz="2000" dirty="0" smtClean="0">
                <a:latin typeface="Copperplate Gothic Bold" pitchFamily="34" charset="0"/>
                <a:cs typeface="Aharoni" pitchFamily="2" charset="-79"/>
              </a:rPr>
              <a:t> BEDOOR  AL DOSSARY</a:t>
            </a:r>
            <a:br>
              <a:rPr lang="en-US" sz="2000" dirty="0" smtClean="0">
                <a:latin typeface="Copperplate Gothic Bold" pitchFamily="34" charset="0"/>
                <a:cs typeface="Aharoni" pitchFamily="2" charset="-79"/>
              </a:rPr>
            </a:br>
            <a:endParaRPr lang="en-US" sz="2000" dirty="0" smtClean="0">
              <a:latin typeface="Copperplate Gothic Bold" pitchFamily="34" charset="0"/>
              <a:cs typeface="Aharoni" pitchFamily="2" charset="-79"/>
            </a:endParaRPr>
          </a:p>
          <a:p>
            <a:pPr algn="l" rtl="0">
              <a:buFont typeface="Arial" pitchFamily="34" charset="0"/>
              <a:buChar char="•"/>
            </a:pPr>
            <a:r>
              <a:rPr lang="en-US" sz="2000" dirty="0" smtClean="0">
                <a:latin typeface="Copperplate Gothic Bold" pitchFamily="34" charset="0"/>
                <a:cs typeface="Aharoni" pitchFamily="2" charset="-79"/>
              </a:rPr>
              <a:t> DALAL  AL YAHYA</a:t>
            </a:r>
            <a:br>
              <a:rPr lang="en-US" sz="2000" dirty="0" smtClean="0">
                <a:latin typeface="Copperplate Gothic Bold" pitchFamily="34" charset="0"/>
                <a:cs typeface="Aharoni" pitchFamily="2" charset="-79"/>
              </a:rPr>
            </a:br>
            <a:endParaRPr lang="en-US" sz="2000" dirty="0" smtClean="0">
              <a:latin typeface="Copperplate Gothic Bold" pitchFamily="34" charset="0"/>
              <a:cs typeface="Aharoni" pitchFamily="2" charset="-79"/>
            </a:endParaRPr>
          </a:p>
          <a:p>
            <a:pPr algn="l" rtl="0">
              <a:buFont typeface="Arial" pitchFamily="34" charset="0"/>
              <a:buChar char="•"/>
            </a:pPr>
            <a:r>
              <a:rPr lang="en-US" sz="2000" dirty="0" smtClean="0">
                <a:latin typeface="Copperplate Gothic Bold" pitchFamily="34" charset="0"/>
                <a:cs typeface="Aharoni" pitchFamily="2" charset="-79"/>
              </a:rPr>
              <a:t> REEM   AL GAMDI</a:t>
            </a:r>
            <a:br>
              <a:rPr lang="en-US" sz="2000" dirty="0" smtClean="0">
                <a:latin typeface="Copperplate Gothic Bold" pitchFamily="34" charset="0"/>
                <a:cs typeface="Aharoni" pitchFamily="2" charset="-79"/>
              </a:rPr>
            </a:br>
            <a:endParaRPr lang="en-US" sz="2000" dirty="0" smtClean="0">
              <a:latin typeface="Copperplate Gothic Bold" pitchFamily="34" charset="0"/>
              <a:cs typeface="Aharoni" pitchFamily="2" charset="-79"/>
            </a:endParaRPr>
          </a:p>
          <a:p>
            <a:pPr algn="l" rtl="0">
              <a:buFont typeface="Arial" pitchFamily="34" charset="0"/>
              <a:buChar char="•"/>
            </a:pPr>
            <a:r>
              <a:rPr lang="en-US" sz="2000" dirty="0" smtClean="0">
                <a:latin typeface="Copperplate Gothic Bold" pitchFamily="34" charset="0"/>
                <a:cs typeface="Aharoni" pitchFamily="2" charset="-79"/>
              </a:rPr>
              <a:t> NOUF  AL GAMDI</a:t>
            </a:r>
            <a:br>
              <a:rPr lang="en-US" sz="2000" dirty="0" smtClean="0">
                <a:latin typeface="Copperplate Gothic Bold" pitchFamily="34" charset="0"/>
                <a:cs typeface="Aharoni" pitchFamily="2" charset="-79"/>
              </a:rPr>
            </a:br>
            <a:endParaRPr lang="en-US" sz="2000" dirty="0" smtClean="0">
              <a:latin typeface="Copperplate Gothic Bold" pitchFamily="34" charset="0"/>
              <a:cs typeface="Aharoni" pitchFamily="2" charset="-79"/>
            </a:endParaRPr>
          </a:p>
          <a:p>
            <a:pPr algn="l" rtl="0">
              <a:buFont typeface="Arial" pitchFamily="34" charset="0"/>
              <a:buChar char="•"/>
            </a:pPr>
            <a:r>
              <a:rPr lang="en-US" sz="2000" dirty="0" smtClean="0">
                <a:latin typeface="Copperplate Gothic Bold" pitchFamily="34" charset="0"/>
                <a:cs typeface="Aharoni" pitchFamily="2" charset="-79"/>
              </a:rPr>
              <a:t>RBAB  AL HAJRI</a:t>
            </a:r>
          </a:p>
          <a:p>
            <a:pPr algn="l"/>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notablebiographies.com/images/uewb_03_img0195.jpg"/>
          <p:cNvPicPr>
            <a:picLocks noChangeAspect="1" noChangeArrowheads="1"/>
          </p:cNvPicPr>
          <p:nvPr/>
        </p:nvPicPr>
        <p:blipFill>
          <a:blip r:embed="rId2" cstate="print">
            <a:lum contrast="-74000"/>
          </a:blip>
          <a:srcRect/>
          <a:stretch>
            <a:fillRect/>
          </a:stretch>
        </p:blipFill>
        <p:spPr bwMode="auto">
          <a:xfrm>
            <a:off x="5076056" y="1844824"/>
            <a:ext cx="3680537" cy="4523657"/>
          </a:xfrm>
          <a:prstGeom prst="rect">
            <a:avLst/>
          </a:prstGeom>
          <a:noFill/>
        </p:spPr>
      </p:pic>
      <p:sp>
        <p:nvSpPr>
          <p:cNvPr id="2" name="Title 1"/>
          <p:cNvSpPr>
            <a:spLocks noGrp="1"/>
          </p:cNvSpPr>
          <p:nvPr>
            <p:ph type="title"/>
          </p:nvPr>
        </p:nvSpPr>
        <p:spPr>
          <a:xfrm>
            <a:off x="323528" y="260648"/>
            <a:ext cx="4140968" cy="1143000"/>
          </a:xfrm>
        </p:spPr>
        <p:txBody>
          <a:bodyPr>
            <a:normAutofit/>
          </a:bodyPr>
          <a:lstStyle/>
          <a:p>
            <a:pPr algn="l"/>
            <a:r>
              <a:rPr lang="en-US" sz="3600" b="1" dirty="0" smtClean="0">
                <a:latin typeface="Papyrus" pitchFamily="66" charset="0"/>
              </a:rPr>
              <a:t>His biography :</a:t>
            </a:r>
            <a:endParaRPr lang="ar-SA" sz="3600" b="1" dirty="0">
              <a:latin typeface="Papyrus" pitchFamily="66" charset="0"/>
            </a:endParaRPr>
          </a:p>
        </p:txBody>
      </p:sp>
      <p:sp>
        <p:nvSpPr>
          <p:cNvPr id="3" name="Content Placeholder 2"/>
          <p:cNvSpPr>
            <a:spLocks noGrp="1"/>
          </p:cNvSpPr>
          <p:nvPr>
            <p:ph idx="1"/>
          </p:nvPr>
        </p:nvSpPr>
        <p:spPr>
          <a:xfrm>
            <a:off x="169168" y="1556792"/>
            <a:ext cx="8651304" cy="4464496"/>
          </a:xfrm>
          <a:noFill/>
          <a:ln>
            <a:noFill/>
          </a:ln>
        </p:spPr>
        <p:txBody>
          <a:bodyPr>
            <a:noAutofit/>
          </a:bodyPr>
          <a:lstStyle/>
          <a:p>
            <a:pPr algn="l" rtl="0">
              <a:buNone/>
            </a:pPr>
            <a:r>
              <a:rPr lang="en-US" sz="1200" dirty="0"/>
              <a:t> </a:t>
            </a:r>
          </a:p>
          <a:p>
            <a:pPr algn="l">
              <a:buNone/>
            </a:pPr>
            <a:r>
              <a:rPr lang="en-US" sz="2200" b="1" dirty="0" smtClean="0"/>
              <a:t>        S</a:t>
            </a:r>
            <a:r>
              <a:rPr lang="en-US" sz="2200" b="1" dirty="0" smtClean="0"/>
              <a:t>amuel </a:t>
            </a:r>
            <a:r>
              <a:rPr lang="en-US" sz="2200" b="1" dirty="0" smtClean="0"/>
              <a:t>Taylor Coleridge </a:t>
            </a:r>
            <a:r>
              <a:rPr lang="en-US" sz="2200" b="1" dirty="0" smtClean="0"/>
              <a:t>was born </a:t>
            </a:r>
            <a:r>
              <a:rPr lang="en-US" sz="2200" b="1" dirty="0" smtClean="0"/>
              <a:t>October 21, 1772, at </a:t>
            </a:r>
            <a:r>
              <a:rPr lang="en-US" sz="2200" b="1" dirty="0" err="1" smtClean="0"/>
              <a:t>Ottery</a:t>
            </a:r>
            <a:r>
              <a:rPr lang="en-US" sz="2200" b="1" dirty="0" smtClean="0"/>
              <a:t> St. Mary's, Devonshire, the youngest of 14 children. His father, John Coleridge, the parish vicar, died in 1781 just before Coleridge's ninth birthday. He was then sent to a boarding school, Christ's Hospital, as a charity scholar. A brilliant student, he went up to Jesus College, Cambridge, in 1791, on a small allowance provided by his brother George. Although he won a college medal in his first year for a long poem in Greek and was one of four finalists for a scholarship in his second, he was at the same time going through an adolescent crisis, experimenting with alcohol, opium, and sex, and falling in love with Mary Evans, the sister of a friend… </a:t>
            </a:r>
          </a:p>
          <a:p>
            <a:pPr algn="l" rtl="0">
              <a:buNone/>
            </a:pPr>
            <a:endParaRPr lang="ar-SA"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notablebiographies.com/images/uewb_03_img0195.jpg"/>
          <p:cNvPicPr>
            <a:picLocks noChangeAspect="1" noChangeArrowheads="1"/>
          </p:cNvPicPr>
          <p:nvPr/>
        </p:nvPicPr>
        <p:blipFill>
          <a:blip r:embed="rId2" cstate="print">
            <a:lum contrast="-74000"/>
          </a:blip>
          <a:srcRect/>
          <a:stretch>
            <a:fillRect/>
          </a:stretch>
        </p:blipFill>
        <p:spPr bwMode="auto">
          <a:xfrm>
            <a:off x="5076056" y="1844824"/>
            <a:ext cx="3680537" cy="4523657"/>
          </a:xfrm>
          <a:prstGeom prst="rect">
            <a:avLst/>
          </a:prstGeom>
          <a:noFill/>
        </p:spPr>
      </p:pic>
      <p:sp>
        <p:nvSpPr>
          <p:cNvPr id="2" name="Title 1"/>
          <p:cNvSpPr>
            <a:spLocks noGrp="1"/>
          </p:cNvSpPr>
          <p:nvPr>
            <p:ph type="title"/>
          </p:nvPr>
        </p:nvSpPr>
        <p:spPr>
          <a:xfrm>
            <a:off x="467544" y="476672"/>
            <a:ext cx="7139136" cy="1143000"/>
          </a:xfrm>
        </p:spPr>
        <p:txBody>
          <a:bodyPr>
            <a:normAutofit fontScale="90000"/>
          </a:bodyPr>
          <a:lstStyle/>
          <a:p>
            <a:pPr algn="l"/>
            <a:r>
              <a:rPr lang="ar-SA" b="1" dirty="0">
                <a:latin typeface="Papyrus" pitchFamily="66" charset="0"/>
              </a:rPr>
              <a:t>:</a:t>
            </a:r>
            <a:r>
              <a:rPr lang="en-US" b="1" dirty="0" smtClean="0">
                <a:latin typeface="Papyrus" pitchFamily="66" charset="0"/>
              </a:rPr>
              <a:t>His </a:t>
            </a:r>
            <a:r>
              <a:rPr lang="en-US" b="1">
                <a:latin typeface="Papyrus" pitchFamily="66" charset="0"/>
              </a:rPr>
              <a:t>Important </a:t>
            </a:r>
            <a:r>
              <a:rPr lang="en-US" b="1" smtClean="0">
                <a:latin typeface="Papyrus" pitchFamily="66" charset="0"/>
              </a:rPr>
              <a:t>Works </a:t>
            </a:r>
            <a:r>
              <a:rPr lang="en-US" b="1" dirty="0">
                <a:latin typeface="Papyrus" pitchFamily="66" charset="0"/>
              </a:rPr>
              <a:t/>
            </a:r>
            <a:br>
              <a:rPr lang="en-US" b="1" dirty="0">
                <a:latin typeface="Papyrus" pitchFamily="66" charset="0"/>
              </a:rPr>
            </a:br>
            <a:endParaRPr lang="ar-SA" b="1" dirty="0">
              <a:latin typeface="Papyrus" pitchFamily="66" charset="0"/>
            </a:endParaRPr>
          </a:p>
        </p:txBody>
      </p:sp>
      <p:sp>
        <p:nvSpPr>
          <p:cNvPr id="3" name="Content Placeholder 2"/>
          <p:cNvSpPr>
            <a:spLocks noGrp="1"/>
          </p:cNvSpPr>
          <p:nvPr>
            <p:ph idx="1"/>
          </p:nvPr>
        </p:nvSpPr>
        <p:spPr>
          <a:xfrm>
            <a:off x="467544" y="1844824"/>
            <a:ext cx="8075240" cy="2952328"/>
          </a:xfrm>
        </p:spPr>
        <p:txBody>
          <a:bodyPr>
            <a:normAutofit/>
          </a:bodyPr>
          <a:lstStyle/>
          <a:p>
            <a:pPr algn="l">
              <a:buNone/>
            </a:pPr>
            <a:r>
              <a:rPr lang="en-US" sz="2200" b="1" dirty="0"/>
              <a:t> </a:t>
            </a:r>
            <a:r>
              <a:rPr lang="en-US" sz="2200" b="1" dirty="0" smtClean="0"/>
              <a:t>   In </a:t>
            </a:r>
            <a:r>
              <a:rPr lang="en-US" sz="2200" b="1" dirty="0"/>
              <a:t>1816 the unfinished poems "</a:t>
            </a:r>
            <a:r>
              <a:rPr lang="en-US" sz="2200" b="1" dirty="0" err="1"/>
              <a:t>Christabel</a:t>
            </a:r>
            <a:r>
              <a:rPr lang="en-US" sz="2200" b="1" dirty="0"/>
              <a:t>" and "</a:t>
            </a:r>
            <a:r>
              <a:rPr lang="en-US" sz="2200" b="1" dirty="0" err="1"/>
              <a:t>Kubla</a:t>
            </a:r>
            <a:r>
              <a:rPr lang="en-US" sz="2200" b="1" dirty="0"/>
              <a:t> Khan" were published, and next year appeared "Sibylline Leaves". According to the poet, "</a:t>
            </a:r>
            <a:r>
              <a:rPr lang="en-US" sz="2200" b="1" dirty="0" err="1"/>
              <a:t>Kubla</a:t>
            </a:r>
            <a:r>
              <a:rPr lang="en-US" sz="2200" b="1" dirty="0"/>
              <a:t> Khan" was inspired by a dream vision. His most important production during this period was </a:t>
            </a:r>
            <a:r>
              <a:rPr lang="en-US" sz="2200" b="1" dirty="0" smtClean="0"/>
              <a:t>the </a:t>
            </a:r>
            <a:r>
              <a:rPr lang="en-US" sz="2200" b="1" i="1" dirty="0" err="1" smtClean="0"/>
              <a:t>Biographia</a:t>
            </a:r>
            <a:r>
              <a:rPr lang="en-US" sz="2200" b="1" i="1" dirty="0" smtClean="0"/>
              <a:t> </a:t>
            </a:r>
            <a:r>
              <a:rPr lang="en-US" sz="2200" b="1" i="1" dirty="0" err="1"/>
              <a:t>Literaria</a:t>
            </a:r>
            <a:r>
              <a:rPr lang="en-US" sz="2200" b="1" dirty="0"/>
              <a:t>(1817). After 1817 Coleridge devoted himself to theological and politico-sociological works. Coleridge was elected a fellow of the Royal Society of Literature in 1824. He died in </a:t>
            </a:r>
            <a:r>
              <a:rPr lang="en-US" sz="2200" b="1" dirty="0" err="1"/>
              <a:t>Highgate</a:t>
            </a:r>
            <a:r>
              <a:rPr lang="en-US" sz="2200" b="1" dirty="0"/>
              <a:t>, near London on July 25, 183</a:t>
            </a:r>
          </a:p>
          <a:p>
            <a:pPr algn="l">
              <a:buNone/>
            </a:pP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www.notablebiographies.com/images/uewb_03_img0195.jpg"/>
          <p:cNvPicPr>
            <a:picLocks noChangeAspect="1" noChangeArrowheads="1"/>
          </p:cNvPicPr>
          <p:nvPr/>
        </p:nvPicPr>
        <p:blipFill>
          <a:blip r:embed="rId2" cstate="print">
            <a:lum contrast="-74000"/>
          </a:blip>
          <a:srcRect/>
          <a:stretch>
            <a:fillRect/>
          </a:stretch>
        </p:blipFill>
        <p:spPr bwMode="auto">
          <a:xfrm>
            <a:off x="5076056" y="1844824"/>
            <a:ext cx="3680537" cy="4523657"/>
          </a:xfrm>
          <a:prstGeom prst="rect">
            <a:avLst/>
          </a:prstGeom>
          <a:noFill/>
        </p:spPr>
      </p:pic>
      <p:sp>
        <p:nvSpPr>
          <p:cNvPr id="3" name="Content Placeholder 2"/>
          <p:cNvSpPr>
            <a:spLocks noGrp="1"/>
          </p:cNvSpPr>
          <p:nvPr>
            <p:ph idx="1"/>
          </p:nvPr>
        </p:nvSpPr>
        <p:spPr>
          <a:xfrm>
            <a:off x="323528" y="908720"/>
            <a:ext cx="8229600" cy="1180727"/>
          </a:xfrm>
        </p:spPr>
        <p:txBody>
          <a:bodyPr/>
          <a:lstStyle/>
          <a:p>
            <a:pPr algn="ctr">
              <a:buNone/>
            </a:pPr>
            <a:r>
              <a:rPr lang="en-US" sz="2000" b="1" dirty="0" smtClean="0">
                <a:cs typeface="+mj-cs"/>
              </a:rPr>
              <a:t>* Coleridge’s </a:t>
            </a:r>
            <a:r>
              <a:rPr lang="en-US" sz="2000" b="1" dirty="0" err="1">
                <a:cs typeface="+mj-cs"/>
              </a:rPr>
              <a:t>Biographia</a:t>
            </a:r>
            <a:r>
              <a:rPr lang="en-US" sz="2000" b="1" dirty="0">
                <a:cs typeface="+mj-cs"/>
              </a:rPr>
              <a:t> </a:t>
            </a:r>
            <a:r>
              <a:rPr lang="en-US" sz="2000" b="1" dirty="0" err="1">
                <a:cs typeface="+mj-cs"/>
              </a:rPr>
              <a:t>Literaria</a:t>
            </a:r>
            <a:r>
              <a:rPr lang="en-US" sz="2000" b="1" dirty="0">
                <a:cs typeface="+mj-cs"/>
              </a:rPr>
              <a:t> discuses the different poetic Diction between Wordsworth and Coleridge. First we will begin with Wordsworth’s assumptions of poetic diction.</a:t>
            </a:r>
          </a:p>
          <a:p>
            <a:pPr>
              <a:buNone/>
            </a:pPr>
            <a:endParaRPr lang="ar-SA" dirty="0"/>
          </a:p>
        </p:txBody>
      </p:sp>
      <p:sp>
        <p:nvSpPr>
          <p:cNvPr id="4" name="TextBox 3"/>
          <p:cNvSpPr txBox="1"/>
          <p:nvPr/>
        </p:nvSpPr>
        <p:spPr>
          <a:xfrm>
            <a:off x="323528" y="2348880"/>
            <a:ext cx="7704856" cy="738664"/>
          </a:xfrm>
          <a:prstGeom prst="rect">
            <a:avLst/>
          </a:prstGeom>
          <a:noFill/>
        </p:spPr>
        <p:txBody>
          <a:bodyPr wrap="square" rtlCol="1">
            <a:spAutoFit/>
          </a:bodyPr>
          <a:lstStyle/>
          <a:p>
            <a:pPr algn="l" rtl="0">
              <a:buFont typeface="Arial" pitchFamily="34" charset="0"/>
              <a:buChar char="•"/>
            </a:pPr>
            <a:r>
              <a:rPr lang="en-US" sz="2400" b="1" dirty="0"/>
              <a:t>There are three main dictions according to </a:t>
            </a:r>
            <a:r>
              <a:rPr lang="en-US" sz="2400" b="1" dirty="0" smtClean="0"/>
              <a:t>Wordsworth.</a:t>
            </a:r>
            <a:endParaRPr lang="en-US" sz="2400" b="1" dirty="0"/>
          </a:p>
          <a:p>
            <a:endParaRPr lang="ar-SA" dirty="0"/>
          </a:p>
        </p:txBody>
      </p:sp>
      <p:sp>
        <p:nvSpPr>
          <p:cNvPr id="5" name="TextBox 4"/>
          <p:cNvSpPr txBox="1"/>
          <p:nvPr/>
        </p:nvSpPr>
        <p:spPr>
          <a:xfrm>
            <a:off x="323528" y="3140968"/>
            <a:ext cx="8388424" cy="1107996"/>
          </a:xfrm>
          <a:prstGeom prst="rect">
            <a:avLst/>
          </a:prstGeom>
          <a:noFill/>
        </p:spPr>
        <p:txBody>
          <a:bodyPr wrap="square" rtlCol="1">
            <a:spAutoFit/>
          </a:bodyPr>
          <a:lstStyle/>
          <a:p>
            <a:pPr algn="l" rtl="0">
              <a:buFont typeface="Arial" pitchFamily="34" charset="0"/>
              <a:buChar char="•"/>
            </a:pPr>
            <a:r>
              <a:rPr lang="en-US" sz="2400" b="1" dirty="0"/>
              <a:t>Coleridge replies to the three assumptions of </a:t>
            </a:r>
            <a:r>
              <a:rPr lang="en-US" sz="2400" b="1" dirty="0" smtClean="0"/>
              <a:t>Wordsworth, </a:t>
            </a:r>
            <a:r>
              <a:rPr lang="en-US" sz="2400" b="1" dirty="0"/>
              <a:t>he believes </a:t>
            </a:r>
            <a:r>
              <a:rPr lang="en-US" sz="2400" b="1" dirty="0" smtClean="0"/>
              <a:t>that.</a:t>
            </a:r>
            <a:endParaRPr lang="en-US" sz="2400" dirty="0"/>
          </a:p>
          <a:p>
            <a:endParaRPr lang="ar-SA" dirty="0"/>
          </a:p>
        </p:txBody>
      </p:sp>
      <p:sp>
        <p:nvSpPr>
          <p:cNvPr id="6" name="TextBox 5"/>
          <p:cNvSpPr txBox="1"/>
          <p:nvPr/>
        </p:nvSpPr>
        <p:spPr>
          <a:xfrm>
            <a:off x="251520" y="4509120"/>
            <a:ext cx="8640960" cy="1354217"/>
          </a:xfrm>
          <a:prstGeom prst="rect">
            <a:avLst/>
          </a:prstGeom>
          <a:noFill/>
        </p:spPr>
        <p:txBody>
          <a:bodyPr wrap="square" rtlCol="1">
            <a:spAutoFit/>
          </a:bodyPr>
          <a:lstStyle/>
          <a:p>
            <a:pPr algn="ctr"/>
            <a:r>
              <a:rPr lang="en-US" sz="2400" b="1" dirty="0" smtClean="0"/>
              <a:t>*</a:t>
            </a:r>
            <a:r>
              <a:rPr lang="en-US" sz="2000" b="1" dirty="0" smtClean="0"/>
              <a:t> According </a:t>
            </a:r>
            <a:r>
              <a:rPr lang="en-US" sz="2000" b="1" dirty="0"/>
              <a:t>to Coleridge there is no real language, only ordinary language and thus the language of the farmer is not the best. Only poetic language is the best. And if we follow one language then we are only following the system.</a:t>
            </a:r>
            <a:endParaRPr lang="en-US" sz="2000" dirty="0"/>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notablebiographies.com/images/uewb_03_img0195.jpg"/>
          <p:cNvPicPr>
            <a:picLocks noChangeAspect="1" noChangeArrowheads="1"/>
          </p:cNvPicPr>
          <p:nvPr/>
        </p:nvPicPr>
        <p:blipFill>
          <a:blip r:embed="rId2" cstate="print">
            <a:lum contrast="-74000"/>
          </a:blip>
          <a:srcRect/>
          <a:stretch>
            <a:fillRect/>
          </a:stretch>
        </p:blipFill>
        <p:spPr bwMode="auto">
          <a:xfrm>
            <a:off x="5076056" y="1844824"/>
            <a:ext cx="3680537" cy="4523657"/>
          </a:xfrm>
          <a:prstGeom prst="rect">
            <a:avLst/>
          </a:prstGeom>
          <a:noFill/>
        </p:spPr>
      </p:pic>
      <p:sp>
        <p:nvSpPr>
          <p:cNvPr id="2" name="Title 1"/>
          <p:cNvSpPr>
            <a:spLocks noGrp="1"/>
          </p:cNvSpPr>
          <p:nvPr>
            <p:ph type="title"/>
          </p:nvPr>
        </p:nvSpPr>
        <p:spPr/>
        <p:txBody>
          <a:bodyPr/>
          <a:lstStyle/>
          <a:p>
            <a:pPr algn="l"/>
            <a:r>
              <a:rPr lang="en-US" dirty="0" smtClean="0">
                <a:latin typeface="Papyrus" pitchFamily="66" charset="0"/>
              </a:rPr>
              <a:t>Imagination:</a:t>
            </a:r>
            <a:endParaRPr lang="ar-SA" dirty="0">
              <a:latin typeface="Papyrus" pitchFamily="66" charset="0"/>
            </a:endParaRPr>
          </a:p>
        </p:txBody>
      </p:sp>
      <p:sp>
        <p:nvSpPr>
          <p:cNvPr id="3" name="Content Placeholder 2"/>
          <p:cNvSpPr>
            <a:spLocks noGrp="1"/>
          </p:cNvSpPr>
          <p:nvPr>
            <p:ph idx="1"/>
          </p:nvPr>
        </p:nvSpPr>
        <p:spPr>
          <a:xfrm>
            <a:off x="467544" y="1628800"/>
            <a:ext cx="8229600" cy="2232248"/>
          </a:xfrm>
        </p:spPr>
        <p:txBody>
          <a:bodyPr>
            <a:normAutofit/>
          </a:bodyPr>
          <a:lstStyle/>
          <a:p>
            <a:pPr algn="l">
              <a:buNone/>
            </a:pPr>
            <a:r>
              <a:rPr lang="en-US" sz="1800" b="1" dirty="0" smtClean="0"/>
              <a:t>    is </a:t>
            </a:r>
            <a:r>
              <a:rPr lang="en-US" sz="1800" b="1" dirty="0"/>
              <a:t>a mental activity as it is a part of our mind like memory and thinking; it is not creating something purely new but it is something based on what is already stored in our mind. Imagination is the ability of connecting between stimulate object (either it is in front of me or not) and what I have already stored in the mind. We get imagination by experience, knowledge from learning and education; and we use it in our life by recognizing everything that comes in our way.</a:t>
            </a:r>
            <a:endParaRPr lang="ar-SA" sz="1800" b="1" dirty="0"/>
          </a:p>
        </p:txBody>
      </p:sp>
      <p:sp>
        <p:nvSpPr>
          <p:cNvPr id="4" name="TextBox 3"/>
          <p:cNvSpPr txBox="1"/>
          <p:nvPr/>
        </p:nvSpPr>
        <p:spPr>
          <a:xfrm>
            <a:off x="251520" y="4581128"/>
            <a:ext cx="8604448" cy="461665"/>
          </a:xfrm>
          <a:prstGeom prst="rect">
            <a:avLst/>
          </a:prstGeom>
          <a:noFill/>
        </p:spPr>
        <p:txBody>
          <a:bodyPr wrap="square" rtlCol="1">
            <a:spAutoFit/>
          </a:bodyPr>
          <a:lstStyle/>
          <a:p>
            <a:pPr algn="l" rtl="0">
              <a:buFont typeface="Arial" pitchFamily="34" charset="0"/>
              <a:buChar char="•"/>
            </a:pPr>
            <a:r>
              <a:rPr lang="en-US" sz="2400" b="1" dirty="0"/>
              <a:t>The difference between the primary and secondary </a:t>
            </a:r>
            <a:r>
              <a:rPr lang="en-US" sz="2400" b="1" dirty="0" smtClean="0"/>
              <a:t>imagination.</a:t>
            </a:r>
            <a:endParaRPr lang="ar-SA"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notablebiographies.com/images/uewb_03_img0195.jpg"/>
          <p:cNvPicPr>
            <a:picLocks noChangeAspect="1" noChangeArrowheads="1"/>
          </p:cNvPicPr>
          <p:nvPr/>
        </p:nvPicPr>
        <p:blipFill>
          <a:blip r:embed="rId2" cstate="print">
            <a:lum contrast="-74000"/>
          </a:blip>
          <a:srcRect/>
          <a:stretch>
            <a:fillRect/>
          </a:stretch>
        </p:blipFill>
        <p:spPr bwMode="auto">
          <a:xfrm>
            <a:off x="5076056" y="1844824"/>
            <a:ext cx="3680537" cy="4523657"/>
          </a:xfrm>
          <a:prstGeom prst="rect">
            <a:avLst/>
          </a:prstGeom>
          <a:noFill/>
        </p:spPr>
      </p:pic>
      <p:sp>
        <p:nvSpPr>
          <p:cNvPr id="2" name="Title 1"/>
          <p:cNvSpPr>
            <a:spLocks noGrp="1"/>
          </p:cNvSpPr>
          <p:nvPr>
            <p:ph type="title"/>
          </p:nvPr>
        </p:nvSpPr>
        <p:spPr/>
        <p:txBody>
          <a:bodyPr/>
          <a:lstStyle/>
          <a:p>
            <a:pPr algn="l"/>
            <a:r>
              <a:rPr lang="en-US" dirty="0" smtClean="0">
                <a:latin typeface="Papyrus" pitchFamily="66" charset="0"/>
              </a:rPr>
              <a:t>Fancy:</a:t>
            </a:r>
            <a:endParaRPr lang="ar-SA" dirty="0">
              <a:latin typeface="Papyrus" pitchFamily="66" charset="0"/>
            </a:endParaRPr>
          </a:p>
        </p:txBody>
      </p:sp>
      <p:sp>
        <p:nvSpPr>
          <p:cNvPr id="3" name="Content Placeholder 2"/>
          <p:cNvSpPr>
            <a:spLocks noGrp="1"/>
          </p:cNvSpPr>
          <p:nvPr>
            <p:ph idx="1"/>
          </p:nvPr>
        </p:nvSpPr>
        <p:spPr>
          <a:xfrm>
            <a:off x="323528" y="1556793"/>
            <a:ext cx="8363272" cy="2808312"/>
          </a:xfrm>
        </p:spPr>
        <p:txBody>
          <a:bodyPr>
            <a:noAutofit/>
          </a:bodyPr>
          <a:lstStyle/>
          <a:p>
            <a:pPr algn="l">
              <a:buNone/>
            </a:pPr>
            <a:r>
              <a:rPr lang="en-US" sz="1800" b="1" dirty="0" smtClean="0"/>
              <a:t> </a:t>
            </a:r>
            <a:r>
              <a:rPr lang="en-US" sz="1800" b="1" dirty="0"/>
              <a:t> </a:t>
            </a:r>
            <a:r>
              <a:rPr lang="en-US" sz="1800" b="1" dirty="0" smtClean="0"/>
              <a:t>     </a:t>
            </a:r>
            <a:r>
              <a:rPr lang="en-GB" sz="1800" b="1" dirty="0" smtClean="0"/>
              <a:t>is </a:t>
            </a:r>
            <a:r>
              <a:rPr lang="en-GB" sz="1800" b="1" dirty="0"/>
              <a:t>a part again of the mental activity as it is the mode of memory, and it means I desire it or want it. It is a choice of doing something, but choice that comes out of your mind. I can fancy by connecting or associating two things together. Imagination depends on connecting and fancy also, but here it has the element of choice. In Coleridge's eyes fancy is done as a mechanical or a habit of the mind that said by Wordsworth. So, Coleridge here saying the same, when you make something your act here follows and according to your habits in your mind, so it is passive and mechanical. For Coleridge fancy also is working with memory; it doesn't create but only connect what is there in your mind. The artist should have the primary and fancy but the secondary imagination is the imagination that let him creative. </a:t>
            </a:r>
            <a:endParaRPr lang="en-US" sz="1800" b="1" dirty="0"/>
          </a:p>
          <a:p>
            <a:pPr algn="l">
              <a:buNone/>
            </a:pPr>
            <a:endParaRPr lang="en-US" sz="1800" b="1" dirty="0"/>
          </a:p>
        </p:txBody>
      </p:sp>
      <p:sp>
        <p:nvSpPr>
          <p:cNvPr id="4" name="TextBox 3"/>
          <p:cNvSpPr txBox="1"/>
          <p:nvPr/>
        </p:nvSpPr>
        <p:spPr>
          <a:xfrm>
            <a:off x="467544" y="5157192"/>
            <a:ext cx="6624736" cy="461665"/>
          </a:xfrm>
          <a:prstGeom prst="rect">
            <a:avLst/>
          </a:prstGeom>
          <a:noFill/>
        </p:spPr>
        <p:txBody>
          <a:bodyPr wrap="square" rtlCol="1">
            <a:spAutoFit/>
          </a:bodyPr>
          <a:lstStyle/>
          <a:p>
            <a:pPr algn="l" rtl="0">
              <a:buFont typeface="Arial" pitchFamily="34" charset="0"/>
              <a:buChar char="•"/>
            </a:pPr>
            <a:r>
              <a:rPr lang="en-US" sz="2400" b="1" dirty="0"/>
              <a:t>The distinction between Fancy and Imagination</a:t>
            </a:r>
            <a:endParaRPr lang="ar-SA"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notablebiographies.com/images/uewb_03_img0195.jpg"/>
          <p:cNvPicPr>
            <a:picLocks noChangeAspect="1" noChangeArrowheads="1"/>
          </p:cNvPicPr>
          <p:nvPr/>
        </p:nvPicPr>
        <p:blipFill>
          <a:blip r:embed="rId2" cstate="print">
            <a:lum contrast="-74000"/>
          </a:blip>
          <a:srcRect/>
          <a:stretch>
            <a:fillRect/>
          </a:stretch>
        </p:blipFill>
        <p:spPr bwMode="auto">
          <a:xfrm>
            <a:off x="5076056" y="1844824"/>
            <a:ext cx="3680537" cy="4523657"/>
          </a:xfrm>
          <a:prstGeom prst="rect">
            <a:avLst/>
          </a:prstGeom>
          <a:noFill/>
        </p:spPr>
      </p:pic>
      <p:sp>
        <p:nvSpPr>
          <p:cNvPr id="2" name="Title 1"/>
          <p:cNvSpPr>
            <a:spLocks noGrp="1"/>
          </p:cNvSpPr>
          <p:nvPr>
            <p:ph type="title"/>
          </p:nvPr>
        </p:nvSpPr>
        <p:spPr/>
        <p:txBody>
          <a:bodyPr/>
          <a:lstStyle/>
          <a:p>
            <a:pPr algn="l"/>
            <a:r>
              <a:rPr lang="en-US" b="1" dirty="0" smtClean="0">
                <a:latin typeface="Papyrus" pitchFamily="66" charset="0"/>
              </a:rPr>
              <a:t>Coleridge’s objections :</a:t>
            </a:r>
            <a:endParaRPr lang="ar-SA" b="1" dirty="0">
              <a:latin typeface="Papyrus" pitchFamily="66" charset="0"/>
            </a:endParaRPr>
          </a:p>
        </p:txBody>
      </p:sp>
      <p:sp>
        <p:nvSpPr>
          <p:cNvPr id="3" name="Content Placeholder 2"/>
          <p:cNvSpPr>
            <a:spLocks noGrp="1"/>
          </p:cNvSpPr>
          <p:nvPr>
            <p:ph idx="1"/>
          </p:nvPr>
        </p:nvSpPr>
        <p:spPr>
          <a:xfrm>
            <a:off x="457200" y="1600201"/>
            <a:ext cx="8229600" cy="2548880"/>
          </a:xfrm>
        </p:spPr>
        <p:txBody>
          <a:bodyPr>
            <a:normAutofit/>
          </a:bodyPr>
          <a:lstStyle/>
          <a:p>
            <a:pPr algn="l">
              <a:buNone/>
            </a:pPr>
            <a:r>
              <a:rPr lang="en-US" sz="2400" b="1" dirty="0" smtClean="0"/>
              <a:t>  He speaks about objections exposed different expressions used by </a:t>
            </a:r>
            <a:r>
              <a:rPr lang="en-US" sz="2400" b="1" dirty="0" err="1" smtClean="0"/>
              <a:t>wordsworth</a:t>
            </a:r>
            <a:r>
              <a:rPr lang="en-US" sz="2400" b="1" dirty="0" smtClean="0"/>
              <a:t> , he chooses five expressions because they deal with the language of poetry and there are certain words that are used by </a:t>
            </a:r>
            <a:r>
              <a:rPr lang="en-US" sz="2400" b="1" dirty="0" err="1" smtClean="0"/>
              <a:t>wordsworth</a:t>
            </a:r>
            <a:r>
              <a:rPr lang="en-US" sz="2400" b="1" dirty="0" smtClean="0"/>
              <a:t> that were not accurate from Coleridge point of view.</a:t>
            </a:r>
            <a:endParaRPr lang="ar-SA"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notablebiographies.com/images/uewb_03_img0195.jpg"/>
          <p:cNvPicPr>
            <a:picLocks noChangeAspect="1" noChangeArrowheads="1"/>
          </p:cNvPicPr>
          <p:nvPr/>
        </p:nvPicPr>
        <p:blipFill>
          <a:blip r:embed="rId2" cstate="print">
            <a:lum contrast="-74000"/>
          </a:blip>
          <a:srcRect/>
          <a:stretch>
            <a:fillRect/>
          </a:stretch>
        </p:blipFill>
        <p:spPr bwMode="auto">
          <a:xfrm>
            <a:off x="5076056" y="1844824"/>
            <a:ext cx="3680537" cy="4523657"/>
          </a:xfrm>
          <a:prstGeom prst="rect">
            <a:avLst/>
          </a:prstGeom>
          <a:noFill/>
        </p:spPr>
      </p:pic>
      <p:sp>
        <p:nvSpPr>
          <p:cNvPr id="2" name="Title 1"/>
          <p:cNvSpPr>
            <a:spLocks noGrp="1"/>
          </p:cNvSpPr>
          <p:nvPr>
            <p:ph type="title"/>
          </p:nvPr>
        </p:nvSpPr>
        <p:spPr>
          <a:xfrm>
            <a:off x="251520" y="2852936"/>
            <a:ext cx="8229600" cy="1143000"/>
          </a:xfrm>
        </p:spPr>
        <p:txBody>
          <a:bodyPr/>
          <a:lstStyle/>
          <a:p>
            <a:r>
              <a:rPr lang="en-US" b="1" dirty="0" smtClean="0">
                <a:latin typeface="Papyrus" pitchFamily="66" charset="0"/>
              </a:rPr>
              <a:t>Thank you ..</a:t>
            </a:r>
            <a:endParaRPr lang="ar-SA" b="1" dirty="0">
              <a:latin typeface="Papyrus"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TotalTime>
  <Words>529</Words>
  <Application>Microsoft Office PowerPoint</Application>
  <PresentationFormat>On-screen Show (4:3)</PresentationFormat>
  <Paragraphs>25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Samuel Taylor Coleridge</vt:lpstr>
      <vt:lpstr>His biography :</vt:lpstr>
      <vt:lpstr>:His Important Works  </vt:lpstr>
      <vt:lpstr>Slide 4</vt:lpstr>
      <vt:lpstr>Imagination:</vt:lpstr>
      <vt:lpstr>Fancy:</vt:lpstr>
      <vt:lpstr>Coleridge’s objections :</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Samuel Taylor Coleridge</dc:title>
  <dc:creator>USER</dc:creator>
  <cp:lastModifiedBy>USER</cp:lastModifiedBy>
  <cp:revision>15</cp:revision>
  <dcterms:created xsi:type="dcterms:W3CDTF">2011-04-16T11:51:07Z</dcterms:created>
  <dcterms:modified xsi:type="dcterms:W3CDTF">2011-04-22T18:02:08Z</dcterms:modified>
</cp:coreProperties>
</file>