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3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151"/>
  </p:notesMasterIdLst>
  <p:sldIdLst>
    <p:sldId id="256" r:id="rId2"/>
    <p:sldId id="257" r:id="rId3"/>
    <p:sldId id="258" r:id="rId4"/>
    <p:sldId id="357" r:id="rId5"/>
    <p:sldId id="259" r:id="rId6"/>
    <p:sldId id="362" r:id="rId7"/>
    <p:sldId id="261" r:id="rId8"/>
    <p:sldId id="358" r:id="rId9"/>
    <p:sldId id="262" r:id="rId10"/>
    <p:sldId id="263" r:id="rId11"/>
    <p:sldId id="264" r:id="rId12"/>
    <p:sldId id="265" r:id="rId13"/>
    <p:sldId id="361" r:id="rId14"/>
    <p:sldId id="360" r:id="rId15"/>
    <p:sldId id="266" r:id="rId16"/>
    <p:sldId id="267" r:id="rId17"/>
    <p:sldId id="268" r:id="rId18"/>
    <p:sldId id="269" r:id="rId19"/>
    <p:sldId id="271" r:id="rId20"/>
    <p:sldId id="273" r:id="rId21"/>
    <p:sldId id="274" r:id="rId22"/>
    <p:sldId id="277" r:id="rId23"/>
    <p:sldId id="278" r:id="rId24"/>
    <p:sldId id="280" r:id="rId25"/>
    <p:sldId id="281" r:id="rId26"/>
    <p:sldId id="283" r:id="rId27"/>
    <p:sldId id="284" r:id="rId28"/>
    <p:sldId id="285" r:id="rId29"/>
    <p:sldId id="286" r:id="rId30"/>
    <p:sldId id="373" r:id="rId31"/>
    <p:sldId id="287" r:id="rId32"/>
    <p:sldId id="288" r:id="rId33"/>
    <p:sldId id="289" r:id="rId34"/>
    <p:sldId id="363" r:id="rId35"/>
    <p:sldId id="364" r:id="rId36"/>
    <p:sldId id="365" r:id="rId37"/>
    <p:sldId id="366" r:id="rId38"/>
    <p:sldId id="367" r:id="rId39"/>
    <p:sldId id="368" r:id="rId40"/>
    <p:sldId id="369" r:id="rId41"/>
    <p:sldId id="370" r:id="rId42"/>
    <p:sldId id="371" r:id="rId43"/>
    <p:sldId id="372" r:id="rId44"/>
    <p:sldId id="290" r:id="rId45"/>
    <p:sldId id="291" r:id="rId46"/>
    <p:sldId id="292" r:id="rId47"/>
    <p:sldId id="293" r:id="rId48"/>
    <p:sldId id="294" r:id="rId49"/>
    <p:sldId id="295" r:id="rId50"/>
    <p:sldId id="296" r:id="rId51"/>
    <p:sldId id="297" r:id="rId52"/>
    <p:sldId id="298" r:id="rId53"/>
    <p:sldId id="299" r:id="rId54"/>
    <p:sldId id="356" r:id="rId55"/>
    <p:sldId id="301" r:id="rId56"/>
    <p:sldId id="302" r:id="rId57"/>
    <p:sldId id="303" r:id="rId58"/>
    <p:sldId id="374" r:id="rId59"/>
    <p:sldId id="304" r:id="rId60"/>
    <p:sldId id="305" r:id="rId61"/>
    <p:sldId id="306" r:id="rId62"/>
    <p:sldId id="307" r:id="rId63"/>
    <p:sldId id="375" r:id="rId64"/>
    <p:sldId id="376" r:id="rId65"/>
    <p:sldId id="377" r:id="rId66"/>
    <p:sldId id="308" r:id="rId67"/>
    <p:sldId id="309" r:id="rId68"/>
    <p:sldId id="310" r:id="rId69"/>
    <p:sldId id="311" r:id="rId70"/>
    <p:sldId id="312" r:id="rId71"/>
    <p:sldId id="313" r:id="rId72"/>
    <p:sldId id="314" r:id="rId73"/>
    <p:sldId id="315" r:id="rId74"/>
    <p:sldId id="316" r:id="rId75"/>
    <p:sldId id="317" r:id="rId76"/>
    <p:sldId id="318" r:id="rId77"/>
    <p:sldId id="319" r:id="rId78"/>
    <p:sldId id="320" r:id="rId79"/>
    <p:sldId id="321" r:id="rId80"/>
    <p:sldId id="322" r:id="rId81"/>
    <p:sldId id="323" r:id="rId82"/>
    <p:sldId id="324" r:id="rId83"/>
    <p:sldId id="325" r:id="rId84"/>
    <p:sldId id="326" r:id="rId85"/>
    <p:sldId id="327" r:id="rId86"/>
    <p:sldId id="328"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 id="345" r:id="rId103"/>
    <p:sldId id="346" r:id="rId104"/>
    <p:sldId id="347" r:id="rId105"/>
    <p:sldId id="348" r:id="rId106"/>
    <p:sldId id="349" r:id="rId107"/>
    <p:sldId id="350" r:id="rId108"/>
    <p:sldId id="351" r:id="rId109"/>
    <p:sldId id="352" r:id="rId110"/>
    <p:sldId id="353" r:id="rId111"/>
    <p:sldId id="354" r:id="rId112"/>
    <p:sldId id="390" r:id="rId113"/>
    <p:sldId id="391" r:id="rId114"/>
    <p:sldId id="392" r:id="rId115"/>
    <p:sldId id="393" r:id="rId116"/>
    <p:sldId id="394" r:id="rId117"/>
    <p:sldId id="395" r:id="rId118"/>
    <p:sldId id="401" r:id="rId119"/>
    <p:sldId id="402" r:id="rId120"/>
    <p:sldId id="403" r:id="rId121"/>
    <p:sldId id="404" r:id="rId122"/>
    <p:sldId id="405" r:id="rId123"/>
    <p:sldId id="406" r:id="rId124"/>
    <p:sldId id="407" r:id="rId125"/>
    <p:sldId id="408" r:id="rId126"/>
    <p:sldId id="409" r:id="rId127"/>
    <p:sldId id="410" r:id="rId128"/>
    <p:sldId id="411" r:id="rId129"/>
    <p:sldId id="412" r:id="rId130"/>
    <p:sldId id="413" r:id="rId131"/>
    <p:sldId id="414" r:id="rId132"/>
    <p:sldId id="415" r:id="rId133"/>
    <p:sldId id="416" r:id="rId134"/>
    <p:sldId id="421" r:id="rId135"/>
    <p:sldId id="422" r:id="rId136"/>
    <p:sldId id="423" r:id="rId137"/>
    <p:sldId id="424" r:id="rId138"/>
    <p:sldId id="425" r:id="rId139"/>
    <p:sldId id="426" r:id="rId140"/>
    <p:sldId id="427" r:id="rId141"/>
    <p:sldId id="428" r:id="rId142"/>
    <p:sldId id="429" r:id="rId143"/>
    <p:sldId id="430" r:id="rId144"/>
    <p:sldId id="418" r:id="rId145"/>
    <p:sldId id="419" r:id="rId146"/>
    <p:sldId id="420" r:id="rId147"/>
    <p:sldId id="396" r:id="rId148"/>
    <p:sldId id="397" r:id="rId149"/>
    <p:sldId id="398" r:id="rId15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D483950-B9CD-4FF5-8697-851E511A4B3E}" type="datetimeFigureOut">
              <a:rPr lang="ar-SA" smtClean="0"/>
              <a:pPr/>
              <a:t>05/03/36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AFBA972-28F2-4E29-A708-2D0A1E350F9F}"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3436DFE6-B41A-46A5-8573-7FA121B5EBF8}" type="datetime1">
              <a:rPr lang="ar-SA" smtClean="0"/>
              <a:pPr/>
              <a:t>05/03/36</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2C814866-5125-4DAA-8A45-4AF14D702553}"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B15D7CF-7A5C-4039-8D34-32C5EEE23FF8}" type="datetime1">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E8D5E12-3D4A-4B74-9FCA-6B01EFF4647D}" type="datetime1">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814866-5125-4DAA-8A45-4AF14D702553}"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0D44F6A-B7BC-40EB-8B44-A09D17D46CAD}" type="datetime1">
              <a:rPr lang="ar-SA" smtClean="0"/>
              <a:pPr/>
              <a:t>05/03/36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A87349D6-29BC-4693-AE39-5F5F57C08CC5}" type="datetime1">
              <a:rPr lang="ar-SA" smtClean="0"/>
              <a:pPr/>
              <a:t>05/03/36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76401AE-2C66-411B-9112-C370005DDF11}" type="datetime1">
              <a:rPr lang="ar-SA" smtClean="0"/>
              <a:pPr/>
              <a:t>05/03/36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8CD9C60-CB28-4591-BDD3-01E9E0F4E879}" type="datetime1">
              <a:rPr lang="ar-SA" smtClean="0"/>
              <a:pPr/>
              <a:t>05/03/36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9256374-877E-47ED-868A-A7685E92047D}" type="datetime1">
              <a:rPr lang="ar-SA" smtClean="0"/>
              <a:pPr/>
              <a:t>05/03/36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D03FEFF-28CE-49CA-8CB7-BA2EC2AF2426}" type="datetime1">
              <a:rPr lang="ar-SA" smtClean="0"/>
              <a:pPr/>
              <a:t>05/03/36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2C814866-5125-4DAA-8A45-4AF14D702553}"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9BA4075-54BF-4B9E-8EFD-7279E9C216A4}" type="datetime1">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B7D9CEB-C37B-4CA3-8C57-77B1CCB86AB0}" type="datetime1">
              <a:rPr lang="ar-SA" smtClean="0"/>
              <a:pPr/>
              <a:t>05/03/36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814866-5125-4DAA-8A45-4AF14D70255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AA11C8A-EBD0-40FE-AD74-ABFA6C6F8E91}" type="datetime1">
              <a:rPr lang="ar-SA" smtClean="0"/>
              <a:pPr/>
              <a:t>05/03/36</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C814866-5125-4DAA-8A45-4AF14D702553}"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ar-SA" dirty="0" smtClean="0"/>
              <a:t>مشاعل جاسم  </a:t>
            </a:r>
            <a:r>
              <a:rPr lang="ar-SA" dirty="0" err="1" smtClean="0"/>
              <a:t>الزريق</a:t>
            </a:r>
            <a:r>
              <a:rPr lang="ar-SA" dirty="0" smtClean="0"/>
              <a:t>   </a:t>
            </a:r>
            <a:endParaRPr lang="ar-SA" dirty="0"/>
          </a:p>
        </p:txBody>
      </p:sp>
      <p:sp>
        <p:nvSpPr>
          <p:cNvPr id="3" name="عنوان فرعي 2"/>
          <p:cNvSpPr>
            <a:spLocks noGrp="1"/>
          </p:cNvSpPr>
          <p:nvPr>
            <p:ph type="subTitle" idx="1"/>
          </p:nvPr>
        </p:nvSpPr>
        <p:spPr/>
        <p:txBody>
          <a:bodyPr>
            <a:noAutofit/>
          </a:bodyPr>
          <a:lstStyle/>
          <a:p>
            <a:r>
              <a:rPr lang="ar-SA" sz="8000" dirty="0" smtClean="0"/>
              <a:t>محاضرات  </a:t>
            </a:r>
            <a:r>
              <a:rPr lang="ar-SA" sz="8000" dirty="0" err="1" smtClean="0"/>
              <a:t>المملكه</a:t>
            </a:r>
            <a:r>
              <a:rPr lang="ar-SA" sz="8000" dirty="0" smtClean="0"/>
              <a:t> العربية السعودية  الثانية </a:t>
            </a:r>
            <a:endParaRPr lang="ar-SA" sz="8000"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a:t>
            </a:fld>
            <a:endParaRPr lang="ar-S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728" y="0"/>
            <a:ext cx="7498080" cy="1143000"/>
          </a:xfrm>
        </p:spPr>
        <p:txBody>
          <a:bodyPr/>
          <a:lstStyle/>
          <a:p>
            <a:pPr algn="ctr"/>
            <a:r>
              <a:rPr lang="ar-SA" dirty="0" err="1" smtClean="0"/>
              <a:t>المحاضره</a:t>
            </a:r>
            <a:r>
              <a:rPr lang="ar-SA" dirty="0" smtClean="0"/>
              <a:t>  </a:t>
            </a:r>
            <a:r>
              <a:rPr lang="ar-SA" dirty="0" err="1" smtClean="0"/>
              <a:t>الاولى</a:t>
            </a:r>
            <a:endParaRPr lang="ar-SA" dirty="0"/>
          </a:p>
        </p:txBody>
      </p:sp>
      <p:sp>
        <p:nvSpPr>
          <p:cNvPr id="3" name="عنصر نائب للمحتوى 2"/>
          <p:cNvSpPr>
            <a:spLocks noGrp="1"/>
          </p:cNvSpPr>
          <p:nvPr>
            <p:ph idx="1"/>
          </p:nvPr>
        </p:nvSpPr>
        <p:spPr/>
        <p:txBody>
          <a:bodyPr>
            <a:normAutofit/>
          </a:bodyPr>
          <a:lstStyle/>
          <a:p>
            <a:r>
              <a:rPr lang="ar-SA" u="sng" dirty="0" smtClean="0"/>
              <a:t>تشمل المحاضرة المواضيع التالية:</a:t>
            </a:r>
            <a:endParaRPr lang="en-US" dirty="0" smtClean="0"/>
          </a:p>
          <a:p>
            <a:endParaRPr lang="ar-SA" u="sng" dirty="0" smtClean="0"/>
          </a:p>
          <a:p>
            <a:r>
              <a:rPr lang="ar-SA" u="sng" dirty="0" smtClean="0"/>
              <a:t>أوضاع البلاد السياسية قبيل حكم الملك عبد العزيز</a:t>
            </a:r>
            <a:endParaRPr lang="en-US" dirty="0" smtClean="0"/>
          </a:p>
          <a:p>
            <a:r>
              <a:rPr lang="ar-SA" dirty="0" smtClean="0"/>
              <a:t>الحجا </a:t>
            </a:r>
            <a:r>
              <a:rPr lang="ar-SA" dirty="0" err="1" smtClean="0"/>
              <a:t>ز</a:t>
            </a:r>
            <a:r>
              <a:rPr lang="ar-SA" dirty="0" smtClean="0"/>
              <a:t> </a:t>
            </a:r>
          </a:p>
          <a:p>
            <a:r>
              <a:rPr lang="ar-SA" dirty="0" smtClean="0"/>
              <a:t>عسير</a:t>
            </a:r>
          </a:p>
          <a:p>
            <a:r>
              <a:rPr lang="ar-SA" dirty="0" err="1" smtClean="0"/>
              <a:t>المخلاف</a:t>
            </a:r>
            <a:r>
              <a:rPr lang="ar-SA" dirty="0" smtClean="0"/>
              <a:t> السليماني( جازان)</a:t>
            </a:r>
          </a:p>
          <a:p>
            <a:r>
              <a:rPr lang="ar-SA" dirty="0" err="1" smtClean="0"/>
              <a:t>الأحساء</a:t>
            </a:r>
            <a:r>
              <a:rPr lang="ar-SA" dirty="0" smtClean="0"/>
              <a:t> </a:t>
            </a:r>
            <a:r>
              <a:rPr lang="ar-SA" dirty="0" err="1" smtClean="0"/>
              <a:t>والقطيف</a:t>
            </a:r>
            <a:endParaRPr lang="ar-SA" dirty="0" smtClean="0"/>
          </a:p>
          <a:p>
            <a:r>
              <a:rPr lang="ar-SA" dirty="0" smtClean="0"/>
              <a:t>نجد</a:t>
            </a:r>
            <a:endParaRPr lang="en-US" dirty="0" smtClean="0"/>
          </a:p>
          <a:p>
            <a:r>
              <a:rPr lang="ar-SA" dirty="0" err="1" smtClean="0"/>
              <a:t>نهايه</a:t>
            </a:r>
            <a:r>
              <a:rPr lang="ar-SA" dirty="0" smtClean="0"/>
              <a:t> </a:t>
            </a:r>
            <a:r>
              <a:rPr lang="ar-SA" dirty="0" err="1" smtClean="0"/>
              <a:t>المحاضره</a:t>
            </a:r>
            <a:r>
              <a:rPr lang="ar-SA" dirty="0" smtClean="0"/>
              <a:t> </a:t>
            </a:r>
            <a:r>
              <a:rPr lang="ar-SA" dirty="0" err="1" smtClean="0"/>
              <a:t>الاولى</a:t>
            </a:r>
            <a:r>
              <a:rPr lang="ar-SA"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a:t>
            </a:fld>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725470"/>
          </a:xfrm>
        </p:spPr>
        <p:txBody>
          <a:bodyPr>
            <a:normAutofit fontScale="90000"/>
          </a:bodyPr>
          <a:lstStyle/>
          <a:p>
            <a:pPr algn="ctr"/>
            <a:r>
              <a:rPr lang="ar-SA" u="sng" dirty="0" smtClean="0"/>
              <a:t>الحجاز </a:t>
            </a:r>
            <a:endParaRPr lang="ar-SA" u="sng" dirty="0"/>
          </a:p>
        </p:txBody>
      </p:sp>
      <p:sp>
        <p:nvSpPr>
          <p:cNvPr id="3" name="عنصر نائب للمحتوى 2"/>
          <p:cNvSpPr>
            <a:spLocks noGrp="1"/>
          </p:cNvSpPr>
          <p:nvPr>
            <p:ph idx="1"/>
          </p:nvPr>
        </p:nvSpPr>
        <p:spPr>
          <a:xfrm>
            <a:off x="1435608" y="1285860"/>
            <a:ext cx="7498080" cy="4962540"/>
          </a:xfrm>
        </p:spPr>
        <p:txBody>
          <a:bodyPr>
            <a:normAutofit lnSpcReduction="10000"/>
          </a:bodyPr>
          <a:lstStyle/>
          <a:p>
            <a:r>
              <a:rPr lang="ar-SA" sz="3800" dirty="0" smtClean="0"/>
              <a:t>ا</a:t>
            </a:r>
            <a:r>
              <a:rPr lang="ar-SA" dirty="0" smtClean="0"/>
              <a:t>هتمت الدولة العثمانية بالحجاز، ولما انتصرت الدولة السعودية الأولى على الشريف غالب عام 1210هـ، أرسلت الدولة العثمانية من العراق حملتين عسكريتين ضد الدولة السعودية، لكنهما فشلتا، وأصبح الحجاز تحت حكم الدولة السعودية، ثم كلفت الدولة العثمانية محمد علي باشا والي مصر، باستعادة الحجاز والقضاء على الدولة السعودية، وقد نجح في مهمته، </a:t>
            </a:r>
            <a:endParaRPr lang="ar-SA" dirty="0" smtClean="0"/>
          </a:p>
          <a:p>
            <a:r>
              <a:rPr lang="ar-SA" dirty="0" smtClean="0"/>
              <a:t>وأصبح </a:t>
            </a:r>
            <a:r>
              <a:rPr lang="ar-SA" dirty="0" smtClean="0"/>
              <a:t>الحجاز مركز قوته في الجزيرة العربية. وأصبح محمد علي باشا  بعد وصوله مكة عام 1228هـ، هو الذي يختار شريف مكة، ويتدخل في إدارة الحجاز، وقد وكل أمور القبائل إلى الشريف شنبر بن مبارك ، بعد أن عين يحيى بن سرور شريفا على مكة. كما قام </a:t>
            </a:r>
            <a:r>
              <a:rPr lang="ar-SA" dirty="0" err="1" smtClean="0"/>
              <a:t>ابراهيم</a:t>
            </a:r>
            <a:r>
              <a:rPr lang="ar-SA" dirty="0" smtClean="0"/>
              <a:t> باشا بتعيين ابن أخته أحمد باشا يكن محافظا لمكة وحاكما عاما للحجاز، وقائدا للجيوش في الجزيرة العربية.</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a:t>
            </a:fld>
            <a:endParaRPr lang="ar-S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الحجاز </a:t>
            </a:r>
            <a:endParaRPr lang="ar-SA" dirty="0"/>
          </a:p>
        </p:txBody>
      </p:sp>
      <p:sp>
        <p:nvSpPr>
          <p:cNvPr id="3" name="عنصر نائب للمحتوى 2"/>
          <p:cNvSpPr>
            <a:spLocks noGrp="1"/>
          </p:cNvSpPr>
          <p:nvPr>
            <p:ph idx="1"/>
          </p:nvPr>
        </p:nvSpPr>
        <p:spPr/>
        <p:txBody>
          <a:bodyPr>
            <a:normAutofit/>
          </a:bodyPr>
          <a:lstStyle/>
          <a:p>
            <a:r>
              <a:rPr lang="ar-SA" dirty="0" smtClean="0"/>
              <a:t>ساهم </a:t>
            </a:r>
            <a:r>
              <a:rPr lang="ar-SA" dirty="0" err="1" smtClean="0"/>
              <a:t>الاجراءات</a:t>
            </a:r>
            <a:r>
              <a:rPr lang="ar-SA" dirty="0" smtClean="0"/>
              <a:t> المصرية في توتر العلاقات بين شريف مكة والذين عينتهم مصر في مناصب متعددة، وانقسمت القبائل الحجازية بينهم، وأخير قرر محمد علي باشا تعيين محمد بن عون </a:t>
            </a:r>
            <a:r>
              <a:rPr lang="ar-SA" dirty="0" err="1" smtClean="0"/>
              <a:t>الذ</a:t>
            </a:r>
            <a:r>
              <a:rPr lang="ar-SA" dirty="0" smtClean="0"/>
              <a:t> ينتمي إلى فرع آخر من الأشراف، شريفا على مكة عام 1243هـ. وشارك محمد بن عون بالقضاء على الثورة في عسير، وازداد نفوذه بين القبائل الحجازية، مما دفع الدولة إلى استبداله بعد خروج الجيش المصري من الحجاز والجزيرة العربية عموما. وجاء إلى </a:t>
            </a:r>
            <a:r>
              <a:rPr lang="ar-SA" dirty="0" err="1" smtClean="0"/>
              <a:t>الشرافة</a:t>
            </a:r>
            <a:r>
              <a:rPr lang="ar-SA" dirty="0" smtClean="0"/>
              <a:t> عام 1326هـ، الشريف  الحسين بن علي بن محمد بن عون، الذي قاد بالتعاون مع بريطانيا ما عرف في تاريخ العرب الحديث بالثورة العربية ضد العثمانيين، والذي أدى خلافه مع الملك عبد العزيز آل سعود إلى نهاية حكم الأشراف للحجاز. كما سيتضح لاحقا.</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a:t>
            </a:fld>
            <a:endParaRPr lang="ar-S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عسير </a:t>
            </a:r>
            <a:endParaRPr lang="ar-SA" dirty="0"/>
          </a:p>
        </p:txBody>
      </p:sp>
      <p:sp>
        <p:nvSpPr>
          <p:cNvPr id="3" name="عنصر نائب للمحتوى 2"/>
          <p:cNvSpPr>
            <a:spLocks noGrp="1"/>
          </p:cNvSpPr>
          <p:nvPr>
            <p:ph idx="1"/>
          </p:nvPr>
        </p:nvSpPr>
        <p:spPr/>
        <p:txBody>
          <a:bodyPr>
            <a:normAutofit/>
          </a:bodyPr>
          <a:lstStyle/>
          <a:p>
            <a:r>
              <a:rPr lang="ar-SA" sz="2400" dirty="0" smtClean="0"/>
              <a:t>تحمس زعماء وأهالي عسير لمبادئ الدعوة السلفية النجدية، واشتركوا في مقاومة الجيش المصري، خصوصا بعد نهاية الدولة السعودية الأولي. </a:t>
            </a:r>
          </a:p>
          <a:p>
            <a:r>
              <a:rPr lang="ar-SA" sz="2400" dirty="0" smtClean="0"/>
              <a:t>وكان ممن تزعم  </a:t>
            </a:r>
            <a:r>
              <a:rPr lang="ar-SA" sz="2400" dirty="0" err="1" smtClean="0"/>
              <a:t>مقا</a:t>
            </a:r>
            <a:r>
              <a:rPr lang="ar-SA" sz="2400" dirty="0" smtClean="0"/>
              <a:t> </a:t>
            </a:r>
            <a:r>
              <a:rPr lang="ar-SA" sz="2400" dirty="0" err="1" smtClean="0"/>
              <a:t>ومه</a:t>
            </a:r>
            <a:r>
              <a:rPr lang="ar-SA" sz="2400" dirty="0" smtClean="0"/>
              <a:t>  </a:t>
            </a:r>
            <a:r>
              <a:rPr lang="ar-SA" sz="2400" dirty="0" err="1" smtClean="0"/>
              <a:t>العسيريين</a:t>
            </a:r>
            <a:r>
              <a:rPr lang="ar-SA" sz="2400" dirty="0" smtClean="0"/>
              <a:t>  بعد نهاية </a:t>
            </a:r>
            <a:r>
              <a:rPr lang="ar-SA" sz="2400" dirty="0" err="1" smtClean="0"/>
              <a:t>الد</a:t>
            </a:r>
            <a:r>
              <a:rPr lang="ar-SA" sz="2400" dirty="0" smtClean="0"/>
              <a:t> </a:t>
            </a:r>
            <a:r>
              <a:rPr lang="ar-SA" sz="2400" dirty="0" err="1" smtClean="0"/>
              <a:t>ولة</a:t>
            </a:r>
            <a:r>
              <a:rPr lang="ar-SA" sz="2400" dirty="0" smtClean="0"/>
              <a:t> </a:t>
            </a:r>
            <a:r>
              <a:rPr lang="ar-SA" sz="2400" dirty="0" err="1" smtClean="0"/>
              <a:t>الاولى</a:t>
            </a:r>
            <a:r>
              <a:rPr lang="ar-SA" sz="2400" dirty="0" smtClean="0"/>
              <a:t> </a:t>
            </a:r>
          </a:p>
          <a:p>
            <a:r>
              <a:rPr lang="ar-SA" sz="2400" dirty="0" smtClean="0"/>
              <a:t>سعيد بن مسلط  بعده  ابن عمه </a:t>
            </a:r>
            <a:r>
              <a:rPr lang="ar-SA" sz="2400" dirty="0" err="1" smtClean="0"/>
              <a:t>اخوه</a:t>
            </a:r>
            <a:r>
              <a:rPr lang="ar-SA" sz="2400" dirty="0" smtClean="0"/>
              <a:t> لامه  علي </a:t>
            </a:r>
            <a:r>
              <a:rPr lang="ar-SA" sz="2400" dirty="0" err="1" smtClean="0"/>
              <a:t>مجثل</a:t>
            </a:r>
            <a:r>
              <a:rPr lang="ar-SA" sz="2400" dirty="0" smtClean="0"/>
              <a:t> </a:t>
            </a:r>
          </a:p>
          <a:p>
            <a:r>
              <a:rPr lang="ar-SA" sz="2400" dirty="0" smtClean="0"/>
              <a:t> ولما تولى محمد بن </a:t>
            </a:r>
            <a:r>
              <a:rPr lang="ar-SA" sz="2400" dirty="0" err="1" smtClean="0"/>
              <a:t>عائض</a:t>
            </a:r>
            <a:r>
              <a:rPr lang="ar-SA" sz="2400" dirty="0" smtClean="0"/>
              <a:t> زعامة عسير عام 1273هـ، قرر إخراج قوات العثمانيين من البلاد الساحلية، وأخرجهم من صبيا، لكن اضطر إلى الانسحاب. وصممت الدولة العثمانية على </a:t>
            </a:r>
            <a:r>
              <a:rPr lang="ar-SA" sz="2400" dirty="0" err="1" smtClean="0"/>
              <a:t>احكام</a:t>
            </a:r>
            <a:r>
              <a:rPr lang="ar-SA" sz="2400" dirty="0" smtClean="0"/>
              <a:t> سيطرتها على عسير،رديف باشا  قتل محمد بن </a:t>
            </a:r>
            <a:r>
              <a:rPr lang="ar-SA" sz="2400" dirty="0" err="1" smtClean="0"/>
              <a:t>عائض</a:t>
            </a:r>
            <a:r>
              <a:rPr lang="ar-SA" sz="2400" dirty="0" smtClean="0"/>
              <a:t>، عام 1289هـ، </a:t>
            </a:r>
            <a:r>
              <a:rPr lang="ar-SA" sz="2400" dirty="0" err="1" smtClean="0"/>
              <a:t>اخويه</a:t>
            </a:r>
            <a:r>
              <a:rPr lang="ar-SA" sz="2400" dirty="0" smtClean="0"/>
              <a:t>  سعد </a:t>
            </a:r>
            <a:r>
              <a:rPr lang="ar-SA" sz="2400" dirty="0" err="1" smtClean="0"/>
              <a:t>وعبدالله</a:t>
            </a:r>
            <a:r>
              <a:rPr lang="ar-SA" sz="2400" dirty="0" smtClean="0"/>
              <a:t> وعدد كبار أنصا رهم  وذلك </a:t>
            </a:r>
          </a:p>
          <a:p>
            <a:endParaRPr lang="ar-SA" sz="2400" dirty="0" smtClean="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a:t>
            </a:fld>
            <a:endParaRPr lang="ar-S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عسير </a:t>
            </a:r>
            <a:endParaRPr lang="ar-SA" dirty="0"/>
          </a:p>
        </p:txBody>
      </p:sp>
      <p:sp>
        <p:nvSpPr>
          <p:cNvPr id="3" name="عنصر نائب للمحتوى 2"/>
          <p:cNvSpPr>
            <a:spLocks noGrp="1"/>
          </p:cNvSpPr>
          <p:nvPr>
            <p:ph idx="1"/>
          </p:nvPr>
        </p:nvSpPr>
        <p:spPr/>
        <p:txBody>
          <a:bodyPr>
            <a:normAutofit/>
          </a:bodyPr>
          <a:lstStyle/>
          <a:p>
            <a:r>
              <a:rPr lang="ar-SA" dirty="0" smtClean="0"/>
              <a:t>وأصبحت عسير </a:t>
            </a:r>
            <a:r>
              <a:rPr lang="ar-SA" dirty="0" err="1" smtClean="0"/>
              <a:t>متصرفية</a:t>
            </a:r>
            <a:r>
              <a:rPr lang="ar-SA" dirty="0" smtClean="0"/>
              <a:t> تتبعها ستة مراكز، لكن ذلك لم يمنع ظهور حركات مقاومة تولى قيادتها علي بن محمد بن </a:t>
            </a:r>
            <a:r>
              <a:rPr lang="ar-SA" dirty="0" err="1" smtClean="0"/>
              <a:t>عائض</a:t>
            </a:r>
            <a:r>
              <a:rPr lang="ar-SA" dirty="0" smtClean="0"/>
              <a:t>، لكن لم ينجح. ثم تحسنت علاقة ابنه حسن مع العثمانيين وعينوه معاونا لمتصرف عسير، ولما اضطرت الدولة العثمانية إلى سحب قواتها من جزيرة العرب بعد هزيمتها في الحرب العالمية الأولى، استقل الأمير حسن بن </a:t>
            </a:r>
            <a:r>
              <a:rPr lang="ar-SA" dirty="0" err="1" smtClean="0"/>
              <a:t>عائض</a:t>
            </a:r>
            <a:r>
              <a:rPr lang="ar-SA" dirty="0" smtClean="0"/>
              <a:t> بعسير، ولما اختلف مع زعماء القبائل في بلاده، توسط الملك عبد العزيز بينهما، لكن الأمير لم يقبل وساطته، فتوترت العلاقات بينهما، ثم هاجمت قوات الملك عبد العزيز ابن </a:t>
            </a:r>
            <a:r>
              <a:rPr lang="ar-SA" dirty="0" err="1" smtClean="0"/>
              <a:t>عائض</a:t>
            </a:r>
            <a:r>
              <a:rPr lang="ar-SA" dirty="0" smtClean="0"/>
              <a:t>، وأدخلت عسير تحت الحكم السعودي، كما سيتضح لاحقا.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a:t>
            </a:fld>
            <a:endParaRPr lang="ar-S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err="1" smtClean="0"/>
              <a:t>المخلاف</a:t>
            </a:r>
            <a:r>
              <a:rPr lang="ar-SA" b="1" dirty="0" smtClean="0"/>
              <a:t> السليماني( جازان) : </a:t>
            </a:r>
            <a:endParaRPr lang="ar-SA" dirty="0"/>
          </a:p>
        </p:txBody>
      </p:sp>
      <p:sp>
        <p:nvSpPr>
          <p:cNvPr id="3" name="عنصر نائب للمحتوى 2"/>
          <p:cNvSpPr>
            <a:spLocks noGrp="1"/>
          </p:cNvSpPr>
          <p:nvPr>
            <p:ph idx="1"/>
          </p:nvPr>
        </p:nvSpPr>
        <p:spPr/>
        <p:txBody>
          <a:bodyPr>
            <a:normAutofit/>
          </a:bodyPr>
          <a:lstStyle/>
          <a:p>
            <a:r>
              <a:rPr lang="ar-SA" b="1" dirty="0" smtClean="0"/>
              <a:t> </a:t>
            </a:r>
            <a:r>
              <a:rPr lang="ar-SA" dirty="0" smtClean="0"/>
              <a:t>لم يقف حمود بن محمد زعيم </a:t>
            </a:r>
            <a:r>
              <a:rPr lang="ar-SA" dirty="0" err="1" smtClean="0"/>
              <a:t>المخلاف</a:t>
            </a:r>
            <a:r>
              <a:rPr lang="ar-SA" dirty="0" smtClean="0"/>
              <a:t> موقفا وديا من الدولة السعودية الأولى، وكانت علاقاته سيئة بزعماء عسير. وعندما اشتدت هجمات محمد علي باشا ضد </a:t>
            </a:r>
            <a:r>
              <a:rPr lang="ar-SA" dirty="0" err="1" smtClean="0"/>
              <a:t>العسيريين</a:t>
            </a:r>
            <a:r>
              <a:rPr lang="ar-SA" dirty="0" smtClean="0"/>
              <a:t> رأى زعماؤهم أن يغروا الشريف حمود بالتحالف معهم، وقد وافق حمود على مساندتهم، لكن قواته انهزمت أمام حملة محمد علي باشا عام 1233هـ، ومات حمود بعد المعركة بأيام قليلة. وتولى بعده ابنه أحمد، وقد تمكنت حملة مصرية بقيادة الشرف علي حيدر، من القبض عليه في أبي عريش،وتولى الحكم هناك علي بن حيدر تابعا لمحمد علي</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a:t>
            </a:fld>
            <a:endParaRPr lang="ar-S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المخلاف</a:t>
            </a:r>
            <a:r>
              <a:rPr lang="ar-SA" dirty="0" smtClean="0"/>
              <a:t> السليماني   </a:t>
            </a:r>
            <a:endParaRPr lang="ar-SA" dirty="0"/>
          </a:p>
        </p:txBody>
      </p:sp>
      <p:sp>
        <p:nvSpPr>
          <p:cNvPr id="3" name="عنصر نائب للمحتوى 2"/>
          <p:cNvSpPr>
            <a:spLocks noGrp="1"/>
          </p:cNvSpPr>
          <p:nvPr>
            <p:ph idx="1"/>
          </p:nvPr>
        </p:nvSpPr>
        <p:spPr/>
        <p:txBody>
          <a:bodyPr>
            <a:normAutofit/>
          </a:bodyPr>
          <a:lstStyle/>
          <a:p>
            <a:pPr>
              <a:buNone/>
            </a:pPr>
            <a:r>
              <a:rPr lang="ar-SA" dirty="0" smtClean="0"/>
              <a:t>ساهم </a:t>
            </a:r>
            <a:r>
              <a:rPr lang="ar-SA" dirty="0" err="1" smtClean="0"/>
              <a:t>الاجراءات</a:t>
            </a:r>
            <a:r>
              <a:rPr lang="ar-SA" dirty="0" smtClean="0"/>
              <a:t> المصرية في توتر العلاقات بين شريف مكة والذين عينتهم مصر في مناصب متعددة، وانقسمت القبائل الحجازية بينهم، وأخير قرر محمد علي باشا تعيين محمد بن عون </a:t>
            </a:r>
            <a:r>
              <a:rPr lang="ar-SA" dirty="0" err="1" smtClean="0"/>
              <a:t>الذ</a:t>
            </a:r>
            <a:r>
              <a:rPr lang="ar-SA" dirty="0" smtClean="0"/>
              <a:t> ينتمي إلى فرع آخر من الأشراف، شريفا على مكة عام 1243هـ. وشارك محمد بن عون بالقضاء على الثورة في عسير، وازداد نفوذه بين القبائل الحجازية، مما دفع الدولة إلى استبداله بعد خروج الجيش المصري من الحجاز والجزيرة العربية عموما. وجاء إلى </a:t>
            </a:r>
            <a:r>
              <a:rPr lang="ar-SA" dirty="0" err="1" smtClean="0"/>
              <a:t>الشرافة</a:t>
            </a:r>
            <a:r>
              <a:rPr lang="ar-SA" dirty="0" smtClean="0"/>
              <a:t> عام 1326هـ، الشريف  الحسين بن علي بن محمد بن عون، الذي قاد بالتعاون مع بريطانيا ما عرف في تاريخ العرب الحديث بالثورة العربية ضد العثمانيين، والذي أدى خلافه مع الملك عبد العزيز آل سعود إلى نهاية حكم الأشراف للحجاز. كما سيتضح لاحقا.</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a:t>
            </a:fld>
            <a:endParaRPr lang="ar-S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a:t>
            </a:r>
            <a:r>
              <a:rPr lang="ar-SA" dirty="0" err="1" smtClean="0"/>
              <a:t>المخلاف</a:t>
            </a:r>
            <a:r>
              <a:rPr lang="ar-SA" dirty="0" smtClean="0"/>
              <a:t> السليماني</a:t>
            </a:r>
            <a:endParaRPr lang="ar-SA" dirty="0"/>
          </a:p>
        </p:txBody>
      </p:sp>
      <p:sp>
        <p:nvSpPr>
          <p:cNvPr id="3" name="عنصر نائب للمحتوى 2"/>
          <p:cNvSpPr>
            <a:spLocks noGrp="1"/>
          </p:cNvSpPr>
          <p:nvPr>
            <p:ph idx="1"/>
          </p:nvPr>
        </p:nvSpPr>
        <p:spPr/>
        <p:txBody>
          <a:bodyPr>
            <a:normAutofit/>
          </a:bodyPr>
          <a:lstStyle/>
          <a:p>
            <a:r>
              <a:rPr lang="ar-SA" dirty="0" smtClean="0"/>
              <a:t>سليمان شفيق باشا عند عودة محمد إليها، وأدرك الولي خطورة حركته وحذره منها، خاصة بعد أن اتضحت صلته بايطاليا.</a:t>
            </a:r>
            <a:endParaRPr lang="en-US" dirty="0" smtClean="0"/>
          </a:p>
          <a:p>
            <a:r>
              <a:rPr lang="ar-SA" dirty="0" smtClean="0"/>
              <a:t>  أقنع محمد الإدريسي العثمانيين أنه يعمل لمصلحة الدولة العثمانية، وتم </a:t>
            </a:r>
            <a:r>
              <a:rPr lang="ar-SA" dirty="0" err="1" smtClean="0"/>
              <a:t>تعيينة</a:t>
            </a:r>
            <a:r>
              <a:rPr lang="ar-SA" dirty="0" smtClean="0"/>
              <a:t> برتبة </a:t>
            </a:r>
            <a:r>
              <a:rPr lang="ar-SA" dirty="0" err="1" smtClean="0"/>
              <a:t>قائمقام</a:t>
            </a:r>
            <a:r>
              <a:rPr lang="ar-SA" dirty="0" smtClean="0"/>
              <a:t>؛ فازداد نفوذه وبسط حكمه على تهامة من شمال الحديدة حتى جنوب </a:t>
            </a:r>
            <a:r>
              <a:rPr lang="ar-SA" dirty="0" err="1" smtClean="0"/>
              <a:t>القنفذة</a:t>
            </a:r>
            <a:r>
              <a:rPr lang="ar-SA" dirty="0" smtClean="0"/>
              <a:t>، وعلى بعض جبال </a:t>
            </a:r>
            <a:r>
              <a:rPr lang="ar-SA" dirty="0" err="1" smtClean="0"/>
              <a:t>السراة</a:t>
            </a:r>
            <a:r>
              <a:rPr lang="ar-SA" dirty="0" smtClean="0"/>
              <a:t>، ثم ما بين صبيا وأبها، وحاصر الوالي العثماني في أبها عام 1328هـ لعشرة شهور، حتى وصلته النجدة العثمانية بقيادة الشريف الحسين بن علي، فعاد الإدريسي إلى صبيا. ولما بدأت الحرب بين الدولة العثمانية وايطاليا عام 1329هـ/1911م</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a:t>
            </a:fld>
            <a:endParaRPr lang="ar-S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الإحساء </a:t>
            </a:r>
            <a:r>
              <a:rPr lang="ar-SA" dirty="0" err="1" smtClean="0"/>
              <a:t>والقطيف</a:t>
            </a:r>
            <a:r>
              <a:rPr lang="ar-SA" dirty="0" smtClean="0"/>
              <a:t> </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 استغلت السلطات العثمانية استنجاد الإمام </a:t>
            </a:r>
            <a:r>
              <a:rPr lang="ar-SA" dirty="0" err="1" smtClean="0"/>
              <a:t>عبدالله</a:t>
            </a:r>
            <a:r>
              <a:rPr lang="ar-SA" dirty="0" smtClean="0"/>
              <a:t> بن فيصل ضد أخيه سعود،فأرسلت حملة عسكرية تمكنت من الاستيلاء على </a:t>
            </a:r>
            <a:r>
              <a:rPr lang="ar-SA" dirty="0" err="1" smtClean="0"/>
              <a:t>الأحساء</a:t>
            </a:r>
            <a:r>
              <a:rPr lang="ar-SA" dirty="0" smtClean="0"/>
              <a:t> </a:t>
            </a:r>
            <a:r>
              <a:rPr lang="ar-SA" dirty="0" err="1" smtClean="0"/>
              <a:t>والقطيف</a:t>
            </a:r>
            <a:r>
              <a:rPr lang="ar-SA" dirty="0" smtClean="0"/>
              <a:t> عام 1288هـ/1871م، وظلت المنطقة تحت حكم العثمانيين حتى انتزعها منهم الملك  عبد العزيز عام 1331هـ/1913م, وتعاقب على حكم المنطقة خلال تلك الفترة كثير من المتصرفين؛ بعضهم من أصل عربي وبعضهم من أصول غير عربية. ولعل من أهم أسباب عزل الولاة واستبدالهم بآخرين عجزهم عن حل المشاكل الأمنية التي كانت تواجه المنطقة، والتي كان يثيرها بعض القبائل لعدة أسباب؛ منها انخفاض مخصصاتهم من الدولة، أو بتحريض بعض رجال السلطات العثمانية في المنطقة لدوافع شخصية. </a:t>
            </a:r>
            <a:endParaRPr lang="en-US" dirty="0" smtClean="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a:t>
            </a:fld>
            <a:endParaRPr lang="ar-SA"/>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الاحساء</a:t>
            </a:r>
            <a:r>
              <a:rPr lang="ar-SA" dirty="0" smtClean="0"/>
              <a:t> </a:t>
            </a:r>
            <a:r>
              <a:rPr lang="ar-SA" dirty="0" err="1" smtClean="0"/>
              <a:t>والقطيف</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وكان من أعمال الفئات القبلية المخلة بالأمن مهاجمة المزارع ونهب </a:t>
            </a:r>
            <a:r>
              <a:rPr lang="ar-SA" dirty="0" err="1" smtClean="0"/>
              <a:t>التمور</a:t>
            </a:r>
            <a:r>
              <a:rPr lang="ar-SA" dirty="0" smtClean="0"/>
              <a:t>. وكانت مهاجمة القوافل التجارية البرية من أكثر الأعمال المخلة بالأمن؛ لكنها </a:t>
            </a:r>
            <a:r>
              <a:rPr lang="ar-SA" dirty="0" err="1" smtClean="0"/>
              <a:t>ل</a:t>
            </a:r>
            <a:r>
              <a:rPr lang="ar-SA" dirty="0" smtClean="0"/>
              <a:t> تقتصر على ذلك؛ بل امتدت إلى مهاجمة السفن التجارية في سواحل الخليج. مما أوقع السلطات العثمانية في حرج مع بريطانيا التي كانت لها مصالح خاصة في المنطقة. وكان كثير ممن تولوا حكم </a:t>
            </a:r>
            <a:r>
              <a:rPr lang="ar-SA" dirty="0" err="1" smtClean="0"/>
              <a:t>الأحساء</a:t>
            </a:r>
            <a:r>
              <a:rPr lang="ar-SA" dirty="0" smtClean="0"/>
              <a:t> </a:t>
            </a:r>
            <a:r>
              <a:rPr lang="ar-SA" dirty="0" err="1" smtClean="0"/>
              <a:t>والقطيف</a:t>
            </a:r>
            <a:r>
              <a:rPr lang="ar-SA" dirty="0" smtClean="0"/>
              <a:t> بين عامي( 1288-1331هـ)</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a:t>
            </a:fld>
            <a:endParaRPr lang="ar-S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الاحساء</a:t>
            </a:r>
            <a:r>
              <a:rPr lang="ar-SA" dirty="0" smtClean="0"/>
              <a:t>  و </a:t>
            </a:r>
            <a:r>
              <a:rPr lang="ar-SA" dirty="0" err="1" smtClean="0"/>
              <a:t>القطيف</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غير موفقين في إدارتهم لشؤونها. ولما انتهج حزب الاتحاد والترقي سياسة </a:t>
            </a:r>
            <a:r>
              <a:rPr lang="ar-SA" dirty="0" err="1" smtClean="0"/>
              <a:t>التتريك</a:t>
            </a:r>
            <a:r>
              <a:rPr lang="ar-SA" dirty="0" smtClean="0"/>
              <a:t> في الولايات العربية التابعة للدولة العثمانية، ازداد نفور حاضرة تلك المنطقة من الحكم التركي، إلى جانب اختلال الأمن؛ فأصبح السكان يتطلعون إلى الخلاص مما هم فيه، وكان الظروف مهيأة  لعبد العزيز آل سعود لاستعادة المنطقة. كما سيتضح لاحقا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a:t>
            </a:fld>
            <a:endParaRPr lang="ar-S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نجد</a:t>
            </a:r>
            <a:endParaRPr lang="ar-SA" dirty="0"/>
          </a:p>
        </p:txBody>
      </p:sp>
      <p:sp>
        <p:nvSpPr>
          <p:cNvPr id="3" name="عنصر نائب للمحتوى 2"/>
          <p:cNvSpPr>
            <a:spLocks noGrp="1"/>
          </p:cNvSpPr>
          <p:nvPr>
            <p:ph idx="1"/>
          </p:nvPr>
        </p:nvSpPr>
        <p:spPr/>
        <p:txBody>
          <a:bodyPr>
            <a:normAutofit/>
          </a:bodyPr>
          <a:lstStyle/>
          <a:p>
            <a:r>
              <a:rPr lang="ar-SA" dirty="0" smtClean="0"/>
              <a:t>العلاقة بين الإمام فيصل بن تركي وأميره على جبل شمر عبد الله بن علي بن رشيد، علاقة خاصة تختلف عن العلاقة بين ذلك الإمام وأمرائه الآخرين. واستمرت العلاقة الطيبة بين القادة السعوديين وإمارة الجبل حتى بدأ الخلاف بين الطرفين في عهدي الإمام عبد الله بن فيصل والأمير محمد بن رشيد. وتحول الخلاف إلى صراع انتهى بتغلب الأمير محمد على آخر أئمة الدولة السعودية الثانية، وهو عبد الرحمن الفيصل،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a:t>
            </a:fld>
            <a:endParaRPr lang="ar-S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نجد </a:t>
            </a:r>
            <a:endParaRPr lang="ar-SA" dirty="0"/>
          </a:p>
        </p:txBody>
      </p:sp>
      <p:sp>
        <p:nvSpPr>
          <p:cNvPr id="3" name="عنصر نائب للمحتوى 2"/>
          <p:cNvSpPr>
            <a:spLocks noGrp="1"/>
          </p:cNvSpPr>
          <p:nvPr>
            <p:ph idx="1"/>
          </p:nvPr>
        </p:nvSpPr>
        <p:spPr/>
        <p:txBody>
          <a:bodyPr>
            <a:normAutofit/>
          </a:bodyPr>
          <a:lstStyle/>
          <a:p>
            <a:r>
              <a:rPr lang="ar-SA" dirty="0" smtClean="0"/>
              <a:t>، وانتهت تلك الدولة على يديه عام 1309هـ/1891م. وبسط محمد بن رشيد نفوذه على نجد،وعامل السكان معاملة حسنة، وساد البلاد أمن لا بأس </a:t>
            </a:r>
            <a:r>
              <a:rPr lang="ar-SA" dirty="0" err="1" smtClean="0"/>
              <a:t>به</a:t>
            </a:r>
            <a:r>
              <a:rPr lang="ar-SA" dirty="0" smtClean="0"/>
              <a:t>،</a:t>
            </a:r>
          </a:p>
          <a:p>
            <a:r>
              <a:rPr lang="ar-SA" dirty="0" smtClean="0"/>
              <a:t> لكن النزاع بين القبائل الرحل ظل قائما، وكان ما يهم الأمير أن تدفع إليه القبائل الزكاة وتعترف بسلطته، وألا تعتدي على القوافل التجارية المشمولة برعايته.</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a:t>
            </a:fld>
            <a:endParaRPr lang="ar-S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نجد </a:t>
            </a:r>
            <a:endParaRPr lang="ar-SA" dirty="0"/>
          </a:p>
        </p:txBody>
      </p:sp>
      <p:sp>
        <p:nvSpPr>
          <p:cNvPr id="3" name="عنصر نائب للمحتوى 2"/>
          <p:cNvSpPr>
            <a:spLocks noGrp="1"/>
          </p:cNvSpPr>
          <p:nvPr>
            <p:ph idx="1"/>
          </p:nvPr>
        </p:nvSpPr>
        <p:spPr/>
        <p:txBody>
          <a:bodyPr/>
          <a:lstStyle/>
          <a:p>
            <a:r>
              <a:rPr lang="ar-SA" b="1" dirty="0" smtClean="0"/>
              <a:t> واعترف ابن رشيد بتبعيته للدولة العثمانية، وسعى لتوطيد العلاقات الودية معها أسوة بسلفه. وكانت له علاقات خاصة بالعراق العثمانية قبل توليه إمارة جبل شمر؛لأنه كان أميرا لقوافل الحج القادمة من العراق والعائدة إليه. وكانت العراق موئلا لكثير من </a:t>
            </a:r>
            <a:r>
              <a:rPr lang="ar-SA" b="1" dirty="0" err="1" smtClean="0"/>
              <a:t>الشمريين</a:t>
            </a:r>
            <a:r>
              <a:rPr lang="ar-SA" b="1" dirty="0" smtClean="0"/>
              <a:t> الذين غادروا نجد لأسباب متعددة، كما كانت من أهم مصادر الطعام لسكان الجبل وأمرائه. وكانت الدولة العثمانية تسيطر على الحجاز </a:t>
            </a:r>
            <a:r>
              <a:rPr lang="ar-SA" b="1" dirty="0" err="1" smtClean="0"/>
              <a:t>والأحساء</a:t>
            </a:r>
            <a:r>
              <a:rPr lang="ar-SA" b="1" dirty="0" smtClean="0"/>
              <a:t> </a:t>
            </a:r>
            <a:r>
              <a:rPr lang="ar-SA" b="1" dirty="0" err="1" smtClean="0"/>
              <a:t>والقطيف</a:t>
            </a:r>
            <a:r>
              <a:rPr lang="ar-SA" b="1" dirty="0" smtClean="0"/>
              <a:t>، ولأهالي نجد مصالح مهمة في تلك البلاد</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15</a:t>
            </a:fld>
            <a:endParaRPr lang="ar-S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نجد </a:t>
            </a:r>
            <a:endParaRPr lang="ar-SA" dirty="0"/>
          </a:p>
        </p:txBody>
      </p:sp>
      <p:sp>
        <p:nvSpPr>
          <p:cNvPr id="3" name="عنصر نائب للمحتوى 2"/>
          <p:cNvSpPr>
            <a:spLocks noGrp="1"/>
          </p:cNvSpPr>
          <p:nvPr>
            <p:ph idx="1"/>
          </p:nvPr>
        </p:nvSpPr>
        <p:spPr/>
        <p:txBody>
          <a:bodyPr/>
          <a:lstStyle/>
          <a:p>
            <a:r>
              <a:rPr lang="ar-SA" dirty="0" smtClean="0"/>
              <a:t>ثم أن ابن رشيد أصبح حاكم نجد التي تحت حكم الدولة السعودية، التي علاقتها بالدولة العثمانية غير ودية بل عدائية في كثير من الأوقات.  وترسخ حكم محمد بن رشيد في نجد حتى وفاته عام 1315هـ، فخلفه ابن أخيه عبد العزيز بن متعب،</a:t>
            </a:r>
          </a:p>
          <a:p>
            <a:r>
              <a:rPr lang="ar-SA" dirty="0" smtClean="0"/>
              <a:t> الذي وصف بأنه من أعظم رجال زمانه في الفروسية والشجاعة، لكنه لم يتحلى بالدهاء وبعد النظر السياسي كعمه. وكان لأسلوبه الشديد في الحكم الأثر الكبير في نفور النجديين منه، واستعدادهم للوقوف مع خصمه.</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16</a:t>
            </a:fld>
            <a:endParaRPr lang="ar-S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المحاضره</a:t>
            </a:r>
            <a:r>
              <a:rPr lang="ar-SA" dirty="0" smtClean="0"/>
              <a:t> </a:t>
            </a:r>
            <a:r>
              <a:rPr lang="ar-SA" dirty="0" err="1" smtClean="0"/>
              <a:t>الرابعه</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u="sng" dirty="0" smtClean="0"/>
              <a:t>تشمل المحاضرة المواضيع التالية:</a:t>
            </a:r>
            <a:endParaRPr lang="en-US" dirty="0" smtClean="0"/>
          </a:p>
          <a:p>
            <a:endParaRPr lang="ar-SA" u="sng" dirty="0" smtClean="0"/>
          </a:p>
          <a:p>
            <a:r>
              <a:rPr lang="ar-SA" u="sng" dirty="0" smtClean="0"/>
              <a:t>توحيد نجد عدا جبل شمر</a:t>
            </a:r>
            <a:endParaRPr lang="en-US" dirty="0" smtClean="0"/>
          </a:p>
          <a:p>
            <a:r>
              <a:rPr lang="ar-SA" u="sng" dirty="0" smtClean="0"/>
              <a:t>توحيد جنوبي نجد : </a:t>
            </a:r>
          </a:p>
          <a:p>
            <a:r>
              <a:rPr lang="ar-SA" u="sng" dirty="0" smtClean="0"/>
              <a:t>المجابهة مع ابن رشيد في </a:t>
            </a:r>
            <a:r>
              <a:rPr lang="ar-SA" u="sng" dirty="0" err="1" smtClean="0"/>
              <a:t>الدٌلم</a:t>
            </a:r>
            <a:r>
              <a:rPr lang="ar-SA" u="sng" dirty="0" smtClean="0"/>
              <a:t> ( ربيع الأول 1320هـ/ يونيو 1902م):  </a:t>
            </a:r>
          </a:p>
          <a:p>
            <a:r>
              <a:rPr lang="ar-SA" u="sng" dirty="0" smtClean="0"/>
              <a:t> توحيد الوشم </a:t>
            </a:r>
            <a:r>
              <a:rPr lang="ar-SA" u="sng" dirty="0" err="1" smtClean="0"/>
              <a:t>وسدير</a:t>
            </a:r>
            <a:r>
              <a:rPr lang="ar-SA" u="sng" dirty="0" smtClean="0"/>
              <a:t> والمحمل </a:t>
            </a:r>
            <a:r>
              <a:rPr lang="ar-SA" u="sng" dirty="0" err="1" smtClean="0"/>
              <a:t>والشعيب</a:t>
            </a:r>
            <a:endParaRPr lang="ar-SA" u="sng" dirty="0" smtClean="0"/>
          </a:p>
          <a:p>
            <a:r>
              <a:rPr lang="ar-SA" u="sng" dirty="0" smtClean="0"/>
              <a:t>توحيد </a:t>
            </a:r>
            <a:r>
              <a:rPr lang="ar-SA" u="sng" dirty="0" err="1" smtClean="0"/>
              <a:t>القصيم</a:t>
            </a:r>
            <a:endParaRPr lang="en-US" dirty="0" smtClean="0"/>
          </a:p>
          <a:p>
            <a:r>
              <a:rPr lang="ar-SA" u="sng" dirty="0" err="1" smtClean="0"/>
              <a:t>نهايه</a:t>
            </a:r>
            <a:r>
              <a:rPr lang="ar-SA" u="sng" dirty="0" smtClean="0"/>
              <a:t> المحاضرة الرابعة</a:t>
            </a:r>
            <a:endParaRPr lang="en-US"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17</a:t>
            </a:fld>
            <a:endParaRPr lang="ar-S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u="sng" dirty="0" smtClean="0"/>
              <a:t>توحيد نجد عدا جبل شمر</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dirty="0" smtClean="0"/>
              <a:t>اتبع عبد العزيز بن رشيد بعد انتصاره في معركة </a:t>
            </a:r>
            <a:r>
              <a:rPr lang="ar-SA" dirty="0" err="1" smtClean="0"/>
              <a:t>الصريف</a:t>
            </a:r>
            <a:r>
              <a:rPr lang="ar-SA" dirty="0" smtClean="0"/>
              <a:t>، سياسة الشدة والقوة مع خصومه من النجديين لتضامنهم مع مبارك الصباح؛ </a:t>
            </a:r>
          </a:p>
          <a:p>
            <a:r>
              <a:rPr lang="ar-SA" dirty="0" smtClean="0"/>
              <a:t>مما زاد كرههم له وتطلعهم للخلاص من حكمه. وكان ابن رشيد قد ذهب إلى الشمال الشرقي من جزيرة العرب على الاستيلاء على الكويت، وعلم باستيلاء خصمه الجديد، عبد العزيز آل سعود، على الرياض وهو في حفر الباطن</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18</a:t>
            </a:fld>
            <a:endParaRPr lang="ar-S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p:txBody>
          <a:bodyPr>
            <a:normAutofit fontScale="90000"/>
          </a:bodyPr>
          <a:lstStyle/>
          <a:p>
            <a:pPr algn="ctr"/>
            <a:r>
              <a:rPr lang="ar-SA" u="sng" dirty="0" smtClean="0"/>
              <a:t>توحيد نجد عدا جبل شمر</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t>وكانت ردة فعل ابن رشيد كما ترجح بعض المصادر؛أنه استشار كبار قومه، الذين ملوا غيابهم عن بلادهم، وخافوا أن يتوجه بهم صوب الرياض؛ فأشاروا عليه بالعودة إلى حائل لتجهيز جيش قادر على الحصار والمطاولة، وهذا ما فعل</a:t>
            </a:r>
          </a:p>
          <a:p>
            <a:r>
              <a:rPr lang="ar-SA" b="1" dirty="0" smtClean="0"/>
              <a:t>. وقد أظهر عدم المبالاة في مسألة الرياض، وظل في حفر الباطن أربعة شهور، يتصرف على اعتبار أن قضية الكويت أصل، وقضية الرياض فرع، ربما متأثر بما حدث في </a:t>
            </a:r>
            <a:r>
              <a:rPr lang="ar-SA" b="1" dirty="0" err="1" smtClean="0"/>
              <a:t>الصريف</a:t>
            </a:r>
            <a:r>
              <a:rPr lang="ar-SA" b="1" dirty="0" smtClean="0"/>
              <a:t> واضطرار عبد العزيز آل سعود للانسحاب من الرياض على إثرها. وخلاصة موقف ابن رشيد أنه لم يتخذ الإجراء المناسب في الوقت المناسب، مما أتاح الفرصة لعبد العزيز آل سعود أن يحصن الرياض، وأن يستعد لتوسيع دائرة نفوذه في بلدان نجد الأخرى.</a:t>
            </a:r>
            <a:endParaRPr lang="en-US" dirty="0" smtClean="0"/>
          </a:p>
          <a:p>
            <a:endParaRPr lang="ar-SA" dirty="0"/>
          </a:p>
        </p:txBody>
      </p:sp>
      <p:sp>
        <p:nvSpPr>
          <p:cNvPr id="5" name="عنصر نائب لرقم الشريحة 4"/>
          <p:cNvSpPr>
            <a:spLocks noGrp="1"/>
          </p:cNvSpPr>
          <p:nvPr>
            <p:ph type="sldNum" sz="quarter" idx="12"/>
          </p:nvPr>
        </p:nvSpPr>
        <p:spPr/>
        <p:txBody>
          <a:bodyPr/>
          <a:lstStyle/>
          <a:p>
            <a:fld id="{2C814866-5125-4DAA-8A45-4AF14D702553}" type="slidenum">
              <a:rPr lang="ar-SA" smtClean="0"/>
              <a:pPr/>
              <a:t>19</a:t>
            </a:fld>
            <a:endParaRPr lang="ar-SA"/>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توحيد جنوبي نجد </a:t>
            </a:r>
            <a:endParaRPr lang="ar-SA" dirty="0"/>
          </a:p>
        </p:txBody>
      </p:sp>
      <p:sp>
        <p:nvSpPr>
          <p:cNvPr id="3" name="عنصر نائب للمحتوى 2"/>
          <p:cNvSpPr>
            <a:spLocks noGrp="1"/>
          </p:cNvSpPr>
          <p:nvPr>
            <p:ph idx="1"/>
          </p:nvPr>
        </p:nvSpPr>
        <p:spPr/>
        <p:txBody>
          <a:bodyPr/>
          <a:lstStyle/>
          <a:p>
            <a:r>
              <a:rPr lang="ar-SA" dirty="0" smtClean="0"/>
              <a:t>الملك عبد العزيز على وضعه في الرياض، ثم عزم على التحرك خارجها، وكان أمامه ميدانان للحركة: جنوب الرياض، أو الجهات الواقعة شمالها وغربها، وفضل أن يبدأ حركته بالجهات الجنوبية لأسباب متعددة؛ منها: أنها أبعد جغرافيا عن قاعدة حكم ابن رشيد، وبالتالي أقل إثارة لخصمه القوي آنذاك</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20</a:t>
            </a:fld>
            <a:endParaRPr lang="ar-S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توحيد جنوبي نجد </a:t>
            </a:r>
            <a:endParaRPr lang="ar-SA" dirty="0"/>
          </a:p>
        </p:txBody>
      </p:sp>
      <p:sp>
        <p:nvSpPr>
          <p:cNvPr id="3" name="عنصر نائب للمحتوى 2"/>
          <p:cNvSpPr>
            <a:spLocks noGrp="1"/>
          </p:cNvSpPr>
          <p:nvPr>
            <p:ph idx="1"/>
          </p:nvPr>
        </p:nvSpPr>
        <p:spPr>
          <a:xfrm>
            <a:off x="1645920" y="1428736"/>
            <a:ext cx="7498080" cy="4800600"/>
          </a:xfrm>
        </p:spPr>
        <p:txBody>
          <a:bodyPr/>
          <a:lstStyle/>
          <a:p>
            <a:r>
              <a:rPr lang="ar-SA" dirty="0" smtClean="0"/>
              <a:t>كما أن قوة الحكم الرشيدي أقل في تلك المناطق. إضافة إلى أن معظم قادة جنوبي نجد وسكانه كانت لهم مواقف مشهودة ضد القوات العثمانية، والمتحركين باسمها، وكانت بلدانهم مأوى لكثير من الذين رفضوا الخضوع لها؛ خاصة من آل سعود وآل الشيخ.  واعتقد ابن سعود أنه إذا كسب ولاء سكان المناطق الجنوبية، يستطيع التحرك شمالا وغربا  وظهره بأمان،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21</a:t>
            </a:fld>
            <a:endParaRPr lang="ar-SA"/>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جنوبي نجد </a:t>
            </a:r>
            <a:endParaRPr lang="ar-SA" dirty="0"/>
          </a:p>
        </p:txBody>
      </p:sp>
      <p:sp>
        <p:nvSpPr>
          <p:cNvPr id="3" name="عنصر نائب للمحتوى 2"/>
          <p:cNvSpPr>
            <a:spLocks noGrp="1"/>
          </p:cNvSpPr>
          <p:nvPr>
            <p:ph idx="1"/>
          </p:nvPr>
        </p:nvSpPr>
        <p:spPr/>
        <p:txBody>
          <a:bodyPr/>
          <a:lstStyle/>
          <a:p>
            <a:r>
              <a:rPr lang="ar-SA" dirty="0" smtClean="0"/>
              <a:t>واستجاب له سكان جنوبي نجد، ودخلت تحت حكمه الخرج </a:t>
            </a:r>
            <a:r>
              <a:rPr lang="ar-SA" dirty="0" err="1" smtClean="0"/>
              <a:t>والأفلاج</a:t>
            </a:r>
            <a:r>
              <a:rPr lang="ar-SA" dirty="0" smtClean="0"/>
              <a:t> والحريق </a:t>
            </a:r>
            <a:r>
              <a:rPr lang="ar-SA" dirty="0" err="1" smtClean="0"/>
              <a:t>وحوطة</a:t>
            </a:r>
            <a:r>
              <a:rPr lang="ar-SA" dirty="0" smtClean="0"/>
              <a:t> بني تميم، وامتد نفوذه من الرياض إلى وادي </a:t>
            </a:r>
            <a:r>
              <a:rPr lang="ar-SA" dirty="0" err="1" smtClean="0"/>
              <a:t>الدواسر</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22</a:t>
            </a:fld>
            <a:endParaRPr lang="ar-S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en-US" dirty="0" smtClean="0"/>
              <a:t/>
            </a:r>
            <a:br>
              <a:rPr lang="en-US" dirty="0" smtClean="0"/>
            </a:br>
            <a:r>
              <a:rPr lang="ar-SA" u="sng" dirty="0" smtClean="0"/>
              <a:t>المجابهة مع ابن رشيد في </a:t>
            </a:r>
            <a:r>
              <a:rPr lang="ar-SA" u="sng" dirty="0" err="1" smtClean="0"/>
              <a:t>الدٌلم</a:t>
            </a:r>
            <a:r>
              <a:rPr lang="ar-SA" u="sng" dirty="0" smtClean="0"/>
              <a:t> ( ربيع الأول 1320هـ/ يونيو 1902م): </a:t>
            </a:r>
            <a:endParaRPr lang="ar-SA" dirty="0"/>
          </a:p>
        </p:txBody>
      </p:sp>
      <p:sp>
        <p:nvSpPr>
          <p:cNvPr id="3" name="عنصر نائب للمحتوى 2"/>
          <p:cNvSpPr>
            <a:spLocks noGrp="1"/>
          </p:cNvSpPr>
          <p:nvPr>
            <p:ph idx="1"/>
          </p:nvPr>
        </p:nvSpPr>
        <p:spPr>
          <a:xfrm>
            <a:off x="1639040" y="2000240"/>
            <a:ext cx="7504960" cy="4248160"/>
          </a:xfrm>
        </p:spPr>
        <p:txBody>
          <a:bodyPr/>
          <a:lstStyle/>
          <a:p>
            <a:r>
              <a:rPr lang="ar-SA" dirty="0" smtClean="0"/>
              <a:t>نجح الملك عبد العزيز آل سعود في جنوبي نجد  نهاية عام  1319 هـ وبداية عام 1320هـ،</a:t>
            </a:r>
          </a:p>
          <a:p>
            <a:r>
              <a:rPr lang="ar-SA" dirty="0" smtClean="0"/>
              <a:t>ثم </a:t>
            </a:r>
            <a:r>
              <a:rPr lang="ar-SA" dirty="0" err="1" smtClean="0"/>
              <a:t>إتجه</a:t>
            </a:r>
            <a:r>
              <a:rPr lang="ar-SA" dirty="0" smtClean="0"/>
              <a:t> إلى غرب الرياض؛ خاصة صوب عالية نجد؛ وتركز تحركه على بعض  فئات البادية من القبائل الرحل، ولم يهاجم البلدان والقرى، حتى لا يثير خصمه</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23</a:t>
            </a:fld>
            <a:endParaRPr lang="ar-SA"/>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t>تابع </a:t>
            </a:r>
            <a:r>
              <a:rPr lang="ar-SA" dirty="0" err="1" smtClean="0"/>
              <a:t>المجابهه</a:t>
            </a:r>
            <a:r>
              <a:rPr lang="ar-SA" dirty="0" smtClean="0"/>
              <a:t> ابن رشيد</a:t>
            </a:r>
            <a:endParaRPr lang="ar-SA" dirty="0"/>
          </a:p>
        </p:txBody>
      </p:sp>
      <p:sp>
        <p:nvSpPr>
          <p:cNvPr id="3" name="عنصر نائب للمحتوى 2"/>
          <p:cNvSpPr>
            <a:spLocks noGrp="1"/>
          </p:cNvSpPr>
          <p:nvPr>
            <p:ph idx="1"/>
          </p:nvPr>
        </p:nvSpPr>
        <p:spPr/>
        <p:txBody>
          <a:bodyPr>
            <a:normAutofit/>
          </a:bodyPr>
          <a:lstStyle/>
          <a:p>
            <a:r>
              <a:rPr lang="ar-SA" b="1" dirty="0" smtClean="0"/>
              <a:t>،</a:t>
            </a:r>
            <a:r>
              <a:rPr lang="ar-SA" dirty="0" smtClean="0"/>
              <a:t> كما أن نجاحه في هذا الأمر ينتج عنه حصوله على الغنائم التي هو في أمس الحاجة إليها. وكان النصر حليفه. وقد عاد والده عبد الرحمن الفيصل من الكويت إلى الرياض في تلك الأثناء؛ فاجتمع شمل الأسرة في مقر الحكم السعودي.</a:t>
            </a:r>
          </a:p>
          <a:p>
            <a:endParaRPr lang="en-US" dirty="0" smtClean="0"/>
          </a:p>
          <a:p>
            <a:r>
              <a:rPr lang="ar-SA" dirty="0" smtClean="0"/>
              <a:t>أما ابن رشيد فقد خرج على رأس قواته من حائل في شهر ربيع الأول 1320هـ، واستنفر أتباعه في </a:t>
            </a:r>
            <a:r>
              <a:rPr lang="ar-SA" dirty="0" err="1" smtClean="0"/>
              <a:t>القصيم</a:t>
            </a:r>
            <a:r>
              <a:rPr lang="ar-SA" dirty="0" smtClean="0"/>
              <a:t> والوشم </a:t>
            </a:r>
            <a:r>
              <a:rPr lang="ar-SA" dirty="0" err="1" smtClean="0"/>
              <a:t>وسدير</a:t>
            </a:r>
            <a:r>
              <a:rPr lang="ar-SA" dirty="0" smtClean="0"/>
              <a:t> والمحمل، حتى وصل الجميع إلى رغبة(إحدى بلدان المحمل) التي أقام فيها شهرين، ثم انتقل إلى الحسي. وقد حل وباء في بعض البلدان النجدية ذلك العام.</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24</a:t>
            </a:fld>
            <a:endParaRPr lang="ar-SA"/>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المجابهه</a:t>
            </a:r>
            <a:r>
              <a:rPr lang="ar-SA" dirty="0" smtClean="0"/>
              <a:t>  ابن رشيد </a:t>
            </a:r>
            <a:endParaRPr lang="ar-SA" dirty="0"/>
          </a:p>
        </p:txBody>
      </p:sp>
      <p:sp>
        <p:nvSpPr>
          <p:cNvPr id="3" name="عنصر نائب للمحتوى 2"/>
          <p:cNvSpPr>
            <a:spLocks noGrp="1"/>
          </p:cNvSpPr>
          <p:nvPr>
            <p:ph idx="1"/>
          </p:nvPr>
        </p:nvSpPr>
        <p:spPr/>
        <p:txBody>
          <a:bodyPr>
            <a:normAutofit/>
          </a:bodyPr>
          <a:lstStyle/>
          <a:p>
            <a:r>
              <a:rPr lang="ar-SA" dirty="0" smtClean="0"/>
              <a:t>. وأمر سعد </a:t>
            </a:r>
            <a:r>
              <a:rPr lang="ar-SA" dirty="0" err="1" smtClean="0"/>
              <a:t>الحازمي</a:t>
            </a:r>
            <a:r>
              <a:rPr lang="ar-SA" dirty="0" smtClean="0"/>
              <a:t> أن ، يستنهض القبائل المجاورة </a:t>
            </a:r>
            <a:r>
              <a:rPr lang="ar-SA" dirty="0" err="1" smtClean="0"/>
              <a:t>للاحساء</a:t>
            </a:r>
            <a:r>
              <a:rPr lang="ar-SA" dirty="0" smtClean="0"/>
              <a:t>؛ لكن  </a:t>
            </a:r>
            <a:r>
              <a:rPr lang="ar-SA" dirty="0" err="1" smtClean="0"/>
              <a:t>الحازمي</a:t>
            </a:r>
            <a:r>
              <a:rPr lang="ar-SA" dirty="0" smtClean="0"/>
              <a:t> فشل في مسعاه؛ لأن الملك عبد العزيز كان قد سبقه إليهم واستقطبهم إليه. وكان هدف ابن رشيد تطويق الرياض. لكنه انتقل من الحسي إلى الحفر تمويها على خصمه.</a:t>
            </a:r>
            <a:endParaRPr lang="en-US" dirty="0" smtClean="0"/>
          </a:p>
          <a:p>
            <a:r>
              <a:rPr lang="ar-SA" dirty="0" smtClean="0"/>
              <a:t> وسعى الملك عبد العزيز لاستدراج خصمه إلى ساحة بعيدة عن الرياض، التي غادرها بعد أن ترك فيها جيشا قادرا على الدفاع عنها بقيادة والده. وتوجه إلى </a:t>
            </a:r>
            <a:r>
              <a:rPr lang="ar-SA" dirty="0" err="1" smtClean="0"/>
              <a:t>حوطة</a:t>
            </a:r>
            <a:r>
              <a:rPr lang="ar-SA" dirty="0" smtClean="0"/>
              <a:t> بني تميم يستنهض أهلها، وبعث أخاه سعد إلى الحريق، وجعل عبد الله بن </a:t>
            </a:r>
            <a:r>
              <a:rPr lang="ar-SA" dirty="0" err="1" smtClean="0"/>
              <a:t>جلوي</a:t>
            </a:r>
            <a:r>
              <a:rPr lang="ar-SA" dirty="0" smtClean="0"/>
              <a:t> يرابط بينهما، ولما علم ابن رشيد بخروجه،</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25</a:t>
            </a:fld>
            <a:endParaRPr lang="ar-SA"/>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المجا</a:t>
            </a:r>
            <a:r>
              <a:rPr lang="ar-SA" dirty="0" smtClean="0"/>
              <a:t> </a:t>
            </a:r>
            <a:r>
              <a:rPr lang="ar-SA" dirty="0" err="1" smtClean="0"/>
              <a:t>بهه</a:t>
            </a:r>
            <a:r>
              <a:rPr lang="ar-SA" dirty="0" smtClean="0"/>
              <a:t> ابن رشيد </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 سارع إلى الرياض حتى وصل ضواحيها، </a:t>
            </a:r>
            <a:r>
              <a:rPr lang="ar-SA" dirty="0" err="1" smtClean="0"/>
              <a:t>ظانا</a:t>
            </a:r>
            <a:r>
              <a:rPr lang="ar-SA" dirty="0" smtClean="0"/>
              <a:t> أن خلافا قد وقع بين الابن وأبيه، وعندما خاب ظنه توجه بقواته التي تقرب من أربعة آلاف مقاتل إلى الخرج، لمنازلة ابن سعود والقضاء عليه، ووصل </a:t>
            </a:r>
            <a:r>
              <a:rPr lang="ar-SA" dirty="0" err="1" smtClean="0"/>
              <a:t>نعجان</a:t>
            </a:r>
            <a:r>
              <a:rPr lang="ar-SA" dirty="0" smtClean="0"/>
              <a:t>، ثم بدأ يغير على </a:t>
            </a:r>
            <a:r>
              <a:rPr lang="ar-SA" dirty="0" err="1" smtClean="0"/>
              <a:t>الدلم</a:t>
            </a:r>
            <a:r>
              <a:rPr lang="ar-SA" dirty="0" smtClean="0"/>
              <a:t>. ثم وصلت قوات ابن سعود التي تقرب من الألفين إلى </a:t>
            </a:r>
            <a:r>
              <a:rPr lang="ar-SA" dirty="0" err="1" smtClean="0"/>
              <a:t>الدلم</a:t>
            </a:r>
            <a:r>
              <a:rPr lang="ar-SA" dirty="0" smtClean="0"/>
              <a:t> للدفاع عنها، وحصلت المواجهة بين الفريقين، واضطر ابن رشيد للانسحاب من </a:t>
            </a:r>
            <a:r>
              <a:rPr lang="ar-SA" dirty="0" err="1" smtClean="0"/>
              <a:t>الدلم</a:t>
            </a:r>
            <a:r>
              <a:rPr lang="ar-SA" dirty="0" smtClean="0"/>
              <a:t> إلى مركزه في </a:t>
            </a:r>
            <a:r>
              <a:rPr lang="ar-SA" dirty="0" err="1" smtClean="0"/>
              <a:t>نعجان</a:t>
            </a:r>
            <a:r>
              <a:rPr lang="ar-SA" dirty="0" smtClean="0"/>
              <a:t>،فتابعه ابن سعود، ووقعت بينهما اشتباكات غير حاسمة، لكنها أظهرت لابن رشيد أن خصمه قادر على مواجهته وإلحاق الضرر </a:t>
            </a:r>
            <a:r>
              <a:rPr lang="ar-SA" dirty="0" err="1" smtClean="0"/>
              <a:t>به</a:t>
            </a:r>
            <a:r>
              <a:rPr lang="ar-SA" dirty="0" smtClean="0"/>
              <a:t> . وانسحب ابن رشيد من </a:t>
            </a:r>
            <a:r>
              <a:rPr lang="ar-SA" dirty="0" err="1" smtClean="0"/>
              <a:t>اقليم</a:t>
            </a:r>
            <a:r>
              <a:rPr lang="ar-SA" dirty="0" smtClean="0"/>
              <a:t> الخرج.</a:t>
            </a:r>
            <a:endParaRPr lang="en-US" dirty="0" smtClean="0"/>
          </a:p>
          <a:p>
            <a:r>
              <a:rPr lang="ar-SA" dirty="0" smtClean="0"/>
              <a:t>        واعتبرت المواجهة الأولى  في </a:t>
            </a:r>
            <a:r>
              <a:rPr lang="ar-SA" dirty="0" err="1" smtClean="0"/>
              <a:t>الدلم</a:t>
            </a:r>
            <a:r>
              <a:rPr lang="ar-SA" dirty="0" smtClean="0"/>
              <a:t> وما حولها، نصرا لابن سعود قلت خسائر ابن رشيد أو كثرت. وقد حدثت المواجهة في ربيع الأول 1320هـ/ يونيو 1902م.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26</a:t>
            </a:fld>
            <a:endParaRPr lang="ar-SA"/>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توحيد الوشم </a:t>
            </a:r>
            <a:r>
              <a:rPr lang="ar-SA" dirty="0" err="1" smtClean="0"/>
              <a:t>وسدير</a:t>
            </a:r>
            <a:r>
              <a:rPr lang="ar-SA" dirty="0" smtClean="0"/>
              <a:t> والمحمل </a:t>
            </a:r>
            <a:r>
              <a:rPr lang="ar-SA" dirty="0" err="1" smtClean="0"/>
              <a:t>والشعيب</a:t>
            </a:r>
            <a:endParaRPr lang="ar-SA" dirty="0"/>
          </a:p>
        </p:txBody>
      </p:sp>
      <p:sp>
        <p:nvSpPr>
          <p:cNvPr id="3" name="عنصر نائب للمحتوى 2"/>
          <p:cNvSpPr>
            <a:spLocks noGrp="1"/>
          </p:cNvSpPr>
          <p:nvPr>
            <p:ph idx="1"/>
          </p:nvPr>
        </p:nvSpPr>
        <p:spPr/>
        <p:txBody>
          <a:bodyPr/>
          <a:lstStyle/>
          <a:p>
            <a:r>
              <a:rPr lang="ar-SA" dirty="0" smtClean="0"/>
              <a:t> انسحب ابن رشيد من الخرج إلى أطراف </a:t>
            </a:r>
            <a:r>
              <a:rPr lang="ar-SA" dirty="0" err="1" smtClean="0"/>
              <a:t>بريدة</a:t>
            </a:r>
            <a:r>
              <a:rPr lang="ar-SA" dirty="0" smtClean="0"/>
              <a:t>، ثم توجه إلى شمال شرقي الجزيرة، واتخذ من حفر الباطن مركزا له. ولما استشعر مبارك الصباح بخطر ابن رشيد على إمارته، استنجد بالملك عبد العزيز، الذي أجاب النجدة، واتجه إلى الكويت على رأس آلاف من المحاربين</a:t>
            </a:r>
          </a:p>
          <a:p>
            <a:r>
              <a:rPr lang="ar-SA" dirty="0" smtClean="0"/>
              <a:t>ولما وصل الكويت وجد حاكمها قد أعد جيشا كبيرا بقيادة ابنه جابر، وانطلق الجميع صوب حفر الباطن لمهاجمة ابن رشيد.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27</a:t>
            </a:fld>
            <a:endParaRPr lang="ar-SA"/>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u="sng" dirty="0" smtClean="0"/>
              <a:t>تابع</a:t>
            </a:r>
            <a:r>
              <a:rPr lang="ar-SA" dirty="0" smtClean="0"/>
              <a:t>  </a:t>
            </a:r>
            <a:r>
              <a:rPr lang="ar-SA" u="sng" dirty="0" smtClean="0"/>
              <a:t>الوشم وسيدر والمحمل </a:t>
            </a:r>
            <a:r>
              <a:rPr lang="ar-SA" u="sng" dirty="0" err="1" smtClean="0"/>
              <a:t>والشعيب</a:t>
            </a:r>
            <a:endParaRPr lang="ar-SA" dirty="0"/>
          </a:p>
        </p:txBody>
      </p:sp>
      <p:sp>
        <p:nvSpPr>
          <p:cNvPr id="3" name="عنصر نائب للمحتوى 2"/>
          <p:cNvSpPr>
            <a:spLocks noGrp="1"/>
          </p:cNvSpPr>
          <p:nvPr>
            <p:ph idx="1"/>
          </p:nvPr>
        </p:nvSpPr>
        <p:spPr>
          <a:xfrm>
            <a:off x="1435608" y="1571612"/>
            <a:ext cx="7498080" cy="4676788"/>
          </a:xfrm>
        </p:spPr>
        <p:txBody>
          <a:bodyPr>
            <a:normAutofit/>
          </a:bodyPr>
          <a:lstStyle/>
          <a:p>
            <a:r>
              <a:rPr lang="ar-SA" dirty="0" smtClean="0"/>
              <a:t>وكان ابن رشيد قد غادر حفر الباطن إلى الرياض مستغلا غياب عبد العزيز بقواته عنها، بعد أن موٌه على خصومه بأنه ذاهب إلى حائل، لكنه لم يتمكن من الاستيلاء على الرياض، وانتهت غارته بتقطيع بعض النخيل خارج أسوارها</a:t>
            </a:r>
            <a:r>
              <a:rPr lang="ar-SA" b="1" dirty="0" smtClean="0"/>
              <a:t>.</a:t>
            </a:r>
            <a:endParaRPr lang="en-US" dirty="0" smtClean="0"/>
          </a:p>
          <a:p>
            <a:r>
              <a:rPr lang="ar-SA" b="1" dirty="0" smtClean="0"/>
              <a:t> </a:t>
            </a:r>
            <a:r>
              <a:rPr lang="ar-SA" dirty="0" smtClean="0"/>
              <a:t>وشجعت انتصارات الملك عبد العزيز في الرياض وما يليها جنوبا، المؤيدين للحكم السعودي شمال الرياض للتحرك ضد الحكم الرشيدي، مما هيأ الملك للعمل على توحيد البلدان الشمالية. وكان أهل شقراء في طليعة المؤيدين، فقد دفعهم تصرف عامل ابن شيد، عبد الله </a:t>
            </a:r>
            <a:r>
              <a:rPr lang="ar-SA" dirty="0" err="1" smtClean="0"/>
              <a:t>الصويًغ</a:t>
            </a:r>
            <a:r>
              <a:rPr lang="ar-SA" dirty="0" smtClean="0"/>
              <a:t>، على التخلص منه؛ فثاروا عليه وأخرجوه من بلدتهم،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28</a:t>
            </a:fld>
            <a:endParaRPr lang="ar-SA"/>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u="sng" dirty="0" smtClean="0"/>
              <a:t> تابع الوشم </a:t>
            </a:r>
            <a:r>
              <a:rPr lang="ar-SA" u="sng" dirty="0" err="1" smtClean="0"/>
              <a:t>وسدير</a:t>
            </a:r>
            <a:r>
              <a:rPr lang="ar-SA" u="sng" dirty="0" smtClean="0"/>
              <a:t> والمحمل </a:t>
            </a:r>
            <a:r>
              <a:rPr lang="ar-SA" u="sng" dirty="0" err="1" smtClean="0"/>
              <a:t>والشعيب</a:t>
            </a:r>
            <a:endParaRPr lang="ar-SA" dirty="0"/>
          </a:p>
        </p:txBody>
      </p:sp>
      <p:sp>
        <p:nvSpPr>
          <p:cNvPr id="3" name="عنصر نائب للمحتوى 2"/>
          <p:cNvSpPr>
            <a:spLocks noGrp="1"/>
          </p:cNvSpPr>
          <p:nvPr>
            <p:ph idx="1"/>
          </p:nvPr>
        </p:nvSpPr>
        <p:spPr/>
        <p:txBody>
          <a:bodyPr>
            <a:normAutofit/>
          </a:bodyPr>
          <a:lstStyle/>
          <a:p>
            <a:r>
              <a:rPr lang="ar-SA" dirty="0" smtClean="0"/>
              <a:t>وبعثوا إلى الرياض يعلنون الولاء ويطلبون سرية تقف معهم ضد أي هجوم محتمل؛ فتوجهت إليهم سرية بقيادة مساعد بن سويلم، الذي هاجم </a:t>
            </a:r>
            <a:r>
              <a:rPr lang="ar-SA" dirty="0" err="1" smtClean="0"/>
              <a:t>ثرمداء</a:t>
            </a:r>
            <a:r>
              <a:rPr lang="ar-SA" dirty="0" smtClean="0"/>
              <a:t> وقتل أميرها وكذلك عبد الله </a:t>
            </a:r>
            <a:r>
              <a:rPr lang="ar-SA" dirty="0" err="1" smtClean="0"/>
              <a:t>الصويغ</a:t>
            </a:r>
            <a:r>
              <a:rPr lang="ar-SA" dirty="0" smtClean="0"/>
              <a:t>، ثم عاد إلى شقراء. ثم حضر الملك عبد العزيز إلى شقراء وأخذ يرسل السرايا إلى البلدان المجاورة، كانت إحداها إلى </a:t>
            </a:r>
            <a:r>
              <a:rPr lang="ar-SA" dirty="0" err="1" smtClean="0"/>
              <a:t>ثرمداء</a:t>
            </a:r>
            <a:r>
              <a:rPr lang="ar-SA" dirty="0" smtClean="0"/>
              <a:t> بقيادة عبد الله بن </a:t>
            </a:r>
            <a:r>
              <a:rPr lang="ar-SA" dirty="0" err="1" smtClean="0"/>
              <a:t>جلوي</a:t>
            </a:r>
            <a:r>
              <a:rPr lang="ar-SA" dirty="0" smtClean="0"/>
              <a:t>، تمكنت من دخولها بعد هرب أفراد حاميتها، وثانية إلى روضة </a:t>
            </a:r>
            <a:r>
              <a:rPr lang="ar-SA" dirty="0" err="1" smtClean="0"/>
              <a:t>سدير</a:t>
            </a:r>
            <a:r>
              <a:rPr lang="ar-SA" dirty="0" smtClean="0"/>
              <a:t> بقيادة أحمد </a:t>
            </a:r>
            <a:r>
              <a:rPr lang="ar-SA" dirty="0" err="1" smtClean="0"/>
              <a:t>السديري</a:t>
            </a:r>
            <a:r>
              <a:rPr lang="ar-SA" dirty="0" smtClean="0"/>
              <a:t>، ونجحت في إخراج حامية ابن رشيد منها.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29</a:t>
            </a:fld>
            <a:endParaRPr lang="ar-SA"/>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تابع الوشم </a:t>
            </a:r>
            <a:r>
              <a:rPr lang="ar-SA" dirty="0" err="1" smtClean="0"/>
              <a:t>وسدير</a:t>
            </a:r>
            <a:r>
              <a:rPr lang="ar-SA" dirty="0" smtClean="0"/>
              <a:t> والمحمل </a:t>
            </a:r>
            <a:r>
              <a:rPr lang="ar-SA" dirty="0" err="1" smtClean="0"/>
              <a:t>والشعيب</a:t>
            </a:r>
            <a:endParaRPr lang="ar-SA" dirty="0"/>
          </a:p>
        </p:txBody>
      </p:sp>
      <p:sp>
        <p:nvSpPr>
          <p:cNvPr id="3" name="عنصر نائب للمحتوى 2"/>
          <p:cNvSpPr>
            <a:spLocks noGrp="1"/>
          </p:cNvSpPr>
          <p:nvPr>
            <p:ph idx="1"/>
          </p:nvPr>
        </p:nvSpPr>
        <p:spPr/>
        <p:txBody>
          <a:bodyPr/>
          <a:lstStyle/>
          <a:p>
            <a:r>
              <a:rPr lang="ar-SA" dirty="0" smtClean="0"/>
              <a:t> </a:t>
            </a:r>
          </a:p>
          <a:p>
            <a:r>
              <a:rPr lang="ar-SA" dirty="0" smtClean="0"/>
              <a:t>ودخلت بقية بلدان </a:t>
            </a:r>
            <a:r>
              <a:rPr lang="ar-SA" dirty="0" err="1" smtClean="0"/>
              <a:t>سدير</a:t>
            </a:r>
            <a:r>
              <a:rPr lang="ar-SA" dirty="0" smtClean="0"/>
              <a:t> تحت الحكم السعودي سوى المجمعة، التي بقيت خارج هذا الحكم إلى ما بعد مقتل الأمير عبد العزيز بن رشيد بقليل.  ولما اطمأن الملك على استقرار الأوضاع لصالحه في الوشم </a:t>
            </a:r>
            <a:r>
              <a:rPr lang="ar-SA" dirty="0" err="1" smtClean="0"/>
              <a:t>وسدير</a:t>
            </a:r>
            <a:r>
              <a:rPr lang="ar-SA" dirty="0" smtClean="0"/>
              <a:t>،</a:t>
            </a:r>
          </a:p>
          <a:p>
            <a:r>
              <a:rPr lang="ar-SA" dirty="0" smtClean="0"/>
              <a:t> رجع إلى الرياض في ربيع الأول عام 1321هـ. وكان إقليما </a:t>
            </a:r>
            <a:r>
              <a:rPr lang="ar-SA" dirty="0" err="1" smtClean="0"/>
              <a:t>الشعيب</a:t>
            </a:r>
            <a:r>
              <a:rPr lang="ar-SA" dirty="0" smtClean="0"/>
              <a:t> والمحمل دخلا طاعته دون مقاومة. خلاصة الأمر كانت ميول  سكان تلك الأقاليم  النجدية الأربعة مع الملك، وأن أعماله وجهت ضد الحاميات الرشيدية.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30</a:t>
            </a:fld>
            <a:endParaRPr lang="ar-SA"/>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u="sng" dirty="0" smtClean="0"/>
              <a:t>توحيد </a:t>
            </a:r>
            <a:r>
              <a:rPr lang="ar-SA" u="sng" dirty="0" err="1" smtClean="0"/>
              <a:t>القصيم</a:t>
            </a:r>
            <a:r>
              <a:rPr lang="ar-SA" u="sng" dirty="0" smtClean="0"/>
              <a:t>  : </a:t>
            </a:r>
            <a:endParaRPr lang="ar-SA" dirty="0"/>
          </a:p>
        </p:txBody>
      </p:sp>
      <p:sp>
        <p:nvSpPr>
          <p:cNvPr id="3" name="عنصر نائب للمحتوى 2"/>
          <p:cNvSpPr>
            <a:spLocks noGrp="1"/>
          </p:cNvSpPr>
          <p:nvPr>
            <p:ph idx="1"/>
          </p:nvPr>
        </p:nvSpPr>
        <p:spPr/>
        <p:txBody>
          <a:bodyPr>
            <a:normAutofit/>
          </a:bodyPr>
          <a:lstStyle/>
          <a:p>
            <a:r>
              <a:rPr lang="en-US" dirty="0" smtClean="0"/>
              <a:t> </a:t>
            </a:r>
            <a:r>
              <a:rPr lang="ar-SA" dirty="0" smtClean="0"/>
              <a:t>تمتعت الأقاليم نجدية بأهمية خاصة  لكل منها، ولإقليم </a:t>
            </a:r>
            <a:r>
              <a:rPr lang="ar-SA" dirty="0" err="1" smtClean="0"/>
              <a:t>القصيم</a:t>
            </a:r>
            <a:r>
              <a:rPr lang="ar-SA" dirty="0" smtClean="0"/>
              <a:t> أهمية من عدة جوانب؛ فمساحته واسعة، ومياهه غزيرة، وأراضيه زراعية، وسكانه كثيرون نسبيا ونشطون زراعيا وتجاريا. وكان لموقعه أهمية كبيرة في تاريخ الدولتين السعوديتين الأولى والثانية. </a:t>
            </a:r>
          </a:p>
          <a:p>
            <a:r>
              <a:rPr lang="ar-SA" dirty="0" smtClean="0"/>
              <a:t>وكان </a:t>
            </a:r>
            <a:r>
              <a:rPr lang="ar-SA" dirty="0" err="1" smtClean="0"/>
              <a:t>القصيم</a:t>
            </a:r>
            <a:r>
              <a:rPr lang="ar-SA" dirty="0" smtClean="0"/>
              <a:t> البوابة التي دخلت منها قوات محمد علي باشا والي مصر، للقضاء على الدولة السعودية الأولى. وأدرك </a:t>
            </a:r>
            <a:r>
              <a:rPr lang="ar-SA" dirty="0" err="1" smtClean="0"/>
              <a:t>الامام</a:t>
            </a:r>
            <a:r>
              <a:rPr lang="ar-SA" dirty="0" smtClean="0"/>
              <a:t> فيصل بن تركي أسوة بأسلافه أهمية الإقليم. وكانت هزيمة أهل </a:t>
            </a:r>
            <a:r>
              <a:rPr lang="ar-SA" dirty="0" err="1" smtClean="0"/>
              <a:t>القصيم</a:t>
            </a:r>
            <a:r>
              <a:rPr lang="ar-SA" dirty="0" smtClean="0"/>
              <a:t> أمام محمد بن رشيد في </a:t>
            </a:r>
            <a:r>
              <a:rPr lang="ar-SA" dirty="0" err="1" smtClean="0"/>
              <a:t>المليداء</a:t>
            </a:r>
            <a:r>
              <a:rPr lang="ar-SA" dirty="0" smtClean="0"/>
              <a:t> عام 1308هـ، من أهم العوامل في توطيد حكمه في نجد، وفي خروج </a:t>
            </a:r>
            <a:r>
              <a:rPr lang="ar-SA" dirty="0" err="1" smtClean="0"/>
              <a:t>الامام</a:t>
            </a:r>
            <a:r>
              <a:rPr lang="ar-SA" dirty="0" smtClean="0"/>
              <a:t> عبد الرحمن الفيصل من الرياض.</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31</a:t>
            </a:fld>
            <a:endParaRPr lang="ar-SA"/>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القصيم</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ولما  أخذ الملك عبد العزيز يعمل على توحيد البلاد، كان مئات من أهل </a:t>
            </a:r>
            <a:r>
              <a:rPr lang="ar-SA" dirty="0" err="1" smtClean="0"/>
              <a:t>القصيم</a:t>
            </a:r>
            <a:r>
              <a:rPr lang="ar-SA" dirty="0" smtClean="0"/>
              <a:t> قد تغربوا في العراق والشام ومصر عملا في التجارة، أو هروبا من الخضوع للحكم الرشيدي. كما كان في الكويت أكابر أسرتي الإمارة في </a:t>
            </a:r>
            <a:r>
              <a:rPr lang="ar-SA" dirty="0" err="1" smtClean="0"/>
              <a:t>بريدة</a:t>
            </a:r>
            <a:r>
              <a:rPr lang="ar-SA" dirty="0" smtClean="0"/>
              <a:t> </a:t>
            </a:r>
            <a:r>
              <a:rPr lang="ar-SA" dirty="0" err="1" smtClean="0"/>
              <a:t>وعنيزة</a:t>
            </a:r>
            <a:r>
              <a:rPr lang="ar-SA" dirty="0" smtClean="0"/>
              <a:t>: آل مهنا وآل سليم، </a:t>
            </a:r>
          </a:p>
          <a:p>
            <a:r>
              <a:rPr lang="ar-SA" dirty="0" smtClean="0"/>
              <a:t>الذين فروا من نجد خوفا من بطش آل رشيد بهم. وكانوا يتوقون إلى العودة إلى بلادهم وتسلم مقاليد </a:t>
            </a:r>
            <a:r>
              <a:rPr lang="ar-SA" dirty="0" err="1" smtClean="0"/>
              <a:t>امورها</a:t>
            </a:r>
            <a:r>
              <a:rPr lang="ar-SA" dirty="0" smtClean="0"/>
              <a:t>.  ولقد أدرك كل من الملك عبد العزيز والأمير عبد العزيز بن رشيد أن </a:t>
            </a:r>
            <a:r>
              <a:rPr lang="ar-SA" dirty="0" err="1" smtClean="0"/>
              <a:t>القصيم</a:t>
            </a:r>
            <a:r>
              <a:rPr lang="ar-SA" dirty="0" smtClean="0"/>
              <a:t> سيكون ميدان الصراع الحاسم بينهما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32</a:t>
            </a:fld>
            <a:endParaRPr lang="ar-SA"/>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القصيم</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 فسعى الأول لانتزاعه من الثاني، وسعى الثاني للاحتفاظ </a:t>
            </a:r>
            <a:r>
              <a:rPr lang="ar-SA" dirty="0" err="1" smtClean="0"/>
              <a:t>به</a:t>
            </a:r>
            <a:r>
              <a:rPr lang="ar-SA" dirty="0" smtClean="0"/>
              <a:t>. وقد سعى الملك عبد العزيز لحث زعماء آل مهنا وآل سليم في الكويت للحضور إليه، ليعملوا جميعا على تخليص </a:t>
            </a:r>
            <a:r>
              <a:rPr lang="ar-SA" dirty="0" err="1" smtClean="0"/>
              <a:t>القصيم</a:t>
            </a:r>
            <a:r>
              <a:rPr lang="ar-SA" dirty="0" smtClean="0"/>
              <a:t> من حكم ابن رشيد، ولبوا نداء الملك، ولحقوا </a:t>
            </a:r>
            <a:r>
              <a:rPr lang="ar-SA" dirty="0" err="1" smtClean="0"/>
              <a:t>به</a:t>
            </a:r>
            <a:r>
              <a:rPr lang="ar-SA" dirty="0" smtClean="0"/>
              <a:t> وهو في طريقه إلى </a:t>
            </a:r>
            <a:r>
              <a:rPr lang="ar-SA" dirty="0" err="1" smtClean="0"/>
              <a:t>القصيم</a:t>
            </a:r>
            <a:r>
              <a:rPr lang="ar-SA" dirty="0" smtClean="0"/>
              <a:t>،. </a:t>
            </a:r>
          </a:p>
          <a:p>
            <a:r>
              <a:rPr lang="ar-SA" b="1" dirty="0" smtClean="0"/>
              <a:t> </a:t>
            </a:r>
            <a:r>
              <a:rPr lang="ar-SA" dirty="0" smtClean="0"/>
              <a:t>ووصل الجميع إلى </a:t>
            </a:r>
            <a:r>
              <a:rPr lang="ar-SA" dirty="0" err="1" smtClean="0"/>
              <a:t>الزلفي</a:t>
            </a:r>
            <a:r>
              <a:rPr lang="ar-SA" dirty="0" smtClean="0"/>
              <a:t> في أول رمضان 1321هـ، لكن القحط  في تلك السنة، وعدم تعاون كبار </a:t>
            </a:r>
            <a:r>
              <a:rPr lang="ar-SA" dirty="0" err="1" smtClean="0"/>
              <a:t>عنيزة</a:t>
            </a:r>
            <a:r>
              <a:rPr lang="ar-SA" dirty="0" smtClean="0"/>
              <a:t> الخاضعين لابن رشيد مع الملك عبد العزيز حال بينهم وبين مواصلة المسير إلى </a:t>
            </a:r>
            <a:r>
              <a:rPr lang="ar-SA" dirty="0" err="1" smtClean="0"/>
              <a:t>القصيم</a:t>
            </a:r>
            <a:r>
              <a:rPr lang="ar-SA" dirty="0" smtClean="0"/>
              <a:t>، وعاد الملك إلى الرياض ، وتوجه آل مهنا وآل سليم إلى شقراء</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33</a:t>
            </a:fld>
            <a:endParaRPr lang="ar-SA"/>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القصيم</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.أما ابن رشيد فقد أقام في </a:t>
            </a:r>
            <a:r>
              <a:rPr lang="ar-SA" dirty="0" err="1" smtClean="0"/>
              <a:t>بريدة</a:t>
            </a:r>
            <a:r>
              <a:rPr lang="ar-SA" dirty="0" smtClean="0"/>
              <a:t>  لترتيب أمور إقليم </a:t>
            </a:r>
            <a:r>
              <a:rPr lang="ar-SA" dirty="0" err="1" smtClean="0"/>
              <a:t>القصيم</a:t>
            </a:r>
            <a:r>
              <a:rPr lang="ar-SA" dirty="0" smtClean="0"/>
              <a:t>، وتعزيز دفاعاته ضد أي هجوم محتمل، فعزز سراياه في </a:t>
            </a:r>
            <a:r>
              <a:rPr lang="ar-SA" dirty="0" err="1" smtClean="0"/>
              <a:t>بريدة</a:t>
            </a:r>
            <a:r>
              <a:rPr lang="ar-SA" dirty="0" smtClean="0"/>
              <a:t> </a:t>
            </a:r>
            <a:r>
              <a:rPr lang="ar-SA" dirty="0" err="1" smtClean="0"/>
              <a:t>وعنيزة</a:t>
            </a:r>
            <a:r>
              <a:rPr lang="ar-SA" dirty="0" smtClean="0"/>
              <a:t> والسر؛ ولما اطمأن إلى ما اتخذه من إجراءات، إلى جانب عودة عبد العزيز آل سعود إلى الرياض، توجه إلى حدود العراق في 10 شوال 1321هـ؛ وذلك للتزود بالأطعمة،</a:t>
            </a:r>
          </a:p>
          <a:p>
            <a:r>
              <a:rPr lang="ar-SA" dirty="0" smtClean="0"/>
              <a:t> واستنهاض أبناء قبيلته، وطلب مساعدة السلطات العثمانية. ولما علم الملك عبد العزيز </a:t>
            </a:r>
            <a:r>
              <a:rPr lang="ar-SA" dirty="0" err="1" smtClean="0"/>
              <a:t>وأتباعة</a:t>
            </a:r>
            <a:r>
              <a:rPr lang="ar-SA" dirty="0" smtClean="0"/>
              <a:t> من أهل </a:t>
            </a:r>
            <a:r>
              <a:rPr lang="ar-SA" dirty="0" err="1" smtClean="0"/>
              <a:t>القصيم</a:t>
            </a:r>
            <a:r>
              <a:rPr lang="ar-SA" dirty="0" smtClean="0"/>
              <a:t> بمغادرة ابن رشيد  إلى العراق، توجهوا إلى </a:t>
            </a:r>
            <a:r>
              <a:rPr lang="ar-SA" dirty="0" err="1" smtClean="0"/>
              <a:t>القصيم</a:t>
            </a:r>
            <a:r>
              <a:rPr lang="ar-SA" dirty="0" smtClean="0"/>
              <a:t>، وفاجأ حسين بن جراد ومن معه، في </a:t>
            </a:r>
            <a:r>
              <a:rPr lang="ar-SA" dirty="0" err="1" smtClean="0"/>
              <a:t>فيضة</a:t>
            </a:r>
            <a:r>
              <a:rPr lang="ar-SA" dirty="0" smtClean="0"/>
              <a:t> السر، وغنم ما كان معهم</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34</a:t>
            </a:fld>
            <a:endParaRPr lang="ar-SA"/>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القصيم</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ثم عادوا جميعا إلى الرياض، وذلك 28 ذي القعدة 1321هـ. </a:t>
            </a:r>
            <a:endParaRPr lang="en-US" dirty="0" smtClean="0"/>
          </a:p>
          <a:p>
            <a:r>
              <a:rPr lang="ar-SA" dirty="0" smtClean="0"/>
              <a:t> وفي العشر الأواخر من ذي الحجة 1321هـ، خرج الملك عبد العزيز من الرياض مستنهضا أتباعه للغزو، وانضم إليه في الوشم آل مهنا وآل سليم،</a:t>
            </a:r>
          </a:p>
          <a:p>
            <a:r>
              <a:rPr lang="ar-SA" dirty="0" smtClean="0"/>
              <a:t> وأظهر تمويها أنه يريد الكويت، ثم أسرع نحو </a:t>
            </a:r>
            <a:r>
              <a:rPr lang="ar-SA" dirty="0" err="1" smtClean="0"/>
              <a:t>القصيم</a:t>
            </a:r>
            <a:r>
              <a:rPr lang="ar-SA" dirty="0" smtClean="0"/>
              <a:t> ونزل خارج أسوار </a:t>
            </a:r>
            <a:r>
              <a:rPr lang="ar-SA" dirty="0" err="1" smtClean="0"/>
              <a:t>عنيزة</a:t>
            </a:r>
            <a:r>
              <a:rPr lang="ar-SA" dirty="0" smtClean="0"/>
              <a:t> ليلة 5 محرم 1322هـ، وأمر آل مهنا وآل سليم وأتباعهم بدخولها، فاستولوا عليها بسهولة</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35</a:t>
            </a:fld>
            <a:endParaRPr lang="ar-SA"/>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تا</a:t>
            </a:r>
            <a:r>
              <a:rPr lang="ar-SA" dirty="0" smtClean="0"/>
              <a:t> بع </a:t>
            </a:r>
            <a:r>
              <a:rPr lang="ar-SA" dirty="0" err="1" smtClean="0"/>
              <a:t>القصيم</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وقتلوا رئيس السرية الرشيدية فيها، </a:t>
            </a:r>
            <a:r>
              <a:rPr lang="ar-SA" dirty="0" err="1" smtClean="0"/>
              <a:t>فهيد</a:t>
            </a:r>
            <a:r>
              <a:rPr lang="ar-SA" dirty="0" smtClean="0"/>
              <a:t> بن </a:t>
            </a:r>
            <a:r>
              <a:rPr lang="ar-SA" dirty="0" err="1" smtClean="0"/>
              <a:t>سبهان</a:t>
            </a:r>
            <a:r>
              <a:rPr lang="ar-SA" dirty="0" smtClean="0"/>
              <a:t>،وحاصروا حامية ابن رشيد في قصر </a:t>
            </a:r>
            <a:r>
              <a:rPr lang="ar-SA" dirty="0" err="1" smtClean="0"/>
              <a:t>الامارة</a:t>
            </a:r>
            <a:r>
              <a:rPr lang="ar-SA" dirty="0" smtClean="0"/>
              <a:t>، حتى استسلمت في اليوم التالي (5 محرم) بمساعدة سرية قادها عبد الله بن </a:t>
            </a:r>
            <a:r>
              <a:rPr lang="ar-SA" dirty="0" err="1" smtClean="0"/>
              <a:t>جلوي</a:t>
            </a:r>
            <a:r>
              <a:rPr lang="ar-SA" dirty="0" smtClean="0"/>
              <a:t>. </a:t>
            </a:r>
          </a:p>
          <a:p>
            <a:r>
              <a:rPr lang="ar-SA" dirty="0" smtClean="0"/>
              <a:t> وكان صالح </a:t>
            </a:r>
            <a:r>
              <a:rPr lang="ar-SA" dirty="0" err="1" smtClean="0"/>
              <a:t>اليحيى</a:t>
            </a:r>
            <a:r>
              <a:rPr lang="ar-SA" dirty="0" smtClean="0"/>
              <a:t> أمير ابن رشيد على </a:t>
            </a:r>
            <a:r>
              <a:rPr lang="ar-SA" dirty="0" err="1" smtClean="0"/>
              <a:t>عنيزة</a:t>
            </a:r>
            <a:r>
              <a:rPr lang="ar-SA" dirty="0" smtClean="0"/>
              <a:t> قد فشل في إقناع ماجد </a:t>
            </a:r>
            <a:r>
              <a:rPr lang="ar-SA" dirty="0" err="1" smtClean="0"/>
              <a:t>الحمود</a:t>
            </a:r>
            <a:r>
              <a:rPr lang="ar-SA" dirty="0" smtClean="0"/>
              <a:t> بن رشيد للدفاع عن البلدة، وأمر ماجد  أتباعه بالرحيل، وفي تلك الأثناء فاجأهم الملك عبد العزيز  بهجومه عليهم، وهرب من بقي حيا إلى </a:t>
            </a:r>
            <a:r>
              <a:rPr lang="ar-SA" dirty="0" err="1" smtClean="0"/>
              <a:t>بريدة</a:t>
            </a:r>
            <a:r>
              <a:rPr lang="ar-SA" dirty="0" smtClean="0"/>
              <a:t> وحائل.</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36</a:t>
            </a:fld>
            <a:endParaRPr lang="ar-SA"/>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القصيم</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 وبذلك تمت السيطرة على </a:t>
            </a:r>
            <a:r>
              <a:rPr lang="ar-SA" dirty="0" err="1" smtClean="0"/>
              <a:t>عنيزة</a:t>
            </a:r>
            <a:r>
              <a:rPr lang="ar-SA" dirty="0" smtClean="0"/>
              <a:t> صباح يوم 5 محرم 1322هـ، وعادت إمارة </a:t>
            </a:r>
            <a:r>
              <a:rPr lang="ar-SA" dirty="0" err="1" smtClean="0"/>
              <a:t>عنيزة</a:t>
            </a:r>
            <a:r>
              <a:rPr lang="ar-SA" dirty="0" smtClean="0"/>
              <a:t> إلى آل سليم تحكم الملك عبد العزيز، وأصبح أميرها عبد العزيز بن عبد الله، وإلى جانبه صالح </a:t>
            </a:r>
            <a:r>
              <a:rPr lang="ar-SA" dirty="0" err="1" smtClean="0"/>
              <a:t>الزامل</a:t>
            </a:r>
            <a:r>
              <a:rPr lang="ar-SA" dirty="0" smtClean="0"/>
              <a:t> قائدا لغزوها.  </a:t>
            </a:r>
          </a:p>
          <a:p>
            <a:r>
              <a:rPr lang="ar-SA" dirty="0" smtClean="0"/>
              <a:t>وشجع ما حدث في </a:t>
            </a:r>
            <a:r>
              <a:rPr lang="ar-SA" dirty="0" err="1" smtClean="0"/>
              <a:t>عنيزة</a:t>
            </a:r>
            <a:r>
              <a:rPr lang="ar-SA" dirty="0" smtClean="0"/>
              <a:t> كبار </a:t>
            </a:r>
            <a:r>
              <a:rPr lang="ar-SA" dirty="0" err="1" smtClean="0"/>
              <a:t>اهل</a:t>
            </a:r>
            <a:r>
              <a:rPr lang="ar-SA" dirty="0" smtClean="0"/>
              <a:t> </a:t>
            </a:r>
            <a:r>
              <a:rPr lang="ar-SA" dirty="0" err="1" smtClean="0"/>
              <a:t>بريدة</a:t>
            </a:r>
            <a:r>
              <a:rPr lang="ar-SA" dirty="0" smtClean="0"/>
              <a:t> على </a:t>
            </a:r>
            <a:r>
              <a:rPr lang="ar-SA" dirty="0" err="1" smtClean="0"/>
              <a:t>ايضاح</a:t>
            </a:r>
            <a:r>
              <a:rPr lang="ar-SA" dirty="0" smtClean="0"/>
              <a:t> موقفهم المؤيد للملك عبد العزيز ، فبعد يومين من دخوله </a:t>
            </a:r>
            <a:r>
              <a:rPr lang="ar-SA" dirty="0" err="1" smtClean="0"/>
              <a:t>عنيزة</a:t>
            </a:r>
            <a:r>
              <a:rPr lang="ar-SA" dirty="0" smtClean="0"/>
              <a:t> قدم إليه وفد منهم يبدون وقوفهم معه؛ فسير الملك آل مهنا إليها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37</a:t>
            </a:fld>
            <a:endParaRPr lang="ar-SA"/>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القصيم</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 واستقبلهم أهلها بحماس، ثم توجه إليها الملك بقواته، فبايعه سكانها، وحاصر عبد الرحمن بن ضبعان، الذي تحصن مع حاميته بقصرها المنيع، ودام الحصار  شهرين ونصف، حتى اضطر قائدهم للتفاوض مع الملك لإنهاء الحصار والتسليم،</a:t>
            </a:r>
          </a:p>
          <a:p>
            <a:r>
              <a:rPr lang="ar-SA" dirty="0" smtClean="0"/>
              <a:t> وتوصل معه إلى اتفاق يسلم بموجبه القصر للملك، ويخرج المحاصرون أمنين بأسلحتهم الشخصية، مع تأمين ركائب تنقلهم إلى بلادهم، وهذا ما تم. وكان الملك حريصا على إنهاء الحصار قبل عودة ابن رشيد إلى </a:t>
            </a:r>
            <a:r>
              <a:rPr lang="ar-SA" dirty="0" err="1" smtClean="0"/>
              <a:t>بريدة</a:t>
            </a:r>
            <a:r>
              <a:rPr lang="ar-SA" dirty="0" smtClean="0"/>
              <a:t>. وهكذا عادت إمارة </a:t>
            </a:r>
            <a:r>
              <a:rPr lang="ar-SA" dirty="0" err="1" smtClean="0"/>
              <a:t>بريدة</a:t>
            </a:r>
            <a:r>
              <a:rPr lang="ar-SA" dirty="0" smtClean="0"/>
              <a:t> إلى آل مهنا تحت حكم الملك عبد العزيز، وأصبح صالح الحسن </a:t>
            </a:r>
            <a:r>
              <a:rPr lang="ar-SA" dirty="0" err="1" smtClean="0"/>
              <a:t>المهنا</a:t>
            </a:r>
            <a:r>
              <a:rPr lang="ar-SA" dirty="0" smtClean="0"/>
              <a:t> أميرا لها. وبذلك أصبح </a:t>
            </a:r>
            <a:r>
              <a:rPr lang="ar-SA" dirty="0" err="1" smtClean="0"/>
              <a:t>اقليم</a:t>
            </a:r>
            <a:r>
              <a:rPr lang="ar-SA" dirty="0" smtClean="0"/>
              <a:t> </a:t>
            </a:r>
            <a:r>
              <a:rPr lang="ar-SA" dirty="0" err="1" smtClean="0"/>
              <a:t>القصيم</a:t>
            </a:r>
            <a:r>
              <a:rPr lang="ar-SA" dirty="0" smtClean="0"/>
              <a:t> كله تحت الحكم السعودي.</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38</a:t>
            </a:fld>
            <a:endParaRPr lang="ar-SA"/>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المحاضره</a:t>
            </a:r>
            <a:r>
              <a:rPr lang="ar-SA" dirty="0" smtClean="0"/>
              <a:t> الخامسة </a:t>
            </a:r>
            <a:endParaRPr lang="ar-SA" dirty="0"/>
          </a:p>
        </p:txBody>
      </p:sp>
      <p:sp>
        <p:nvSpPr>
          <p:cNvPr id="3" name="عنصر نائب للمحتوى 2"/>
          <p:cNvSpPr>
            <a:spLocks noGrp="1"/>
          </p:cNvSpPr>
          <p:nvPr>
            <p:ph idx="1"/>
          </p:nvPr>
        </p:nvSpPr>
        <p:spPr/>
        <p:txBody>
          <a:bodyPr/>
          <a:lstStyle/>
          <a:p>
            <a:r>
              <a:rPr lang="ar-SA" u="sng" dirty="0" smtClean="0"/>
              <a:t>تشمل المحاضرة المواضيع التالية:</a:t>
            </a:r>
            <a:endParaRPr lang="en-US" dirty="0" smtClean="0"/>
          </a:p>
          <a:p>
            <a:endParaRPr lang="ar-SA" u="sng" dirty="0" smtClean="0"/>
          </a:p>
          <a:p>
            <a:r>
              <a:rPr lang="ar-SA" u="sng" dirty="0" err="1" smtClean="0"/>
              <a:t>القصيم</a:t>
            </a:r>
            <a:r>
              <a:rPr lang="ar-SA" u="sng" dirty="0" smtClean="0"/>
              <a:t> بين توحيده وتثبيت الحكم فيه </a:t>
            </a:r>
          </a:p>
          <a:p>
            <a:r>
              <a:rPr lang="ar-SA" dirty="0" smtClean="0"/>
              <a:t>معركة </a:t>
            </a:r>
            <a:r>
              <a:rPr lang="ar-SA" dirty="0" err="1" smtClean="0"/>
              <a:t>البكيرية</a:t>
            </a:r>
            <a:r>
              <a:rPr lang="ar-SA" dirty="0" smtClean="0"/>
              <a:t>  :1904</a:t>
            </a:r>
            <a:r>
              <a:rPr lang="en-US" dirty="0" smtClean="0"/>
              <a:t>M</a:t>
            </a:r>
            <a:endParaRPr lang="ar-SA" dirty="0" smtClean="0"/>
          </a:p>
          <a:p>
            <a:r>
              <a:rPr lang="ar-SA" dirty="0" smtClean="0"/>
              <a:t>نتائج معركة </a:t>
            </a:r>
            <a:r>
              <a:rPr lang="ar-SA" dirty="0" err="1" smtClean="0"/>
              <a:t>البكيرية</a:t>
            </a:r>
            <a:r>
              <a:rPr lang="ar-SA" dirty="0" smtClean="0"/>
              <a:t> .</a:t>
            </a:r>
          </a:p>
          <a:p>
            <a:r>
              <a:rPr lang="ar-SA" dirty="0" smtClean="0"/>
              <a:t>معركة </a:t>
            </a:r>
            <a:r>
              <a:rPr lang="ar-SA" dirty="0" err="1" smtClean="0"/>
              <a:t>الشَنانة</a:t>
            </a:r>
            <a:r>
              <a:rPr lang="ar-SA" dirty="0" smtClean="0"/>
              <a:t> : 1904</a:t>
            </a:r>
            <a:r>
              <a:rPr lang="en-US" dirty="0" smtClean="0"/>
              <a:t>M</a:t>
            </a:r>
            <a:endParaRPr lang="ar-SA" dirty="0" smtClean="0"/>
          </a:p>
          <a:p>
            <a:r>
              <a:rPr lang="ar-SA" dirty="0" smtClean="0"/>
              <a:t>- نتائج </a:t>
            </a:r>
            <a:r>
              <a:rPr lang="ar-SA" dirty="0" err="1" smtClean="0"/>
              <a:t>معركه</a:t>
            </a:r>
            <a:r>
              <a:rPr lang="ar-SA" dirty="0" smtClean="0"/>
              <a:t>  </a:t>
            </a:r>
            <a:r>
              <a:rPr lang="ar-SA" dirty="0" err="1" smtClean="0"/>
              <a:t>الشنانة</a:t>
            </a:r>
            <a:r>
              <a:rPr lang="ar-SA" dirty="0" smtClean="0"/>
              <a:t> .</a:t>
            </a:r>
          </a:p>
          <a:p>
            <a:r>
              <a:rPr lang="ar-SA" dirty="0" err="1" smtClean="0"/>
              <a:t>ماقبل</a:t>
            </a:r>
            <a:r>
              <a:rPr lang="ar-SA" dirty="0" smtClean="0"/>
              <a:t> روضه </a:t>
            </a:r>
            <a:r>
              <a:rPr lang="ar-SA" dirty="0" err="1" smtClean="0"/>
              <a:t>المهنا</a:t>
            </a:r>
            <a:r>
              <a:rPr lang="ar-SA" dirty="0" smtClean="0"/>
              <a:t> </a:t>
            </a:r>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39</a:t>
            </a:fld>
            <a:endParaRPr lang="ar-SA"/>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معركه</a:t>
            </a:r>
            <a:r>
              <a:rPr lang="ar-SA" dirty="0" smtClean="0"/>
              <a:t>  </a:t>
            </a:r>
            <a:r>
              <a:rPr lang="ar-SA" dirty="0" err="1" smtClean="0"/>
              <a:t>البكيرية</a:t>
            </a:r>
            <a:r>
              <a:rPr lang="ar-SA" dirty="0" smtClean="0"/>
              <a:t>  1904</a:t>
            </a:r>
            <a:r>
              <a:rPr lang="en-US" dirty="0" smtClean="0"/>
              <a:t>M</a:t>
            </a:r>
            <a:endParaRPr lang="ar-SA" dirty="0"/>
          </a:p>
        </p:txBody>
      </p:sp>
      <p:sp>
        <p:nvSpPr>
          <p:cNvPr id="3" name="عنصر نائب للمحتوى 2"/>
          <p:cNvSpPr>
            <a:spLocks noGrp="1"/>
          </p:cNvSpPr>
          <p:nvPr>
            <p:ph idx="1"/>
          </p:nvPr>
        </p:nvSpPr>
        <p:spPr/>
        <p:txBody>
          <a:bodyPr/>
          <a:lstStyle/>
          <a:p>
            <a:r>
              <a:rPr lang="ar-SA" dirty="0" smtClean="0"/>
              <a:t>علم ابن رشيد بدخول الملك عبد العزيز </a:t>
            </a:r>
            <a:r>
              <a:rPr lang="ar-SA" dirty="0" err="1" smtClean="0"/>
              <a:t>عنيزة</a:t>
            </a:r>
            <a:r>
              <a:rPr lang="ar-SA" dirty="0" smtClean="0"/>
              <a:t> </a:t>
            </a:r>
            <a:r>
              <a:rPr lang="ar-SA" dirty="0" err="1" smtClean="0"/>
              <a:t>وبريدة</a:t>
            </a:r>
            <a:r>
              <a:rPr lang="ar-SA" dirty="0" smtClean="0"/>
              <a:t>، وهو لا يزال قرب </a:t>
            </a:r>
            <a:r>
              <a:rPr lang="ar-SA" dirty="0" err="1" smtClean="0"/>
              <a:t>السماوة</a:t>
            </a:r>
            <a:r>
              <a:rPr lang="ar-SA" dirty="0" smtClean="0"/>
              <a:t> في العراق، وقد أثار موقف أهل </a:t>
            </a:r>
            <a:r>
              <a:rPr lang="ar-SA" dirty="0" err="1" smtClean="0"/>
              <a:t>القصيم</a:t>
            </a:r>
            <a:r>
              <a:rPr lang="ar-SA" dirty="0" smtClean="0"/>
              <a:t> غضبه؛ فحجز ما وجده من إبل العقيلات </a:t>
            </a:r>
            <a:r>
              <a:rPr lang="ar-SA" dirty="0" err="1" smtClean="0"/>
              <a:t>القصيميين</a:t>
            </a:r>
            <a:r>
              <a:rPr lang="ar-SA" dirty="0" smtClean="0"/>
              <a:t> في شمال الجزيرة</a:t>
            </a:r>
          </a:p>
          <a:p>
            <a:r>
              <a:rPr lang="ar-SA" dirty="0" smtClean="0"/>
              <a:t>وحمل عليها قسما كبيرا مما حصل عليه من مؤن وأسلحة من العراق إلى نجد. واستعمل الهدايا لإغراء السلطات العثمانية في العراق، وادعى أن ابن سعود ومبارك الصباح قد تحالفا مع بريطانيا للسيطرة على جزيرة العرب.</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40</a:t>
            </a:fld>
            <a:endParaRPr lang="ar-SA"/>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البكيريه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وكانت الدول العثمانية تعلم باتفاق ابن الصباح مع بريطانيا، أما الملك عبد العزيز فلا . لكن نجاح الملك في نجد عامة </a:t>
            </a:r>
            <a:r>
              <a:rPr lang="ar-SA" dirty="0" err="1" smtClean="0"/>
              <a:t>والقصيم</a:t>
            </a:r>
            <a:r>
              <a:rPr lang="ar-SA" dirty="0" smtClean="0"/>
              <a:t> خاصة، جعل السلطات العثمانية تحسب حساب ذلك النجاح</a:t>
            </a:r>
          </a:p>
          <a:p>
            <a:r>
              <a:rPr lang="ar-SA" dirty="0" smtClean="0"/>
              <a:t> وربما ساهم ذلك بإجابتها لطلبات ابن رشيد وتزويده بالأسلحة والقوات النظامية العثمانية، وكانت تدرك أن توحيد نجد تحت حكم آل سعود قد يؤدي إلى فتح الطريق لتوحيد </a:t>
            </a:r>
            <a:r>
              <a:rPr lang="ar-SA" dirty="0" err="1" smtClean="0"/>
              <a:t>الأحساء</a:t>
            </a:r>
            <a:r>
              <a:rPr lang="ar-SA" dirty="0" smtClean="0"/>
              <a:t> </a:t>
            </a:r>
            <a:r>
              <a:rPr lang="ar-SA" dirty="0" err="1" smtClean="0"/>
              <a:t>والقطيف</a:t>
            </a:r>
            <a:r>
              <a:rPr lang="ar-SA" dirty="0" smtClean="0"/>
              <a:t> الواقعة آنذاك تحت الحكم العثماني.</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41</a:t>
            </a:fld>
            <a:endParaRPr lang="ar-SA"/>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a:t>
            </a:r>
            <a:r>
              <a:rPr lang="ar-SA" dirty="0" err="1" smtClean="0"/>
              <a:t>البكرية</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 </a:t>
            </a:r>
            <a:endParaRPr lang="en-US" dirty="0" smtClean="0"/>
          </a:p>
          <a:p>
            <a:r>
              <a:rPr lang="ar-SA" b="1" dirty="0" smtClean="0"/>
              <a:t>           </a:t>
            </a:r>
            <a:r>
              <a:rPr lang="ar-SA" dirty="0" smtClean="0"/>
              <a:t>وسار ابن رشيد من الحدود العراقية باتجاه </a:t>
            </a:r>
            <a:r>
              <a:rPr lang="ar-SA" dirty="0" err="1" smtClean="0"/>
              <a:t>القصيم</a:t>
            </a:r>
            <a:r>
              <a:rPr lang="ar-SA" dirty="0" smtClean="0"/>
              <a:t>، ومعه القوة النظامية العثمانية، وأعداد كبيرة من مؤيديه أغلبهم من قبيلة شمر. ولما دخل </a:t>
            </a:r>
            <a:r>
              <a:rPr lang="ar-SA" dirty="0" err="1" smtClean="0"/>
              <a:t>القصيم</a:t>
            </a:r>
            <a:r>
              <a:rPr lang="ar-SA" dirty="0" smtClean="0"/>
              <a:t> انضم إليه ماجد </a:t>
            </a:r>
            <a:r>
              <a:rPr lang="ar-SA" dirty="0" err="1" smtClean="0"/>
              <a:t>الحمود</a:t>
            </a:r>
            <a:r>
              <a:rPr lang="ar-SA" dirty="0" smtClean="0"/>
              <a:t> الرشيد ومن خرج معه من حائل،</a:t>
            </a:r>
          </a:p>
          <a:p>
            <a:r>
              <a:rPr lang="ar-SA" dirty="0" smtClean="0"/>
              <a:t> ووصل الجميع إلى بلدة </a:t>
            </a:r>
            <a:r>
              <a:rPr lang="ar-SA" dirty="0" err="1" smtClean="0"/>
              <a:t>قصيباء</a:t>
            </a:r>
            <a:r>
              <a:rPr lang="ar-SA" dirty="0" smtClean="0"/>
              <a:t>( 74 كم شمال غرب </a:t>
            </a:r>
            <a:r>
              <a:rPr lang="ar-SA" dirty="0" err="1" smtClean="0"/>
              <a:t>بريدة</a:t>
            </a:r>
            <a:r>
              <a:rPr lang="ar-SA" dirty="0" smtClean="0"/>
              <a:t>). وزحف ابن رشيد </a:t>
            </a:r>
            <a:r>
              <a:rPr lang="ar-SA" dirty="0" err="1" smtClean="0"/>
              <a:t>بقواتة</a:t>
            </a:r>
            <a:r>
              <a:rPr lang="ar-SA" dirty="0" smtClean="0"/>
              <a:t> صوب </a:t>
            </a:r>
            <a:r>
              <a:rPr lang="ar-SA" dirty="0" err="1" smtClean="0"/>
              <a:t>بريدة</a:t>
            </a:r>
            <a:r>
              <a:rPr lang="ar-SA" dirty="0" smtClean="0"/>
              <a:t>، حتى وصل نهاية الأمر إلى </a:t>
            </a:r>
            <a:r>
              <a:rPr lang="ar-SA" dirty="0" err="1" smtClean="0"/>
              <a:t>الشيحية</a:t>
            </a:r>
            <a:r>
              <a:rPr lang="ar-SA" dirty="0" smtClean="0"/>
              <a:t> المجاورة </a:t>
            </a:r>
            <a:r>
              <a:rPr lang="ar-SA" dirty="0" err="1" smtClean="0"/>
              <a:t>للبكيرية</a:t>
            </a:r>
            <a:r>
              <a:rPr lang="ar-SA" dirty="0" smtClean="0"/>
              <a:t>.( انظر خط سير ابن رشيد خريطة رقم 6 </a:t>
            </a:r>
            <a:r>
              <a:rPr lang="ar-SA" dirty="0" err="1" smtClean="0"/>
              <a:t>ص</a:t>
            </a:r>
            <a:r>
              <a:rPr lang="ar-SA" dirty="0" smtClean="0"/>
              <a:t> 371 من الكتاب المقرر) </a:t>
            </a:r>
            <a:endParaRPr lang="en-US" dirty="0" smtClean="0"/>
          </a:p>
          <a:p>
            <a:r>
              <a:rPr lang="ar-SA"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42</a:t>
            </a:fld>
            <a:endParaRPr lang="ar-SA"/>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البكيريه</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b="1" dirty="0" smtClean="0"/>
              <a:t> </a:t>
            </a:r>
            <a:r>
              <a:rPr lang="ar-SA" dirty="0" smtClean="0"/>
              <a:t>علم الملك عبد العزيز بحجم قوات ابن رشيد وتابع تحركاته، فاستنهض أتباعه، ثم خرج من </a:t>
            </a:r>
            <a:r>
              <a:rPr lang="ar-SA" dirty="0" err="1" smtClean="0"/>
              <a:t>بريدة</a:t>
            </a:r>
            <a:r>
              <a:rPr lang="ar-SA" dirty="0" smtClean="0"/>
              <a:t> ونزل البُصر، ثم إلى </a:t>
            </a:r>
            <a:r>
              <a:rPr lang="ar-SA" dirty="0" err="1" smtClean="0"/>
              <a:t>البكيرية</a:t>
            </a:r>
            <a:r>
              <a:rPr lang="ar-SA" dirty="0" smtClean="0"/>
              <a:t>، حيث أصبح في مواجهة خصمه، وذلك في شهر ربيع الثاني عام 1322هـ/ يوليو 1904م. </a:t>
            </a:r>
            <a:endParaRPr lang="en-US" dirty="0" smtClean="0"/>
          </a:p>
          <a:p>
            <a:r>
              <a:rPr lang="ar-SA" dirty="0" smtClean="0"/>
              <a:t>             وبدأ القتال بين الطرفين بعد وصول الملك عبد العزيز إلى </a:t>
            </a:r>
            <a:r>
              <a:rPr lang="ar-SA" dirty="0" err="1" smtClean="0"/>
              <a:t>البكيرية</a:t>
            </a:r>
            <a:r>
              <a:rPr lang="ar-SA" dirty="0" smtClean="0"/>
              <a:t>، وركز ابن رشيد وأتباعه هجومهم على الجهة التي فيها الملك، ومن معه من أهل العارض وجنوب </a:t>
            </a:r>
            <a:r>
              <a:rPr lang="ar-SA" dirty="0" err="1" smtClean="0"/>
              <a:t>القصيم</a:t>
            </a:r>
            <a:r>
              <a:rPr lang="ar-SA" dirty="0" smtClean="0"/>
              <a:t>،  الذين لم يأت عصر ذلك اليوم أإلا وقد أنهكوا خاصة من نيران المدافع، وأصابت شظية اليد </a:t>
            </a:r>
            <a:r>
              <a:rPr lang="ar-SA" dirty="0" err="1" smtClean="0"/>
              <a:t>اليسرى</a:t>
            </a:r>
            <a:r>
              <a:rPr lang="ar-SA" dirty="0" smtClean="0"/>
              <a:t> للملك عبد العزيز</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43</a:t>
            </a:fld>
            <a:endParaRPr lang="ar-SA"/>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البكيريه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a:t>
            </a:r>
            <a:r>
              <a:rPr lang="ar-SA" dirty="0" err="1" smtClean="0"/>
              <a:t>فبدأوا</a:t>
            </a:r>
            <a:r>
              <a:rPr lang="ar-SA" dirty="0" smtClean="0"/>
              <a:t> </a:t>
            </a:r>
            <a:r>
              <a:rPr lang="ar-SA" dirty="0" err="1" smtClean="0"/>
              <a:t>ينهزمون</a:t>
            </a:r>
            <a:r>
              <a:rPr lang="ar-SA" dirty="0" smtClean="0"/>
              <a:t>؛ واقتفى أثرهم ابن رشيد. وكان أهل </a:t>
            </a:r>
            <a:r>
              <a:rPr lang="ar-SA" dirty="0" err="1" smtClean="0"/>
              <a:t>القصيم</a:t>
            </a:r>
            <a:r>
              <a:rPr lang="ar-SA" dirty="0" smtClean="0"/>
              <a:t> قد أحرزوا تقدما في الجهة التي يقاتلون فيها، وهزموا جيش ابن رشيد</a:t>
            </a:r>
          </a:p>
          <a:p>
            <a:r>
              <a:rPr lang="ar-SA" dirty="0" smtClean="0"/>
              <a:t> ولم يعلموا بهزيمة الملك ومن معه، لدرجة أنهم اعتقدوا </a:t>
            </a:r>
            <a:r>
              <a:rPr lang="ar-SA" dirty="0" err="1" smtClean="0"/>
              <a:t>ان</a:t>
            </a:r>
            <a:r>
              <a:rPr lang="ar-SA" dirty="0" smtClean="0"/>
              <a:t> ابن سعود لم </a:t>
            </a:r>
            <a:r>
              <a:rPr lang="ar-SA" dirty="0" err="1" smtClean="0"/>
              <a:t>ينهزم</a:t>
            </a:r>
            <a:r>
              <a:rPr lang="ar-SA" dirty="0" smtClean="0"/>
              <a:t> وإنما عمل التفافا حولهم. وبقي الأمر كذلك حتى دخل الليل</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44</a:t>
            </a:fld>
            <a:endParaRPr lang="ar-SA"/>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نتائج  </a:t>
            </a:r>
            <a:r>
              <a:rPr lang="ar-SA" dirty="0" err="1" smtClean="0"/>
              <a:t>المعركه</a:t>
            </a:r>
            <a:r>
              <a:rPr lang="ar-SA" dirty="0" smtClean="0"/>
              <a:t> </a:t>
            </a:r>
            <a:r>
              <a:rPr lang="ar-SA" dirty="0" err="1" smtClean="0"/>
              <a:t>البكيريه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وكانت خسائر الطرفين المتحاربين كبيرة، وكثر القتلى في الجبهة التي كان يقاتل فيها الملك عبد العزيز؛ لأن ابن رشيد ركز هجومها عليها،</a:t>
            </a:r>
          </a:p>
          <a:p>
            <a:r>
              <a:rPr lang="ar-SA" dirty="0" smtClean="0"/>
              <a:t> أما القتلى من جيش ابن رشيد فكان أكثرهم من القوات النظامية، الذين ربما </a:t>
            </a:r>
            <a:r>
              <a:rPr lang="ar-SA" dirty="0" err="1" smtClean="0"/>
              <a:t>شعروا</a:t>
            </a:r>
            <a:r>
              <a:rPr lang="ar-SA" dirty="0" smtClean="0"/>
              <a:t> أنهم تركوا في الميدان وحدهم، مما أثر في معنوياتهم لاحقا</a:t>
            </a:r>
          </a:p>
          <a:p>
            <a:r>
              <a:rPr lang="ar-SA" dirty="0" smtClean="0"/>
              <a:t> بعد هرب فرسان ابن رشيد أمام بنادق أهل </a:t>
            </a:r>
            <a:r>
              <a:rPr lang="ar-SA" dirty="0" err="1" smtClean="0"/>
              <a:t>القصيم</a:t>
            </a:r>
            <a:r>
              <a:rPr lang="ar-SA" dirty="0" smtClean="0"/>
              <a:t>.   وعاد أهل </a:t>
            </a:r>
            <a:r>
              <a:rPr lang="ar-SA" dirty="0" err="1" smtClean="0"/>
              <a:t>القصيم</a:t>
            </a:r>
            <a:r>
              <a:rPr lang="ar-SA" dirty="0" smtClean="0"/>
              <a:t> إلى </a:t>
            </a:r>
            <a:r>
              <a:rPr lang="ar-SA" dirty="0" err="1" smtClean="0"/>
              <a:t>البكيرية</a:t>
            </a:r>
            <a:r>
              <a:rPr lang="ar-SA" dirty="0" smtClean="0"/>
              <a:t> ومعهم الغنائم من أموال وأسلحة ومدافع، وبعض الأسرى من الجنود النظاميين</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45</a:t>
            </a:fld>
            <a:endParaRPr lang="ar-SA"/>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نتائج </a:t>
            </a:r>
            <a:endParaRPr lang="ar-SA" dirty="0"/>
          </a:p>
        </p:txBody>
      </p:sp>
      <p:sp>
        <p:nvSpPr>
          <p:cNvPr id="3" name="عنصر نائب للمحتوى 2"/>
          <p:cNvSpPr>
            <a:spLocks noGrp="1"/>
          </p:cNvSpPr>
          <p:nvPr>
            <p:ph idx="1"/>
          </p:nvPr>
        </p:nvSpPr>
        <p:spPr/>
        <p:txBody>
          <a:bodyPr/>
          <a:lstStyle/>
          <a:p>
            <a:r>
              <a:rPr lang="ar-SA" dirty="0" smtClean="0"/>
              <a:t>وخافوا أن يعلم ابن رشيد أنهم وحدهم في </a:t>
            </a:r>
            <a:r>
              <a:rPr lang="ar-SA" dirty="0" err="1" smtClean="0"/>
              <a:t>البكيرية</a:t>
            </a:r>
            <a:r>
              <a:rPr lang="ar-SA" dirty="0" smtClean="0"/>
              <a:t>؛ فغادروها إلى بلدانهم بما استطاعوا حمله من الغنائم. ولما علم ابن رشيد عاد مسرعا إلى </a:t>
            </a:r>
            <a:r>
              <a:rPr lang="ar-SA" dirty="0" err="1" smtClean="0"/>
              <a:t>البكيرية</a:t>
            </a:r>
            <a:r>
              <a:rPr lang="ar-SA" dirty="0" smtClean="0"/>
              <a:t>،</a:t>
            </a:r>
          </a:p>
          <a:p>
            <a:r>
              <a:rPr lang="ar-SA" dirty="0" smtClean="0"/>
              <a:t>فأخذ </a:t>
            </a:r>
            <a:r>
              <a:rPr lang="ar-SA" dirty="0" err="1" smtClean="0"/>
              <a:t>الاسرى</a:t>
            </a:r>
            <a:r>
              <a:rPr lang="ar-SA" dirty="0" smtClean="0"/>
              <a:t> وما بقي من الغنائم، وتوجه إلى بلدة الخبراء فهاجمها بالمدافع، وقد صمد أهلها </a:t>
            </a:r>
            <a:r>
              <a:rPr lang="ar-SA" dirty="0" err="1" smtClean="0"/>
              <a:t>امام</a:t>
            </a:r>
            <a:r>
              <a:rPr lang="ar-SA" dirty="0" smtClean="0"/>
              <a:t> قوات ابن رشيد أياما،</a:t>
            </a:r>
          </a:p>
          <a:p>
            <a:r>
              <a:rPr lang="ar-SA" dirty="0" smtClean="0"/>
              <a:t> مما جعل القوات النظامية تدرك صعوبة الاستيلاء على بلدان </a:t>
            </a:r>
            <a:r>
              <a:rPr lang="ar-SA" dirty="0" err="1" smtClean="0"/>
              <a:t>القصيم</a:t>
            </a:r>
            <a:r>
              <a:rPr lang="ar-SA" dirty="0" smtClean="0"/>
              <a:t> بعكس ما قاله لهم ابن رشيد.</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46</a:t>
            </a:fld>
            <a:endParaRPr lang="ar-SA"/>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نتائج </a:t>
            </a:r>
            <a:endParaRPr lang="ar-SA" dirty="0"/>
          </a:p>
        </p:txBody>
      </p:sp>
      <p:sp>
        <p:nvSpPr>
          <p:cNvPr id="3" name="عنصر نائب للمحتوى 2"/>
          <p:cNvSpPr>
            <a:spLocks noGrp="1"/>
          </p:cNvSpPr>
          <p:nvPr>
            <p:ph idx="1"/>
          </p:nvPr>
        </p:nvSpPr>
        <p:spPr/>
        <p:txBody>
          <a:bodyPr>
            <a:normAutofit/>
          </a:bodyPr>
          <a:lstStyle/>
          <a:p>
            <a:r>
              <a:rPr lang="ar-SA" dirty="0" smtClean="0"/>
              <a:t> </a:t>
            </a:r>
            <a:endParaRPr lang="en-US" dirty="0" smtClean="0"/>
          </a:p>
          <a:p>
            <a:r>
              <a:rPr lang="ar-SA" dirty="0" smtClean="0"/>
              <a:t>               أما الملك عبد العزيز فقد اتجه بمن معه جنوبا حتى وصل بلدة المذنب، وتفرق بقية جيش، وعاد بعضهم إلى </a:t>
            </a:r>
            <a:r>
              <a:rPr lang="ar-SA" dirty="0" err="1" smtClean="0"/>
              <a:t>عنيزة</a:t>
            </a:r>
            <a:r>
              <a:rPr lang="ar-SA" dirty="0" smtClean="0"/>
              <a:t> يحملون خبر الهزيمة. وقبل انتصاف الليل علم أمير </a:t>
            </a:r>
            <a:r>
              <a:rPr lang="ar-SA" dirty="0" err="1" smtClean="0"/>
              <a:t>عنيزة</a:t>
            </a:r>
            <a:r>
              <a:rPr lang="ar-SA" dirty="0" smtClean="0"/>
              <a:t> عبد العزيز بن سليم، عن طريق رسالة وصلته من أمير غزو </a:t>
            </a:r>
            <a:r>
              <a:rPr lang="ar-SA" dirty="0" err="1" smtClean="0"/>
              <a:t>عنيزة</a:t>
            </a:r>
            <a:r>
              <a:rPr lang="ar-SA" dirty="0" smtClean="0"/>
              <a:t>  صالح </a:t>
            </a:r>
            <a:r>
              <a:rPr lang="ar-SA" dirty="0" err="1" smtClean="0"/>
              <a:t>الزامل</a:t>
            </a:r>
            <a:r>
              <a:rPr lang="ar-SA" dirty="0" smtClean="0"/>
              <a:t>، بخبر انتصار أهل </a:t>
            </a:r>
            <a:r>
              <a:rPr lang="ar-SA" dirty="0" err="1" smtClean="0"/>
              <a:t>القصيم</a:t>
            </a:r>
            <a:r>
              <a:rPr lang="ar-SA" dirty="0" smtClean="0"/>
              <a:t> على ابن رشيد</a:t>
            </a:r>
          </a:p>
          <a:p>
            <a:r>
              <a:rPr lang="ar-SA" dirty="0" smtClean="0"/>
              <a:t>. فبعث أمير </a:t>
            </a:r>
            <a:r>
              <a:rPr lang="ar-SA" dirty="0" err="1" smtClean="0"/>
              <a:t>عنيزة</a:t>
            </a:r>
            <a:r>
              <a:rPr lang="ar-SA" dirty="0" smtClean="0"/>
              <a:t> للملك عبد العزيز بالخبر ويطلب منه العودة إلى </a:t>
            </a:r>
            <a:r>
              <a:rPr lang="ar-SA" dirty="0" err="1" smtClean="0"/>
              <a:t>عنيزة</a:t>
            </a:r>
            <a:r>
              <a:rPr lang="ar-SA" dirty="0" smtClean="0"/>
              <a:t> كي يعيد الكرة على ابن رشيد. ولما اطمأن الملك إلى صحة الأخبار التي وصلته عاد إلى </a:t>
            </a:r>
            <a:r>
              <a:rPr lang="ar-SA" dirty="0" err="1" smtClean="0"/>
              <a:t>عنيزة</a:t>
            </a:r>
            <a:r>
              <a:rPr lang="ar-SA" dirty="0" smtClean="0"/>
              <a:t>.  وحاول الملك عبد العزيز بعد وصوله </a:t>
            </a:r>
            <a:r>
              <a:rPr lang="ar-SA" dirty="0" err="1" smtClean="0"/>
              <a:t>عنيزة</a:t>
            </a:r>
            <a:r>
              <a:rPr lang="ar-SA" dirty="0" smtClean="0"/>
              <a:t>،</a:t>
            </a:r>
          </a:p>
          <a:p>
            <a:r>
              <a:rPr lang="ar-SA" dirty="0" smtClean="0"/>
              <a:t>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47</a:t>
            </a:fld>
            <a:endParaRPr lang="ar-SA"/>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نتائج </a:t>
            </a:r>
            <a:endParaRPr lang="ar-SA" dirty="0"/>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dirty="0" smtClean="0"/>
              <a:t> </a:t>
            </a:r>
            <a:r>
              <a:rPr lang="ar-SA" b="1" dirty="0" smtClean="0"/>
              <a:t> </a:t>
            </a:r>
            <a:r>
              <a:rPr lang="ar-SA" dirty="0" smtClean="0"/>
              <a:t>واستنفر الملك أتباعه لمهاجمة </a:t>
            </a:r>
            <a:r>
              <a:rPr lang="ar-SA" dirty="0" err="1" smtClean="0"/>
              <a:t>البكيرية</a:t>
            </a:r>
            <a:r>
              <a:rPr lang="ar-SA" dirty="0" smtClean="0"/>
              <a:t>، وأرسل ابن رشيد قسما من خيالته للدفاع عنها، فاشتبكوا مع جيش الملك عبد العزيز وانهزموا، ثم اقتفى الملك وأتباعه أثر ابن رشيد الذي اتجه إلى </a:t>
            </a:r>
            <a:r>
              <a:rPr lang="ar-SA" dirty="0" err="1" smtClean="0"/>
              <a:t>الشيحية</a:t>
            </a:r>
            <a:r>
              <a:rPr lang="ar-SA" dirty="0" smtClean="0"/>
              <a:t> ثم الخبراء، ثم إلى </a:t>
            </a:r>
            <a:r>
              <a:rPr lang="ar-SA" dirty="0" err="1" smtClean="0"/>
              <a:t>الشنانة</a:t>
            </a:r>
            <a:r>
              <a:rPr lang="ar-SA" dirty="0" smtClean="0"/>
              <a:t>.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48</a:t>
            </a:fld>
            <a:endParaRPr lang="ar-SA"/>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err="1" smtClean="0"/>
              <a:t>معركه</a:t>
            </a:r>
            <a:r>
              <a:rPr lang="ar-SA" dirty="0" smtClean="0"/>
              <a:t> </a:t>
            </a:r>
            <a:r>
              <a:rPr lang="ar-SA" dirty="0" err="1" smtClean="0"/>
              <a:t>الشنانه</a:t>
            </a:r>
            <a:r>
              <a:rPr lang="ar-SA" dirty="0" smtClean="0"/>
              <a:t>  1904</a:t>
            </a:r>
            <a:r>
              <a:rPr lang="en-US" dirty="0" smtClean="0"/>
              <a:t>m</a:t>
            </a:r>
            <a:endParaRPr lang="ar-SA" dirty="0"/>
          </a:p>
        </p:txBody>
      </p:sp>
      <p:sp>
        <p:nvSpPr>
          <p:cNvPr id="3" name="عنصر نائب للمحتوى 2"/>
          <p:cNvSpPr>
            <a:spLocks noGrp="1"/>
          </p:cNvSpPr>
          <p:nvPr>
            <p:ph idx="1"/>
          </p:nvPr>
        </p:nvSpPr>
        <p:spPr/>
        <p:txBody>
          <a:bodyPr>
            <a:normAutofit/>
          </a:bodyPr>
          <a:lstStyle/>
          <a:p>
            <a:r>
              <a:rPr lang="ar-SA" dirty="0" smtClean="0"/>
              <a:t> واستنفر الملك أتباعه لمهاجمة </a:t>
            </a:r>
            <a:r>
              <a:rPr lang="ar-SA" dirty="0" err="1" smtClean="0"/>
              <a:t>البكيرية</a:t>
            </a:r>
            <a:r>
              <a:rPr lang="ar-SA" dirty="0" smtClean="0"/>
              <a:t>، وأرسل ابن رشيد قسما من خيالته للدفاع عنها، فاشتبكوا مع جيش الملك عبد العزيز وانهزموا،</a:t>
            </a:r>
          </a:p>
          <a:p>
            <a:r>
              <a:rPr lang="ar-SA" dirty="0" smtClean="0"/>
              <a:t> ثم اقتفى الملك وأتباعه أثر ابن رشيد الذي اتجه إلى </a:t>
            </a:r>
            <a:r>
              <a:rPr lang="ar-SA" dirty="0" err="1" smtClean="0"/>
              <a:t>الشيحية</a:t>
            </a:r>
            <a:r>
              <a:rPr lang="ar-SA" dirty="0" smtClean="0"/>
              <a:t> ثم الخبراء، ثم إلى </a:t>
            </a:r>
            <a:r>
              <a:rPr lang="ar-SA" dirty="0" err="1" smtClean="0"/>
              <a:t>الشنانة</a:t>
            </a:r>
            <a:r>
              <a:rPr lang="ar-SA" dirty="0" smtClean="0"/>
              <a:t>.</a:t>
            </a:r>
          </a:p>
          <a:p>
            <a:pPr>
              <a:buNone/>
            </a:pPr>
            <a:r>
              <a:rPr lang="ar-SA" dirty="0" smtClean="0"/>
              <a:t> عسكر ابن رشيد في </a:t>
            </a:r>
            <a:r>
              <a:rPr lang="ar-SA" dirty="0" err="1" smtClean="0"/>
              <a:t>الشنانة</a:t>
            </a:r>
            <a:r>
              <a:rPr lang="ar-SA" dirty="0" smtClean="0"/>
              <a:t>، بينما اتخذ الملك عبد العزيز الرس مركزا له. واستمر الطرفان على ذلك حوالي الشهرين، مع حدوث مناوشات خفيفة، حتى مل الطرفان، </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49</a:t>
            </a:fld>
            <a:endParaRPr lang="ar-SA"/>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الشنانه</a:t>
            </a:r>
            <a:endParaRPr lang="ar-SA" dirty="0"/>
          </a:p>
        </p:txBody>
      </p:sp>
      <p:sp>
        <p:nvSpPr>
          <p:cNvPr id="3" name="عنصر نائب للمحتوى 2"/>
          <p:cNvSpPr>
            <a:spLocks noGrp="1"/>
          </p:cNvSpPr>
          <p:nvPr>
            <p:ph idx="1"/>
          </p:nvPr>
        </p:nvSpPr>
        <p:spPr/>
        <p:txBody>
          <a:bodyPr>
            <a:normAutofit/>
          </a:bodyPr>
          <a:lstStyle/>
          <a:p>
            <a:r>
              <a:rPr lang="ar-SA" dirty="0" smtClean="0"/>
              <a:t>، خاصة القبائل البدوية التي تحبذ الحرب الخاطفة السريعة. وأرسل الملك عبد العزيز بفهد </a:t>
            </a:r>
            <a:r>
              <a:rPr lang="ar-SA" dirty="0" err="1" smtClean="0"/>
              <a:t>الرشودي</a:t>
            </a:r>
            <a:r>
              <a:rPr lang="ar-SA" dirty="0" smtClean="0"/>
              <a:t> أحد وجهاء </a:t>
            </a:r>
            <a:r>
              <a:rPr lang="ar-SA" dirty="0" err="1" smtClean="0"/>
              <a:t>بريدة</a:t>
            </a:r>
            <a:r>
              <a:rPr lang="ar-SA" dirty="0" smtClean="0"/>
              <a:t>، إلى ابن رشيد يعرض عليه الهدنة، لكن ابن رشيد رفض العرض وسخر منه،</a:t>
            </a:r>
          </a:p>
          <a:p>
            <a:r>
              <a:rPr lang="ar-SA" dirty="0" smtClean="0"/>
              <a:t> وهدد وتوعد بهزيمة خصومه، وأدت سخريته إلى حماس أتباع الملك ضد ابن رشيد. وكان زعماء القبائل الذين مع ابن رشيد، قد أبلغوه معاناتهم من طول الانتظار، وأثر ذلك علي خيلهم ومواشيهم،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50</a:t>
            </a:fld>
            <a:endParaRPr lang="ar-SA"/>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الشنانه</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وأنه لابد من </a:t>
            </a:r>
            <a:r>
              <a:rPr lang="ar-SA" dirty="0" err="1" smtClean="0"/>
              <a:t>مناجزة</a:t>
            </a:r>
            <a:r>
              <a:rPr lang="ar-SA" dirty="0" smtClean="0"/>
              <a:t> ابن سعود أو الرحيل؛ فاختار الرحيل، وشدت القبائل رحالها قبله. ولما بدأ ابن رشيد وجيشه بالتحرك فاجأهم الملك عبد العزيز وأتباعه بالهجوم، وعاد الملك إلى مركزه في الرس.</a:t>
            </a:r>
            <a:endParaRPr lang="en-US" dirty="0" smtClean="0"/>
          </a:p>
          <a:p>
            <a:r>
              <a:rPr lang="ar-SA" dirty="0" smtClean="0"/>
              <a:t>             وفي اليوم التالي توجه ابن رشيد إلى قصر ابن </a:t>
            </a:r>
            <a:r>
              <a:rPr lang="ar-SA" dirty="0" err="1" smtClean="0"/>
              <a:t>عقيل</a:t>
            </a:r>
            <a:r>
              <a:rPr lang="ar-SA" dirty="0" smtClean="0"/>
              <a:t>، وضربه بنيران المدافع. ولما علم ابن سعود، انطلق بأتباعه إلى القصر ودخلوه ليلا. وبعد أن أدرك ابن رشيد عدم قدرته على احتلال القصر، أراد الرحيل، ولما انتهى من تحميل معداته، هاجمه ابن سعود</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51</a:t>
            </a:fld>
            <a:endParaRPr lang="ar-SA"/>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 تابع </a:t>
            </a:r>
            <a:r>
              <a:rPr lang="ar-SA" b="1" dirty="0" err="1" smtClean="0"/>
              <a:t>الشنانهـ</a:t>
            </a:r>
            <a:endParaRPr lang="ar-SA" dirty="0"/>
          </a:p>
        </p:txBody>
      </p:sp>
      <p:sp>
        <p:nvSpPr>
          <p:cNvPr id="3" name="عنصر نائب للمحتوى 2"/>
          <p:cNvSpPr>
            <a:spLocks noGrp="1"/>
          </p:cNvSpPr>
          <p:nvPr>
            <p:ph idx="1"/>
          </p:nvPr>
        </p:nvSpPr>
        <p:spPr/>
        <p:txBody>
          <a:bodyPr>
            <a:normAutofit/>
          </a:bodyPr>
          <a:lstStyle/>
          <a:p>
            <a:r>
              <a:rPr lang="ar-SA" dirty="0" smtClean="0"/>
              <a:t>. ولما اشتد القتال بينهما، انهزمت القوات النظامية التي مع ابن الرشيد، ثم تبعها باقي جيشه، مخلفين وراءهم المدافع والأسلحة وصناديق من الذهب.</a:t>
            </a:r>
            <a:endParaRPr lang="en-US" dirty="0" smtClean="0"/>
          </a:p>
          <a:p>
            <a:r>
              <a:rPr lang="ar-SA" dirty="0" smtClean="0"/>
              <a:t> </a:t>
            </a:r>
          </a:p>
          <a:p>
            <a:r>
              <a:rPr lang="ar-SA" dirty="0" smtClean="0"/>
              <a:t>وهكذا انتهت المعركة المعروفة باسم </a:t>
            </a:r>
            <a:r>
              <a:rPr lang="ar-SA" dirty="0" err="1" smtClean="0"/>
              <a:t>الشنانة</a:t>
            </a:r>
            <a:r>
              <a:rPr lang="ar-SA" dirty="0" smtClean="0"/>
              <a:t>، وإن لم تدر رحاها على أرض تلك البلدة،  وذلك في 18 رجب 1322هـ/ 27-9- 1904م. وكانت معركة ضارية،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52</a:t>
            </a:fld>
            <a:endParaRPr lang="ar-SA"/>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نتائج </a:t>
            </a:r>
            <a:r>
              <a:rPr lang="ar-SA" dirty="0" err="1" smtClean="0"/>
              <a:t>الشنانه</a:t>
            </a:r>
            <a:r>
              <a:rPr lang="ar-SA" dirty="0" smtClean="0"/>
              <a:t> </a:t>
            </a:r>
            <a:br>
              <a:rPr lang="ar-SA"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ووصف البعض نتيجتها بأنها أقرب ما يكون إلى  الانسحاب.  </a:t>
            </a:r>
          </a:p>
          <a:p>
            <a:r>
              <a:rPr lang="ar-SA" dirty="0" smtClean="0"/>
              <a:t> وتكمن أهمية المعركة في نتائجها وآثارها، التي من أبرزها: حصول ابن سعود وأتباعه على غنائم كثيرة، وتفكك جبهة خصمه</a:t>
            </a:r>
          </a:p>
          <a:p>
            <a:r>
              <a:rPr lang="ar-SA" dirty="0" smtClean="0"/>
              <a:t>إذ حدث خلاف بعد المعركة بين ابن رشيد وحلفائه العثمانيين، ولم يخوضوا معه معركة ضد ابن سعود بعد </a:t>
            </a:r>
            <a:r>
              <a:rPr lang="ar-SA" dirty="0" err="1" smtClean="0"/>
              <a:t>الشنانة</a:t>
            </a:r>
            <a:r>
              <a:rPr lang="ar-SA"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53</a:t>
            </a:fld>
            <a:endParaRPr lang="ar-SA"/>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نتائج   </a:t>
            </a:r>
            <a:r>
              <a:rPr lang="ar-SA" dirty="0" err="1" smtClean="0"/>
              <a:t>النشانه</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وكان من نتائج معركة </a:t>
            </a:r>
            <a:r>
              <a:rPr lang="ar-SA" dirty="0" err="1" smtClean="0"/>
              <a:t>الشنانة</a:t>
            </a:r>
            <a:r>
              <a:rPr lang="ar-SA" dirty="0" smtClean="0"/>
              <a:t> أن بدأت الاتصالات بين العثمانيين والملك عبد العزيز، واعتبر انتصاره في </a:t>
            </a:r>
            <a:r>
              <a:rPr lang="ar-SA" dirty="0" err="1" smtClean="0"/>
              <a:t>الشنانة</a:t>
            </a:r>
            <a:r>
              <a:rPr lang="ar-SA" dirty="0" smtClean="0"/>
              <a:t> انتصارا جزئيا على الدولة العثمانية التي ساندت ابن رشيد. وربما بادر ابن سعود للاتصال بوالي البصرة العثماني ليعرب من خلاله عن حسن نواياه نحو الدولة العثمانية</a:t>
            </a:r>
          </a:p>
          <a:p>
            <a:r>
              <a:rPr lang="ar-SA" dirty="0" smtClean="0"/>
              <a:t>، حتى يتجنب إرسال قوات عثمانية جديدة  تقاتل ضده مع ابن رشيد. وجاء اتصاله بعد </a:t>
            </a:r>
            <a:r>
              <a:rPr lang="ar-SA" dirty="0" err="1" smtClean="0"/>
              <a:t>الشنانة</a:t>
            </a:r>
            <a:r>
              <a:rPr lang="ar-SA" dirty="0" smtClean="0"/>
              <a:t> في توقيت مناسب، وهو حالة انتصار وكانت الدولة العثمانية راغبة بمعرفة وجهة نظر الملك عبد العزيز، خصوصا بعد أن أدركت عدم تجاوب النجديين بصفة عامة</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54</a:t>
            </a:fld>
            <a:endParaRPr lang="ar-SA"/>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ما قبل روضه </a:t>
            </a:r>
            <a:r>
              <a:rPr lang="ar-SA" dirty="0" err="1" smtClean="0"/>
              <a:t>المهنا</a:t>
            </a:r>
            <a:r>
              <a:rPr lang="ar-SA" dirty="0" smtClean="0"/>
              <a:t> ص98</a:t>
            </a:r>
            <a:endParaRPr lang="ar-SA" dirty="0"/>
          </a:p>
        </p:txBody>
      </p:sp>
      <p:sp>
        <p:nvSpPr>
          <p:cNvPr id="3" name="عنصر نائب للمحتوى 2"/>
          <p:cNvSpPr>
            <a:spLocks noGrp="1"/>
          </p:cNvSpPr>
          <p:nvPr>
            <p:ph idx="1"/>
          </p:nvPr>
        </p:nvSpPr>
        <p:spPr/>
        <p:txBody>
          <a:bodyPr>
            <a:normAutofit/>
          </a:bodyPr>
          <a:lstStyle/>
          <a:p>
            <a:r>
              <a:rPr lang="ar-SA" b="1" dirty="0" smtClean="0"/>
              <a:t> </a:t>
            </a:r>
            <a:r>
              <a:rPr lang="ar-SA" dirty="0" smtClean="0"/>
              <a:t>مع حليفها ابن رشيد. </a:t>
            </a:r>
            <a:endParaRPr lang="en-US" dirty="0" smtClean="0"/>
          </a:p>
          <a:p>
            <a:r>
              <a:rPr lang="ar-SA" dirty="0" smtClean="0"/>
              <a:t>وحتى لا يبدو مركزها ضعيفا أمام ابن سعود، بعثت إلى نجد قوة من العراق بقيادة المشير أحمد فيضي، وقوة أخرى من المدينة بقيادة الفريق صدقي باشا. وقابل ابن رشيد المشير، وتفاوض معه </a:t>
            </a:r>
          </a:p>
          <a:p>
            <a:r>
              <a:rPr lang="ar-SA" dirty="0" smtClean="0"/>
              <a:t> لكنه عجز عن إقناعه بوجهة نظره، فعاد إلى معسكره في </a:t>
            </a:r>
            <a:r>
              <a:rPr lang="ar-SA" dirty="0" err="1" smtClean="0"/>
              <a:t>الكهفة</a:t>
            </a:r>
            <a:r>
              <a:rPr lang="ar-SA" dirty="0" smtClean="0"/>
              <a:t> متوترا.</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55</a:t>
            </a:fld>
            <a:endParaRPr lang="ar-SA"/>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ماقبل</a:t>
            </a:r>
            <a:r>
              <a:rPr lang="ar-SA" dirty="0" smtClean="0"/>
              <a:t>  روضه </a:t>
            </a:r>
            <a:r>
              <a:rPr lang="ar-SA" dirty="0" err="1" smtClean="0"/>
              <a:t>المهنا</a:t>
            </a:r>
            <a:endParaRPr lang="ar-SA" dirty="0"/>
          </a:p>
        </p:txBody>
      </p:sp>
      <p:sp>
        <p:nvSpPr>
          <p:cNvPr id="3" name="عنصر نائب للمحتوى 2"/>
          <p:cNvSpPr>
            <a:spLocks noGrp="1"/>
          </p:cNvSpPr>
          <p:nvPr>
            <p:ph idx="1"/>
          </p:nvPr>
        </p:nvSpPr>
        <p:spPr/>
        <p:txBody>
          <a:bodyPr>
            <a:normAutofit/>
          </a:bodyPr>
          <a:lstStyle/>
          <a:p>
            <a:r>
              <a:rPr lang="ar-SA" dirty="0" smtClean="0"/>
              <a:t>. ووصل الجميع إلى </a:t>
            </a:r>
            <a:r>
              <a:rPr lang="ar-SA" dirty="0" err="1" smtClean="0"/>
              <a:t>القصيم</a:t>
            </a:r>
            <a:r>
              <a:rPr lang="ar-SA" dirty="0" smtClean="0"/>
              <a:t> بقيادة المشير أحمد فيضي.   ونتج عن الاتصال بين العثمانيين والملك عبد العزيز، أن توجه الإمام عبد الرحمن الفيصل إلى العراق عبر الكويت، حيث انضم إليه مبارك الصباح، والتقى قرب الزبير مع والي البصرة لبحث الأوضاع في نجد. </a:t>
            </a:r>
          </a:p>
          <a:p>
            <a:r>
              <a:rPr lang="ar-SA" dirty="0" smtClean="0"/>
              <a:t>وعرض عليه الوالي أن تكون الأقاليم الواقعة جنوب </a:t>
            </a:r>
            <a:r>
              <a:rPr lang="ar-SA" dirty="0" err="1" smtClean="0"/>
              <a:t>القصيم</a:t>
            </a:r>
            <a:r>
              <a:rPr lang="ar-SA" dirty="0" smtClean="0"/>
              <a:t> تابعة للملك عبد العزيز، والأقاليم الواقعة شمال </a:t>
            </a:r>
            <a:r>
              <a:rPr lang="ar-SA" dirty="0" err="1" smtClean="0"/>
              <a:t>القصيم</a:t>
            </a:r>
            <a:r>
              <a:rPr lang="ar-SA" dirty="0" smtClean="0"/>
              <a:t> تابعة لابن رشيد، وأن يكون </a:t>
            </a:r>
            <a:r>
              <a:rPr lang="ar-SA" dirty="0" err="1" smtClean="0"/>
              <a:t>القصيم</a:t>
            </a:r>
            <a:r>
              <a:rPr lang="ar-SA" dirty="0" smtClean="0"/>
              <a:t> فاصلا بينهما تحت سيادة الدولة العثمانية، التي ستجعل فيه حاميتين عسكريتين إحداهما في </a:t>
            </a:r>
            <a:r>
              <a:rPr lang="ar-SA" dirty="0" err="1" smtClean="0"/>
              <a:t>بريدة</a:t>
            </a:r>
            <a:r>
              <a:rPr lang="ar-SA" dirty="0" smtClean="0"/>
              <a:t> والأخرى في </a:t>
            </a:r>
            <a:r>
              <a:rPr lang="ar-SA" dirty="0" err="1" smtClean="0"/>
              <a:t>عنيزة</a:t>
            </a:r>
            <a:r>
              <a:rPr lang="ar-SA"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56</a:t>
            </a:fld>
            <a:endParaRPr lang="ar-SA"/>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ما قبل </a:t>
            </a:r>
            <a:r>
              <a:rPr lang="ar-SA" dirty="0" err="1" smtClean="0"/>
              <a:t>المهنا</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 ولم يصرح </a:t>
            </a:r>
            <a:r>
              <a:rPr lang="ar-SA" dirty="0" err="1" smtClean="0"/>
              <a:t>الامام</a:t>
            </a:r>
            <a:r>
              <a:rPr lang="ar-SA" dirty="0" smtClean="0"/>
              <a:t> بموقفه من العرض، ووعد بعرضه على ابنه وأهل نجد لدراسته. </a:t>
            </a:r>
          </a:p>
          <a:p>
            <a:r>
              <a:rPr lang="ar-SA" dirty="0" smtClean="0"/>
              <a:t>ولذلك أخبره الوالي أن المباحثات لاحقا ستكون بين الإمام والمشير أحمد فيضي</a:t>
            </a:r>
          </a:p>
          <a:p>
            <a:r>
              <a:rPr lang="ar-SA" dirty="0" smtClean="0"/>
              <a:t>الذي كان في طريقه حينذاك إلى </a:t>
            </a:r>
            <a:r>
              <a:rPr lang="ar-SA" dirty="0" err="1" smtClean="0"/>
              <a:t>القصيم</a:t>
            </a:r>
            <a:r>
              <a:rPr lang="ar-SA" dirty="0" smtClean="0"/>
              <a:t>.</a:t>
            </a:r>
            <a:endParaRPr lang="en-US" dirty="0" smtClean="0"/>
          </a:p>
          <a:p>
            <a:r>
              <a:rPr lang="ar-SA" dirty="0" smtClean="0"/>
              <a:t> ولما وصل المشير إلى </a:t>
            </a:r>
            <a:r>
              <a:rPr lang="ar-SA" dirty="0" err="1" smtClean="0"/>
              <a:t>القصيم</a:t>
            </a:r>
            <a:r>
              <a:rPr lang="ar-SA" dirty="0" smtClean="0"/>
              <a:t>؛ص98 أرسل إلى الملك عبد العزيز يخبره بأنه لم يحضر إلى نجد للحرب وإنما للصلح وتحقيق الأمن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57</a:t>
            </a:fld>
            <a:endParaRPr lang="ar-SA"/>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ماقبل</a:t>
            </a:r>
            <a:r>
              <a:rPr lang="ar-SA" dirty="0" smtClean="0"/>
              <a:t> روضه </a:t>
            </a:r>
            <a:r>
              <a:rPr lang="ar-SA" dirty="0" err="1" smtClean="0"/>
              <a:t>المهنا</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وبعث المشير مندوبا إلى أمير </a:t>
            </a:r>
            <a:r>
              <a:rPr lang="ar-SA" dirty="0" err="1" smtClean="0"/>
              <a:t>بريدة</a:t>
            </a:r>
            <a:r>
              <a:rPr lang="ar-SA" dirty="0" smtClean="0"/>
              <a:t>، وآخر إلى أمير </a:t>
            </a:r>
            <a:r>
              <a:rPr lang="ar-SA" dirty="0" err="1" smtClean="0"/>
              <a:t>عنيزة</a:t>
            </a:r>
            <a:r>
              <a:rPr lang="ar-SA" dirty="0" smtClean="0"/>
              <a:t>؛ </a:t>
            </a:r>
            <a:r>
              <a:rPr lang="ar-SA" dirty="0" err="1" smtClean="0"/>
              <a:t>الاول</a:t>
            </a:r>
            <a:r>
              <a:rPr lang="ar-SA" dirty="0" smtClean="0"/>
              <a:t> عبد الله  عمرو  ومحمد </a:t>
            </a:r>
            <a:r>
              <a:rPr lang="ar-SA" dirty="0" err="1" smtClean="0"/>
              <a:t>ا</a:t>
            </a:r>
            <a:r>
              <a:rPr lang="ar-SA" dirty="0" smtClean="0"/>
              <a:t> أبا الخيل </a:t>
            </a:r>
          </a:p>
          <a:p>
            <a:r>
              <a:rPr lang="ar-SA" dirty="0" smtClean="0"/>
              <a:t>الثاني عبد الله </a:t>
            </a:r>
            <a:r>
              <a:rPr lang="ar-SA" dirty="0" err="1" smtClean="0"/>
              <a:t>المحمد</a:t>
            </a:r>
            <a:r>
              <a:rPr lang="ar-SA" dirty="0" smtClean="0"/>
              <a:t>  القاضي </a:t>
            </a:r>
            <a:r>
              <a:rPr lang="ar-SA" dirty="0" err="1" smtClean="0"/>
              <a:t>ص</a:t>
            </a:r>
            <a:r>
              <a:rPr lang="ar-SA" dirty="0" smtClean="0"/>
              <a:t> 99</a:t>
            </a:r>
          </a:p>
          <a:p>
            <a:r>
              <a:rPr lang="ar-SA" dirty="0" smtClean="0"/>
              <a:t> لإرسال مندوبين إليه للتفاوض. ووصل المندوبون واجتمع المشير بهم اجتماعا تمهيديا.</a:t>
            </a:r>
          </a:p>
          <a:p>
            <a:r>
              <a:rPr lang="ar-SA" dirty="0" smtClean="0"/>
              <a:t> ولما نزل المشير قرب </a:t>
            </a:r>
            <a:r>
              <a:rPr lang="ar-SA" dirty="0" err="1" smtClean="0"/>
              <a:t>بريدة</a:t>
            </a:r>
            <a:r>
              <a:rPr lang="ar-SA" dirty="0" smtClean="0"/>
              <a:t> في الأول من صفر 1323هـ</a:t>
            </a:r>
          </a:p>
          <a:p>
            <a:r>
              <a:rPr lang="ar-SA" dirty="0" smtClean="0"/>
              <a:t>خرج إليه صالح الحسن </a:t>
            </a:r>
            <a:r>
              <a:rPr lang="ar-SA" dirty="0" err="1" smtClean="0"/>
              <a:t>المهنا</a:t>
            </a:r>
            <a:r>
              <a:rPr lang="ar-SA" dirty="0" smtClean="0"/>
              <a:t>، وتفاوض معه</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58</a:t>
            </a:fld>
            <a:endParaRPr lang="ar-SA"/>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ماقبل</a:t>
            </a:r>
            <a:r>
              <a:rPr lang="ar-SA" dirty="0" smtClean="0"/>
              <a:t> </a:t>
            </a:r>
            <a:r>
              <a:rPr lang="ar-SA" dirty="0" err="1" smtClean="0"/>
              <a:t>المهنا</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وفيما يبدو أن أمير </a:t>
            </a:r>
            <a:r>
              <a:rPr lang="ar-SA" dirty="0" err="1" smtClean="0"/>
              <a:t>بريدة</a:t>
            </a:r>
            <a:r>
              <a:rPr lang="ar-SA" dirty="0" smtClean="0"/>
              <a:t> استعد للتبعية للدولة العثمانية مستقلا عن كل من ابن سعود وابن رشيد. ولما وصل المشير إلى </a:t>
            </a:r>
            <a:r>
              <a:rPr lang="ar-SA" dirty="0" err="1" smtClean="0"/>
              <a:t>عنيزة</a:t>
            </a:r>
            <a:r>
              <a:rPr lang="ar-SA" dirty="0" smtClean="0"/>
              <a:t> بعد ثلاثة أيام، وتفاوض مع أميرها عبد العزيز بن عبد الله بن سليم، الذي أظهر للمشير طاعته للدولة العثمانية، لكن لابد من الرجوع  لابن سعود لتقرير شؤون البلاد. </a:t>
            </a:r>
            <a:endParaRPr lang="en-US" dirty="0" smtClean="0"/>
          </a:p>
          <a:p>
            <a:r>
              <a:rPr lang="ar-SA" dirty="0" smtClean="0"/>
              <a:t>      ولما وصل المشير إلى </a:t>
            </a:r>
            <a:r>
              <a:rPr lang="ar-SA" dirty="0" err="1" smtClean="0"/>
              <a:t>عنيزة</a:t>
            </a:r>
            <a:r>
              <a:rPr lang="ar-SA" dirty="0" smtClean="0"/>
              <a:t> بعث إلى عبد العزيز بن سعود ليحضر الإمام عبد الرحمن إليه للتفاوض، فحضر </a:t>
            </a:r>
            <a:r>
              <a:rPr lang="ar-SA" dirty="0" err="1" smtClean="0"/>
              <a:t>الامام</a:t>
            </a:r>
            <a:r>
              <a:rPr lang="ar-SA" dirty="0" smtClean="0"/>
              <a:t> وتباحث مع المشير، الذي أعاد ما سبق أن عرضه والي البصرة، فرفض </a:t>
            </a:r>
            <a:r>
              <a:rPr lang="ar-SA" dirty="0" err="1" smtClean="0"/>
              <a:t>الامام</a:t>
            </a:r>
            <a:r>
              <a:rPr lang="ar-SA" dirty="0" smtClean="0"/>
              <a:t> العرض؛ ثم اقترح المشير، أن يكون في كل من </a:t>
            </a:r>
            <a:r>
              <a:rPr lang="ar-SA" dirty="0" err="1" smtClean="0"/>
              <a:t>بريدة</a:t>
            </a:r>
            <a:r>
              <a:rPr lang="ar-SA" dirty="0" smtClean="0"/>
              <a:t> </a:t>
            </a:r>
            <a:r>
              <a:rPr lang="ar-SA" dirty="0" err="1" smtClean="0"/>
              <a:t>وعنيزة</a:t>
            </a:r>
            <a:r>
              <a:rPr lang="ar-SA" dirty="0" smtClean="0"/>
              <a:t> مركز عثماني مؤقت فيه عدد من الجنود يرفعون العلم العثماني</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59</a:t>
            </a:fld>
            <a:endParaRPr lang="ar-SA"/>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ماقبل</a:t>
            </a:r>
            <a:r>
              <a:rPr lang="ar-SA" dirty="0" smtClean="0"/>
              <a:t> روضه </a:t>
            </a:r>
            <a:r>
              <a:rPr lang="ar-SA" dirty="0" err="1" smtClean="0"/>
              <a:t>المهنا</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ويبدو أنه أراد بهذا الاقتراح  </a:t>
            </a:r>
            <a:r>
              <a:rPr lang="ar-SA" dirty="0" err="1" smtClean="0"/>
              <a:t>ان</a:t>
            </a:r>
            <a:r>
              <a:rPr lang="ar-SA" dirty="0" smtClean="0"/>
              <a:t> يظهر  أمام  </a:t>
            </a:r>
            <a:r>
              <a:rPr lang="ar-SA" dirty="0" err="1" smtClean="0"/>
              <a:t>الدوله</a:t>
            </a:r>
            <a:r>
              <a:rPr lang="ar-SA" dirty="0" smtClean="0"/>
              <a:t> العثمانية بأنه  حقق شيئا  من النجاح </a:t>
            </a:r>
          </a:p>
          <a:p>
            <a:r>
              <a:rPr lang="ar-SA" dirty="0" smtClean="0"/>
              <a:t>وقبل </a:t>
            </a:r>
            <a:r>
              <a:rPr lang="ar-SA" dirty="0" err="1" smtClean="0"/>
              <a:t>الامام</a:t>
            </a:r>
            <a:r>
              <a:rPr lang="ar-SA" dirty="0" smtClean="0"/>
              <a:t> العرض ربما لاعتقاده أن هذا الوضع لن يستمر. وفي تلك الأثناء صدر أمرا للمشير بمغادرة نجد إلى اليمن لمواجهة الثورة هناك. </a:t>
            </a:r>
          </a:p>
          <a:p>
            <a:r>
              <a:rPr lang="ar-SA" dirty="0" smtClean="0"/>
              <a:t>ولما غادر </a:t>
            </a:r>
            <a:r>
              <a:rPr lang="ar-SA" dirty="0" err="1" smtClean="0"/>
              <a:t>القصيم</a:t>
            </a:r>
            <a:r>
              <a:rPr lang="ar-SA" dirty="0" smtClean="0"/>
              <a:t> تولى الفريق صدقي استكمال متابعة الاتفاق، وانتقل الفريق صدقي إلى </a:t>
            </a:r>
            <a:r>
              <a:rPr lang="ar-SA" dirty="0" err="1" smtClean="0"/>
              <a:t>الشيحية</a:t>
            </a:r>
            <a:r>
              <a:rPr lang="ar-SA" dirty="0" smtClean="0"/>
              <a:t>، وتمركز فيها دون أن يقوم بأي نشاط عسكري.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60</a:t>
            </a:fld>
            <a:endParaRPr lang="ar-SA"/>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ماقبل</a:t>
            </a:r>
            <a:r>
              <a:rPr lang="ar-SA" dirty="0" smtClean="0"/>
              <a:t>  روضه </a:t>
            </a:r>
            <a:r>
              <a:rPr lang="ar-SA" dirty="0" err="1" smtClean="0"/>
              <a:t>المهنا</a:t>
            </a:r>
            <a:r>
              <a:rPr lang="ar-SA" dirty="0" smtClean="0"/>
              <a:t> </a:t>
            </a:r>
            <a:endParaRPr lang="ar-SA" dirty="0"/>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dirty="0" smtClean="0"/>
              <a:t>. وتم تنفيذ الاتفاق ودخلت إلى كل من </a:t>
            </a:r>
            <a:r>
              <a:rPr lang="ar-SA" dirty="0" err="1" smtClean="0"/>
              <a:t>بريدة</a:t>
            </a:r>
            <a:r>
              <a:rPr lang="ar-SA" dirty="0" smtClean="0"/>
              <a:t> </a:t>
            </a:r>
            <a:r>
              <a:rPr lang="ar-SA" dirty="0" err="1" smtClean="0"/>
              <a:t>وعنيزة</a:t>
            </a:r>
            <a:r>
              <a:rPr lang="ar-SA" dirty="0" smtClean="0"/>
              <a:t> </a:t>
            </a:r>
            <a:r>
              <a:rPr lang="ar-SA" dirty="0" err="1" smtClean="0"/>
              <a:t>مفرزة</a:t>
            </a:r>
            <a:r>
              <a:rPr lang="ar-SA" dirty="0" smtClean="0"/>
              <a:t> صغيرة من الجنود العثمانيين</a:t>
            </a:r>
          </a:p>
          <a:p>
            <a:r>
              <a:rPr lang="ar-SA" dirty="0" smtClean="0"/>
              <a:t>ورفع العلم العثماني فيهما.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61</a:t>
            </a:fld>
            <a:endParaRPr lang="ar-SA"/>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المحاضره</a:t>
            </a:r>
            <a:r>
              <a:rPr lang="ar-SA" dirty="0" smtClean="0"/>
              <a:t> السادسة </a:t>
            </a:r>
            <a:endParaRPr lang="ar-SA" dirty="0"/>
          </a:p>
        </p:txBody>
      </p:sp>
      <p:sp>
        <p:nvSpPr>
          <p:cNvPr id="3" name="عنصر نائب للمحتوى 2"/>
          <p:cNvSpPr>
            <a:spLocks noGrp="1"/>
          </p:cNvSpPr>
          <p:nvPr>
            <p:ph idx="1"/>
          </p:nvPr>
        </p:nvSpPr>
        <p:spPr/>
        <p:txBody>
          <a:bodyPr>
            <a:normAutofit/>
          </a:bodyPr>
          <a:lstStyle/>
          <a:p>
            <a:endParaRPr lang="ar-SA" dirty="0" smtClean="0"/>
          </a:p>
          <a:p>
            <a:r>
              <a:rPr lang="ar-SA" u="sng" dirty="0" smtClean="0"/>
              <a:t>تشمل المحاضرة المواضيع التالية:</a:t>
            </a:r>
            <a:endParaRPr lang="en-US" dirty="0" smtClean="0"/>
          </a:p>
          <a:p>
            <a:endParaRPr lang="ar-SA" dirty="0" smtClean="0"/>
          </a:p>
          <a:p>
            <a:pPr algn="ctr"/>
            <a:r>
              <a:rPr lang="ar-SA" dirty="0" smtClean="0"/>
              <a:t>روضه </a:t>
            </a:r>
            <a:r>
              <a:rPr lang="ar-SA" dirty="0" err="1" smtClean="0"/>
              <a:t>المهنا</a:t>
            </a:r>
            <a:r>
              <a:rPr lang="ar-SA" dirty="0" smtClean="0"/>
              <a:t> ونتائجها </a:t>
            </a:r>
          </a:p>
          <a:p>
            <a:pPr algn="ctr"/>
            <a:r>
              <a:rPr lang="ar-SA" dirty="0" smtClean="0"/>
              <a:t>نهاية </a:t>
            </a:r>
            <a:r>
              <a:rPr lang="ar-SA" dirty="0" err="1" smtClean="0"/>
              <a:t>المحاضره</a:t>
            </a:r>
            <a:r>
              <a:rPr lang="ar-SA" dirty="0" smtClean="0"/>
              <a:t> </a:t>
            </a:r>
            <a:r>
              <a:rPr lang="ar-SA" dirty="0" err="1" smtClean="0"/>
              <a:t>السا</a:t>
            </a:r>
            <a:r>
              <a:rPr lang="ar-SA" dirty="0" smtClean="0"/>
              <a:t> </a:t>
            </a:r>
            <a:r>
              <a:rPr lang="ar-SA" dirty="0" err="1" smtClean="0"/>
              <a:t>دسة</a:t>
            </a:r>
            <a:r>
              <a:rPr lang="ar-SA" dirty="0" smtClean="0"/>
              <a:t> </a:t>
            </a:r>
            <a:endParaRPr lang="en-US" dirty="0" smtClean="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62</a:t>
            </a:fld>
            <a:endParaRPr lang="ar-SA"/>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معركه</a:t>
            </a:r>
            <a:r>
              <a:rPr lang="ar-SA" dirty="0" smtClean="0"/>
              <a:t> روضه </a:t>
            </a:r>
            <a:r>
              <a:rPr lang="ar-SA" dirty="0" err="1" smtClean="0"/>
              <a:t>المهنا</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انقسم زعماء </a:t>
            </a:r>
            <a:r>
              <a:rPr lang="ar-SA" dirty="0" err="1" smtClean="0"/>
              <a:t>القصيم</a:t>
            </a:r>
            <a:r>
              <a:rPr lang="ar-SA" dirty="0" smtClean="0"/>
              <a:t>  تجاه اتفاق </a:t>
            </a:r>
            <a:r>
              <a:rPr lang="ar-SA" dirty="0" err="1" smtClean="0"/>
              <a:t>الامام</a:t>
            </a:r>
            <a:r>
              <a:rPr lang="ar-SA" dirty="0" smtClean="0"/>
              <a:t> مع العثمانيين إلى ثلاثة أقسام: قسم يرى التمسك بالقيادة السعودية، وهم أمراء </a:t>
            </a:r>
            <a:r>
              <a:rPr lang="ar-SA" dirty="0" err="1" smtClean="0"/>
              <a:t>عنيزة</a:t>
            </a:r>
            <a:r>
              <a:rPr lang="ar-SA" dirty="0" smtClean="0"/>
              <a:t> وأهلها وكثير من أهل </a:t>
            </a:r>
            <a:r>
              <a:rPr lang="ar-SA" dirty="0" err="1" smtClean="0"/>
              <a:t>بريدة</a:t>
            </a:r>
            <a:r>
              <a:rPr lang="ar-SA" dirty="0" smtClean="0"/>
              <a:t> والبلدان التابعة لها. وقسم يرى التبعية المباشرة للدولة العثمانية والاستقلال عن قيادة آل سعود، ومثل هذا القسم أمراء </a:t>
            </a:r>
            <a:r>
              <a:rPr lang="ar-SA" dirty="0" err="1" smtClean="0"/>
              <a:t>بريدة</a:t>
            </a:r>
            <a:r>
              <a:rPr lang="ar-SA" dirty="0" smtClean="0"/>
              <a:t> وقليل من أهلها. وقسم ثالث يرى الانضمام إلى ابن رشيد والتعاون معه، ومثل هذا القسم بعض زعماء الرس، خاصة الذين فقدوا إمارة بلدتهم، ورغبوا بالعودة إليها.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63</a:t>
            </a:fld>
            <a:endParaRPr lang="ar-SA"/>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معركه</a:t>
            </a:r>
            <a:r>
              <a:rPr lang="ar-SA" dirty="0" smtClean="0"/>
              <a:t> روضه </a:t>
            </a:r>
            <a:r>
              <a:rPr lang="ar-SA" dirty="0" err="1" smtClean="0"/>
              <a:t>المهنا</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وفي 16 صفر 1324 / 10-4-1906م , علم الملك عبد العزيز بنزول ابن رشيد على بعد ساعتين منه في روضة مهنا غربي رمال </a:t>
            </a:r>
            <a:r>
              <a:rPr lang="ar-SA" dirty="0" err="1" smtClean="0"/>
              <a:t>الثويرات</a:t>
            </a:r>
            <a:r>
              <a:rPr lang="ar-SA" dirty="0" smtClean="0"/>
              <a:t>؛ فأمر </a:t>
            </a:r>
            <a:r>
              <a:rPr lang="ar-SA" dirty="0" err="1" smtClean="0"/>
              <a:t>اتباعه</a:t>
            </a:r>
            <a:r>
              <a:rPr lang="ar-SA" dirty="0" smtClean="0"/>
              <a:t> المكونين من(1600) مقاتل, بينهم (400) خيال  بالتوجه لمهاجمة خصمه, الذي كان جيشه يزيد على هؤلاء (200 ) مقاتل تقريبا.</a:t>
            </a:r>
          </a:p>
          <a:p>
            <a:r>
              <a:rPr lang="ar-SA" dirty="0" smtClean="0"/>
              <a:t> </a:t>
            </a:r>
            <a:r>
              <a:rPr lang="ar-SA" dirty="0" err="1" smtClean="0"/>
              <a:t>وبدأوا</a:t>
            </a:r>
            <a:r>
              <a:rPr lang="ar-SA" dirty="0" smtClean="0"/>
              <a:t> هجومهم ليلة 17 صفر, وحميت المعركة تحت جنح الظلام, فتقهقر المهاجمون الذين </a:t>
            </a:r>
            <a:r>
              <a:rPr lang="ar-SA" dirty="0" err="1" smtClean="0"/>
              <a:t>اخذتهم</a:t>
            </a:r>
            <a:r>
              <a:rPr lang="ar-SA" dirty="0" smtClean="0"/>
              <a:t> المفاجأة نوعا ما. وأثناء تجوال ابن رشيد بين </a:t>
            </a:r>
            <a:r>
              <a:rPr lang="ar-SA" dirty="0" err="1" smtClean="0"/>
              <a:t>اتباعه</a:t>
            </a:r>
            <a:r>
              <a:rPr lang="ar-SA" dirty="0" smtClean="0"/>
              <a:t> لتحريضهم على القتال, </a:t>
            </a:r>
            <a:r>
              <a:rPr lang="ar-SA" dirty="0" smtClean="0">
                <a:solidFill>
                  <a:srgbClr val="FF0000"/>
                </a:solidFill>
              </a:rPr>
              <a:t>عرفه </a:t>
            </a:r>
            <a:r>
              <a:rPr lang="ar-SA" dirty="0" err="1" smtClean="0">
                <a:solidFill>
                  <a:srgbClr val="FF0000"/>
                </a:solidFill>
              </a:rPr>
              <a:t>اتباع</a:t>
            </a:r>
            <a:r>
              <a:rPr lang="ar-SA" dirty="0" smtClean="0">
                <a:solidFill>
                  <a:srgbClr val="FF0000"/>
                </a:solidFill>
              </a:rPr>
              <a:t> ابن سعود وقتلوه, وانهزم أتباعه، </a:t>
            </a:r>
            <a:r>
              <a:rPr lang="ar-SA" dirty="0" smtClean="0"/>
              <a:t>وبذلك انتهت المعركة, واخذ </a:t>
            </a:r>
            <a:r>
              <a:rPr lang="ar-SA" dirty="0" err="1" smtClean="0"/>
              <a:t>اتباع</a:t>
            </a:r>
            <a:r>
              <a:rPr lang="ar-SA" dirty="0" smtClean="0"/>
              <a:t> الملك عبد العزيز خاتم ابن رشيد وسيفه </a:t>
            </a:r>
            <a:r>
              <a:rPr lang="ar-SA" dirty="0" err="1" smtClean="0"/>
              <a:t>الى</a:t>
            </a:r>
            <a:r>
              <a:rPr lang="ar-SA" dirty="0" smtClean="0"/>
              <a:t> الملك. وبمقتل عبد العزيز بن رشيد أصبح مركز ابن سعود أكثر قوة وثباتا.</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64</a:t>
            </a:fld>
            <a:endParaRPr lang="ar-SA"/>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نتائج  روضه </a:t>
            </a:r>
            <a:r>
              <a:rPr lang="ar-SA" dirty="0" err="1" smtClean="0"/>
              <a:t>المهنا</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dirty="0" smtClean="0"/>
              <a:t>وعين محمد بن عبد الله أبا الخيل </a:t>
            </a:r>
            <a:r>
              <a:rPr lang="ar-SA" dirty="0" err="1" smtClean="0"/>
              <a:t>اميرا</a:t>
            </a:r>
            <a:r>
              <a:rPr lang="ar-SA" dirty="0" smtClean="0"/>
              <a:t> في </a:t>
            </a:r>
            <a:r>
              <a:rPr lang="ar-SA" dirty="0" err="1" smtClean="0"/>
              <a:t>بريدة</a:t>
            </a:r>
            <a:r>
              <a:rPr lang="ar-SA" dirty="0" smtClean="0"/>
              <a:t>.  وكان </a:t>
            </a:r>
            <a:r>
              <a:rPr lang="ar-SA" dirty="0" err="1" smtClean="0"/>
              <a:t>الامير</a:t>
            </a:r>
            <a:r>
              <a:rPr lang="ar-SA" dirty="0" smtClean="0"/>
              <a:t> متعب بن عبد العزيز </a:t>
            </a:r>
            <a:r>
              <a:rPr lang="ar-SA" dirty="0" err="1" smtClean="0"/>
              <a:t>ال</a:t>
            </a:r>
            <a:r>
              <a:rPr lang="ar-SA" dirty="0" smtClean="0"/>
              <a:t> الرشيد قد خلف </a:t>
            </a:r>
            <a:r>
              <a:rPr lang="ar-SA" dirty="0" err="1" smtClean="0"/>
              <a:t>اباه</a:t>
            </a:r>
            <a:r>
              <a:rPr lang="ar-SA" dirty="0" smtClean="0"/>
              <a:t> في الإمارة</a:t>
            </a:r>
          </a:p>
          <a:p>
            <a:r>
              <a:rPr lang="ar-SA" dirty="0" smtClean="0"/>
              <a:t>، وحاول </a:t>
            </a:r>
            <a:r>
              <a:rPr lang="ar-SA" dirty="0" err="1" smtClean="0"/>
              <a:t>ان</a:t>
            </a:r>
            <a:r>
              <a:rPr lang="ar-SA" dirty="0" smtClean="0"/>
              <a:t> يحسن علاقته بابن سعود؛ فبادر </a:t>
            </a:r>
            <a:r>
              <a:rPr lang="ar-SA" dirty="0" err="1" smtClean="0"/>
              <a:t>الى</a:t>
            </a:r>
            <a:r>
              <a:rPr lang="ar-SA" dirty="0" smtClean="0"/>
              <a:t> </a:t>
            </a:r>
            <a:r>
              <a:rPr lang="ar-SA" dirty="0" err="1" smtClean="0"/>
              <a:t>اطلاق</a:t>
            </a:r>
            <a:r>
              <a:rPr lang="ar-SA" dirty="0" smtClean="0"/>
              <a:t> سراح من كانوا مسجونين في حائل من آل سعود. </a:t>
            </a:r>
          </a:p>
          <a:p>
            <a:r>
              <a:rPr lang="ar-SA" dirty="0" smtClean="0"/>
              <a:t>ثم اتفق معه على </a:t>
            </a:r>
            <a:r>
              <a:rPr lang="ar-SA" dirty="0" err="1" smtClean="0"/>
              <a:t>ان</a:t>
            </a:r>
            <a:r>
              <a:rPr lang="ar-SA" dirty="0" smtClean="0"/>
              <a:t> تكون المناطق الواقعة شمال </a:t>
            </a:r>
            <a:r>
              <a:rPr lang="ar-SA" dirty="0" err="1" smtClean="0"/>
              <a:t>القصيم</a:t>
            </a:r>
            <a:r>
              <a:rPr lang="ar-SA" dirty="0" smtClean="0"/>
              <a:t> تحت </a:t>
            </a:r>
            <a:r>
              <a:rPr lang="ar-SA" dirty="0" err="1" smtClean="0"/>
              <a:t>امارته</a:t>
            </a:r>
            <a:r>
              <a:rPr lang="ar-SA" dirty="0" smtClean="0"/>
              <a:t>, وما عداها من </a:t>
            </a:r>
            <a:r>
              <a:rPr lang="ar-SA" dirty="0" err="1" smtClean="0"/>
              <a:t>اقاليم</a:t>
            </a:r>
            <a:r>
              <a:rPr lang="ar-SA" dirty="0" smtClean="0"/>
              <a:t> نجد تحت حكم ابن سعود.</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65</a:t>
            </a:fld>
            <a:endParaRPr lang="ar-SA"/>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نهايه</a:t>
            </a:r>
            <a:r>
              <a:rPr lang="ar-SA" dirty="0" smtClean="0"/>
              <a:t> المحاضر </a:t>
            </a:r>
            <a:r>
              <a:rPr lang="ar-SA" dirty="0" err="1" smtClean="0"/>
              <a:t>ه</a:t>
            </a:r>
            <a:r>
              <a:rPr lang="ar-SA" dirty="0" smtClean="0"/>
              <a:t>  </a:t>
            </a:r>
            <a:r>
              <a:rPr lang="ar-SA" dirty="0" err="1" smtClean="0"/>
              <a:t>السادسه</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مما دفع الفاروقي </a:t>
            </a:r>
            <a:r>
              <a:rPr lang="ar-SA" dirty="0" err="1" smtClean="0"/>
              <a:t>الى</a:t>
            </a:r>
            <a:r>
              <a:rPr lang="ar-SA" dirty="0" smtClean="0"/>
              <a:t> إرسال مندوبين </a:t>
            </a:r>
            <a:r>
              <a:rPr lang="ar-SA" dirty="0" err="1" smtClean="0"/>
              <a:t>الى</a:t>
            </a:r>
            <a:r>
              <a:rPr lang="ar-SA" dirty="0" smtClean="0"/>
              <a:t> الملك مظهرا حسن نيته؛ فاطمئن الملك نسبيا وعاد </a:t>
            </a:r>
            <a:r>
              <a:rPr lang="ar-SA" dirty="0" err="1" smtClean="0"/>
              <a:t>الى</a:t>
            </a:r>
            <a:r>
              <a:rPr lang="ar-SA" dirty="0" smtClean="0"/>
              <a:t> الرياض</a:t>
            </a:r>
            <a:r>
              <a:rPr lang="ar-SA" b="1" dirty="0" smtClean="0"/>
              <a:t>. </a:t>
            </a:r>
          </a:p>
          <a:p>
            <a:r>
              <a:rPr lang="ar-SA" dirty="0" smtClean="0"/>
              <a:t>واستقر رأيهم على وجوب انسحاب القوات العثمانية من </a:t>
            </a:r>
            <a:r>
              <a:rPr lang="ar-SA" dirty="0" err="1" smtClean="0"/>
              <a:t>القصيم</a:t>
            </a:r>
            <a:r>
              <a:rPr lang="ar-SA" dirty="0" smtClean="0"/>
              <a:t> سلما </a:t>
            </a:r>
            <a:r>
              <a:rPr lang="ar-SA" dirty="0" err="1" smtClean="0"/>
              <a:t>او</a:t>
            </a:r>
            <a:r>
              <a:rPr lang="ar-SA" dirty="0" smtClean="0"/>
              <a:t> حربا. ولما </a:t>
            </a:r>
            <a:r>
              <a:rPr lang="ar-SA" dirty="0" err="1" smtClean="0"/>
              <a:t>احس</a:t>
            </a:r>
            <a:r>
              <a:rPr lang="ar-SA" dirty="0" smtClean="0"/>
              <a:t> الفاروقي بحرج موقفه  </a:t>
            </a:r>
          </a:p>
          <a:p>
            <a:r>
              <a:rPr lang="ar-SA" dirty="0" smtClean="0"/>
              <a:t>وخيًر الملك الفاروقي بين أن يرحل بقواته </a:t>
            </a:r>
            <a:r>
              <a:rPr lang="ar-SA" dirty="0" err="1" smtClean="0"/>
              <a:t>الى</a:t>
            </a:r>
            <a:r>
              <a:rPr lang="ar-SA" dirty="0" smtClean="0"/>
              <a:t> السر, ليكون بعيدا نوعا ما عن التنسيق مع ابن رشيد, </a:t>
            </a:r>
            <a:r>
              <a:rPr lang="ar-SA" dirty="0" err="1" smtClean="0"/>
              <a:t>او</a:t>
            </a:r>
            <a:r>
              <a:rPr lang="ar-SA" dirty="0" smtClean="0"/>
              <a:t> يُرحل الملك تلك القوات </a:t>
            </a:r>
            <a:r>
              <a:rPr lang="ar-SA" dirty="0" err="1" smtClean="0"/>
              <a:t>الى</a:t>
            </a:r>
            <a:r>
              <a:rPr lang="ar-SA" dirty="0" smtClean="0"/>
              <a:t> العراق والمدينة المنورة</a:t>
            </a:r>
          </a:p>
          <a:p>
            <a:r>
              <a:rPr lang="ar-SA" dirty="0" smtClean="0"/>
              <a:t>ن &amp; </a:t>
            </a:r>
            <a:r>
              <a:rPr lang="ar-SA" dirty="0" err="1" smtClean="0"/>
              <a:t>ك</a:t>
            </a:r>
            <a:r>
              <a:rPr lang="ar-SA" dirty="0" smtClean="0"/>
              <a:t> ص110</a:t>
            </a: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66</a:t>
            </a:fld>
            <a:endParaRPr lang="ar-SA"/>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a:t>
            </a:r>
            <a:r>
              <a:rPr lang="ar-SA" dirty="0" err="1" smtClean="0"/>
              <a:t>المحاضره</a:t>
            </a:r>
            <a:r>
              <a:rPr lang="ar-SA" dirty="0" smtClean="0"/>
              <a:t> </a:t>
            </a:r>
            <a:r>
              <a:rPr lang="ar-SA" dirty="0" err="1" smtClean="0"/>
              <a:t>السابعه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تشمل المحاضرة المواضيع التالية:</a:t>
            </a:r>
            <a:endParaRPr lang="en-US" dirty="0" smtClean="0"/>
          </a:p>
          <a:p>
            <a:endParaRPr lang="ar-SA" dirty="0" smtClean="0"/>
          </a:p>
          <a:p>
            <a:pPr>
              <a:buNone/>
            </a:pPr>
            <a:r>
              <a:rPr lang="ar-SA" dirty="0" smtClean="0"/>
              <a:t>توحيد </a:t>
            </a:r>
            <a:r>
              <a:rPr lang="ar-SA" dirty="0" err="1" smtClean="0"/>
              <a:t>الأحساء</a:t>
            </a:r>
            <a:r>
              <a:rPr lang="ar-SA" dirty="0" smtClean="0"/>
              <a:t> </a:t>
            </a:r>
            <a:r>
              <a:rPr lang="ar-SA" dirty="0" err="1" smtClean="0"/>
              <a:t>والقطيف</a:t>
            </a:r>
            <a:r>
              <a:rPr lang="ar-SA" b="1" u="sng" dirty="0" smtClean="0"/>
              <a:t> </a:t>
            </a:r>
          </a:p>
          <a:p>
            <a:pPr>
              <a:buNone/>
            </a:pPr>
            <a:endParaRPr lang="ar-SA" u="sng" dirty="0" smtClean="0"/>
          </a:p>
          <a:p>
            <a:pPr>
              <a:buNone/>
            </a:pPr>
            <a:r>
              <a:rPr lang="ar-SA" dirty="0" smtClean="0"/>
              <a:t>علا </a:t>
            </a:r>
            <a:r>
              <a:rPr lang="ar-SA" dirty="0" err="1" smtClean="0"/>
              <a:t>قته</a:t>
            </a:r>
            <a:r>
              <a:rPr lang="ar-SA" dirty="0" smtClean="0"/>
              <a:t> بأمراء جبل شمر ص145</a:t>
            </a:r>
          </a:p>
          <a:p>
            <a:pPr>
              <a:buNone/>
            </a:pPr>
            <a:endParaRPr lang="ar-SA" dirty="0" smtClean="0"/>
          </a:p>
          <a:p>
            <a:pPr>
              <a:buNone/>
            </a:pPr>
            <a:r>
              <a:rPr lang="ar-SA" dirty="0" err="1" smtClean="0"/>
              <a:t>نهايه</a:t>
            </a:r>
            <a:r>
              <a:rPr lang="ar-SA" dirty="0" smtClean="0"/>
              <a:t> </a:t>
            </a:r>
            <a:r>
              <a:rPr lang="ar-SA" dirty="0" err="1" smtClean="0"/>
              <a:t>المحاضره</a:t>
            </a:r>
            <a:r>
              <a:rPr lang="ar-SA" dirty="0" smtClean="0"/>
              <a:t> </a:t>
            </a:r>
            <a:r>
              <a:rPr lang="ar-SA" dirty="0" err="1" smtClean="0"/>
              <a:t>السابعه</a:t>
            </a:r>
            <a:r>
              <a:rPr lang="ar-SA" dirty="0" smtClean="0"/>
              <a:t> </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67</a:t>
            </a:fld>
            <a:endParaRPr lang="ar-SA"/>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توحيد  </a:t>
            </a:r>
            <a:r>
              <a:rPr lang="ar-SA" dirty="0" err="1" smtClean="0"/>
              <a:t>الاحساء</a:t>
            </a:r>
            <a:r>
              <a:rPr lang="ar-SA" dirty="0" smtClean="0"/>
              <a:t> </a:t>
            </a:r>
            <a:r>
              <a:rPr lang="ar-SA" dirty="0" err="1" smtClean="0"/>
              <a:t>والقطيف</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عزم الملك عبد العزيز على توحيد منطقة </a:t>
            </a:r>
            <a:r>
              <a:rPr lang="ar-SA" dirty="0" err="1" smtClean="0"/>
              <a:t>الأحساء</a:t>
            </a:r>
            <a:r>
              <a:rPr lang="ar-SA" dirty="0" smtClean="0"/>
              <a:t> </a:t>
            </a:r>
            <a:r>
              <a:rPr lang="ar-SA" dirty="0" err="1" smtClean="0"/>
              <a:t>والقطيف</a:t>
            </a:r>
            <a:r>
              <a:rPr lang="ar-SA" dirty="0" smtClean="0"/>
              <a:t> مع نجد، لعدة أسباب أهمها : </a:t>
            </a:r>
            <a:endParaRPr lang="en-US" dirty="0" smtClean="0"/>
          </a:p>
          <a:p>
            <a:r>
              <a:rPr lang="ar-SA" dirty="0" smtClean="0"/>
              <a:t> 1- أنها كانت جزءا من الدولتين السعوديتين الأولى والثانية</a:t>
            </a:r>
            <a:endParaRPr lang="en-US" dirty="0" smtClean="0"/>
          </a:p>
          <a:p>
            <a:r>
              <a:rPr lang="ar-SA" dirty="0" smtClean="0"/>
              <a:t> 2- أن  استيلاء العثمانيين  منذ عام 1288هـ، جاء بحيلة عندما استنجد </a:t>
            </a:r>
            <a:r>
              <a:rPr lang="ar-SA" dirty="0" err="1" smtClean="0"/>
              <a:t>بها</a:t>
            </a:r>
            <a:r>
              <a:rPr lang="ar-SA" dirty="0" smtClean="0"/>
              <a:t> عبد الله بن فيصل أثناء خلافه مع أخيه سعود. وأن الدولة العثمانية ساندت خصمه ابن رشيد. وأن دخولها تحت حكمه يعزز قوته أمام خصومه شمال البلاد وغربها.</a:t>
            </a:r>
            <a:endParaRPr lang="en-US" dirty="0" smtClean="0"/>
          </a:p>
          <a:p>
            <a:r>
              <a:rPr lang="ar-SA" dirty="0" smtClean="0"/>
              <a:t> 3- ضرورة تلك المنطقة لأي دولة تقوم في نجد، لأنها المنفذ البحري لتجارتها</a:t>
            </a:r>
            <a:endParaRPr lang="en-US" dirty="0" smtClean="0"/>
          </a:p>
          <a:p>
            <a:r>
              <a:rPr lang="ar-SA" b="1"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68</a:t>
            </a:fld>
            <a:endParaRPr lang="ar-SA"/>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a:t>
            </a:r>
            <a:r>
              <a:rPr lang="ar-SA" dirty="0" err="1" smtClean="0"/>
              <a:t>الاحسا</a:t>
            </a:r>
            <a:r>
              <a:rPr lang="ar-SA" dirty="0" smtClean="0"/>
              <a:t> ء </a:t>
            </a:r>
            <a:r>
              <a:rPr lang="ar-SA" dirty="0" err="1" smtClean="0"/>
              <a:t>القطيف</a:t>
            </a:r>
            <a:r>
              <a:rPr lang="ar-SA" dirty="0" smtClean="0"/>
              <a:t> </a:t>
            </a:r>
            <a:endParaRPr lang="ar-SA" dirty="0"/>
          </a:p>
        </p:txBody>
      </p:sp>
      <p:sp>
        <p:nvSpPr>
          <p:cNvPr id="3" name="عنصر نائب للمحتوى 2"/>
          <p:cNvSpPr>
            <a:spLocks noGrp="1"/>
          </p:cNvSpPr>
          <p:nvPr>
            <p:ph idx="1"/>
          </p:nvPr>
        </p:nvSpPr>
        <p:spPr>
          <a:xfrm>
            <a:off x="500034" y="2000240"/>
            <a:ext cx="8229600" cy="4389120"/>
          </a:xfrm>
        </p:spPr>
        <p:txBody>
          <a:bodyPr/>
          <a:lstStyle/>
          <a:p>
            <a:r>
              <a:rPr lang="ar-SA" dirty="0" smtClean="0"/>
              <a:t>لأنها منطقة غنية بثرواتها الزراعية، ولأهمية موانئها تجاريا وجمركيا </a:t>
            </a:r>
          </a:p>
          <a:p>
            <a:endParaRPr lang="ar-SA" dirty="0" smtClean="0"/>
          </a:p>
          <a:p>
            <a:r>
              <a:rPr lang="ar-SA" dirty="0" smtClean="0"/>
              <a:t>أن </a:t>
            </a:r>
            <a:r>
              <a:rPr lang="ar-SA" dirty="0" err="1" smtClean="0"/>
              <a:t>العثما</a:t>
            </a:r>
            <a:r>
              <a:rPr lang="ar-SA" dirty="0" smtClean="0"/>
              <a:t> نيين  وفقوا مع خصمه  ابن رشيد </a:t>
            </a:r>
          </a:p>
          <a:p>
            <a:endParaRPr lang="ar-SA" dirty="0" smtClean="0"/>
          </a:p>
          <a:p>
            <a:r>
              <a:rPr lang="ar-SA" dirty="0" err="1" smtClean="0"/>
              <a:t>ان</a:t>
            </a:r>
            <a:r>
              <a:rPr lang="ar-SA" dirty="0" smtClean="0"/>
              <a:t>  دخولها تحت  رايته  فيه  تعزيز  لقوته  أمام خصومه  شمال وغربها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69</a:t>
            </a:fld>
            <a:endParaRPr lang="ar-SA"/>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نتائج ضم </a:t>
            </a:r>
            <a:r>
              <a:rPr lang="ar-SA" dirty="0" err="1" smtClean="0"/>
              <a:t>الا</a:t>
            </a:r>
            <a:r>
              <a:rPr lang="ar-SA" dirty="0" smtClean="0"/>
              <a:t> حساء </a:t>
            </a:r>
            <a:r>
              <a:rPr lang="ar-SA" dirty="0" err="1" smtClean="0"/>
              <a:t>و</a:t>
            </a:r>
            <a:r>
              <a:rPr lang="ar-SA" dirty="0" smtClean="0"/>
              <a:t> </a:t>
            </a:r>
            <a:r>
              <a:rPr lang="ar-SA" dirty="0" err="1" smtClean="0"/>
              <a:t>القطيف</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وفكر ابن سعود بتوحيد تلك المنطقة منذ عام 1324هـ، عندما  قضى على خصمه عبد العزيز الرشيد، لكنه انتظر الظروف المناسبة، والتي اعتقد أنها تهيأت له عام 1331هـ، لعدة أسباب وهي: </a:t>
            </a:r>
            <a:endParaRPr lang="en-US" dirty="0" smtClean="0"/>
          </a:p>
          <a:p>
            <a:r>
              <a:rPr lang="ar-SA" dirty="0" smtClean="0"/>
              <a:t> 1- تضييق الشريف حسين على التجارة النجدية مع الحجاز</a:t>
            </a:r>
            <a:endParaRPr lang="en-US" dirty="0" smtClean="0"/>
          </a:p>
          <a:p>
            <a:r>
              <a:rPr lang="ar-SA" dirty="0" smtClean="0"/>
              <a:t> 2- سماح السلطات العثمانية لخصوم ابن سعود باللجوء إلى </a:t>
            </a:r>
            <a:r>
              <a:rPr lang="ar-SA" dirty="0" err="1" smtClean="0"/>
              <a:t>الأحساء</a:t>
            </a:r>
            <a:r>
              <a:rPr lang="ar-SA" dirty="0" smtClean="0"/>
              <a:t> خلال عامي 1329- 1330هـ </a:t>
            </a:r>
            <a:endParaRPr lang="en-US" dirty="0" smtClean="0"/>
          </a:p>
          <a:p>
            <a:r>
              <a:rPr lang="ar-SA" dirty="0" smtClean="0"/>
              <a:t>3- الهدوء الذي ساد جبهة ابن سعود مع جبل شمر</a:t>
            </a:r>
            <a:endParaRPr lang="en-US" dirty="0" smtClean="0"/>
          </a:p>
          <a:p>
            <a:r>
              <a:rPr lang="ar-SA" dirty="0" smtClean="0"/>
              <a:t>4- هزيمة الدولة العثمانية أمام ايطاليا،وانشغالها بحروب البلقان، مما أضعف قوتها في </a:t>
            </a:r>
            <a:r>
              <a:rPr lang="ar-SA" dirty="0" err="1" smtClean="0"/>
              <a:t>الأحساء</a:t>
            </a:r>
            <a:r>
              <a:rPr lang="ar-SA" dirty="0" smtClean="0"/>
              <a:t>، لدرجة أنها طلبت من ابن سعود </a:t>
            </a:r>
            <a:r>
              <a:rPr lang="ar-SA" dirty="0" err="1" smtClean="0"/>
              <a:t>ارسال</a:t>
            </a:r>
            <a:r>
              <a:rPr lang="ar-SA" dirty="0" smtClean="0"/>
              <a:t> قوة لدعم حاميتها في </a:t>
            </a:r>
            <a:r>
              <a:rPr lang="ar-SA" dirty="0" err="1" smtClean="0"/>
              <a:t>الأحساء</a:t>
            </a:r>
            <a:r>
              <a:rPr lang="ar-SA" dirty="0" smtClean="0"/>
              <a:t>، لكنه اعتذر</a:t>
            </a:r>
            <a:r>
              <a:rPr lang="ar-SA" b="1" dirty="0" smtClean="0"/>
              <a:t>.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70</a:t>
            </a:fld>
            <a:endParaRPr lang="ar-SA"/>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نتائج ضم </a:t>
            </a:r>
            <a:r>
              <a:rPr lang="ar-SA" dirty="0" err="1" smtClean="0"/>
              <a:t>الاحساء</a:t>
            </a:r>
            <a:r>
              <a:rPr lang="ar-SA" dirty="0" smtClean="0"/>
              <a:t> و </a:t>
            </a:r>
            <a:r>
              <a:rPr lang="ar-SA" dirty="0" err="1" smtClean="0"/>
              <a:t>القيطف</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4- هزيمة الدولة العثمانية أمام ايطاليا،وانشغالها بحروب البلقان، مما أضعف قوتها في </a:t>
            </a:r>
            <a:r>
              <a:rPr lang="ar-SA" dirty="0" err="1" smtClean="0"/>
              <a:t>الأحساء</a:t>
            </a:r>
            <a:r>
              <a:rPr lang="ar-SA" dirty="0" smtClean="0"/>
              <a:t>، لدرجة أنها طلبت من ابن سعود </a:t>
            </a:r>
            <a:r>
              <a:rPr lang="ar-SA" dirty="0" err="1" smtClean="0"/>
              <a:t>ارسال</a:t>
            </a:r>
            <a:r>
              <a:rPr lang="ar-SA" dirty="0" smtClean="0"/>
              <a:t> قوة لدعم حاميتها في </a:t>
            </a:r>
            <a:r>
              <a:rPr lang="ar-SA" dirty="0" err="1" smtClean="0"/>
              <a:t>الأحساء</a:t>
            </a:r>
            <a:r>
              <a:rPr lang="ar-SA" dirty="0" smtClean="0"/>
              <a:t>، لكنه اعتذر. </a:t>
            </a:r>
            <a:endParaRPr lang="en-US" dirty="0" smtClean="0"/>
          </a:p>
          <a:p>
            <a:r>
              <a:rPr lang="ar-SA" dirty="0" smtClean="0"/>
              <a:t>5- أن السلطات العثمانية أرهقت سكان تلك المنطقة بالضرائب. وعجزت عن حفظ الأمن خارج أسوار المدينة. وتطلع  السكان إلى التخلص من هذه الأوضاع</a:t>
            </a:r>
            <a:endParaRPr lang="en-US" dirty="0" smtClean="0"/>
          </a:p>
          <a:p>
            <a:r>
              <a:rPr lang="ar-SA" dirty="0" smtClean="0"/>
              <a:t> 6- أن البوادر كانت تؤشر على إمكانية تفوق بريطانيا على الدولة العثمانية في شرقي الجزيرة العربية، لذلك أراد ابن سعود منع بريطانيا من السيطرة على تلك المنطقة.</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71</a:t>
            </a:fld>
            <a:endParaRPr lang="ar-SA"/>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28670"/>
            <a:ext cx="8229600" cy="918418"/>
          </a:xfrm>
        </p:spPr>
        <p:txBody>
          <a:bodyPr>
            <a:normAutofit fontScale="90000"/>
          </a:bodyPr>
          <a:lstStyle/>
          <a:p>
            <a:r>
              <a:rPr lang="ar-SA" dirty="0" smtClean="0"/>
              <a:t>ومهد الملك عبد العزيز بخطوات ذكية لتوحيد </a:t>
            </a:r>
            <a:r>
              <a:rPr lang="ar-SA" dirty="0" err="1" smtClean="0"/>
              <a:t>الأحساء</a:t>
            </a:r>
            <a:r>
              <a:rPr lang="ar-SA" dirty="0" smtClean="0"/>
              <a:t> </a:t>
            </a:r>
            <a:r>
              <a:rPr lang="ar-SA" dirty="0" err="1" smtClean="0"/>
              <a:t>والقطيف</a:t>
            </a:r>
            <a:r>
              <a:rPr lang="ar-SA" dirty="0" smtClean="0"/>
              <a:t> منها</a:t>
            </a:r>
            <a:endParaRPr lang="ar-SA" dirty="0"/>
          </a:p>
        </p:txBody>
      </p:sp>
      <p:sp>
        <p:nvSpPr>
          <p:cNvPr id="3" name="عنصر نائب للمحتوى 2"/>
          <p:cNvSpPr>
            <a:spLocks noGrp="1"/>
          </p:cNvSpPr>
          <p:nvPr>
            <p:ph idx="1"/>
          </p:nvPr>
        </p:nvSpPr>
        <p:spPr/>
        <p:txBody>
          <a:bodyPr>
            <a:normAutofit/>
          </a:bodyPr>
          <a:lstStyle/>
          <a:p>
            <a:r>
              <a:rPr lang="ar-SA" dirty="0" smtClean="0"/>
              <a:t>- اتصل بمؤيديه من سكانها ليساعدوه على دخول </a:t>
            </a:r>
            <a:r>
              <a:rPr lang="ar-SA" dirty="0" err="1" smtClean="0"/>
              <a:t>الأحساء</a:t>
            </a:r>
            <a:r>
              <a:rPr lang="ar-SA" dirty="0" smtClean="0"/>
              <a:t> </a:t>
            </a:r>
            <a:endParaRPr lang="en-US" dirty="0" smtClean="0"/>
          </a:p>
          <a:p>
            <a:r>
              <a:rPr lang="ar-SA" dirty="0" smtClean="0"/>
              <a:t> - ذهب بأتباعه إلى تلك المنطقة، بحجة تأديب بعض القبائل والتزود بالأطعمة حسبما أخبر السلطات العثمانية، ثم غادر المنطقة عائدا إلى الرياض أغرى قبيلة </a:t>
            </a:r>
            <a:r>
              <a:rPr lang="ar-SA" dirty="0" err="1" smtClean="0"/>
              <a:t>العجمان</a:t>
            </a:r>
            <a:r>
              <a:rPr lang="ar-SA" dirty="0" smtClean="0"/>
              <a:t> لتغزو معه ضد مطير، وواعدهم بمكان  بعيد نسبيا عن </a:t>
            </a:r>
            <a:r>
              <a:rPr lang="ar-SA" dirty="0" err="1" smtClean="0"/>
              <a:t>الأحساء</a:t>
            </a:r>
            <a:r>
              <a:rPr lang="ar-SA" dirty="0" smtClean="0"/>
              <a:t>، حتى لا تفسد عليه خطته. </a:t>
            </a:r>
          </a:p>
          <a:p>
            <a:r>
              <a:rPr lang="ar-SA" dirty="0" smtClean="0"/>
              <a:t>ولما تيقن من خروجهم سارع نحو هدفه، وهو مدينة الهفوف قاعدة </a:t>
            </a:r>
            <a:r>
              <a:rPr lang="ar-SA" dirty="0" err="1" smtClean="0"/>
              <a:t>الأحساء</a:t>
            </a:r>
            <a:r>
              <a:rPr lang="ar-SA" dirty="0" smtClean="0"/>
              <a:t>. وذلك في جمادى الأولى عام 1331هـ. </a:t>
            </a:r>
          </a:p>
          <a:p>
            <a:r>
              <a:rPr lang="ar-SA" dirty="0" smtClean="0"/>
              <a:t>  ولما حصل الملك على المعلومات اللازمة من أنصاره في </a:t>
            </a:r>
            <a:r>
              <a:rPr lang="ar-SA" dirty="0" err="1" smtClean="0"/>
              <a:t>الأحساء</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72</a:t>
            </a:fld>
            <a:endParaRPr lang="ar-SA"/>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السوال</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عن أمكنة الأتراك وقوتهم، وجهزوا له الحبال اللازمة  لدخول البلد؛  حضر إلى الهفوف، وقسم رجاله قسمين؛ قسم أبقاه خارجها بقيادة عبد الله بن </a:t>
            </a:r>
            <a:r>
              <a:rPr lang="ar-SA" dirty="0" err="1" smtClean="0"/>
              <a:t>جلوي</a:t>
            </a:r>
            <a:r>
              <a:rPr lang="ar-SA" dirty="0" smtClean="0"/>
              <a:t> ليحمي ظهور الداخلين،</a:t>
            </a:r>
          </a:p>
          <a:p>
            <a:r>
              <a:rPr lang="ar-SA" dirty="0" smtClean="0"/>
              <a:t> وقسم بقيادة عبد العزيز آل سعود يدخل البلدة ويستولي عليها. ووضعت سلالم بجانب السور، فصعد عليها أفراد ممن كانوا معه، وأدلوا الحبال، فتسور الآخرون ثم انتشروا في البلدة بسرعة. </a:t>
            </a:r>
            <a:endParaRPr lang="en-US" dirty="0" smtClean="0"/>
          </a:p>
          <a:p>
            <a:r>
              <a:rPr lang="ar-SA" dirty="0" smtClean="0"/>
              <a:t>أما الحامية التركية </a:t>
            </a:r>
            <a:r>
              <a:rPr lang="ar-SA" dirty="0" err="1" smtClean="0"/>
              <a:t>فتحصنت</a:t>
            </a:r>
            <a:r>
              <a:rPr lang="ar-SA" dirty="0" smtClean="0"/>
              <a:t> بقصر </a:t>
            </a:r>
            <a:r>
              <a:rPr lang="ar-SA" dirty="0" err="1" smtClean="0"/>
              <a:t>ابراهيم</a:t>
            </a:r>
            <a:r>
              <a:rPr lang="ar-SA" dirty="0" smtClean="0"/>
              <a:t> ومعها المتصرف. وقد عُملت فتحة في سور البلدة دخل منها عبد العزيز وجماعته. وذهب فور دخوله البلدة إلى منزل الشيخ عبد اللطيف الملا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73</a:t>
            </a:fld>
            <a:endParaRPr lang="ar-SA"/>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السوال</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وسارع أعيان البلاد إلى مبايعته هناك.  وأرسل ابن سعود مندوبا  إلى المتصرف يطلب من التسليم؛ فوافق المتصرف ولكن بشرطين: أولهما: الأمان لرجاله وأموالهم وما لديهم من سلاح وذخائر. وثانيهما: أن يكتب أعيان البلاد كتابا بأنهم لا يريدون بقاء عسكر الدولة لديهم. قبل الملك عبد العزيز الشرط الأول على </a:t>
            </a:r>
            <a:r>
              <a:rPr lang="ar-SA" dirty="0" err="1" smtClean="0"/>
              <a:t>ألأَ</a:t>
            </a:r>
            <a:r>
              <a:rPr lang="ar-SA" dirty="0" smtClean="0"/>
              <a:t> يخرجوا إلا بسلاحهم الشخصي، وقبل شرط الثاني؛ فرضي المتصرف واستسلم هو ورجاله.</a:t>
            </a:r>
          </a:p>
          <a:p>
            <a:r>
              <a:rPr lang="ar-SA" dirty="0" smtClean="0"/>
              <a:t> وكان ذلك في 28 جمادى الأولى 1331هـ/ 4-5- 1913م. وقام الملك عبد العزيز بترحيلهم إلى </a:t>
            </a:r>
            <a:r>
              <a:rPr lang="ar-SA" dirty="0" err="1" smtClean="0"/>
              <a:t>العقير</a:t>
            </a:r>
            <a:r>
              <a:rPr lang="ar-SA" dirty="0" smtClean="0"/>
              <a:t> فالبحرين.  وأرسل الملك سرية بقيادة عبد الرحمن بن سويلم، إلى </a:t>
            </a:r>
            <a:r>
              <a:rPr lang="ar-SA" dirty="0" err="1" smtClean="0"/>
              <a:t>القطيف</a:t>
            </a:r>
            <a:r>
              <a:rPr lang="ar-SA" dirty="0" smtClean="0"/>
              <a:t>؛ فدخلتها دون صعوبة. وهكذا توحدت المنطقة تحت حكم الملك عبد العزيز آل سعود.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74</a:t>
            </a:fld>
            <a:endParaRPr lang="ar-SA"/>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57166"/>
            <a:ext cx="8229600" cy="1489922"/>
          </a:xfrm>
        </p:spPr>
        <p:txBody>
          <a:bodyPr>
            <a:normAutofit fontScale="90000"/>
          </a:bodyPr>
          <a:lstStyle/>
          <a:p>
            <a:pPr algn="ctr"/>
            <a:r>
              <a:rPr lang="ar-SA" dirty="0" smtClean="0"/>
              <a:t>المحاضرة الثامنة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dirty="0" smtClean="0"/>
              <a:t>وسندرس ذلك من خلال المواضيع التالية </a:t>
            </a:r>
          </a:p>
          <a:p>
            <a:endParaRPr lang="ar-SA" dirty="0" smtClean="0"/>
          </a:p>
          <a:p>
            <a:pPr>
              <a:buNone/>
            </a:pPr>
            <a:r>
              <a:rPr lang="ar-SA" dirty="0" smtClean="0"/>
              <a:t>  علاقته بأمراء جبل شمر </a:t>
            </a:r>
          </a:p>
          <a:p>
            <a:pPr>
              <a:buNone/>
            </a:pPr>
            <a:endParaRPr lang="ar-SA" dirty="0" smtClean="0"/>
          </a:p>
          <a:p>
            <a:pPr>
              <a:buNone/>
            </a:pPr>
            <a:r>
              <a:rPr lang="ar-SA" dirty="0" smtClean="0"/>
              <a:t> معركة جراب 1915</a:t>
            </a:r>
            <a:r>
              <a:rPr lang="en-US" dirty="0" smtClean="0"/>
              <a:t>m</a:t>
            </a:r>
          </a:p>
          <a:p>
            <a:pPr>
              <a:buNone/>
            </a:pPr>
            <a:endParaRPr lang="ar-SA" dirty="0" smtClean="0"/>
          </a:p>
          <a:p>
            <a:pPr>
              <a:buNone/>
            </a:pPr>
            <a:r>
              <a:rPr lang="ar-SA" dirty="0" smtClean="0"/>
              <a:t>نتائج معركة جراب.</a:t>
            </a:r>
            <a:endParaRPr lang="en-US"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75</a:t>
            </a:fld>
            <a:endParaRPr lang="ar-SA"/>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علاقته بأمراء جبل شمر</a:t>
            </a:r>
            <a:r>
              <a:rPr lang="ar-SA" b="1" dirty="0" smtClean="0"/>
              <a:t>:</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تنازع آل </a:t>
            </a:r>
            <a:r>
              <a:rPr lang="ar-SA" dirty="0" err="1" smtClean="0"/>
              <a:t>سبهان</a:t>
            </a:r>
            <a:r>
              <a:rPr lang="ar-SA" dirty="0" smtClean="0"/>
              <a:t> على الإمارة؛ فقام سعود الصالح بن </a:t>
            </a:r>
            <a:r>
              <a:rPr lang="ar-SA" dirty="0" err="1" smtClean="0"/>
              <a:t>سبهان</a:t>
            </a:r>
            <a:r>
              <a:rPr lang="ar-SA" dirty="0" smtClean="0"/>
              <a:t> باغتيال زامل بن </a:t>
            </a:r>
            <a:r>
              <a:rPr lang="ar-SA" dirty="0" err="1" smtClean="0"/>
              <a:t>سبهان</a:t>
            </a:r>
            <a:r>
              <a:rPr lang="ar-SA" dirty="0" smtClean="0"/>
              <a:t> عام 1332هـ. بعد أن أوغر صدر الأمير  سعود بن رشيد عليه. وقامت سياسة زامل على مهادنة الملك عبد العزيز</a:t>
            </a:r>
          </a:p>
          <a:p>
            <a:r>
              <a:rPr lang="ar-SA" dirty="0" smtClean="0"/>
              <a:t>، أما سعود </a:t>
            </a:r>
            <a:r>
              <a:rPr lang="ar-SA" dirty="0" err="1" smtClean="0"/>
              <a:t>السبهان</a:t>
            </a:r>
            <a:r>
              <a:rPr lang="ar-SA" dirty="0" smtClean="0"/>
              <a:t> فقد رمى بثقل إمارته مع الدولة العثمانية، فأمدته بالمال والسلاح.  وفضل الملك </a:t>
            </a:r>
            <a:r>
              <a:rPr lang="ar-SA" dirty="0" err="1" smtClean="0"/>
              <a:t>اتباع</a:t>
            </a:r>
            <a:r>
              <a:rPr lang="ar-SA" dirty="0" smtClean="0"/>
              <a:t> سياسة الحياد بين الدولة العثمانية وخصومها. وتوترت العلاقات بينه وبين قادة جبل شمر</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76</a:t>
            </a:fld>
            <a:endParaRPr lang="ar-SA"/>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معركة جراب1915</a:t>
            </a:r>
            <a:r>
              <a:rPr lang="en-US" b="1" dirty="0" smtClean="0"/>
              <a:t>m</a:t>
            </a:r>
            <a:endParaRPr lang="ar-SA" dirty="0"/>
          </a:p>
        </p:txBody>
      </p:sp>
      <p:sp>
        <p:nvSpPr>
          <p:cNvPr id="3" name="عنصر نائب للمحتوى 2"/>
          <p:cNvSpPr>
            <a:spLocks noGrp="1"/>
          </p:cNvSpPr>
          <p:nvPr>
            <p:ph idx="1"/>
          </p:nvPr>
        </p:nvSpPr>
        <p:spPr/>
        <p:txBody>
          <a:bodyPr/>
          <a:lstStyle/>
          <a:p>
            <a:endParaRPr lang="en-US" dirty="0" smtClean="0"/>
          </a:p>
          <a:p>
            <a:r>
              <a:rPr lang="ar-SA" dirty="0" smtClean="0"/>
              <a:t>ص145 &amp;146</a:t>
            </a:r>
          </a:p>
          <a:p>
            <a:r>
              <a:rPr lang="ar-SA" dirty="0" smtClean="0"/>
              <a:t> استنفر الملك أتباعه وسار بهم إلى جراب؛ وهو موضع قريب من </a:t>
            </a:r>
            <a:r>
              <a:rPr lang="ar-SA" dirty="0" err="1" smtClean="0"/>
              <a:t>الزلفي</a:t>
            </a:r>
            <a:r>
              <a:rPr lang="ar-SA" dirty="0" smtClean="0"/>
              <a:t>. وكذلك فعل ابن رشيد، ونزل بأتباعه حول قٌبَة. وسرعان ما  بدأت المعركة بينهما في يوم 8 ربيع الأول 1333هـ/23-1-1915م. وانتهت المعركة بانتصار ابن رشيد. وأغارت فئات من شمر على ابل الملك عبد العزيز، وأخذت منها ما استطاعت. وكذلك فعلت فئات من </a:t>
            </a:r>
            <a:r>
              <a:rPr lang="ar-SA" dirty="0" err="1" smtClean="0"/>
              <a:t>العجمان</a:t>
            </a:r>
            <a:r>
              <a:rPr lang="ar-SA" dirty="0" smtClean="0"/>
              <a:t> التي كانت في صف الملك. وكانت قبيلة مطير المتحالفة مع ابن سعود قد وصلت ميدان المعركة بعد أن حسمت؛ فأغارت على ابل ابن رشيد، واستولت على أعداد كبيرة منها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77</a:t>
            </a:fld>
            <a:endParaRPr lang="ar-SA"/>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نتائج معركة جراب.</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وقتل في جراب من أتباع الملك عبد العزيز عدد من المشاهير، بينهم: محمد بن </a:t>
            </a:r>
            <a:r>
              <a:rPr lang="ar-SA" dirty="0" err="1" smtClean="0"/>
              <a:t>جلوي</a:t>
            </a:r>
            <a:r>
              <a:rPr lang="ar-SA" dirty="0" smtClean="0"/>
              <a:t>، ومحمد بن شريدة، وصالح </a:t>
            </a:r>
            <a:r>
              <a:rPr lang="ar-SA" dirty="0" err="1" smtClean="0"/>
              <a:t>الزامل</a:t>
            </a:r>
            <a:r>
              <a:rPr lang="ar-SA" dirty="0" smtClean="0"/>
              <a:t> أمير غزو أهل </a:t>
            </a:r>
            <a:r>
              <a:rPr lang="ar-SA" dirty="0" err="1" smtClean="0"/>
              <a:t>عنيزة</a:t>
            </a:r>
            <a:r>
              <a:rPr lang="ar-SA" dirty="0" smtClean="0"/>
              <a:t>. وكان من بين القتلى الضابط البريطاني شكسبير، الذي حضر إلى نجد للتفاوض مع الملك، وأصر على حضور المعركة.  </a:t>
            </a:r>
          </a:p>
          <a:p>
            <a:r>
              <a:rPr lang="ar-SA" dirty="0" smtClean="0"/>
              <a:t>وصل الملك عبد العزيز بعد المعركة إلى </a:t>
            </a:r>
            <a:r>
              <a:rPr lang="ar-SA" dirty="0" err="1" smtClean="0"/>
              <a:t>الأرطاوية</a:t>
            </a:r>
            <a:r>
              <a:rPr lang="ar-SA" dirty="0" smtClean="0"/>
              <a:t> ولحق </a:t>
            </a:r>
            <a:r>
              <a:rPr lang="ar-SA" dirty="0" err="1" smtClean="0"/>
              <a:t>به</a:t>
            </a:r>
            <a:r>
              <a:rPr lang="ar-SA" dirty="0" smtClean="0"/>
              <a:t> أتباعه، ثم ذهبوا إلى </a:t>
            </a:r>
            <a:r>
              <a:rPr lang="ar-SA" dirty="0" err="1" smtClean="0"/>
              <a:t>بريدة</a:t>
            </a:r>
            <a:r>
              <a:rPr lang="ar-SA" dirty="0" smtClean="0"/>
              <a:t>. أما ابن رشيد فقد حاول احتلال </a:t>
            </a:r>
            <a:r>
              <a:rPr lang="ar-SA" dirty="0" err="1" smtClean="0"/>
              <a:t>القصيم</a:t>
            </a:r>
            <a:r>
              <a:rPr lang="ar-SA" dirty="0" smtClean="0"/>
              <a:t>، ولما لم ينجح عاد إلى حائل. ثم عاد ابن سعود إلى الرياض</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78</a:t>
            </a:fld>
            <a:endParaRPr lang="ar-SA"/>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نتائج معركة جراب</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 ثم تصالح الطرفان في شهر رجب، ولم يستمر الصلح إلا شهرا وأياما؛ ذلك أن هزيمة ابن سعود أمام </a:t>
            </a:r>
            <a:r>
              <a:rPr lang="ar-SA" dirty="0" err="1" smtClean="0"/>
              <a:t>العجمان</a:t>
            </a:r>
            <a:r>
              <a:rPr lang="ar-SA" dirty="0" smtClean="0"/>
              <a:t> في كنزان،</a:t>
            </a:r>
          </a:p>
          <a:p>
            <a:r>
              <a:rPr lang="ar-SA" dirty="0" smtClean="0"/>
              <a:t> شجعت ابن رشيد على نقض الصلح والتوسع على حسابه، فأغار على </a:t>
            </a:r>
            <a:r>
              <a:rPr lang="ar-SA" dirty="0" err="1" smtClean="0"/>
              <a:t>القصيم</a:t>
            </a:r>
            <a:r>
              <a:rPr lang="ar-SA" dirty="0" smtClean="0"/>
              <a:t>، واستولى على ابل وغنم لأهل </a:t>
            </a:r>
            <a:r>
              <a:rPr lang="ar-SA" dirty="0" err="1" smtClean="0"/>
              <a:t>بريدة</a:t>
            </a:r>
            <a:r>
              <a:rPr lang="ar-SA" dirty="0" smtClean="0"/>
              <a:t>، ثم نزل في الطرفية. </a:t>
            </a:r>
          </a:p>
          <a:p>
            <a:r>
              <a:rPr lang="ar-SA" dirty="0" smtClean="0"/>
              <a:t>ولما ضعف موقف ابن رشيد أول عام 1337هـ، على أثر هزيمة الدولة العثمانية في الحرب، وبعد أن اعتنقت فئات من شمر حركة الإخوان، وتحول ولاؤها إلى ابن سعود؛ </a:t>
            </a:r>
          </a:p>
          <a:p>
            <a:r>
              <a:rPr lang="ar-SA" dirty="0" smtClean="0"/>
              <a:t>ولذا طلب ابن رشيد الصلح من الملك؛ فاستجاب له.</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79</a:t>
            </a:fld>
            <a:endParaRPr lang="ar-SA"/>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 </a:t>
            </a:r>
            <a:r>
              <a:rPr lang="en-US" dirty="0" smtClean="0"/>
              <a:t/>
            </a:r>
            <a:br>
              <a:rPr lang="en-US" dirty="0" smtClean="0"/>
            </a:br>
            <a:r>
              <a:rPr lang="ar-SA" b="1" dirty="0" smtClean="0"/>
              <a:t>المحاضرة التاسعة</a:t>
            </a:r>
            <a:endParaRPr lang="ar-SA" dirty="0"/>
          </a:p>
        </p:txBody>
      </p:sp>
      <p:sp>
        <p:nvSpPr>
          <p:cNvPr id="3" name="عنصر نائب للمحتوى 2"/>
          <p:cNvSpPr>
            <a:spLocks noGrp="1"/>
          </p:cNvSpPr>
          <p:nvPr>
            <p:ph idx="1"/>
          </p:nvPr>
        </p:nvSpPr>
        <p:spPr/>
        <p:txBody>
          <a:bodyPr/>
          <a:lstStyle/>
          <a:p>
            <a:r>
              <a:rPr lang="ar-SA" dirty="0" smtClean="0"/>
              <a:t>وسندرس ذلك من خلال المواضيع التالية  </a:t>
            </a:r>
          </a:p>
          <a:p>
            <a:endParaRPr lang="ar-SA" dirty="0" smtClean="0"/>
          </a:p>
          <a:p>
            <a:r>
              <a:rPr lang="ar-SA" dirty="0" smtClean="0"/>
              <a:t>استكمال توحيد نجد</a:t>
            </a:r>
          </a:p>
          <a:p>
            <a:endParaRPr lang="ar-SA" dirty="0" smtClean="0"/>
          </a:p>
          <a:p>
            <a:r>
              <a:rPr lang="ar-SA" dirty="0" smtClean="0"/>
              <a:t>توحيد منطقة عسير  </a:t>
            </a:r>
          </a:p>
          <a:p>
            <a:endParaRPr lang="ar-SA" dirty="0" smtClean="0"/>
          </a:p>
          <a:p>
            <a:r>
              <a:rPr lang="ar-SA" dirty="0" err="1" smtClean="0"/>
              <a:t>نها</a:t>
            </a:r>
            <a:r>
              <a:rPr lang="ar-SA" dirty="0" smtClean="0"/>
              <a:t> </a:t>
            </a:r>
            <a:r>
              <a:rPr lang="ar-SA" dirty="0" err="1" smtClean="0"/>
              <a:t>يه</a:t>
            </a:r>
            <a:r>
              <a:rPr lang="ar-SA" dirty="0" smtClean="0"/>
              <a:t>  </a:t>
            </a:r>
            <a:r>
              <a:rPr lang="ar-SA" dirty="0" err="1" smtClean="0"/>
              <a:t>المحاضره</a:t>
            </a:r>
            <a:r>
              <a:rPr lang="ar-SA" dirty="0" smtClean="0"/>
              <a:t>  </a:t>
            </a:r>
            <a:r>
              <a:rPr lang="ar-SA" dirty="0" err="1" smtClean="0"/>
              <a:t>التا</a:t>
            </a:r>
            <a:r>
              <a:rPr lang="ar-SA" dirty="0" smtClean="0"/>
              <a:t> سعه </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80</a:t>
            </a:fld>
            <a:endParaRPr lang="ar-SA"/>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استكمال توحيد نجد</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تعزز موقف الملك عبد العزيز بعد توحيده منطقة </a:t>
            </a:r>
            <a:r>
              <a:rPr lang="ar-SA" dirty="0" err="1" smtClean="0"/>
              <a:t>الأحساء</a:t>
            </a:r>
            <a:r>
              <a:rPr lang="ar-SA" dirty="0" smtClean="0"/>
              <a:t> </a:t>
            </a:r>
            <a:r>
              <a:rPr lang="ar-SA" dirty="0" err="1" smtClean="0"/>
              <a:t>والقطيف</a:t>
            </a:r>
            <a:r>
              <a:rPr lang="ar-SA" dirty="0" smtClean="0"/>
              <a:t> مع المناطق الخاضعة له في نجد. إضافة إلى نجاحه في حل مشكلة </a:t>
            </a:r>
            <a:r>
              <a:rPr lang="ar-SA" dirty="0" err="1" smtClean="0"/>
              <a:t>العجمان</a:t>
            </a:r>
            <a:r>
              <a:rPr lang="ar-SA" dirty="0" smtClean="0"/>
              <a:t>؛ إلى جانب تبلور  حركة الإخوان وظهور فوائدها عام 1337هـ، حيث أصبحت قوة ضاربة في جيش الملك عبد العزيز،</a:t>
            </a:r>
          </a:p>
          <a:p>
            <a:r>
              <a:rPr lang="ar-SA" dirty="0" smtClean="0"/>
              <a:t> وظهر ذلك واضحا من خلال دور الإخوان في معركة تربة وما تلاها من معارك.</a:t>
            </a:r>
          </a:p>
          <a:p>
            <a:endParaRPr lang="ar-SA" dirty="0" smtClean="0"/>
          </a:p>
          <a:p>
            <a:r>
              <a:rPr lang="ar-SA" dirty="0" smtClean="0"/>
              <a:t>  وتزامن ذلك كله حدوث خلاف بين آل </a:t>
            </a:r>
            <a:r>
              <a:rPr lang="ar-SA" dirty="0" err="1" smtClean="0"/>
              <a:t>سبهان</a:t>
            </a:r>
            <a:r>
              <a:rPr lang="ar-SA" dirty="0" smtClean="0"/>
              <a:t> الذي كانوا يسيَرون الأمور في جبل شمر، وانضمام فئات من شمر نفسها إلى حركة الإخوان، إلى جانب فقدان زعماء جبل شمر مساندة الدولة العثمانية إثر هزيمتها في الحرب العالمية الأولى.</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81</a:t>
            </a:fld>
            <a:endParaRPr lang="ar-SA"/>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استكمال توحيد نجد </a:t>
            </a:r>
            <a:endParaRPr lang="ar-SA" dirty="0"/>
          </a:p>
        </p:txBody>
      </p:sp>
      <p:sp>
        <p:nvSpPr>
          <p:cNvPr id="3" name="عنصر نائب للمحتوى 2"/>
          <p:cNvSpPr>
            <a:spLocks noGrp="1"/>
          </p:cNvSpPr>
          <p:nvPr>
            <p:ph idx="1"/>
          </p:nvPr>
        </p:nvSpPr>
        <p:spPr/>
        <p:txBody>
          <a:bodyPr>
            <a:normAutofit/>
          </a:bodyPr>
          <a:lstStyle/>
          <a:p>
            <a:r>
              <a:rPr lang="ar-SA" dirty="0" smtClean="0"/>
              <a:t>وتطورت الخلافات بين آل رشيد في حائل في رجب عام 1338هـ؛ عندما أقدم عبد الله بن طلال على قتل الأمير سعود بن عبد العزيز غدرا خارج بلدة حائل، وقتل مماليك سعود القاتل فورا، وعادوا إل حائل ومعهم الأمير عبد الله بن متعب بن عبد العزيز، الذي بويع أميرا للجبل. وكان موقفه ضعيفا، وأرسل وفدا إلى الملك عبد العزيز لتجديد الصلح بين الجانبين.</a:t>
            </a:r>
          </a:p>
          <a:p>
            <a:r>
              <a:rPr lang="ar-SA" dirty="0" smtClean="0"/>
              <a:t> لكن الملك عبد العزيز  اشترط  أن تكون الشؤون الداخلية لآل رشيد، والخارجية في يده، فلم يتفق الطرفان. وأظهر الملك عبد العزيز الحزم في تعامله مع آل رشيد بع الحرب، خصوصا بعد تحسن موقفه العسكري بعد انتصاره في تربة عام 1337هـ، وما حققه من نجاح في عسير عام 1338هـ.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82</a:t>
            </a:fld>
            <a:endParaRPr lang="ar-SA"/>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استكمال توحيد نجد</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واعتقد الملك بضرورة إنهاء إمارة آل رشيد تجنبا لما قد يحدث من تحالف بينهم وبين الأشراف الذين يحيطون </a:t>
            </a:r>
            <a:r>
              <a:rPr lang="ar-SA" dirty="0" err="1" smtClean="0"/>
              <a:t>به</a:t>
            </a:r>
            <a:r>
              <a:rPr lang="ar-SA" dirty="0" smtClean="0"/>
              <a:t> في كل من الحجاز والعراق وشرق الأردن. </a:t>
            </a:r>
            <a:endParaRPr lang="en-US" dirty="0" smtClean="0"/>
          </a:p>
          <a:p>
            <a:r>
              <a:rPr lang="ar-SA" dirty="0" smtClean="0"/>
              <a:t>     بدأت العمليات العسكرية ضد إمارة آل رشيد في شوال عام 1338هـ، عندما </a:t>
            </a:r>
            <a:r>
              <a:rPr lang="ar-SA" dirty="0" err="1" smtClean="0"/>
              <a:t>ارسل</a:t>
            </a:r>
            <a:r>
              <a:rPr lang="ar-SA" dirty="0" smtClean="0"/>
              <a:t> الملك ابنه سعود بقوة كبيرة من الإخوان صوب جبل شمر، فنجحت في إغارتها على فئة من شمر في </a:t>
            </a:r>
            <a:r>
              <a:rPr lang="ar-SA" dirty="0" err="1" smtClean="0"/>
              <a:t>الشُعيبة</a:t>
            </a:r>
            <a:r>
              <a:rPr lang="ar-SA" dirty="0" smtClean="0"/>
              <a:t>،</a:t>
            </a:r>
          </a:p>
          <a:p>
            <a:r>
              <a:rPr lang="ar-SA" dirty="0" smtClean="0"/>
              <a:t> ثم عادت من هناك. ولما تفرغ الملك من مسألة الكويت عام 1339هـ، أذن للإخوان بمهاجمة بلدان جبل شمر وباديته، ونجحت في مواجهاتها رغم كثرة خصومها.  ثم توجه الملك عبد العزيز إلى </a:t>
            </a:r>
            <a:r>
              <a:rPr lang="ar-SA" dirty="0" err="1" smtClean="0"/>
              <a:t>القصيم</a:t>
            </a:r>
            <a:r>
              <a:rPr lang="ar-SA" dirty="0" smtClean="0"/>
              <a:t>، وأمر أتباعه خاصة الإخوان، بالاستعداد لغزو جبل شمر. وقسمهم إلى قسمين؛ أحدهما بقيادة ابنه سعود، والآخر بقيادة أخيه محمد.</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83</a:t>
            </a:fld>
            <a:endParaRPr lang="ar-SA"/>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استكمال توحيد نجد</a:t>
            </a:r>
            <a:endParaRPr lang="ar-SA" dirty="0"/>
          </a:p>
        </p:txBody>
      </p:sp>
      <p:sp>
        <p:nvSpPr>
          <p:cNvPr id="3" name="عنصر نائب للمحتوى 2"/>
          <p:cNvSpPr>
            <a:spLocks noGrp="1"/>
          </p:cNvSpPr>
          <p:nvPr>
            <p:ph idx="1"/>
          </p:nvPr>
        </p:nvSpPr>
        <p:spPr/>
        <p:txBody>
          <a:bodyPr>
            <a:normAutofit/>
          </a:bodyPr>
          <a:lstStyle/>
          <a:p>
            <a:r>
              <a:rPr lang="ar-SA" dirty="0" smtClean="0"/>
              <a:t>اتجه سعود بمن معه وهاجم فئات من بادية شمر، وغنم منها أموالا كثيرة. أما محمد فاتجه إلى حائل وحاصرها. واستأذنه كبارها بذهاب وفد منهم لمفاوضة الملك، فأذن لهم. وعرض الوفد أن تكون الشؤون الخارجية بيد الملك، لكنه رفض؛ وطلب توحيد جبل شمر مع بقية البلاد تحت قيادته. ورفض آل رشيد ذلك. واستمر حصار حائل،</a:t>
            </a:r>
          </a:p>
          <a:p>
            <a:r>
              <a:rPr lang="ar-SA" dirty="0" smtClean="0"/>
              <a:t> بعد أن أصبحت القيادة لسعود بن عبد العزيز. وأثناء الحصار حضر إلى حائل محمد بن طلال بن رشيد، بترتيب مع بعض زعمائها؛ مما دفع الأمير عبد الله بن متعب إلى اللجوء إلى معسكر سعود، الذي ترك الحصار وذهب </a:t>
            </a:r>
            <a:r>
              <a:rPr lang="ar-SA" dirty="0" err="1" smtClean="0"/>
              <a:t>به</a:t>
            </a:r>
            <a:r>
              <a:rPr lang="ar-SA" dirty="0" smtClean="0"/>
              <a:t> إلى والده. واستولى محمد بن طلال على مقاليد الأمور في حائل،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84</a:t>
            </a:fld>
            <a:endParaRPr lang="ar-SA"/>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استكمال توحيد نجد</a:t>
            </a:r>
            <a:endParaRPr lang="ar-SA" dirty="0"/>
          </a:p>
        </p:txBody>
      </p:sp>
      <p:sp>
        <p:nvSpPr>
          <p:cNvPr id="3" name="عنصر نائب للمحتوى 2"/>
          <p:cNvSpPr>
            <a:spLocks noGrp="1"/>
          </p:cNvSpPr>
          <p:nvPr>
            <p:ph idx="1"/>
          </p:nvPr>
        </p:nvSpPr>
        <p:spPr/>
        <p:txBody>
          <a:bodyPr/>
          <a:lstStyle/>
          <a:p>
            <a:r>
              <a:rPr lang="ar-SA" b="1" dirty="0" smtClean="0"/>
              <a:t>، </a:t>
            </a:r>
            <a:r>
              <a:rPr lang="ar-SA" dirty="0" smtClean="0"/>
              <a:t>واستغل غياب سعود،  </a:t>
            </a:r>
          </a:p>
          <a:p>
            <a:r>
              <a:rPr lang="ar-SA" dirty="0" smtClean="0"/>
              <a:t>     وعامل الملك عبد العزيز، أهالي حائل بالحسنى. ووزع عليهم الأطعمة،</a:t>
            </a:r>
          </a:p>
          <a:p>
            <a:r>
              <a:rPr lang="ar-SA" dirty="0" smtClean="0"/>
              <a:t> ثم عاد إلى الرياض ومعه ابن طلال وبقية أفراد آل رشيد حيث أقاموا معززين.</a:t>
            </a:r>
          </a:p>
          <a:p>
            <a:r>
              <a:rPr lang="ar-SA" dirty="0" smtClean="0"/>
              <a:t> وعين في إمارة الجبل </a:t>
            </a:r>
            <a:r>
              <a:rPr lang="ar-SA" dirty="0" err="1" smtClean="0"/>
              <a:t>ابراهيم</a:t>
            </a:r>
            <a:r>
              <a:rPr lang="ar-SA" dirty="0" smtClean="0"/>
              <a:t> بن </a:t>
            </a:r>
            <a:r>
              <a:rPr lang="ar-SA" dirty="0" err="1" smtClean="0"/>
              <a:t>سبهان</a:t>
            </a:r>
            <a:endParaRPr lang="ar-SA" dirty="0" smtClean="0"/>
          </a:p>
          <a:p>
            <a:r>
              <a:rPr lang="ar-SA" dirty="0" smtClean="0"/>
              <a:t>، ثم أحل مكانه عبد العزيز بن مساعد بن </a:t>
            </a:r>
            <a:r>
              <a:rPr lang="ar-SA" dirty="0" err="1" smtClean="0"/>
              <a:t>جلوي</a:t>
            </a:r>
            <a:r>
              <a:rPr lang="ar-SA" b="1"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85</a:t>
            </a:fld>
            <a:endParaRPr lang="ar-SA"/>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توحيد منطقه عسير </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قاوم أهل عسير  قوات محمد علي باشا والي مصر، وكذلك جيوش الدولة العثمانية، التي تمكنت من السيطرة على عسير</a:t>
            </a:r>
          </a:p>
          <a:p>
            <a:r>
              <a:rPr lang="ar-SA" dirty="0" smtClean="0"/>
              <a:t> لكن المقاومة لم تنقطع. وجعل العثمانيون محمد بن </a:t>
            </a:r>
            <a:r>
              <a:rPr lang="ar-SA" dirty="0" err="1" smtClean="0"/>
              <a:t>عائض</a:t>
            </a:r>
            <a:r>
              <a:rPr lang="ar-SA" dirty="0" smtClean="0"/>
              <a:t> معاونا للمتصرف العثماني في عسير، بوساطة من شريف مكة. </a:t>
            </a:r>
          </a:p>
          <a:p>
            <a:r>
              <a:rPr lang="ar-SA" dirty="0" smtClean="0"/>
              <a:t>ولما انسحب العثمانيون من عسير في أعقاب عام 1336هـ، استقل حسن بحكمها. وتطلع جيران عسير إلى التوسع على حسابها بعد انسحاب العثمانيين، خصوصا الإدريسي حاكم جازان،</a:t>
            </a:r>
          </a:p>
          <a:p>
            <a:r>
              <a:rPr lang="ar-SA" dirty="0" smtClean="0"/>
              <a:t> والشريف حسين حاكم الحجاز. وانقسم زعماء عسير بين الحاكمين.</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86</a:t>
            </a:fld>
            <a:endParaRPr lang="ar-SA"/>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توحيد منطقه عسير </a:t>
            </a:r>
            <a:endParaRPr lang="ar-SA" dirty="0"/>
          </a:p>
        </p:txBody>
      </p:sp>
      <p:sp>
        <p:nvSpPr>
          <p:cNvPr id="3" name="عنصر نائب للمحتوى 2"/>
          <p:cNvSpPr>
            <a:spLocks noGrp="1"/>
          </p:cNvSpPr>
          <p:nvPr>
            <p:ph idx="1"/>
          </p:nvPr>
        </p:nvSpPr>
        <p:spPr/>
        <p:txBody>
          <a:bodyPr/>
          <a:lstStyle/>
          <a:p>
            <a:r>
              <a:rPr lang="ar-SA" dirty="0" smtClean="0"/>
              <a:t> ولما تعززت قوة الملك عبد العزيز بعد انتصاره على قوات الشريف حسين في معركة تربة عام 1337هـ ، وتعزز نفوذه في المناطق المجاورة لعسير، وتأثرت فئات من قبائلها بحركة الإخوان، خصوصا </a:t>
            </a:r>
            <a:r>
              <a:rPr lang="ar-SA" dirty="0" err="1" smtClean="0"/>
              <a:t>قحطان</a:t>
            </a:r>
            <a:r>
              <a:rPr lang="ar-SA" dirty="0" smtClean="0"/>
              <a:t> </a:t>
            </a:r>
            <a:r>
              <a:rPr lang="ar-SA" dirty="0" err="1" smtClean="0"/>
              <a:t>وزهران</a:t>
            </a:r>
            <a:r>
              <a:rPr lang="ar-SA" dirty="0" smtClean="0"/>
              <a:t>؛ مما أدى إلى خلافها مع الأمير حسن بن </a:t>
            </a:r>
            <a:r>
              <a:rPr lang="ar-SA" dirty="0" err="1" smtClean="0"/>
              <a:t>عائض</a:t>
            </a:r>
            <a:r>
              <a:rPr lang="ar-SA" dirty="0" smtClean="0"/>
              <a:t>. واتصلت بعض هذه الفئات بالملك عبد العزيز،</a:t>
            </a:r>
          </a:p>
          <a:p>
            <a:r>
              <a:rPr lang="ar-SA" dirty="0" smtClean="0"/>
              <a:t> وشكت إليه تصرفات أميرهم؛ فأرسل الملك وفدا للتوسط بين الطرفين، لكن ابن </a:t>
            </a:r>
            <a:r>
              <a:rPr lang="ar-SA" dirty="0" err="1" smtClean="0"/>
              <a:t>عائض</a:t>
            </a:r>
            <a:r>
              <a:rPr lang="ar-SA" dirty="0" smtClean="0"/>
              <a:t> رفض التوسط، باعتباره تدخلا من ابن سعود في شؤونه الداخلية. أضيف إلى ذلك علاقة الملك عبد العزيز الجيدة آنذاك بالإدريسي المناوئ لابن </a:t>
            </a:r>
            <a:r>
              <a:rPr lang="ar-SA" dirty="0" err="1" smtClean="0"/>
              <a:t>عائض</a:t>
            </a:r>
            <a:r>
              <a:rPr lang="ar-SA" dirty="0" smtClean="0"/>
              <a:t>، الذي حذر ابن سعود من امتداد نفوذ الشريف حسين إلى عسير.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87</a:t>
            </a:fld>
            <a:endParaRPr lang="ar-SA"/>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توحيدعسير</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dirty="0" smtClean="0"/>
              <a:t>واعتقد الملك عبد العزيز أن الوقت مناسب لتحركه نحو عسير. وأرسل جيشا عام 1338هـ، بقيادة الأمير عبد العزيز بن مساعد. ودارت بين هذا الجيش وابن </a:t>
            </a:r>
            <a:r>
              <a:rPr lang="ar-SA" dirty="0" err="1" smtClean="0"/>
              <a:t>عائض</a:t>
            </a:r>
            <a:r>
              <a:rPr lang="ar-SA" dirty="0" smtClean="0"/>
              <a:t> معركة في حجلة، انهزم </a:t>
            </a:r>
            <a:r>
              <a:rPr lang="ar-SA" dirty="0" err="1" smtClean="0"/>
              <a:t>بها</a:t>
            </a:r>
            <a:r>
              <a:rPr lang="ar-SA" dirty="0" smtClean="0"/>
              <a:t> ابن </a:t>
            </a:r>
            <a:r>
              <a:rPr lang="ar-SA" dirty="0" err="1" smtClean="0"/>
              <a:t>عائض</a:t>
            </a:r>
            <a:r>
              <a:rPr lang="ar-SA" dirty="0" smtClean="0"/>
              <a:t> وعاد إلى أبها، ولما لاحقه ابن مساعد </a:t>
            </a:r>
            <a:r>
              <a:rPr lang="ar-SA" dirty="0" err="1" smtClean="0"/>
              <a:t>إلتجأ</a:t>
            </a:r>
            <a:r>
              <a:rPr lang="ar-SA" dirty="0" smtClean="0"/>
              <a:t>  إلى جبل حرملة. واستسلم لاحقا هو وأسرته للقائد السعودي،وأرسلوا إلى الرياض</a:t>
            </a:r>
          </a:p>
          <a:p>
            <a:r>
              <a:rPr lang="ar-SA" dirty="0" smtClean="0"/>
              <a:t>، حيث لاقوا الرعاية والتكريم. أقام  آل </a:t>
            </a:r>
            <a:r>
              <a:rPr lang="ar-SA" dirty="0" err="1" smtClean="0"/>
              <a:t>عائض</a:t>
            </a:r>
            <a:r>
              <a:rPr lang="ar-SA" dirty="0" smtClean="0"/>
              <a:t> فترة في الرياض، ثم عادوا إلى عسير، وخصصت لهم مرتبات شهرية. وعين الملك أميرا من قبله على عسير، لكن شكاوى السكان عليه لم تنقطع، فاستبدل بآخر، واستمرت الشكاوى، وقد قد يكون آل </a:t>
            </a:r>
            <a:r>
              <a:rPr lang="ar-SA" dirty="0" err="1" smtClean="0"/>
              <a:t>عائض</a:t>
            </a:r>
            <a:r>
              <a:rPr lang="ar-SA" dirty="0" smtClean="0"/>
              <a:t> ساهموا بمثل هذه الأمور</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88</a:t>
            </a:fld>
            <a:endParaRPr lang="ar-SA"/>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توحيدعسير</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وقد قد يكون آل </a:t>
            </a:r>
            <a:r>
              <a:rPr lang="ar-SA" dirty="0" err="1" smtClean="0"/>
              <a:t>عائض</a:t>
            </a:r>
            <a:r>
              <a:rPr lang="ar-SA" dirty="0" smtClean="0"/>
              <a:t> ساهموا بمثل هذه الأمور. ثم تزعم حسن بن </a:t>
            </a:r>
            <a:r>
              <a:rPr lang="ar-SA" dirty="0" err="1" smtClean="0"/>
              <a:t>عائض</a:t>
            </a:r>
            <a:r>
              <a:rPr lang="ar-SA" dirty="0" smtClean="0"/>
              <a:t> ثورة في عسير، وحاصر الأمير السعودي وحاميته في أبها، مما اضطر الأمير إلى الخروج منها بقواته وأسلحته.</a:t>
            </a:r>
            <a:endParaRPr lang="en-US" dirty="0" smtClean="0"/>
          </a:p>
          <a:p>
            <a:r>
              <a:rPr lang="ar-SA" dirty="0" smtClean="0"/>
              <a:t>            وتزامن ذلك مع تمكن الملك عبد العزيز من توحيد جبل شمر، فلما علم بما حدث في عسير أرسل جيشا بقيادة ابنه فيصل قوامه ستة آلاف مقاتل معظمهم من الإخوان. انطلق الجيش من نجد في شوال عام 1340هـ، ولما اقترب من عسير التحق </a:t>
            </a:r>
            <a:r>
              <a:rPr lang="ar-SA" dirty="0" err="1" smtClean="0"/>
              <a:t>به</a:t>
            </a:r>
            <a:r>
              <a:rPr lang="ar-SA" dirty="0" smtClean="0"/>
              <a:t> أربعة آلاف مقاتل من </a:t>
            </a:r>
            <a:r>
              <a:rPr lang="ar-SA" dirty="0" err="1" smtClean="0"/>
              <a:t>قحطان</a:t>
            </a:r>
            <a:r>
              <a:rPr lang="ar-SA" dirty="0" smtClean="0"/>
              <a:t> </a:t>
            </a:r>
            <a:r>
              <a:rPr lang="ar-SA" dirty="0" err="1" smtClean="0"/>
              <a:t>وزهران</a:t>
            </a:r>
            <a:r>
              <a:rPr lang="ar-SA" dirty="0" smtClean="0"/>
              <a:t> وشهران وغيرها. وواصل زحفه نحو أبها، ولما اقترب منها تركها آل </a:t>
            </a:r>
            <a:r>
              <a:rPr lang="ar-SA" dirty="0" err="1" smtClean="0"/>
              <a:t>عائض</a:t>
            </a:r>
            <a:r>
              <a:rPr lang="ar-SA" dirty="0" smtClean="0"/>
              <a:t> وأنصارهم. ولجأ حسن إلى حرملة، ومحمد بن </a:t>
            </a:r>
            <a:r>
              <a:rPr lang="ar-SA" dirty="0" err="1" smtClean="0"/>
              <a:t>عائض</a:t>
            </a:r>
            <a:r>
              <a:rPr lang="ar-SA" dirty="0" smtClean="0"/>
              <a:t> إلى </a:t>
            </a:r>
            <a:r>
              <a:rPr lang="ar-SA" dirty="0" err="1" smtClean="0"/>
              <a:t>القنفذة</a:t>
            </a:r>
            <a:r>
              <a:rPr lang="ar-SA" b="1" dirty="0" smtClean="0"/>
              <a:t>،</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89</a:t>
            </a:fld>
            <a:endParaRPr lang="ar-SA"/>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منطقه عسير</a:t>
            </a:r>
            <a:endParaRPr lang="ar-SA" dirty="0"/>
          </a:p>
        </p:txBody>
      </p:sp>
      <p:sp>
        <p:nvSpPr>
          <p:cNvPr id="3" name="عنصر نائب للمحتوى 2"/>
          <p:cNvSpPr>
            <a:spLocks noGrp="1"/>
          </p:cNvSpPr>
          <p:nvPr>
            <p:ph idx="1"/>
          </p:nvPr>
        </p:nvSpPr>
        <p:spPr/>
        <p:txBody>
          <a:bodyPr>
            <a:normAutofit/>
          </a:bodyPr>
          <a:lstStyle/>
          <a:p>
            <a:r>
              <a:rPr lang="ar-SA" dirty="0" smtClean="0"/>
              <a:t>حيث استنجد بالملك حسين؛ فأمده بسرية صغيرة ومائتي جندي.</a:t>
            </a:r>
          </a:p>
          <a:p>
            <a:r>
              <a:rPr lang="ar-SA" dirty="0" smtClean="0"/>
              <a:t> وتمكن فيصل من اقتحام حرملة، لكن حسن فر منها.</a:t>
            </a:r>
          </a:p>
          <a:p>
            <a:r>
              <a:rPr lang="ar-SA" dirty="0" smtClean="0"/>
              <a:t> وانتصر أتباعه من الإخوان على محمد بن </a:t>
            </a:r>
            <a:r>
              <a:rPr lang="ar-SA" dirty="0" err="1" smtClean="0"/>
              <a:t>عائض</a:t>
            </a:r>
            <a:r>
              <a:rPr lang="ar-SA" dirty="0" smtClean="0"/>
              <a:t>. </a:t>
            </a:r>
          </a:p>
          <a:p>
            <a:r>
              <a:rPr lang="ar-SA" dirty="0" smtClean="0"/>
              <a:t>وعين سعد بن </a:t>
            </a:r>
            <a:r>
              <a:rPr lang="ar-SA" dirty="0" err="1" smtClean="0"/>
              <a:t>عفيصان</a:t>
            </a:r>
            <a:r>
              <a:rPr lang="ar-SA" dirty="0" smtClean="0"/>
              <a:t> أميرا على عسير، وأبقى معه خمسمائة مقاتل، وعاد إلى الرياض.</a:t>
            </a:r>
            <a:endParaRPr lang="en-US" dirty="0" smtClean="0"/>
          </a:p>
          <a:p>
            <a:r>
              <a:rPr lang="ar-SA" dirty="0" smtClean="0"/>
              <a:t>             وأعاد آل </a:t>
            </a:r>
            <a:r>
              <a:rPr lang="ar-SA" dirty="0" err="1" smtClean="0"/>
              <a:t>عائض</a:t>
            </a:r>
            <a:r>
              <a:rPr lang="ar-SA" dirty="0" smtClean="0"/>
              <a:t> تجميع أنصارهم، وحصلوا على معونة من الملك حسين، وحاصروا ابن </a:t>
            </a:r>
            <a:r>
              <a:rPr lang="ar-SA" dirty="0" err="1" smtClean="0"/>
              <a:t>عفيصان</a:t>
            </a:r>
            <a:r>
              <a:rPr lang="ar-SA" dirty="0" smtClean="0"/>
              <a:t> في أبها،</a:t>
            </a:r>
          </a:p>
          <a:p>
            <a:r>
              <a:rPr lang="ar-SA" dirty="0" smtClean="0"/>
              <a:t> وكادت تسقط في أيديهم لولا وصول نجدة من الرياض. وتولى إمارة عسير خلفا لابن </a:t>
            </a:r>
            <a:r>
              <a:rPr lang="ar-SA" dirty="0" err="1" smtClean="0"/>
              <a:t>عفيصان</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90</a:t>
            </a:fld>
            <a:endParaRPr lang="ar-SA"/>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منطقه عسير</a:t>
            </a:r>
            <a:endParaRPr lang="ar-SA" dirty="0"/>
          </a:p>
        </p:txBody>
      </p:sp>
      <p:sp>
        <p:nvSpPr>
          <p:cNvPr id="3" name="عنصر نائب للمحتوى 2"/>
          <p:cNvSpPr>
            <a:spLocks noGrp="1"/>
          </p:cNvSpPr>
          <p:nvPr>
            <p:ph idx="1"/>
          </p:nvPr>
        </p:nvSpPr>
        <p:spPr/>
        <p:txBody>
          <a:bodyPr>
            <a:normAutofit/>
          </a:bodyPr>
          <a:lstStyle/>
          <a:p>
            <a:pPr>
              <a:buNone/>
            </a:pPr>
            <a:endParaRPr lang="ar-SA" dirty="0" smtClean="0"/>
          </a:p>
          <a:p>
            <a:endParaRPr lang="ar-SA" dirty="0" smtClean="0"/>
          </a:p>
          <a:p>
            <a:r>
              <a:rPr lang="ar-SA" dirty="0" smtClean="0"/>
              <a:t> عبد العزيز بن </a:t>
            </a:r>
            <a:r>
              <a:rPr lang="ar-SA" dirty="0" err="1" smtClean="0"/>
              <a:t>ابراهيم</a:t>
            </a:r>
            <a:r>
              <a:rPr lang="ar-SA" dirty="0" smtClean="0"/>
              <a:t>، </a:t>
            </a:r>
            <a:r>
              <a:rPr lang="ar-SA" dirty="0" err="1" smtClean="0"/>
              <a:t>الذ</a:t>
            </a:r>
            <a:r>
              <a:rPr lang="ar-SA" dirty="0" smtClean="0"/>
              <a:t> امتاز بالدهاء والحزم. وقد نجح بالتفاوض مع ابن </a:t>
            </a:r>
            <a:r>
              <a:rPr lang="ar-SA" dirty="0" err="1" smtClean="0"/>
              <a:t>عائض</a:t>
            </a:r>
            <a:r>
              <a:rPr lang="ar-SA" dirty="0" smtClean="0"/>
              <a:t> في حرملة،</a:t>
            </a:r>
          </a:p>
          <a:p>
            <a:endParaRPr lang="ar-SA" dirty="0" smtClean="0"/>
          </a:p>
          <a:p>
            <a:r>
              <a:rPr lang="ar-SA" dirty="0" smtClean="0"/>
              <a:t> واستقدمه إلى أبها، وأكرمه.</a:t>
            </a:r>
          </a:p>
          <a:p>
            <a:r>
              <a:rPr lang="ar-SA" dirty="0" smtClean="0"/>
              <a:t> واتفق معه على سلام أدى إلى ترحيله إلى الرياض. </a:t>
            </a:r>
          </a:p>
          <a:p>
            <a:r>
              <a:rPr lang="ar-SA" dirty="0" smtClean="0"/>
              <a:t>وبذلك توحدت عسير مع بقية البلاد السعودية تحت حكم الملك عبد العزيز</a:t>
            </a:r>
            <a:r>
              <a:rPr lang="ar-SA" b="1" dirty="0" smtClean="0"/>
              <a:t>. </a:t>
            </a:r>
            <a:endParaRPr lang="en-US" dirty="0" smtClean="0"/>
          </a:p>
          <a:p>
            <a:r>
              <a:rPr lang="ar-SA" dirty="0" smtClean="0"/>
              <a:t> </a:t>
            </a:r>
            <a:r>
              <a:rPr lang="ar-SA" smtClean="0"/>
              <a:t> </a:t>
            </a:r>
            <a:endParaRPr lang="en-US" dirty="0" smtClean="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91</a:t>
            </a:fld>
            <a:endParaRPr lang="ar-SA"/>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t>المحاضر </a:t>
            </a:r>
            <a:r>
              <a:rPr lang="ar-SA" dirty="0" err="1" smtClean="0"/>
              <a:t>ه</a:t>
            </a:r>
            <a:r>
              <a:rPr lang="ar-SA" dirty="0" smtClean="0"/>
              <a:t> </a:t>
            </a:r>
            <a:r>
              <a:rPr lang="ar-SA" dirty="0" err="1" smtClean="0"/>
              <a:t>العاشره</a:t>
            </a:r>
            <a:r>
              <a:rPr lang="ar-SA" dirty="0" smtClean="0"/>
              <a:t> </a:t>
            </a:r>
            <a:endParaRPr lang="ar-SA" dirty="0"/>
          </a:p>
        </p:txBody>
      </p:sp>
      <p:sp>
        <p:nvSpPr>
          <p:cNvPr id="3" name="عنصر نائب للمحتوى 2"/>
          <p:cNvSpPr>
            <a:spLocks noGrp="1"/>
          </p:cNvSpPr>
          <p:nvPr>
            <p:ph idx="1"/>
          </p:nvPr>
        </p:nvSpPr>
        <p:spPr/>
        <p:txBody>
          <a:bodyPr/>
          <a:lstStyle/>
          <a:p>
            <a:pPr>
              <a:buNone/>
            </a:pPr>
            <a:endParaRPr lang="ar-SA" dirty="0" smtClean="0"/>
          </a:p>
          <a:p>
            <a:r>
              <a:rPr lang="ar-SA" sz="3600" dirty="0" smtClean="0"/>
              <a:t>وسندرس ذلك من خلال المواضيع التالية </a:t>
            </a:r>
            <a:endParaRPr lang="en-US" sz="3600" dirty="0" smtClean="0"/>
          </a:p>
          <a:p>
            <a:pPr>
              <a:buNone/>
            </a:pPr>
            <a:r>
              <a:rPr lang="ar-SA" sz="4800" dirty="0" smtClean="0">
                <a:latin typeface="Andalus" pitchFamily="18" charset="-78"/>
                <a:ea typeface="Batang" pitchFamily="18" charset="-127"/>
                <a:cs typeface="Andalus" pitchFamily="18" charset="-78"/>
              </a:rPr>
              <a:t>توحيد </a:t>
            </a:r>
            <a:r>
              <a:rPr lang="ar-SA" sz="4800" dirty="0" err="1" smtClean="0">
                <a:latin typeface="Andalus" pitchFamily="18" charset="-78"/>
                <a:ea typeface="Batang" pitchFamily="18" charset="-127"/>
                <a:cs typeface="Andalus" pitchFamily="18" charset="-78"/>
              </a:rPr>
              <a:t>الجحاز</a:t>
            </a:r>
            <a:r>
              <a:rPr lang="ar-SA" sz="4800" dirty="0" smtClean="0">
                <a:latin typeface="Andalus" pitchFamily="18" charset="-78"/>
                <a:ea typeface="Batang" pitchFamily="18" charset="-127"/>
                <a:cs typeface="Andalus" pitchFamily="18" charset="-78"/>
              </a:rPr>
              <a:t> </a:t>
            </a:r>
          </a:p>
          <a:p>
            <a:pPr>
              <a:buNone/>
            </a:pPr>
            <a:r>
              <a:rPr lang="ar-SA" sz="4800" dirty="0" smtClean="0">
                <a:latin typeface="Andalus" pitchFamily="18" charset="-78"/>
                <a:ea typeface="Batang" pitchFamily="18" charset="-127"/>
                <a:cs typeface="Andalus" pitchFamily="18" charset="-78"/>
              </a:rPr>
              <a:t>نهاية المحاضرة </a:t>
            </a:r>
            <a:r>
              <a:rPr lang="ar-SA" sz="4800" dirty="0" err="1" smtClean="0">
                <a:latin typeface="Andalus" pitchFamily="18" charset="-78"/>
                <a:ea typeface="Batang" pitchFamily="18" charset="-127"/>
                <a:cs typeface="Andalus" pitchFamily="18" charset="-78"/>
              </a:rPr>
              <a:t>العاشره</a:t>
            </a:r>
            <a:r>
              <a:rPr lang="ar-SA" sz="4800" dirty="0" smtClean="0">
                <a:latin typeface="Andalus" pitchFamily="18" charset="-78"/>
                <a:ea typeface="Batang" pitchFamily="18" charset="-127"/>
                <a:cs typeface="Andalus" pitchFamily="18" charset="-78"/>
              </a:rPr>
              <a:t> </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92</a:t>
            </a:fld>
            <a:endParaRPr lang="ar-SA"/>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5400" dirty="0" smtClean="0">
                <a:latin typeface="Andalus" pitchFamily="18" charset="-78"/>
                <a:ea typeface="Batang" pitchFamily="18" charset="-127"/>
                <a:cs typeface="Andalus" pitchFamily="18" charset="-78"/>
              </a:rPr>
              <a:t>توحيد </a:t>
            </a:r>
            <a:r>
              <a:rPr lang="ar-SA" sz="5400" dirty="0" err="1" smtClean="0">
                <a:latin typeface="Andalus" pitchFamily="18" charset="-78"/>
                <a:ea typeface="Batang" pitchFamily="18" charset="-127"/>
                <a:cs typeface="Andalus" pitchFamily="18" charset="-78"/>
              </a:rPr>
              <a:t>الجحاز</a:t>
            </a:r>
            <a:r>
              <a:rPr lang="ar-SA" sz="5400" dirty="0" smtClean="0">
                <a:latin typeface="Andalus" pitchFamily="18" charset="-78"/>
                <a:ea typeface="Batang" pitchFamily="18" charset="-127"/>
                <a:cs typeface="Andalus" pitchFamily="18" charset="-78"/>
              </a:rPr>
              <a:t> </a:t>
            </a:r>
            <a:endParaRPr lang="ar-SA" sz="5400" dirty="0">
              <a:latin typeface="Andalus" pitchFamily="18" charset="-78"/>
              <a:ea typeface="Batang" pitchFamily="18" charset="-127"/>
              <a:cs typeface="Andalus" pitchFamily="18" charset="-78"/>
            </a:endParaRPr>
          </a:p>
        </p:txBody>
      </p:sp>
      <p:sp>
        <p:nvSpPr>
          <p:cNvPr id="3" name="عنصر نائب للمحتوى 2"/>
          <p:cNvSpPr>
            <a:spLocks noGrp="1"/>
          </p:cNvSpPr>
          <p:nvPr>
            <p:ph idx="1"/>
          </p:nvPr>
        </p:nvSpPr>
        <p:spPr/>
        <p:txBody>
          <a:bodyPr/>
          <a:lstStyle/>
          <a:p>
            <a:r>
              <a:rPr lang="ar-SA" dirty="0" smtClean="0"/>
              <a:t>خرج الحجاز عن حكم الدولة السعودية الأولى، وعين محمد علي باشا والي مصر، محمد بن عون  شريفا على مكة، وقد تسلم الشريف الحسين بن علي بن محمد عون </a:t>
            </a:r>
            <a:r>
              <a:rPr lang="ar-SA" dirty="0" err="1" smtClean="0"/>
              <a:t>شرافة</a:t>
            </a:r>
            <a:r>
              <a:rPr lang="ar-SA" dirty="0" smtClean="0"/>
              <a:t> مكة عام 1326هـ،</a:t>
            </a:r>
          </a:p>
          <a:p>
            <a:r>
              <a:rPr lang="ar-SA" dirty="0" smtClean="0"/>
              <a:t> الذي أشرنا سابقا إلى حملته على نجد، وكذلك إلى  تذبذب علاقته بالملك عبد العزيز خلال الحرب العالمية الأولى</a:t>
            </a:r>
          </a:p>
          <a:p>
            <a:r>
              <a:rPr lang="ar-SA" dirty="0" smtClean="0"/>
              <a:t>، وخلافهما على واحتي تربة والخربة التابعتين إداريا حينذاك إلى الشريف حسين. خصوصا بعد خروج أمير </a:t>
            </a:r>
            <a:r>
              <a:rPr lang="ar-SA" dirty="0" err="1" smtClean="0"/>
              <a:t>الخرمة</a:t>
            </a:r>
            <a:r>
              <a:rPr lang="ar-SA" dirty="0" smtClean="0"/>
              <a:t> الشريف خالد بن </a:t>
            </a:r>
            <a:r>
              <a:rPr lang="ar-SA" dirty="0" err="1" smtClean="0"/>
              <a:t>لؤي</a:t>
            </a:r>
            <a:r>
              <a:rPr lang="ar-SA" dirty="0" smtClean="0"/>
              <a:t>، عن طاعة الحسين، وانضمامه إلى جانب الملك عبد العزيز،</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93</a:t>
            </a:fld>
            <a:endParaRPr lang="ar-SA"/>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800" dirty="0" smtClean="0">
                <a:latin typeface="Andalus" pitchFamily="18" charset="-78"/>
                <a:ea typeface="Batang" pitchFamily="18" charset="-127"/>
                <a:cs typeface="Andalus" pitchFamily="18" charset="-78"/>
              </a:rPr>
              <a:t>توحيد </a:t>
            </a:r>
            <a:r>
              <a:rPr lang="ar-SA" sz="4800" dirty="0" err="1" smtClean="0">
                <a:latin typeface="Andalus" pitchFamily="18" charset="-78"/>
                <a:ea typeface="Batang" pitchFamily="18" charset="-127"/>
                <a:cs typeface="Andalus" pitchFamily="18" charset="-78"/>
              </a:rPr>
              <a:t>الجحاز</a:t>
            </a:r>
            <a:r>
              <a:rPr lang="ar-SA" sz="4800" dirty="0" smtClean="0">
                <a:latin typeface="Andalus" pitchFamily="18" charset="-78"/>
                <a:ea typeface="Batang" pitchFamily="18" charset="-127"/>
                <a:cs typeface="Andalus" pitchFamily="18" charset="-78"/>
              </a:rPr>
              <a:t> </a:t>
            </a:r>
            <a:endParaRPr lang="ar-SA" dirty="0"/>
          </a:p>
        </p:txBody>
      </p:sp>
      <p:sp>
        <p:nvSpPr>
          <p:cNvPr id="3" name="عنصر نائب للمحتوى 2"/>
          <p:cNvSpPr>
            <a:spLocks noGrp="1"/>
          </p:cNvSpPr>
          <p:nvPr>
            <p:ph idx="1"/>
          </p:nvPr>
        </p:nvSpPr>
        <p:spPr/>
        <p:txBody>
          <a:bodyPr/>
          <a:lstStyle/>
          <a:p>
            <a:endParaRPr lang="ar-SA" b="1" dirty="0" smtClean="0"/>
          </a:p>
          <a:p>
            <a:endParaRPr lang="ar-SA" b="1" dirty="0" smtClean="0"/>
          </a:p>
          <a:p>
            <a:r>
              <a:rPr lang="ar-SA" dirty="0" smtClean="0"/>
              <a:t>وخلافهما على واحتي تربة والخربة التابعتين إداريا حينذاك إلى الشريف حسين. خصوصا بعد خروج أمير </a:t>
            </a:r>
            <a:r>
              <a:rPr lang="ar-SA" dirty="0" err="1" smtClean="0"/>
              <a:t>الخرمة</a:t>
            </a:r>
            <a:r>
              <a:rPr lang="ar-SA" dirty="0" smtClean="0"/>
              <a:t> الشريف خالد بن </a:t>
            </a:r>
            <a:r>
              <a:rPr lang="ar-SA" dirty="0" err="1" smtClean="0"/>
              <a:t>لؤي</a:t>
            </a:r>
            <a:r>
              <a:rPr lang="ar-SA" dirty="0" smtClean="0"/>
              <a:t>، عن طاعة الحسين، وانضمامه إلى جانب الملك عبد العزيز،</a:t>
            </a:r>
          </a:p>
          <a:p>
            <a:r>
              <a:rPr lang="ar-SA" dirty="0" smtClean="0"/>
              <a:t> وقد عجزت قوات الملك حسين عن إخضاعه، خصوصا وقد تحمس أتباعه للدعوة السلفية وتأثروا بحركة الإخوان، التي شاركت معه في صد قوات الشريف حسين.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94</a:t>
            </a:fld>
            <a:endParaRPr lang="ar-SA"/>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5400" dirty="0" smtClean="0">
                <a:latin typeface="Andalus" pitchFamily="18" charset="-78"/>
                <a:ea typeface="Batang" pitchFamily="18" charset="-127"/>
                <a:cs typeface="Andalus" pitchFamily="18" charset="-78"/>
              </a:rPr>
              <a:t>توحيد </a:t>
            </a:r>
            <a:r>
              <a:rPr lang="ar-SA" sz="5400" dirty="0" err="1" smtClean="0">
                <a:latin typeface="Andalus" pitchFamily="18" charset="-78"/>
                <a:ea typeface="Batang" pitchFamily="18" charset="-127"/>
                <a:cs typeface="Andalus" pitchFamily="18" charset="-78"/>
              </a:rPr>
              <a:t>الجحاز</a:t>
            </a:r>
            <a:r>
              <a:rPr lang="ar-SA" sz="5400" dirty="0" smtClean="0">
                <a:latin typeface="Andalus" pitchFamily="18" charset="-78"/>
                <a:ea typeface="Batang" pitchFamily="18" charset="-127"/>
                <a:cs typeface="Andalus" pitchFamily="18" charset="-78"/>
              </a:rPr>
              <a:t> </a:t>
            </a:r>
            <a:endParaRPr lang="ar-SA" dirty="0"/>
          </a:p>
        </p:txBody>
      </p:sp>
      <p:sp>
        <p:nvSpPr>
          <p:cNvPr id="3" name="عنصر نائب للمحتوى 2"/>
          <p:cNvSpPr>
            <a:spLocks noGrp="1"/>
          </p:cNvSpPr>
          <p:nvPr>
            <p:ph idx="1"/>
          </p:nvPr>
        </p:nvSpPr>
        <p:spPr/>
        <p:txBody>
          <a:bodyPr/>
          <a:lstStyle/>
          <a:p>
            <a:r>
              <a:rPr lang="ar-SA" u="sng" dirty="0" smtClean="0"/>
              <a:t>معركة تربة : </a:t>
            </a:r>
            <a:endParaRPr lang="en-US" dirty="0" smtClean="0"/>
          </a:p>
          <a:p>
            <a:r>
              <a:rPr lang="ar-SA" dirty="0" smtClean="0"/>
              <a:t>     شعر الملك حسين بنشوة النصر بعد انتصار حليفته بريطانيا في الحرب وهزيمة الدولة العثمانية. خصوصا بعد طرد العثمانيين من المدينة المنورة عام 1337هـ، وحصوله على أسلحة حديثة من القوات العثمانية. ورغب باستعادة نفوذه في تربة، ربما مستندا على دعم بريطانيا المعنوي</a:t>
            </a:r>
          </a:p>
          <a:p>
            <a:r>
              <a:rPr lang="ar-SA" dirty="0" smtClean="0"/>
              <a:t>، وقد خولته بالسيطرة على واحتي تربة </a:t>
            </a:r>
            <a:r>
              <a:rPr lang="ar-SA" dirty="0" err="1" smtClean="0"/>
              <a:t>والخرمة</a:t>
            </a:r>
            <a:r>
              <a:rPr lang="ar-SA" dirty="0" smtClean="0"/>
              <a:t>، رغم تحذير( فيلبي ) من قيام الحسين بهذا الأمر؛ لأنه سيعجز عن تحقيق هدفه أمام أتباع الملك عبد العزيز. وأرادت بريطانيا إشغال الحسين عن بلاد الشام وفلسطين.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95</a:t>
            </a:fld>
            <a:endParaRPr lang="ar-SA"/>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1071546"/>
            <a:ext cx="8229600" cy="714380"/>
          </a:xfrm>
        </p:spPr>
        <p:txBody>
          <a:bodyPr>
            <a:normAutofit fontScale="90000"/>
          </a:bodyPr>
          <a:lstStyle/>
          <a:p>
            <a:pPr algn="ctr"/>
            <a:r>
              <a:rPr lang="ar-SA" dirty="0" smtClean="0"/>
              <a:t>معركة تربة1919م </a:t>
            </a:r>
            <a:endParaRPr lang="ar-SA" dirty="0"/>
          </a:p>
        </p:txBody>
      </p:sp>
      <p:sp>
        <p:nvSpPr>
          <p:cNvPr id="3" name="عنصر نائب للمحتوى 2"/>
          <p:cNvSpPr>
            <a:spLocks noGrp="1"/>
          </p:cNvSpPr>
          <p:nvPr>
            <p:ph idx="1"/>
          </p:nvPr>
        </p:nvSpPr>
        <p:spPr/>
        <p:txBody>
          <a:bodyPr/>
          <a:lstStyle/>
          <a:p>
            <a:r>
              <a:rPr lang="ar-SA" dirty="0" smtClean="0"/>
              <a:t> جهز الملك حسين ابنه عبد الله بجيش نظامي مزود بالمدافع وأسلحة حديثة، إضافة إلى آلاف من رجال القبائل.  وتجمع جيشه في عشيرة. واتصل الملك عبد العزيز مع بريطانيا محذرا</a:t>
            </a:r>
          </a:p>
          <a:p>
            <a:r>
              <a:rPr lang="ar-SA" dirty="0" smtClean="0"/>
              <a:t> فطلبت بريطانيا من الحسين التريث والتفاهم مع ابن سعود، لكنه رفض. وتقدم جيشه صوب تربة ودخلها دون مقاومة، وعامل أهلها بقسوة. وأرسل ابن سعود إلى تربة؛</a:t>
            </a:r>
          </a:p>
          <a:p>
            <a:r>
              <a:rPr lang="ar-SA" dirty="0" smtClean="0"/>
              <a:t> قوة من الإخوان على رأسها سلطان بن بجاد، الذي كان مركزه في هجرة </a:t>
            </a:r>
            <a:r>
              <a:rPr lang="ar-SA" dirty="0" err="1" smtClean="0"/>
              <a:t>الغطغط</a:t>
            </a:r>
            <a:r>
              <a:rPr lang="ar-SA" dirty="0" smtClean="0"/>
              <a:t>، ومعها فئات من </a:t>
            </a:r>
            <a:r>
              <a:rPr lang="ar-SA" dirty="0" err="1" smtClean="0"/>
              <a:t>قحطان</a:t>
            </a:r>
            <a:r>
              <a:rPr lang="ar-SA" dirty="0" smtClean="0"/>
              <a:t> بقيادة حمود بن عمر، وأتباع خالد بن </a:t>
            </a:r>
            <a:r>
              <a:rPr lang="ar-SA" dirty="0" err="1" smtClean="0"/>
              <a:t>لؤي</a:t>
            </a:r>
            <a:r>
              <a:rPr lang="ar-SA" dirty="0" smtClean="0"/>
              <a:t>. وسار الملك عبد العزيز على رأس جيش كبير إلى تربة</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96</a:t>
            </a:fld>
            <a:endParaRPr lang="ar-SA"/>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معركة تربة</a:t>
            </a:r>
            <a:endParaRPr lang="ar-SA" dirty="0"/>
          </a:p>
        </p:txBody>
      </p:sp>
      <p:sp>
        <p:nvSpPr>
          <p:cNvPr id="3" name="عنصر نائب للمحتوى 2"/>
          <p:cNvSpPr>
            <a:spLocks noGrp="1"/>
          </p:cNvSpPr>
          <p:nvPr>
            <p:ph idx="1"/>
          </p:nvPr>
        </p:nvSpPr>
        <p:spPr/>
        <p:txBody>
          <a:bodyPr>
            <a:normAutofit/>
          </a:bodyPr>
          <a:lstStyle/>
          <a:p>
            <a:r>
              <a:rPr lang="ar-SA" dirty="0" smtClean="0"/>
              <a:t>وأرسل الملك عبد العزيز وفدا إلى الأمير عبد الله في تربة،  ليعرض عليه حل مشكلة الحدود بالطرق السلمية، لكنه رفض باعتبار تربة تابعة للحجاز. وعاد الوفد إلى معسكر الإخوان بين تربة </a:t>
            </a:r>
            <a:r>
              <a:rPr lang="ar-SA" dirty="0" err="1" smtClean="0"/>
              <a:t>والخرمة</a:t>
            </a:r>
            <a:r>
              <a:rPr lang="ar-SA" dirty="0" smtClean="0"/>
              <a:t>، ونقل إليهم تعنت الأمير عبد الله. واستعد الإخوان للهجوم على تربة،</a:t>
            </a:r>
          </a:p>
          <a:p>
            <a:r>
              <a:rPr lang="ar-SA" dirty="0" smtClean="0"/>
              <a:t> الذي بدأ فجر يوم 25 شعبان 1337هـ، فأبادوا معظم جيش </a:t>
            </a:r>
            <a:r>
              <a:rPr lang="ar-SA" dirty="0" err="1" smtClean="0"/>
              <a:t>عبدالله</a:t>
            </a:r>
            <a:r>
              <a:rPr lang="ar-SA" dirty="0" smtClean="0"/>
              <a:t>، واستولوا على كثير من المؤن والأسلحة. ووصل الملك عبد العزيز بعد خمسة أيام من المعركة، وأقام في تربة عشرة أيام يدبر شؤونها.  </a:t>
            </a:r>
          </a:p>
          <a:p>
            <a:r>
              <a:rPr lang="ar-SA" dirty="0" smtClean="0"/>
              <a:t> واعتقد </a:t>
            </a:r>
            <a:r>
              <a:rPr lang="ar-SA" dirty="0" err="1" smtClean="0"/>
              <a:t>المسؤولون</a:t>
            </a:r>
            <a:r>
              <a:rPr lang="ar-SA" dirty="0" smtClean="0"/>
              <a:t> في الحجاز أن الإخوان سيواصلون زحفهم إلى الطائف، فاتصلوا بالمعتمد البريطاني في جدة،طالبين تدخل حكومته. وحذرت بريطانيا ابن سعود من التقدم نحو الطائف</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97</a:t>
            </a:fld>
            <a:endParaRPr lang="ar-SA"/>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معركة تربة</a:t>
            </a:r>
            <a:endParaRPr lang="ar-SA" dirty="0"/>
          </a:p>
        </p:txBody>
      </p:sp>
      <p:sp>
        <p:nvSpPr>
          <p:cNvPr id="3" name="عنصر نائب للمحتوى 2"/>
          <p:cNvSpPr>
            <a:spLocks noGrp="1"/>
          </p:cNvSpPr>
          <p:nvPr>
            <p:ph idx="1"/>
          </p:nvPr>
        </p:nvSpPr>
        <p:spPr/>
        <p:txBody>
          <a:bodyPr/>
          <a:lstStyle/>
          <a:p>
            <a:endParaRPr lang="ar-SA" b="1" dirty="0" smtClean="0"/>
          </a:p>
          <a:p>
            <a:r>
              <a:rPr lang="ar-SA" b="1" dirty="0" smtClean="0"/>
              <a:t>وطلبت منه الانسحاب من تربة، حتى يتفاوض مع الملك حسين بشأن الحدود. ومراعاة للظروف انسحب الملك عبد العزيز بقواته من تربة بعد أن عين عليها أميرا من قبله.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98</a:t>
            </a:fld>
            <a:endParaRPr lang="ar-SA"/>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نتائج معركة تربة </a:t>
            </a:r>
            <a:endParaRPr lang="ar-SA" dirty="0"/>
          </a:p>
        </p:txBody>
      </p:sp>
      <p:sp>
        <p:nvSpPr>
          <p:cNvPr id="3" name="عنصر نائب للمحتوى 2"/>
          <p:cNvSpPr>
            <a:spLocks noGrp="1"/>
          </p:cNvSpPr>
          <p:nvPr>
            <p:ph idx="1"/>
          </p:nvPr>
        </p:nvSpPr>
        <p:spPr/>
        <p:txBody>
          <a:bodyPr>
            <a:normAutofit/>
          </a:bodyPr>
          <a:lstStyle/>
          <a:p>
            <a:r>
              <a:rPr lang="ar-SA" dirty="0" smtClean="0"/>
              <a:t> أثرت نتائج معركة تربة على الملك حسين، بعد أن فقد كثيرا من رجاله وأسلحته المتطورة. وتعنت في مواقفه تجاه نجد</a:t>
            </a:r>
          </a:p>
          <a:p>
            <a:r>
              <a:rPr lang="ar-SA" dirty="0" smtClean="0"/>
              <a:t>؛ فقطع التعامل التجاري مع النجديين، ومنعهم من الحج. وسعت بريطانيا لتهدئة الحسين، فأمدته ببعض الطائرات، وسعت ليسحب الملك عبد العزيز قواته من تربه، ففعل. كما  طالبته بتأجيل حج أتباعه ذلك العام،</a:t>
            </a:r>
          </a:p>
          <a:p>
            <a:r>
              <a:rPr lang="ar-SA" dirty="0" smtClean="0"/>
              <a:t> فلم يمانع. واتصف موقف ابن سعود بالمرونة تجاه بريطانيا، لطبيعة نفوذها بالمنطقة، وكذلك ليكسبها إلى جانبه في مواجهة الشريف حسين، إضافة إلى ما لديه من مشاكل داخلية أخرى في جبل شمر وعسير. ونجحت وساطة بريطانيا في عقد هدنة بين الحسين وعبد العزيز عام 1338هـ</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99</a:t>
            </a:fld>
            <a:endParaRPr lang="ar-SA"/>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نتائج معركة تربة </a:t>
            </a:r>
            <a:endParaRPr lang="ar-SA" dirty="0"/>
          </a:p>
        </p:txBody>
      </p:sp>
      <p:sp>
        <p:nvSpPr>
          <p:cNvPr id="3" name="عنصر نائب للمحتوى 2"/>
          <p:cNvSpPr>
            <a:spLocks noGrp="1"/>
          </p:cNvSpPr>
          <p:nvPr>
            <p:ph idx="1"/>
          </p:nvPr>
        </p:nvSpPr>
        <p:spPr/>
        <p:txBody>
          <a:bodyPr>
            <a:normAutofit/>
          </a:bodyPr>
          <a:lstStyle/>
          <a:p>
            <a:endParaRPr lang="ar-SA" dirty="0" smtClean="0"/>
          </a:p>
          <a:p>
            <a:endParaRPr lang="ar-SA" dirty="0" smtClean="0"/>
          </a:p>
          <a:p>
            <a:endParaRPr lang="ar-SA" dirty="0" smtClean="0"/>
          </a:p>
          <a:p>
            <a:r>
              <a:rPr lang="ar-SA" dirty="0" smtClean="0"/>
              <a:t>لكن الحسين استمر بمنع أهل نجد من الحج حتى عام 1340هـ، حينما سمح لعدد محدود منهم بالحج، بشرط أن يكونوا تحت قيادة أمير،</a:t>
            </a:r>
          </a:p>
          <a:p>
            <a:r>
              <a:rPr lang="ar-SA" dirty="0" smtClean="0"/>
              <a:t> يمنعهم من القيام بأي عمل يعكر الأمن.</a:t>
            </a:r>
            <a:endParaRPr lang="en-US" dirty="0" smtClean="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100</a:t>
            </a:fld>
            <a:endParaRPr lang="ar-SA"/>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t> </a:t>
            </a:r>
            <a:r>
              <a:rPr lang="ar-SA" dirty="0" smtClean="0"/>
              <a:t>وأدت تطورات الأوضاع في الجزيرة العربية إلى تقوية موقف الملك عبد العزيز</a:t>
            </a:r>
            <a:endParaRPr lang="ar-SA" dirty="0"/>
          </a:p>
        </p:txBody>
      </p:sp>
      <p:sp>
        <p:nvSpPr>
          <p:cNvPr id="3" name="عنصر نائب للمحتوى 2"/>
          <p:cNvSpPr>
            <a:spLocks noGrp="1"/>
          </p:cNvSpPr>
          <p:nvPr>
            <p:ph idx="1"/>
          </p:nvPr>
        </p:nvSpPr>
        <p:spPr/>
        <p:txBody>
          <a:bodyPr>
            <a:normAutofit lnSpcReduction="10000"/>
          </a:bodyPr>
          <a:lstStyle/>
          <a:p>
            <a:endParaRPr lang="ar-SA" dirty="0" smtClean="0"/>
          </a:p>
          <a:p>
            <a:r>
              <a:rPr lang="ar-SA" dirty="0" smtClean="0"/>
              <a:t>، بعد أن بسط نفوذه على جبل شمر عام 1340هـ، ثم على عسير عام 1341هـ. وزاد نشاط أتباعه على الحدود مع العراق وشرقي الأردن، فأخذ الملك حسين يطالبه بالتخلي عن جبل شمر وعسير، وعاد لمنع النجديين من الحج. ولحل المشاكل بين ابن سعود وجيرانه من الهاشميين في الحجاز والعراق وشرق الأردن؛ </a:t>
            </a:r>
          </a:p>
          <a:p>
            <a:r>
              <a:rPr lang="ar-SA" dirty="0" smtClean="0"/>
              <a:t>دعت بريطانيا  جميع الأطراف إلى مؤتمر في الكويت، لكن الحسين رفض المشاركة فيه، قبل انسحاب ابن سعود من حائل </a:t>
            </a:r>
            <a:r>
              <a:rPr lang="ar-SA" dirty="0" err="1" smtClean="0"/>
              <a:t>وعسيبر</a:t>
            </a:r>
            <a:r>
              <a:rPr lang="ar-SA" dirty="0" smtClean="0"/>
              <a:t>. وانعقد المؤتمر دون مشاركة الحجاز، ولم يصل إلى اتفاق؛ لأن ممثلي الأردن والعراق تعرضوا لمسائل تخص الحجاز. مما مهد الطريق لدخول العلاقات بين الملكين مرحلة الحسم.</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101</a:t>
            </a:fld>
            <a:endParaRPr lang="ar-SA"/>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اكتمال توحيد الحجاز</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توترت العلاقات بين الحسين وعبد العزيز بعد فشل مؤتمر الكويت، وازدادت توترا بعد اتخاذ الحسين لقب خليفة المسلمين عام 1342هـ/ 1924م. وأصدر  ابن سعود بيانا أشار فيه إلى عدم أهلية الحسين لتولي منصب الخلافة. وتوجه ابن سعود إلى </a:t>
            </a:r>
            <a:r>
              <a:rPr lang="ar-SA" dirty="0" err="1" smtClean="0"/>
              <a:t>القصيم</a:t>
            </a:r>
            <a:r>
              <a:rPr lang="ar-SA" dirty="0" smtClean="0"/>
              <a:t>، </a:t>
            </a:r>
          </a:p>
          <a:p>
            <a:r>
              <a:rPr lang="ar-SA" dirty="0" smtClean="0"/>
              <a:t>وعين عبد العزيز من مساعد بن </a:t>
            </a:r>
            <a:r>
              <a:rPr lang="ar-SA" dirty="0" err="1" smtClean="0"/>
              <a:t>جلوي</a:t>
            </a:r>
            <a:r>
              <a:rPr lang="ar-SA" dirty="0" smtClean="0"/>
              <a:t> أميرا على جبل شمر، وربط </a:t>
            </a:r>
            <a:r>
              <a:rPr lang="ar-SA" dirty="0" err="1" smtClean="0"/>
              <a:t>به</a:t>
            </a:r>
            <a:r>
              <a:rPr lang="ar-SA" dirty="0" smtClean="0"/>
              <a:t> شمال جبل شمر وإقليم </a:t>
            </a:r>
            <a:r>
              <a:rPr lang="ar-SA" dirty="0" err="1" smtClean="0"/>
              <a:t>القصيم</a:t>
            </a:r>
            <a:r>
              <a:rPr lang="ar-SA" dirty="0" smtClean="0"/>
              <a:t>. وذلك تمهيدا لخطوة عسكرية نحو الحجاز.  وتزامن ذلك مع قيام بريطانيا بقطع معونتها الاقتصادية عن ابن سعود  عاد الملك عبد العزيز إلى الرياض، وعقد مؤتمرا في ذي الحجة عام 1342هـ</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102</a:t>
            </a:fld>
            <a:endParaRPr lang="ar-SA"/>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اكتمال توحيد الحجاز</a:t>
            </a:r>
            <a:endParaRPr lang="ar-SA" dirty="0"/>
          </a:p>
        </p:txBody>
      </p:sp>
      <p:sp>
        <p:nvSpPr>
          <p:cNvPr id="3" name="عنصر نائب للمحتوى 2"/>
          <p:cNvSpPr>
            <a:spLocks noGrp="1"/>
          </p:cNvSpPr>
          <p:nvPr>
            <p:ph idx="1"/>
          </p:nvPr>
        </p:nvSpPr>
        <p:spPr/>
        <p:txBody>
          <a:bodyPr/>
          <a:lstStyle/>
          <a:p>
            <a:r>
              <a:rPr lang="ar-SA" dirty="0" smtClean="0"/>
              <a:t>برئاسة والده الإمام عبد الرحمن الفيصل، وحضره العلماء وأمراء البلدان وقادة الإخوان ورؤساء القبائل. وافتتحه الإمام بالإشارة إلى تذمر أهل البلاد من منعهم من الحج، وشرح أبعاد الموقف، وتوصل الجميع إلى وجوب أداء الحج سلما أو بالقوة.</a:t>
            </a:r>
            <a:endParaRPr lang="en-US" dirty="0" smtClean="0"/>
          </a:p>
          <a:p>
            <a:r>
              <a:rPr lang="ar-SA" dirty="0" smtClean="0"/>
              <a:t> واتخذ الملك عبد العزيز خطوات عسكرية في هذا الاتجاه، فأرسل حملتين من أتباعه إلى كل من العراق وشرقي الأردن. أما الثالثة وقوامها ثلاثة آلاف مقاتل، فكانت إلى الحجاز، بقيادة سلطان بن بجاد وخالد بن </a:t>
            </a:r>
            <a:r>
              <a:rPr lang="ar-SA" dirty="0" err="1" smtClean="0"/>
              <a:t>لؤي</a:t>
            </a:r>
            <a:r>
              <a:rPr lang="ar-SA" dirty="0" smtClean="0"/>
              <a:t>، ورؤساء هجر آخرون. اجتمعت القوة في تربة، وانطلقت صوب الطائف، حتى اقتربت منها في بداية شهر صفر عام 1343ه</a:t>
            </a:r>
            <a:r>
              <a:rPr lang="ar-SA" b="1" dirty="0" smtClean="0"/>
              <a:t>ـ،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103</a:t>
            </a:fld>
            <a:endParaRPr lang="ar-SA"/>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اكتمال توحيد الحجاز</a:t>
            </a:r>
            <a:endParaRPr lang="ar-SA" dirty="0"/>
          </a:p>
        </p:txBody>
      </p:sp>
      <p:sp>
        <p:nvSpPr>
          <p:cNvPr id="3" name="عنصر نائب للمحتوى 2"/>
          <p:cNvSpPr>
            <a:spLocks noGrp="1"/>
          </p:cNvSpPr>
          <p:nvPr>
            <p:ph idx="1"/>
          </p:nvPr>
        </p:nvSpPr>
        <p:spPr/>
        <p:txBody>
          <a:bodyPr>
            <a:normAutofit fontScale="92500"/>
          </a:bodyPr>
          <a:lstStyle/>
          <a:p>
            <a:endParaRPr lang="ar-SA" dirty="0" smtClean="0"/>
          </a:p>
          <a:p>
            <a:r>
              <a:rPr lang="ar-SA" dirty="0" smtClean="0"/>
              <a:t>واكتسحت حصونها الأمامية، وعجزت القوة النظامية الموجودة فيها عن الدفاع عنها؛ فانسحبت إلى شمال الطائف. ولما وصلت نجدة يقودها الأمير علي بن الحسين، تمركزت في </a:t>
            </a:r>
            <a:r>
              <a:rPr lang="ar-SA" dirty="0" err="1" smtClean="0"/>
              <a:t>الهدا</a:t>
            </a:r>
            <a:r>
              <a:rPr lang="ar-SA" dirty="0" smtClean="0"/>
              <a:t>، واتجهت إليها القوات النظامية التي كانت في الطائف. </a:t>
            </a:r>
            <a:endParaRPr lang="en-US" dirty="0" smtClean="0"/>
          </a:p>
          <a:p>
            <a:r>
              <a:rPr lang="ar-SA" dirty="0" smtClean="0"/>
              <a:t> ونجحت قوات </a:t>
            </a:r>
            <a:r>
              <a:rPr lang="ar-SA" dirty="0" err="1" smtClean="0"/>
              <a:t>ابت</a:t>
            </a:r>
            <a:r>
              <a:rPr lang="ar-SA" dirty="0" smtClean="0"/>
              <a:t> سعود في دخول الطائف، وراحوا ينهبون ويقتلون من يقاومهم، ولم  تنته المأساة إلا بعد تدخل القائدان خالد بن </a:t>
            </a:r>
            <a:r>
              <a:rPr lang="ar-SA" dirty="0" err="1" smtClean="0"/>
              <a:t>لؤي</a:t>
            </a:r>
            <a:r>
              <a:rPr lang="ar-SA" dirty="0" smtClean="0"/>
              <a:t> وسلطان بن بجاد. وهكذا دخلت الطائف تحت حكم الملك عبد العزيز. وأثر ما حدث في الطائف على معنويات قوات الحسين.</a:t>
            </a:r>
          </a:p>
          <a:p>
            <a:r>
              <a:rPr lang="ar-SA" dirty="0" smtClean="0"/>
              <a:t> وحدثت المواجهة الحاسمة بين الجانبين ليلة 26 صفر، وانهزم علي بن الحسين، واستولى الإخوان على ما كان معه من أسلحة وذخائر.  انتظر الإخوان في الطائف تعليمات الملك عبد العزيز</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104</a:t>
            </a:fld>
            <a:endParaRPr lang="ar-SA"/>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اكتمال توحيد الحجاز</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 ودب الخوف في نفوس أهل مكة، وفر كثير منهم إلى جدة. واجتمع وجهاء الحجاز بعد  فشلهم في الحصول على معونة خارجية، وقرروا  تخلي الحسين عن الملك لابنه علي، على أمل أن يصل إلى تسوية سلمية مع الملك عبد العزيز. وتم التنازل من الأب </a:t>
            </a:r>
            <a:r>
              <a:rPr lang="ar-SA" dirty="0" err="1" smtClean="0"/>
              <a:t>للإبن</a:t>
            </a:r>
            <a:r>
              <a:rPr lang="ar-SA" dirty="0" smtClean="0"/>
              <a:t>. وبويع علي بالملك في 5 ربيع الأول 1343هـ. وغادر الحسين مكة إلى جدة ثم إلى العقبة.</a:t>
            </a:r>
            <a:endParaRPr lang="en-US" dirty="0" smtClean="0"/>
          </a:p>
          <a:p>
            <a:r>
              <a:rPr lang="ar-SA" dirty="0" smtClean="0"/>
              <a:t>   لم يثق الملك علي بقدرته على الدفاع عن مكة، فغادرها في 14 ربيع الأول إلى جدة، ودخلت قوات الملك عبد العزيز مكة بأمان، مهللين مكبرين دون إراقة دماء، في 17 ربيع الأول عام 1343هـ/ 15-10- 1924م. وتولى خالد بن </a:t>
            </a:r>
            <a:r>
              <a:rPr lang="ar-SA" dirty="0" err="1" smtClean="0"/>
              <a:t>لؤي</a:t>
            </a:r>
            <a:r>
              <a:rPr lang="ar-SA" dirty="0" smtClean="0"/>
              <a:t> مقاليد الأمور فيها.  وجه الملك عبد العزيز- بعد سيطرة أتباعه على مكة - خطابا إلى أهل الحجاز، وضَح فيه مآخذه على حكامهم</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105</a:t>
            </a:fld>
            <a:endParaRPr lang="ar-SA"/>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اكتمال توحيد الحجاز</a:t>
            </a:r>
            <a:endParaRPr lang="ar-SA" dirty="0"/>
          </a:p>
        </p:txBody>
      </p:sp>
      <p:sp>
        <p:nvSpPr>
          <p:cNvPr id="3" name="عنصر نائب للمحتوى 2"/>
          <p:cNvSpPr>
            <a:spLocks noGrp="1"/>
          </p:cNvSpPr>
          <p:nvPr>
            <p:ph idx="1"/>
          </p:nvPr>
        </p:nvSpPr>
        <p:spPr/>
        <p:txBody>
          <a:bodyPr>
            <a:normAutofit lnSpcReduction="10000"/>
          </a:bodyPr>
          <a:lstStyle/>
          <a:p>
            <a:endParaRPr lang="ar-SA" dirty="0"/>
          </a:p>
          <a:p>
            <a:r>
              <a:rPr lang="ar-SA" dirty="0" smtClean="0"/>
              <a:t>والأسباب التي دفعته لقتالهم، وأنه سيعامل أهل الحجاز بالحسنى. وسعى زعماء الحجاز في جدة لطلب هدنة من خالد بن </a:t>
            </a:r>
            <a:r>
              <a:rPr lang="ar-SA" dirty="0" err="1" smtClean="0"/>
              <a:t>لؤي</a:t>
            </a:r>
            <a:r>
              <a:rPr lang="ar-SA" dirty="0" smtClean="0"/>
              <a:t>، الذي أجابهم أن الأمر بيد الملك عبد العزيز. وصمم الملك علي على المقاومة.</a:t>
            </a:r>
            <a:endParaRPr lang="en-US" dirty="0" smtClean="0"/>
          </a:p>
          <a:p>
            <a:r>
              <a:rPr lang="ar-SA" dirty="0" smtClean="0"/>
              <a:t> وخيَر خالد بن </a:t>
            </a:r>
            <a:r>
              <a:rPr lang="ar-SA" dirty="0" err="1" smtClean="0"/>
              <a:t>لؤي</a:t>
            </a:r>
            <a:r>
              <a:rPr lang="ar-SA" dirty="0" smtClean="0"/>
              <a:t>  أهل الجاز بين أمرين: القبض بأنفسهم على الملك علي وإخراجه من الحجاز، </a:t>
            </a:r>
          </a:p>
          <a:p>
            <a:r>
              <a:rPr lang="ar-SA" dirty="0" smtClean="0"/>
              <a:t>أو إمدادهم بقوة لتحقيق الهدف نفسه، فلم يتفقوا على رأي. ورفض الملك عبد العزيز طلب الصلح الذي عرضه الملك علي.وأصر على وجوب تخليه عن الحكم. وأكد معتمدو الدول الأجنبية وقناصلها في جدة التزامهم بالحياد تجاه الحرب في الحجاز، ما دامت رعاياهم بأمان.</a:t>
            </a:r>
            <a:endParaRPr lang="en-US" dirty="0" smtClean="0"/>
          </a:p>
          <a:p>
            <a:r>
              <a:rPr lang="ar-SA" b="1" dirty="0" smtClean="0"/>
              <a:t>         </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106</a:t>
            </a:fld>
            <a:endParaRPr lang="ar-SA"/>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اكتمال توحيد الحجاز</a:t>
            </a:r>
            <a:endParaRPr lang="ar-SA" dirty="0"/>
          </a:p>
        </p:txBody>
      </p:sp>
      <p:sp>
        <p:nvSpPr>
          <p:cNvPr id="3" name="عنصر نائب للمحتوى 2"/>
          <p:cNvSpPr>
            <a:spLocks noGrp="1"/>
          </p:cNvSpPr>
          <p:nvPr>
            <p:ph idx="1"/>
          </p:nvPr>
        </p:nvSpPr>
        <p:spPr/>
        <p:txBody>
          <a:bodyPr>
            <a:normAutofit fontScale="92500" lnSpcReduction="10000"/>
          </a:bodyPr>
          <a:lstStyle/>
          <a:p>
            <a:endParaRPr lang="ar-SA" dirty="0" smtClean="0"/>
          </a:p>
          <a:p>
            <a:r>
              <a:rPr lang="ar-SA" dirty="0" smtClean="0"/>
              <a:t> وتوجه الملك عبد العزيز بجيش كبير من الحاضرة والإخوان إلى مكة، فدخلوها معتمرين في 8 جمادى الأولى 1343هـ. وبقي الملك في مكة شهرا، وتلقى خلاله العديد من عروض الصلح من جهات متعددة، لكنها لم تنجح.</a:t>
            </a:r>
          </a:p>
          <a:p>
            <a:r>
              <a:rPr lang="ar-SA" dirty="0" smtClean="0"/>
              <a:t> ثم أمر أتباعه بالزحف على جدة، وعسكر بهم في </a:t>
            </a:r>
            <a:r>
              <a:rPr lang="ar-SA" dirty="0" err="1" smtClean="0"/>
              <a:t>الرغامة</a:t>
            </a:r>
            <a:r>
              <a:rPr lang="ar-SA" dirty="0" smtClean="0"/>
              <a:t>. وكان الملك علي قد حصن جدة وأحاطها بأسلاك شائكة. وكانت تصله الإمدادات العسكرية من أبيه وأخيه عبد الله. وشدد الملك عبد العزيز الحصار على جدة</a:t>
            </a:r>
          </a:p>
          <a:p>
            <a:r>
              <a:rPr lang="ar-SA" dirty="0" smtClean="0"/>
              <a:t> ولم يحاول اقتحامها، حتى لا يحدث أي خطر على ممثلي الدول الأجنبية هناك فتقف ضده. وتحسن وضعه العسكري بتوالي الإمدادات إليه. ولم يقصر نشاطه على جبهة جدة، بل بعث سرايا إلى جهات متعددة من الحجاز، فدخلت الليث </a:t>
            </a:r>
            <a:r>
              <a:rPr lang="ar-SA" dirty="0" err="1" smtClean="0"/>
              <a:t>وقنفذة</a:t>
            </a:r>
            <a:r>
              <a:rPr lang="ar-SA" dirty="0" smtClean="0"/>
              <a:t> تحت حكمه سلما، ونجحت قواته في </a:t>
            </a:r>
            <a:r>
              <a:rPr lang="ar-SA" dirty="0" err="1" smtClean="0"/>
              <a:t>رابغ</a:t>
            </a:r>
            <a:r>
              <a:rPr lang="ar-SA" dirty="0" smtClean="0"/>
              <a:t>. مما جعله يؤمن سبل الحج، فكان لذلك تأثيرا طيبا على موقفه.</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107</a:t>
            </a:fld>
            <a:endParaRPr lang="ar-SA"/>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اكتمال توحيد الحجاز</a:t>
            </a:r>
            <a:endParaRPr lang="ar-SA" dirty="0"/>
          </a:p>
        </p:txBody>
      </p:sp>
      <p:sp>
        <p:nvSpPr>
          <p:cNvPr id="3" name="عنصر نائب للمحتوى 2"/>
          <p:cNvSpPr>
            <a:spLocks noGrp="1"/>
          </p:cNvSpPr>
          <p:nvPr>
            <p:ph idx="1"/>
          </p:nvPr>
        </p:nvSpPr>
        <p:spPr/>
        <p:txBody>
          <a:bodyPr>
            <a:normAutofit fontScale="92500"/>
          </a:bodyPr>
          <a:lstStyle/>
          <a:p>
            <a:endParaRPr lang="ar-SA" dirty="0" smtClean="0"/>
          </a:p>
          <a:p>
            <a:r>
              <a:rPr lang="ar-SA" dirty="0" smtClean="0"/>
              <a:t>وحاول الملك علي مهاجمة معسكر السعوديين في </a:t>
            </a:r>
            <a:r>
              <a:rPr lang="ar-SA" dirty="0" err="1" smtClean="0"/>
              <a:t>الرغامة</a:t>
            </a:r>
            <a:r>
              <a:rPr lang="ar-SA" dirty="0" smtClean="0"/>
              <a:t> مستغلا موسم الحج وغياب الملك عبد العزيز، لكن حضور الزعيم </a:t>
            </a:r>
            <a:r>
              <a:rPr lang="ar-SA" dirty="0" err="1" smtClean="0"/>
              <a:t>القحطاني</a:t>
            </a:r>
            <a:r>
              <a:rPr lang="ar-SA" dirty="0" smtClean="0"/>
              <a:t> فيصل بن حشر أنقذ الموقف، وأباد أكثر المهاجمين من جيش الملك علي   ونجح الملك عبد العزيز في بسط نفوذه على شمال وشمال غرب الحجاز؛ </a:t>
            </a:r>
          </a:p>
          <a:p>
            <a:r>
              <a:rPr lang="ar-SA" dirty="0" smtClean="0"/>
              <a:t>وكانت أولى السرايا التي بعثها إلى ينبع سرية بقيادة عمر بن ربيعان.  وطلبت بريطانيا من الملك عبد العزيز أن يمتنع عن مهاجمة العقبة، التي كان الحسين فيها.</a:t>
            </a:r>
            <a:endParaRPr lang="en-US" dirty="0" smtClean="0"/>
          </a:p>
          <a:p>
            <a:r>
              <a:rPr lang="ar-SA" dirty="0" smtClean="0"/>
              <a:t>    وكانت أول سرية وجهها الملك عبد العزيز إلى المدينة المنورة، بقيادة صالح بن عذل. وبعد انتهاء موسم الحج، بعث إليها فيصل </a:t>
            </a:r>
            <a:r>
              <a:rPr lang="ar-SA" dirty="0" err="1" smtClean="0"/>
              <a:t>الدويش</a:t>
            </a:r>
            <a:r>
              <a:rPr lang="ar-SA" dirty="0" smtClean="0"/>
              <a:t> وعبد المحسن الفرم بأتباعهما. وكانت تصل المساعدات إلى حامية المدينة من الأردن</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108</a:t>
            </a:fld>
            <a:endParaRPr lang="ar-SA"/>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اكتمال توحيد الحجاز</a:t>
            </a:r>
            <a:endParaRPr lang="ar-SA" dirty="0"/>
          </a:p>
        </p:txBody>
      </p:sp>
      <p:sp>
        <p:nvSpPr>
          <p:cNvPr id="3" name="عنصر نائب للمحتوى 2"/>
          <p:cNvSpPr>
            <a:spLocks noGrp="1"/>
          </p:cNvSpPr>
          <p:nvPr>
            <p:ph idx="1"/>
          </p:nvPr>
        </p:nvSpPr>
        <p:spPr/>
        <p:txBody>
          <a:bodyPr>
            <a:normAutofit/>
          </a:bodyPr>
          <a:lstStyle/>
          <a:p>
            <a:r>
              <a:rPr lang="ar-SA" dirty="0" smtClean="0"/>
              <a:t>مما ساعدها على الصمود، واستمر أتباع الملك عبد العزيز بمحاصرتها، حتى نفذ طعام أهلها؛ فرأى بعض كبارها الدخول في طاعة الملك عبد العزيز، وطلبوا من الملك إرسال أحد أبنائه ليسلموا له، فبعث ابنه محمدا، ولما وصلها وجد أصحاب الأمر فيها يرفضون التسليم، فشدد الحصار عليها، حتى خرج وفدا منهم لمفاوضته على التسليم،</a:t>
            </a:r>
          </a:p>
          <a:p>
            <a:r>
              <a:rPr lang="ar-SA" dirty="0" smtClean="0"/>
              <a:t> واتفق الطرفان مقابل أن يؤمنهم على أرواحهم وأموالهم. وكان ذلك في 18 جمادى الأولى عام 1344هـ/ 3-12-1925م.    أدى خروج المدينة من يد الملك علي، إلى التأثير سلبا على معنوياته وأتباعه. وازداد حرج المحاصرين في جدة مع طول فترة الحصار وقلة الأطعمة ومياه الشرب. فسيطر اليأس عليهم</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109</a:t>
            </a:fld>
            <a:endParaRPr lang="ar-SA"/>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اكتمال توحيد الحجاز</a:t>
            </a:r>
            <a:endParaRPr lang="ar-SA" dirty="0"/>
          </a:p>
        </p:txBody>
      </p:sp>
      <p:sp>
        <p:nvSpPr>
          <p:cNvPr id="3" name="عنصر نائب للمحتوى 2"/>
          <p:cNvSpPr>
            <a:spLocks noGrp="1"/>
          </p:cNvSpPr>
          <p:nvPr>
            <p:ph idx="1"/>
          </p:nvPr>
        </p:nvSpPr>
        <p:spPr/>
        <p:txBody>
          <a:bodyPr/>
          <a:lstStyle/>
          <a:p>
            <a:pPr>
              <a:buNone/>
            </a:pPr>
            <a:endParaRPr lang="ar-SA" b="1" dirty="0" smtClean="0"/>
          </a:p>
          <a:p>
            <a:endParaRPr lang="ar-SA" dirty="0" smtClean="0"/>
          </a:p>
          <a:p>
            <a:pPr>
              <a:buNone/>
            </a:pPr>
            <a:r>
              <a:rPr lang="ar-SA" dirty="0" smtClean="0"/>
              <a:t> فسيطر اليأس عليهم، واضطر كثير من أهلها إلى مغادرتها إلى مكة أو إلى غيرها. مما دفع الملك علي إلى طلب التفاوض مع الملك عبد العزيز في 29 جمادى الأولى 1344هـ، وكان ذلك بواسطة المعتمد البريطاني في جدة، ووافق الطرفان على اتفاقية التسليم، ووقعا عليها يوم 1 جمادى الآخرة</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110</a:t>
            </a:fld>
            <a:endParaRPr lang="ar-SA"/>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u="sng" dirty="0" smtClean="0"/>
              <a:t> اتفاقية تسليم جدة للملك عبد العزيز ( 1925م)</a:t>
            </a:r>
            <a:endParaRPr lang="ar-SA" dirty="0"/>
          </a:p>
        </p:txBody>
      </p:sp>
      <p:sp>
        <p:nvSpPr>
          <p:cNvPr id="3" name="عنصر نائب للمحتوى 2"/>
          <p:cNvSpPr>
            <a:spLocks noGrp="1"/>
          </p:cNvSpPr>
          <p:nvPr>
            <p:ph idx="1"/>
          </p:nvPr>
        </p:nvSpPr>
        <p:spPr/>
        <p:txBody>
          <a:bodyPr>
            <a:normAutofit/>
          </a:bodyPr>
          <a:lstStyle/>
          <a:p>
            <a:r>
              <a:rPr lang="ar-SA" dirty="0" smtClean="0"/>
              <a:t>من أهم شروطها: </a:t>
            </a:r>
            <a:endParaRPr lang="en-US" dirty="0" smtClean="0"/>
          </a:p>
          <a:p>
            <a:r>
              <a:rPr lang="ar-SA" dirty="0" smtClean="0"/>
              <a:t> 1- تنازل الملك علي عن ملك الحجاز، ويرحل عنها بممتلكاته الشخصية فقط، ويسلم كل ما هو ملك لحكومة الحجاز من أسلحة وبواخر وأموال ومنشآت إلى الملك عبد العزيز.</a:t>
            </a:r>
            <a:endParaRPr lang="en-US" dirty="0" smtClean="0"/>
          </a:p>
          <a:p>
            <a:r>
              <a:rPr lang="ar-SA" dirty="0" smtClean="0"/>
              <a:t> 2- يضمن الملك عبد العزيز سلامة الموظفين والعسكريين والأشراف والقبائل، ويمنحهم العفو العام، وترحيل العسكريين الراغبين إلى أوطانهم  وبذلك انتهى حكم الأشراف للحجاز، وتوحدت منطقة الحجاز مع بقية البلاد التي يحكمها الملك عبد العزيز. وغادر الملك علي جدة في 6 جمادى الآخرة 1344/ 21-12- 1925م</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111</a:t>
            </a:fld>
            <a:endParaRPr lang="ar-SA"/>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u="sng" dirty="0" smtClean="0"/>
              <a:t> تابع اتفاقية تسليم جدة للملك عبد العزيز ( 1925م)</a:t>
            </a:r>
            <a:endParaRPr lang="ar-SA" dirty="0"/>
          </a:p>
        </p:txBody>
      </p:sp>
      <p:sp>
        <p:nvSpPr>
          <p:cNvPr id="3" name="عنصر نائب للمحتوى 2"/>
          <p:cNvSpPr>
            <a:spLocks noGrp="1"/>
          </p:cNvSpPr>
          <p:nvPr>
            <p:ph idx="1"/>
          </p:nvPr>
        </p:nvSpPr>
        <p:spPr/>
        <p:txBody>
          <a:bodyPr/>
          <a:lstStyle/>
          <a:p>
            <a:pPr>
              <a:buNone/>
            </a:pPr>
            <a:endParaRPr lang="ar-SA" dirty="0" smtClean="0"/>
          </a:p>
          <a:p>
            <a:pPr>
              <a:buNone/>
            </a:pPr>
            <a:r>
              <a:rPr lang="ar-SA" dirty="0" smtClean="0"/>
              <a:t>ثم دخلها الملك عبد العزيز.  ومما تجدر ملاحظته أن من العوامل التي ساعدت الملك عبد العزيز على توحيد الحجاز، انتشار الوهج الديني لحركة الإخوان خصوصا في واحتي تربة </a:t>
            </a:r>
            <a:r>
              <a:rPr lang="ar-SA" dirty="0" err="1" smtClean="0"/>
              <a:t>والخرمة</a:t>
            </a:r>
            <a:r>
              <a:rPr lang="ar-SA" dirty="0" smtClean="0"/>
              <a:t> الحجازيتين آنذاك واختلاف الملك حسين مع قريبه أمير </a:t>
            </a:r>
            <a:r>
              <a:rPr lang="ar-SA" dirty="0" err="1" smtClean="0"/>
              <a:t>الخرمة</a:t>
            </a:r>
            <a:r>
              <a:rPr lang="ar-SA" dirty="0" smtClean="0"/>
              <a:t> الشريف خالد بن </a:t>
            </a:r>
            <a:r>
              <a:rPr lang="ar-SA" dirty="0" err="1" smtClean="0"/>
              <a:t>لؤي</a:t>
            </a:r>
            <a:r>
              <a:rPr lang="ar-SA" dirty="0" smtClean="0"/>
              <a:t>، وانضمامه إلى الملك عبد العزيز، ودخول جبل شمر وعسير تحت حكم ابن سعود. وعدم وقوف بريطانيا إلى جانب الشريف حسين في ساعته الحرجة، رغم مساعدتها السابقة له لمصالحها الخاصة، ثم رأت تمشيا  وفق المستجدات عدم الوقوف معه.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112</a:t>
            </a:fld>
            <a:endParaRPr lang="ar-SA"/>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توحيد </a:t>
            </a:r>
            <a:r>
              <a:rPr lang="ar-SA" dirty="0" err="1" smtClean="0"/>
              <a:t>المخلاف</a:t>
            </a:r>
            <a:r>
              <a:rPr lang="ar-SA" dirty="0" smtClean="0"/>
              <a:t> السليماني( جازان) </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كان النفوذ في عسير وجازان لمحمد بن علي الإدريسي، الذي وسع نفوذه إلى الحديدة بعد انسحاب الدولة العثمانية منها، إثر هزيمتها في الحرب العالمية الأولى. ووقع الإدريسي معاهدة حسن جوار مع الملك عبد العزيز عام 1339هـ/ 1920م.</a:t>
            </a:r>
          </a:p>
          <a:p>
            <a:r>
              <a:rPr lang="ar-SA" dirty="0" smtClean="0"/>
              <a:t>   توفي محمد الإدريسي عام 1341هـ، وخلفه ابنه علي الذي كان عمره سبعة عشر عاما. فقبلته الأسرة على مضض، وقام بعض أفرادها بحركات ضده. أتاحت هذه الظروف الفرصة لحاكم اليمن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113</a:t>
            </a:fld>
            <a:endParaRPr lang="ar-SA"/>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a:t>
            </a:r>
            <a:r>
              <a:rPr lang="ar-SA" dirty="0" err="1" smtClean="0"/>
              <a:t>المخلاف</a:t>
            </a:r>
            <a:r>
              <a:rPr lang="ar-SA" dirty="0" smtClean="0"/>
              <a:t> السليماني( جازان) </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إلى جانب انشغال الملك عبد العزيز بمسألة الحجاز، فاستولى على الحديدة وبعض البلدان المجاورة لها. مما أدى إلى حدوث ثورة على حاكم عسير علي الإدريسي ، بزعامة عمه الحسن، الذي أصبح حاكم جازان عام 1344هـ. </a:t>
            </a:r>
            <a:endParaRPr lang="en-US" dirty="0" smtClean="0"/>
          </a:p>
          <a:p>
            <a:r>
              <a:rPr lang="ar-SA" dirty="0" smtClean="0"/>
              <a:t>            سعى الحسن للحصول على مساعدة ايطاليا، ولم ينجح. وتزامن ذلك مع نجاح الملك عبد العزيز في توحيد الحجاز، فرأى الحسن الإدريسي، لحماية ما تبقى من بلاده من حاكم اليمن</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114</a:t>
            </a:fld>
            <a:endParaRPr lang="ar-SA"/>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a:t>
            </a:r>
            <a:r>
              <a:rPr lang="ar-SA" dirty="0" err="1" smtClean="0"/>
              <a:t>المخلاف</a:t>
            </a:r>
            <a:r>
              <a:rPr lang="ar-SA" dirty="0" smtClean="0"/>
              <a:t> السليماني( جازان) </a:t>
            </a:r>
            <a:endParaRPr lang="ar-SA" dirty="0"/>
          </a:p>
        </p:txBody>
      </p:sp>
      <p:sp>
        <p:nvSpPr>
          <p:cNvPr id="3" name="عنصر نائب للمحتوى 2"/>
          <p:cNvSpPr>
            <a:spLocks noGrp="1"/>
          </p:cNvSpPr>
          <p:nvPr>
            <p:ph idx="1"/>
          </p:nvPr>
        </p:nvSpPr>
        <p:spPr/>
        <p:txBody>
          <a:bodyPr>
            <a:normAutofit/>
          </a:bodyPr>
          <a:lstStyle/>
          <a:p>
            <a:endParaRPr lang="ar-SA" dirty="0" smtClean="0"/>
          </a:p>
          <a:p>
            <a:r>
              <a:rPr lang="ar-SA" dirty="0" smtClean="0"/>
              <a:t>، أن يحصل على حماية الملك عبد العزيز، وعقد معه اتفاقية مكة عام 1345هـ/ 1926م. وأهم ما تضمنته الاتفاقية، أن يتولى الملك الشؤون الخارجية والدفاع عن البلاد ضد أي اعتداء،</a:t>
            </a:r>
          </a:p>
          <a:p>
            <a:r>
              <a:rPr lang="ar-SA" dirty="0" smtClean="0"/>
              <a:t> وأن يتولى الحسن الإدريسي إدارة الشؤون الداخلية في منطقته. وأرسل الملك مندوبا من قبله لمساعدته على إدارة البلاد. واستمرت العلاقات جيدة بين الطرفين، حتى أسند الحسن الإدريسي إدارة البلاد إلى الملك عبد العزيز عام 1349هـ/1930م، وتوحدت جازان مع بقية البلاد السعودية.</a:t>
            </a:r>
            <a:endParaRPr lang="en-US" dirty="0" smtClean="0"/>
          </a:p>
          <a:p>
            <a:r>
              <a:rPr lang="ar-SA"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115</a:t>
            </a:fld>
            <a:endParaRPr lang="ar-SA"/>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a:t>
            </a:r>
            <a:r>
              <a:rPr lang="ar-SA" dirty="0" err="1" smtClean="0"/>
              <a:t>المخلاف</a:t>
            </a:r>
            <a:r>
              <a:rPr lang="ar-SA" dirty="0" smtClean="0"/>
              <a:t> السليماني( جازان) </a:t>
            </a:r>
            <a:endParaRPr lang="ar-SA" dirty="0"/>
          </a:p>
        </p:txBody>
      </p:sp>
      <p:sp>
        <p:nvSpPr>
          <p:cNvPr id="3" name="عنصر نائب للمحتوى 2"/>
          <p:cNvSpPr>
            <a:spLocks noGrp="1"/>
          </p:cNvSpPr>
          <p:nvPr>
            <p:ph idx="1"/>
          </p:nvPr>
        </p:nvSpPr>
        <p:spPr/>
        <p:txBody>
          <a:bodyPr>
            <a:normAutofit fontScale="92500" lnSpcReduction="10000"/>
          </a:bodyPr>
          <a:lstStyle/>
          <a:p>
            <a:endParaRPr lang="ar-SA" dirty="0" smtClean="0"/>
          </a:p>
          <a:p>
            <a:r>
              <a:rPr lang="ar-SA" dirty="0" smtClean="0"/>
              <a:t> وسعى حاكم الأردن عبد الله بن الحسين، إلى احتضان عدد من الفارين من </a:t>
            </a:r>
            <a:r>
              <a:rPr lang="ar-SA" dirty="0" err="1" smtClean="0"/>
              <a:t>المخلاف</a:t>
            </a:r>
            <a:r>
              <a:rPr lang="ar-SA" dirty="0" smtClean="0"/>
              <a:t>، وخطط معهم للثورة ضد الحكم السعودي، بالتنسيق مع حامد بن رفادة للتمرد شمالي الحجاز. واتصلوا بالحسن </a:t>
            </a:r>
            <a:r>
              <a:rPr lang="ar-SA" dirty="0" err="1" smtClean="0"/>
              <a:t>الادريسي</a:t>
            </a:r>
            <a:r>
              <a:rPr lang="ar-SA" dirty="0" smtClean="0"/>
              <a:t>، وحرضوه على التمرد. وبدأ الحسن بالعمل على الثورة متجاهلا تحذير الملك عبد العزيز له، وحاصر مندوب الملك في جازان في 5 رجب 1351هـ، ثم استسلمت الحامية السعودية له، ثم نقلوا إلى صبيا تحت الإقامة الجبرية.    وأرسل الملك عبد العزيز قواته إلى جازان، بقيادة حمد بن سليمان وخالد </a:t>
            </a:r>
            <a:r>
              <a:rPr lang="ar-SA" dirty="0" err="1" smtClean="0"/>
              <a:t>القرقني</a:t>
            </a:r>
            <a:r>
              <a:rPr lang="ar-SA" dirty="0" smtClean="0"/>
              <a:t>؛ للتفاهم مع الإدريسي، قبل دخوله جازان،</a:t>
            </a:r>
          </a:p>
          <a:p>
            <a:r>
              <a:rPr lang="ar-SA" dirty="0" smtClean="0"/>
              <a:t> ولما علم بما حصل من تطورات في جازان، عزز القوة المرسلة بقوة أخرى .ونجحت قوات الملك بالسيطرة على جازان. ثم أرسل المزيد من السرايا.  ثم بعث جيشا كبيرا بقيادة عبد العزيز بن </a:t>
            </a:r>
            <a:r>
              <a:rPr lang="ar-SA" dirty="0" err="1" smtClean="0"/>
              <a:t>جلوي</a:t>
            </a:r>
            <a:r>
              <a:rPr lang="ar-SA" dirty="0" smtClean="0"/>
              <a:t>، الذي أصبح  القائد العام للقوات السعودية بالمنطقة، والذي تم على يديه </a:t>
            </a:r>
            <a:r>
              <a:rPr lang="ar-SA" dirty="0" err="1" smtClean="0"/>
              <a:t>انهاء</a:t>
            </a:r>
            <a:r>
              <a:rPr lang="ar-SA" dirty="0" smtClean="0"/>
              <a:t> حركة الإدريسي التمردية.  </a:t>
            </a: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116</a:t>
            </a:fld>
            <a:endParaRPr lang="ar-SA"/>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توحيد </a:t>
            </a:r>
            <a:r>
              <a:rPr lang="ar-SA" dirty="0" err="1" smtClean="0"/>
              <a:t>المخلاف</a:t>
            </a:r>
            <a:r>
              <a:rPr lang="ar-SA" dirty="0" smtClean="0"/>
              <a:t> السليماني( جازان) </a:t>
            </a:r>
            <a:endParaRPr lang="ar-SA" dirty="0"/>
          </a:p>
        </p:txBody>
      </p:sp>
      <p:sp>
        <p:nvSpPr>
          <p:cNvPr id="3" name="عنصر نائب للمحتوى 2"/>
          <p:cNvSpPr>
            <a:spLocks noGrp="1"/>
          </p:cNvSpPr>
          <p:nvPr>
            <p:ph idx="1"/>
          </p:nvPr>
        </p:nvSpPr>
        <p:spPr/>
        <p:txBody>
          <a:bodyPr/>
          <a:lstStyle/>
          <a:p>
            <a:r>
              <a:rPr lang="ar-SA" b="1" dirty="0" smtClean="0"/>
              <a:t>.</a:t>
            </a:r>
          </a:p>
          <a:p>
            <a:r>
              <a:rPr lang="ar-SA" dirty="0" smtClean="0"/>
              <a:t>  وهرب الإدريسي وعدد من مؤيديه إلى اليمن. وعفا الملك عن الجميع، وعاد الفارون من جازان إلى بلدانهم. أما الإدريسي وعائلته؛ فقد وافق الملك عبد العزيز على طلب الإمام يحيى بأن يبقوا في اليمن. وخصص الملك لهم مرتبات سخية . وكان ذلك عام 1351هـ/ 1933م.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117</a:t>
            </a:fld>
            <a:endParaRPr lang="ar-SA"/>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57166"/>
            <a:ext cx="8229600" cy="1489922"/>
          </a:xfrm>
        </p:spPr>
        <p:txBody>
          <a:bodyPr>
            <a:normAutofit fontScale="90000"/>
          </a:bodyPr>
          <a:lstStyle/>
          <a:p>
            <a:pPr algn="ctr"/>
            <a:r>
              <a:rPr lang="ar-SA" dirty="0" smtClean="0"/>
              <a:t>المحاضرة الحادية عشر</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sz="2800" dirty="0" smtClean="0"/>
              <a:t>وسندرس ذلك من خلال المواضيع التالية </a:t>
            </a:r>
            <a:endParaRPr lang="en-US" sz="2800" dirty="0" smtClean="0"/>
          </a:p>
          <a:p>
            <a:r>
              <a:rPr lang="ar-SA" dirty="0" smtClean="0"/>
              <a:t>مشكلة المعارضين من الإخوان  </a:t>
            </a:r>
          </a:p>
          <a:p>
            <a:endParaRPr lang="ar-SA" dirty="0" smtClean="0"/>
          </a:p>
          <a:p>
            <a:r>
              <a:rPr lang="ar-SA" dirty="0" smtClean="0"/>
              <a:t>بداية المشكلة وتطورها</a:t>
            </a:r>
          </a:p>
          <a:p>
            <a:endParaRPr lang="ar-SA" dirty="0" smtClean="0"/>
          </a:p>
          <a:p>
            <a:r>
              <a:rPr lang="ar-SA" dirty="0" smtClean="0"/>
              <a:t>معركة </a:t>
            </a:r>
            <a:r>
              <a:rPr lang="ar-SA" dirty="0" err="1" smtClean="0"/>
              <a:t>السبلة</a:t>
            </a:r>
            <a:r>
              <a:rPr lang="ar-SA" dirty="0" smtClean="0"/>
              <a:t>  1929م</a:t>
            </a:r>
          </a:p>
          <a:p>
            <a:endParaRPr lang="ar-SA" u="sng" dirty="0" smtClean="0"/>
          </a:p>
          <a:p>
            <a:r>
              <a:rPr lang="ar-SA" u="sng" dirty="0" smtClean="0"/>
              <a:t>نهاية مشكلة المعارضين بعد </a:t>
            </a:r>
            <a:r>
              <a:rPr lang="ar-SA" u="sng" dirty="0" err="1" smtClean="0"/>
              <a:t>السبلة</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118</a:t>
            </a:fld>
            <a:endParaRPr lang="ar-SA"/>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u="sng" dirty="0" smtClean="0"/>
              <a:t>بداية المشكلة وتطورها</a:t>
            </a:r>
            <a:endParaRPr lang="ar-SA" dirty="0"/>
          </a:p>
        </p:txBody>
      </p:sp>
      <p:sp>
        <p:nvSpPr>
          <p:cNvPr id="3" name="عنصر نائب للمحتوى 2"/>
          <p:cNvSpPr>
            <a:spLocks noGrp="1"/>
          </p:cNvSpPr>
          <p:nvPr>
            <p:ph idx="1"/>
          </p:nvPr>
        </p:nvSpPr>
        <p:spPr/>
        <p:txBody>
          <a:bodyPr/>
          <a:lstStyle/>
          <a:p>
            <a:r>
              <a:rPr lang="ar-SA" dirty="0" smtClean="0"/>
              <a:t> رغم الدور العام الذي قامت </a:t>
            </a:r>
            <a:r>
              <a:rPr lang="ar-SA" dirty="0" err="1" smtClean="0"/>
              <a:t>به</a:t>
            </a:r>
            <a:r>
              <a:rPr lang="ar-SA" dirty="0" smtClean="0"/>
              <a:t> حركة الإخوان في توحيد البلاد السعودية، إلا أن بعض الإخوان لم يفهموا الدين فهما صحيحا،</a:t>
            </a:r>
          </a:p>
          <a:p>
            <a:r>
              <a:rPr lang="ar-SA" dirty="0" smtClean="0"/>
              <a:t> فغلوا في نظرتهم إلى الحاضرة وإلى من لم يستوطن الهجر من البادية؛ فراحوا يسألون الناس في بلدانهم عن أصول الدين، ويشكون في </a:t>
            </a:r>
            <a:r>
              <a:rPr lang="ar-SA" dirty="0" err="1" smtClean="0"/>
              <a:t>ايمان</a:t>
            </a:r>
            <a:r>
              <a:rPr lang="ar-SA" dirty="0" smtClean="0"/>
              <a:t> غيرهم،</a:t>
            </a:r>
          </a:p>
          <a:p>
            <a:r>
              <a:rPr lang="ar-SA" dirty="0" smtClean="0"/>
              <a:t> وأباحوا الاعتداء عليهم. وأدرك الملك عبد العزيز خطورة مثل هذا الأمر؛ فاستفتى العلماء، الذين أفتوا  عام 1337هـ، بأن ذلك لا يتفق مع أصول الدين الحنيف. وبعدها تحسن الوضع نسبيا.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119</a:t>
            </a:fld>
            <a:endParaRPr lang="ar-SA"/>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المشكلة</a:t>
            </a:r>
            <a:endParaRPr lang="ar-SA" dirty="0"/>
          </a:p>
        </p:txBody>
      </p:sp>
      <p:sp>
        <p:nvSpPr>
          <p:cNvPr id="3" name="عنصر نائب للمحتوى 2"/>
          <p:cNvSpPr>
            <a:spLocks noGrp="1"/>
          </p:cNvSpPr>
          <p:nvPr>
            <p:ph idx="1"/>
          </p:nvPr>
        </p:nvSpPr>
        <p:spPr/>
        <p:txBody>
          <a:bodyPr/>
          <a:lstStyle/>
          <a:p>
            <a:endParaRPr lang="ar-SA" dirty="0" smtClean="0"/>
          </a:p>
          <a:p>
            <a:pPr>
              <a:buNone/>
            </a:pPr>
            <a:endParaRPr lang="ar-SA" dirty="0" smtClean="0"/>
          </a:p>
          <a:p>
            <a:endParaRPr lang="ar-SA" dirty="0" smtClean="0"/>
          </a:p>
          <a:p>
            <a:pPr>
              <a:buNone/>
            </a:pPr>
            <a:r>
              <a:rPr lang="ar-SA" dirty="0" smtClean="0"/>
              <a:t>وبعد توحيد الحجاز، ظهرت بواد الخلاف بين الملك عبد العزيز وبعض قادة الإخوان؛ خاصة </a:t>
            </a:r>
            <a:r>
              <a:rPr lang="ar-SA" dirty="0" smtClean="0">
                <a:solidFill>
                  <a:srgbClr val="FF0000"/>
                </a:solidFill>
              </a:rPr>
              <a:t>فيصل </a:t>
            </a:r>
            <a:r>
              <a:rPr lang="ar-SA" dirty="0" err="1" smtClean="0">
                <a:solidFill>
                  <a:srgbClr val="FF0000"/>
                </a:solidFill>
              </a:rPr>
              <a:t>الدويش</a:t>
            </a:r>
            <a:r>
              <a:rPr lang="ar-SA" dirty="0" smtClean="0">
                <a:solidFill>
                  <a:srgbClr val="FF0000"/>
                </a:solidFill>
              </a:rPr>
              <a:t>، وسلطان بن بجاد، </a:t>
            </a:r>
            <a:r>
              <a:rPr lang="ar-SA" dirty="0" err="1" smtClean="0">
                <a:solidFill>
                  <a:srgbClr val="FF0000"/>
                </a:solidFill>
              </a:rPr>
              <a:t>وضيدان</a:t>
            </a:r>
            <a:r>
              <a:rPr lang="ar-SA" dirty="0" smtClean="0">
                <a:solidFill>
                  <a:srgbClr val="FF0000"/>
                </a:solidFill>
              </a:rPr>
              <a:t> بن </a:t>
            </a:r>
            <a:r>
              <a:rPr lang="ar-SA" dirty="0" err="1" smtClean="0">
                <a:solidFill>
                  <a:srgbClr val="FF0000"/>
                </a:solidFill>
              </a:rPr>
              <a:t>حثلين</a:t>
            </a:r>
            <a:r>
              <a:rPr lang="ar-SA" dirty="0" smtClean="0"/>
              <a:t>. والظاهر أن السبب مرتبط باستخدام الملك مخترعات حديثة كالبرقيات والهاتف؛ إضافة إلى أمور أخرى.</a:t>
            </a:r>
          </a:p>
          <a:p>
            <a:r>
              <a:rPr lang="ar-SA" dirty="0" smtClean="0"/>
              <a:t> وقد تكون هذه الأسباب المعلنة، ليست هي الأسباب الهامة للخلاف</a:t>
            </a:r>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120</a:t>
            </a:fld>
            <a:endParaRPr lang="ar-SA"/>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المشكلة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 برز خلال العمليات العسكرية للإخوان في الحجاز عام 1343هـ، سلطان بن بجاد من حيث كثرة أتباعه</a:t>
            </a:r>
          </a:p>
          <a:p>
            <a:r>
              <a:rPr lang="ar-SA" dirty="0" smtClean="0"/>
              <a:t>، ونظرا لمساهمتهم أيضا في معركة تربة. ومع ذلك أسندت أمور مكة بعد دخولها إلى خالد بن </a:t>
            </a:r>
            <a:r>
              <a:rPr lang="ar-SA" dirty="0" err="1" smtClean="0"/>
              <a:t>لؤي</a:t>
            </a:r>
            <a:r>
              <a:rPr lang="ar-SA" dirty="0" smtClean="0"/>
              <a:t>، </a:t>
            </a:r>
          </a:p>
          <a:p>
            <a:r>
              <a:rPr lang="ar-SA" dirty="0" smtClean="0"/>
              <a:t>لا إلى ابن بجاد، الذي عاد إلى نجد قبل استسلام جدة. أما فيصل </a:t>
            </a:r>
            <a:r>
              <a:rPr lang="ar-SA" dirty="0" err="1" smtClean="0"/>
              <a:t>الدويش</a:t>
            </a:r>
            <a:r>
              <a:rPr lang="ar-SA" dirty="0" smtClean="0"/>
              <a:t> فلم يلتحق بقوات الملك إلا بعد دخولها الطائف ومكة، إذ كان مشغولا في الجبهة العراقية.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121</a:t>
            </a:fld>
            <a:endParaRPr lang="ar-SA"/>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المشكلة</a:t>
            </a:r>
            <a:endParaRPr lang="ar-SA" dirty="0"/>
          </a:p>
        </p:txBody>
      </p:sp>
      <p:sp>
        <p:nvSpPr>
          <p:cNvPr id="3" name="عنصر نائب للمحتوى 2"/>
          <p:cNvSpPr>
            <a:spLocks noGrp="1"/>
          </p:cNvSpPr>
          <p:nvPr>
            <p:ph idx="1"/>
          </p:nvPr>
        </p:nvSpPr>
        <p:spPr/>
        <p:txBody>
          <a:bodyPr/>
          <a:lstStyle/>
          <a:p>
            <a:r>
              <a:rPr lang="ar-SA" dirty="0" smtClean="0"/>
              <a:t>. ولذلك سعى ليكون تسليم المدينة المنورة على يديه، لينال شهرة وسمعة أسوة بابن بجاد، ولما  طال أمر حصارها، عاد إلى نجد. وربما اعتقد </a:t>
            </a:r>
            <a:r>
              <a:rPr lang="ar-SA" dirty="0" err="1" smtClean="0"/>
              <a:t>الدويش</a:t>
            </a:r>
            <a:r>
              <a:rPr lang="ar-SA" dirty="0" smtClean="0"/>
              <a:t> وابن بجاد أنهما لم يحصلا على ما يستحقان من مكاسب. أما ابن </a:t>
            </a:r>
            <a:r>
              <a:rPr lang="ar-SA" dirty="0" err="1" smtClean="0"/>
              <a:t>حثلين</a:t>
            </a:r>
            <a:r>
              <a:rPr lang="ar-SA" dirty="0" smtClean="0"/>
              <a:t> فلم يشارك في عمليات الحجاز، وأمره الملك بالعودة إلى مركز عمله، واعتبر ذلك لعدم ثقة الملك </a:t>
            </a:r>
            <a:r>
              <a:rPr lang="ar-SA" dirty="0" err="1" smtClean="0"/>
              <a:t>به</a:t>
            </a:r>
            <a:r>
              <a:rPr lang="ar-SA" dirty="0" smtClean="0"/>
              <a:t>.  </a:t>
            </a:r>
            <a:endParaRPr lang="en-US" dirty="0" smtClean="0"/>
          </a:p>
          <a:p>
            <a:r>
              <a:rPr lang="ar-SA" dirty="0" smtClean="0"/>
              <a:t> ولما وقع الملك </a:t>
            </a:r>
            <a:r>
              <a:rPr lang="ar-SA" dirty="0" smtClean="0">
                <a:solidFill>
                  <a:srgbClr val="FF0000"/>
                </a:solidFill>
              </a:rPr>
              <a:t>اتفاقية بحرة، 1925م</a:t>
            </a:r>
            <a:r>
              <a:rPr lang="ar-SA" dirty="0" smtClean="0"/>
              <a:t> مع مفوض بريطانيا </a:t>
            </a:r>
            <a:r>
              <a:rPr lang="ar-SA" dirty="0" err="1" smtClean="0"/>
              <a:t>كلايتون</a:t>
            </a:r>
            <a:r>
              <a:rPr lang="ar-SA" dirty="0" smtClean="0"/>
              <a:t> بصفته نائبا عن حكومة العراق، وحددت الحدود بين السعودية والعراق، ونصت على ألا تعتدي قوات إحداهما على أراضي الأخرى. ثم وقعت اتفاقية حدة بين السعودية وشرق الأردن بنفس المضمون</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122</a:t>
            </a:fld>
            <a:endParaRPr lang="ar-SA"/>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المشكله</a:t>
            </a:r>
            <a:r>
              <a:rPr lang="ar-SA" dirty="0" smtClean="0"/>
              <a:t> </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اعتقد بعض قادة الإخوان </a:t>
            </a:r>
            <a:r>
              <a:rPr lang="ar-SA" dirty="0" err="1" smtClean="0"/>
              <a:t>ان</a:t>
            </a:r>
            <a:r>
              <a:rPr lang="ar-SA" dirty="0" smtClean="0"/>
              <a:t> ذلك يعني إغلاق الطرق التي اعتادوا عبورها نحو العراق وشرق الأردن للحصول على الغنائم، والقيام بواجب الغزو الديني.  </a:t>
            </a:r>
            <a:r>
              <a:rPr lang="ar-SA" dirty="0" smtClean="0">
                <a:solidFill>
                  <a:srgbClr val="FF0000"/>
                </a:solidFill>
              </a:rPr>
              <a:t>وجاءت حادثة المحمل المصري عام 1344</a:t>
            </a:r>
            <a:r>
              <a:rPr lang="ar-SA" dirty="0" smtClean="0"/>
              <a:t>هـ، التي راح ضحيتها أربعون من الإخوان</a:t>
            </a:r>
          </a:p>
          <a:p>
            <a:r>
              <a:rPr lang="ar-SA" dirty="0" smtClean="0"/>
              <a:t>. وقام الملك بحراسة الحجاج المصريين حتى أدوا مناسكهم وعادوا لأوطانهم بسلام. ثم دفع الملك ديات القتلى من الإخوان، وعوضهم عن إبلهم</a:t>
            </a:r>
          </a:p>
          <a:p>
            <a:r>
              <a:rPr lang="ar-SA" dirty="0" smtClean="0"/>
              <a:t>التي قتلت.   كل ذلك أزم الخلاف بين بعض قادة الإخوان والملك، الذين اجتمعوا في </a:t>
            </a:r>
            <a:r>
              <a:rPr lang="ar-SA" dirty="0" err="1" smtClean="0"/>
              <a:t>الأرطاوية</a:t>
            </a:r>
            <a:r>
              <a:rPr lang="ar-SA" dirty="0" smtClean="0"/>
              <a:t> مقر فيصل </a:t>
            </a:r>
            <a:r>
              <a:rPr lang="ar-SA" dirty="0" err="1" smtClean="0"/>
              <a:t>الدويش</a:t>
            </a:r>
            <a:r>
              <a:rPr lang="ar-SA" dirty="0" smtClean="0"/>
              <a:t>،</a:t>
            </a:r>
          </a:p>
          <a:p>
            <a:r>
              <a:rPr lang="ar-SA" dirty="0" smtClean="0"/>
              <a:t> وتعاهدوا بأن يكونوا صفا واحدا في وجه من يخالفهم الرأي، وأعلنوا مآخذهم على سياسة الملك عبد العزيز. وسعى الملك لاستمالتهم وتجنب المواجهة معهم.</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123</a:t>
            </a:fld>
            <a:endParaRPr lang="ar-SA"/>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المشكله</a:t>
            </a:r>
            <a:r>
              <a:rPr lang="ar-SA" dirty="0" smtClean="0"/>
              <a:t> </a:t>
            </a:r>
            <a:endParaRPr lang="ar-SA" dirty="0"/>
          </a:p>
        </p:txBody>
      </p:sp>
      <p:sp>
        <p:nvSpPr>
          <p:cNvPr id="3" name="عنصر نائب للمحتوى 2"/>
          <p:cNvSpPr>
            <a:spLocks noGrp="1"/>
          </p:cNvSpPr>
          <p:nvPr>
            <p:ph idx="1"/>
          </p:nvPr>
        </p:nvSpPr>
        <p:spPr/>
        <p:txBody>
          <a:bodyPr>
            <a:normAutofit lnSpcReduction="10000"/>
          </a:bodyPr>
          <a:lstStyle/>
          <a:p>
            <a:endParaRPr lang="ar-SA" dirty="0" smtClean="0"/>
          </a:p>
          <a:p>
            <a:r>
              <a:rPr lang="ar-SA" dirty="0" smtClean="0"/>
              <a:t>.  ودعا الملك إلى مؤتمر في رجب عام 1345هـ، وحضره أكثر زعماء الإخوان، ولم يحضره سلطان بن بجاد. وأوضح الملك في بداية المؤتمر تمسكه بدين الله. وانتهى المؤتمر باستفتاء العلماء حول مآخذ بعض الإخوان؛ فأفتوا بتوقفهم في مسألة البرق والهاتف، وأنكروا بعض ما أنكره الإخوان كالمكوس. وربطوا قضية الجهاد بالإمام. </a:t>
            </a:r>
            <a:endParaRPr lang="en-US" dirty="0" smtClean="0"/>
          </a:p>
          <a:p>
            <a:r>
              <a:rPr lang="ar-SA" dirty="0" smtClean="0"/>
              <a:t> ورغم أهمية الفتوى السابقة المعنوية بالنسبة للملك عبد العزيز،إلا أنها لم تغير موقف الذين عارضوه. واتضح ذلك عندما بنت الحكومة العراقية مخفرا عند حدودها مع السعودية خلافا لما نص عليه </a:t>
            </a:r>
            <a:r>
              <a:rPr lang="ar-SA" dirty="0" smtClean="0">
                <a:solidFill>
                  <a:srgbClr val="FF0000"/>
                </a:solidFill>
              </a:rPr>
              <a:t>اتفاق العقير1923م </a:t>
            </a:r>
            <a:r>
              <a:rPr lang="ar-SA" dirty="0" smtClean="0"/>
              <a:t>عام. وقبل أن يصل الملك إلى اتفاق بشأنه مع السلطات البريطانية، وفي عام 1346هـ</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124</a:t>
            </a:fld>
            <a:endParaRPr lang="ar-SA"/>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المشكله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وربما أراد إحراج الملك بإظهار عجزه عن حفظ الأمن في البلاد التي تحت يده. واحتج البريطانيون لدى الملك على فعل </a:t>
            </a:r>
            <a:r>
              <a:rPr lang="ar-SA" dirty="0" err="1" smtClean="0"/>
              <a:t>الدويش</a:t>
            </a:r>
            <a:r>
              <a:rPr lang="ar-SA" dirty="0" smtClean="0"/>
              <a:t>،</a:t>
            </a:r>
          </a:p>
          <a:p>
            <a:r>
              <a:rPr lang="ar-SA" dirty="0" smtClean="0"/>
              <a:t> لكن الملك أخبرهم أنهم هم الذين </a:t>
            </a:r>
            <a:r>
              <a:rPr lang="ar-SA" dirty="0" err="1" smtClean="0"/>
              <a:t>بدأوا</a:t>
            </a:r>
            <a:r>
              <a:rPr lang="ar-SA" dirty="0" smtClean="0"/>
              <a:t> بالشر، وأن </a:t>
            </a:r>
            <a:r>
              <a:rPr lang="ar-SA" dirty="0" err="1" smtClean="0"/>
              <a:t>الدويش</a:t>
            </a:r>
            <a:r>
              <a:rPr lang="ar-SA" dirty="0" smtClean="0"/>
              <a:t> لم يفعل ما فعل بأمر من الملك. </a:t>
            </a:r>
            <a:endParaRPr lang="en-US" dirty="0" smtClean="0"/>
          </a:p>
          <a:p>
            <a:r>
              <a:rPr lang="ar-SA" dirty="0" smtClean="0"/>
              <a:t>             واستمر </a:t>
            </a:r>
            <a:r>
              <a:rPr lang="ar-SA" dirty="0" err="1" smtClean="0"/>
              <a:t>الدويش</a:t>
            </a:r>
            <a:r>
              <a:rPr lang="ar-SA" dirty="0" smtClean="0"/>
              <a:t> عرضة لملاحقة الطائرات البريطانية بسبب استمراره بالإغارة على الأراضي العراقية. </a:t>
            </a:r>
          </a:p>
          <a:p>
            <a:r>
              <a:rPr lang="ar-SA" dirty="0" smtClean="0"/>
              <a:t>وازداد نشاط المعارضين للملك، وتجمعوا في مكان بين </a:t>
            </a:r>
            <a:r>
              <a:rPr lang="ar-SA" dirty="0" err="1" smtClean="0"/>
              <a:t>الزلفي</a:t>
            </a:r>
            <a:r>
              <a:rPr lang="ar-SA" dirty="0" smtClean="0"/>
              <a:t> </a:t>
            </a:r>
            <a:r>
              <a:rPr lang="ar-SA" dirty="0" err="1" smtClean="0"/>
              <a:t>وعنيزة</a:t>
            </a:r>
            <a:r>
              <a:rPr lang="ar-SA" dirty="0" smtClean="0"/>
              <a:t> يرسمون خططهم المستقبلية. وحضر الملك إلى </a:t>
            </a:r>
            <a:r>
              <a:rPr lang="ar-SA" dirty="0" err="1" smtClean="0"/>
              <a:t>بريدة</a:t>
            </a:r>
            <a:r>
              <a:rPr lang="ar-SA" dirty="0" smtClean="0"/>
              <a:t>، ليراقب الوضع عن كثب. ولما اقترب موسم الحج، الذي يتطلب وجوده في الحجاز، وهم لا يزالون في مكانهم</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125</a:t>
            </a:fld>
            <a:endParaRPr lang="ar-SA"/>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المشكله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فاضطر إلى إيفاد الأمير عبد العزيز بن مساعد حاملا معه ختمه ومفوضا بتلبية مطالبهم. وأخبرهم أنه سيبحث مع ممثل بريطانيا في جدة، كل مشكلات الحدود. ولما بحث الملك مشكلة المخافر مع ممثل بريطانيا في جدة، وأصرت بريطانيا على إقامتها.</a:t>
            </a:r>
          </a:p>
          <a:p>
            <a:r>
              <a:rPr lang="ar-SA" dirty="0" smtClean="0"/>
              <a:t> وعاد الملك من موسم الحج، وهو أكثر تصميما على حل مشكلة أولئك المعارضين من الإخوان.</a:t>
            </a:r>
            <a:endParaRPr lang="en-US" dirty="0" smtClean="0"/>
          </a:p>
          <a:p>
            <a:r>
              <a:rPr lang="ar-SA" dirty="0" smtClean="0"/>
              <a:t> واعتقد الملك بحكمته، ولضمان وقوف أتباعه إلى جانبه، خاصة وأن معارضيه يعلنون انطلاقهم من المبادئ التي </a:t>
            </a:r>
            <a:r>
              <a:rPr lang="ar-SA" dirty="0" err="1" smtClean="0"/>
              <a:t>نادى</a:t>
            </a:r>
            <a:r>
              <a:rPr lang="ar-SA" dirty="0" smtClean="0"/>
              <a:t> </a:t>
            </a:r>
            <a:r>
              <a:rPr lang="ar-SA" dirty="0" err="1" smtClean="0"/>
              <a:t>بها</a:t>
            </a:r>
            <a:r>
              <a:rPr lang="ar-SA" dirty="0" smtClean="0"/>
              <a:t> الملك  منذ بداية مسيرة توحيد البلاد ، وأساسها الجهاد في سبيل الله. وحتى يبرهن للجميع أنه لم يترك وسيلة لحل الخلاف مع معارضيه إلا واتبعها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126</a:t>
            </a:fld>
            <a:endParaRPr lang="ar-SA"/>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المشكله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ولذلك كله دعا الملك إلى مؤتمر في الرياض، ودعا إليه العلماء وأمراء الحاضرة وزعماء الإخوان والقبائل. وحرص على حضور المعارضين له بالذات؛ لإقامة الحجة عليهم أمام الحضور</a:t>
            </a:r>
          </a:p>
          <a:p>
            <a:pPr marL="274320" lvl="2" indent="-274320">
              <a:buClr>
                <a:schemeClr val="accent3"/>
              </a:buClr>
              <a:buSzPct val="95000"/>
            </a:pPr>
            <a:r>
              <a:rPr lang="ar-SA" dirty="0" smtClean="0"/>
              <a:t> والحصول على تجديد بيعتهم له</a:t>
            </a:r>
            <a:r>
              <a:rPr lang="ar-SA" dirty="0" smtClean="0">
                <a:solidFill>
                  <a:srgbClr val="FF0000"/>
                </a:solidFill>
              </a:rPr>
              <a:t>. ولم يحضر زعماء المعارضة المؤتمر( ابن بجاد </a:t>
            </a:r>
            <a:r>
              <a:rPr lang="ar-SA" dirty="0" err="1" smtClean="0">
                <a:solidFill>
                  <a:srgbClr val="FF0000"/>
                </a:solidFill>
              </a:rPr>
              <a:t>والدويش</a:t>
            </a:r>
            <a:r>
              <a:rPr lang="ar-SA" dirty="0" smtClean="0">
                <a:solidFill>
                  <a:srgbClr val="FF0000"/>
                </a:solidFill>
              </a:rPr>
              <a:t> وابن </a:t>
            </a:r>
            <a:r>
              <a:rPr lang="ar-SA" dirty="0" err="1" smtClean="0">
                <a:solidFill>
                  <a:srgbClr val="FF0000"/>
                </a:solidFill>
              </a:rPr>
              <a:t>حثلين</a:t>
            </a:r>
            <a:r>
              <a:rPr lang="ar-SA" dirty="0" smtClean="0">
                <a:solidFill>
                  <a:srgbClr val="FF0000"/>
                </a:solidFill>
              </a:rPr>
              <a:t>)،</a:t>
            </a:r>
            <a:r>
              <a:rPr lang="ar-SA" dirty="0" smtClean="0"/>
              <a:t> رغم تأجيل انعقاده  أيام على أمل حضورهم، وانتدب </a:t>
            </a:r>
            <a:r>
              <a:rPr lang="ar-SA" dirty="0" err="1" smtClean="0"/>
              <a:t>الدويش</a:t>
            </a:r>
            <a:r>
              <a:rPr lang="ar-SA" dirty="0" smtClean="0"/>
              <a:t> ابنه عبد العزيز</a:t>
            </a:r>
            <a:r>
              <a:rPr lang="ar-SA" dirty="0" smtClean="0">
                <a:solidFill>
                  <a:srgbClr val="FF0000"/>
                </a:solidFill>
              </a:rPr>
              <a:t>.  افتتح المؤتمر الذي عرف باسم( الجمعية العمومية)</a:t>
            </a:r>
          </a:p>
          <a:p>
            <a:r>
              <a:rPr lang="ar-SA" dirty="0" smtClean="0"/>
              <a:t>وحضره مئات من الشخصيات الممثلة للآلاف التي أجابت الدعوة. ونظم جلوس الجميع بدقة، فكان أفراد الأسرة الحاكمة عن يمين الملك وشماله، والعلماء أمامه في الصف الأول، ثم أمراء الحاضرة خلفهم يمينا وشمالا، وزعماء الإخوان والقبائل في الوسط بين أولئك الأمراء. </a:t>
            </a:r>
            <a:endParaRPr lang="en-US" dirty="0" smtClean="0"/>
          </a:p>
          <a:p>
            <a:endParaRPr lang="ar-SA" dirty="0" smtClean="0">
              <a:solidFill>
                <a:srgbClr val="FF0000"/>
              </a:solidFill>
            </a:endParaRP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127</a:t>
            </a:fld>
            <a:endParaRPr lang="ar-SA"/>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a:t>
            </a:r>
            <a:r>
              <a:rPr lang="ar-SA" dirty="0" err="1" smtClean="0"/>
              <a:t>المشكله</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افتتح الملك المؤتمر، وعرض تنازله عن الحكم لأحد أفراد أسرته، مما ألهب حماس الحاضرين وإعلانهم التأييد لسياسته. ثم وجه كلامه إلى العلماء متسائلا إذا كانت أعماله مخالفة </a:t>
            </a:r>
            <a:r>
              <a:rPr lang="ar-SA" dirty="0" err="1" smtClean="0"/>
              <a:t>للشرع</a:t>
            </a:r>
            <a:r>
              <a:rPr lang="ar-SA" dirty="0" smtClean="0"/>
              <a:t>، فأجابوه بالنفي. وتكلم  بعض المؤيدين من زعماء الإخوان والقبائل، ومن المسائل التي أثاروها : البرقيات هل هي سحر أم لا ؟ والمخافر التي بنيت على على مراعي المسلمين، أيجوز السكوت عنها شرعا؟ </a:t>
            </a:r>
            <a:r>
              <a:rPr lang="ar-SA" dirty="0" err="1" smtClean="0"/>
              <a:t>ايجوز</a:t>
            </a:r>
            <a:r>
              <a:rPr lang="ar-SA" dirty="0" smtClean="0"/>
              <a:t> توقف الجهاد في سبيل الله؟. فأفتى العلماء بالتوقف في مسألة البرقيات، وأن المخافر ضرر واضح على الملك إزالته، وأما الجهاد فواجب لكنه متروك لولي الأمر. وجدد الجميع البيعة للملك في نهاية المؤتمر. وكأنه حصل على الضوء الأخضر لمواجهة المعارضين له.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128</a:t>
            </a:fld>
            <a:endParaRPr lang="ar-SA"/>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معركة </a:t>
            </a:r>
            <a:r>
              <a:rPr lang="ar-SA" dirty="0" err="1" smtClean="0"/>
              <a:t>السبلة</a:t>
            </a:r>
            <a:r>
              <a:rPr lang="ar-SA" dirty="0" smtClean="0"/>
              <a:t>  1929م</a:t>
            </a:r>
            <a:endParaRPr lang="ar-SA" dirty="0"/>
          </a:p>
        </p:txBody>
      </p:sp>
      <p:sp>
        <p:nvSpPr>
          <p:cNvPr id="3" name="عنصر نائب للمحتوى 2"/>
          <p:cNvSpPr>
            <a:spLocks noGrp="1"/>
          </p:cNvSpPr>
          <p:nvPr>
            <p:ph idx="1"/>
          </p:nvPr>
        </p:nvSpPr>
        <p:spPr/>
        <p:txBody>
          <a:bodyPr/>
          <a:lstStyle/>
          <a:p>
            <a:r>
              <a:rPr lang="ar-SA" dirty="0" smtClean="0"/>
              <a:t> رغم النصر السياسي الذي حققه الملك عبد العزيز في مؤتمر الجمعية العمومية على معارضيه من زعماء الإخوان،</a:t>
            </a:r>
          </a:p>
          <a:p>
            <a:r>
              <a:rPr lang="ar-SA" dirty="0" smtClean="0"/>
              <a:t> فقد استمروا على موقفهم. وأعلنوا أنهم القائمون حقا بأمر الدين والجهاد. والحوا على الملك ليسمح لهم بالجهاد خارج الحدود الشمالية</a:t>
            </a:r>
          </a:p>
          <a:p>
            <a:r>
              <a:rPr lang="ar-SA" dirty="0" smtClean="0"/>
              <a:t>. وقام ابن </a:t>
            </a:r>
            <a:r>
              <a:rPr lang="ar-SA" dirty="0" err="1" smtClean="0"/>
              <a:t>حثلين</a:t>
            </a:r>
            <a:r>
              <a:rPr lang="ar-SA" dirty="0" smtClean="0"/>
              <a:t> بالهجوم على بعض القبائل العراقية. وتريث الملك قبل اتخاذ قراره بشأنهم، مما دفع سلطان بن بجاد وفيصل </a:t>
            </a:r>
            <a:r>
              <a:rPr lang="ar-SA" dirty="0" err="1" smtClean="0"/>
              <a:t>الدويش</a:t>
            </a:r>
            <a:r>
              <a:rPr lang="ar-SA" dirty="0" smtClean="0"/>
              <a:t> على التمرد، وتجمعوا بأتباعه في </a:t>
            </a:r>
            <a:r>
              <a:rPr lang="ar-SA" dirty="0" err="1" smtClean="0"/>
              <a:t>الأرطاوية</a:t>
            </a:r>
            <a:r>
              <a:rPr lang="ar-SA" dirty="0" smtClean="0"/>
              <a:t>،</a:t>
            </a:r>
          </a:p>
          <a:p>
            <a:r>
              <a:rPr lang="ar-SA" dirty="0" smtClean="0"/>
              <a:t> وأخذوا يغيرون على بعض القبائل التابعة للملك عبد العزيز؛ حتى أنهم صادروا إبلا لتجار من </a:t>
            </a:r>
            <a:r>
              <a:rPr lang="ar-SA" dirty="0" err="1" smtClean="0"/>
              <a:t>بريدة</a:t>
            </a:r>
            <a:r>
              <a:rPr lang="ar-SA" dirty="0" smtClean="0"/>
              <a:t>، وقتلوا أصحابها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129</a:t>
            </a:fld>
            <a:endParaRPr lang="ar-SA"/>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معركة </a:t>
            </a:r>
            <a:r>
              <a:rPr lang="ar-SA" dirty="0" err="1" smtClean="0"/>
              <a:t>السبلة</a:t>
            </a:r>
            <a:r>
              <a:rPr lang="ar-SA" dirty="0" smtClean="0"/>
              <a:t>  1929م</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وبالتالي أصبحت أعمالهم موجهة إلى داخل البلاد السعودية مثلما هي خارجها.</a:t>
            </a:r>
            <a:endParaRPr lang="en-US" dirty="0" smtClean="0"/>
          </a:p>
          <a:p>
            <a:r>
              <a:rPr lang="ar-SA" dirty="0" smtClean="0"/>
              <a:t>   وقرر الملك المواجهة معهم، وأمر أتباعه بالتوجه إلى </a:t>
            </a:r>
            <a:r>
              <a:rPr lang="ar-SA" dirty="0" err="1" smtClean="0"/>
              <a:t>القصيم</a:t>
            </a:r>
            <a:r>
              <a:rPr lang="ar-SA" dirty="0" smtClean="0"/>
              <a:t>، وحضر الملك إلى </a:t>
            </a:r>
            <a:r>
              <a:rPr lang="ar-SA" dirty="0" err="1" smtClean="0"/>
              <a:t>بريدة</a:t>
            </a:r>
            <a:r>
              <a:rPr lang="ar-SA" dirty="0" smtClean="0"/>
              <a:t> في رمضان، وحتى 10 شوال تجمع لديه أعدادا كبيرة من الحاضرة والبادية والإخوان الموالين له. وسار بهم إلى </a:t>
            </a:r>
            <a:r>
              <a:rPr lang="ar-SA" dirty="0" err="1" smtClean="0"/>
              <a:t>النَبقيَة</a:t>
            </a:r>
            <a:r>
              <a:rPr lang="ar-SA" dirty="0" smtClean="0"/>
              <a:t>، التي وصلها ابنه سعود بآلاف من أهل العارض.</a:t>
            </a:r>
          </a:p>
          <a:p>
            <a:r>
              <a:rPr lang="ar-SA" dirty="0" smtClean="0"/>
              <a:t> وزحف الملك بهم جميعا إلى </a:t>
            </a:r>
            <a:r>
              <a:rPr lang="ar-SA" dirty="0" err="1" smtClean="0"/>
              <a:t>الزلفي</a:t>
            </a:r>
            <a:r>
              <a:rPr lang="ar-SA" dirty="0" smtClean="0"/>
              <a:t>. وتجمع المعارضون له في </a:t>
            </a:r>
            <a:r>
              <a:rPr lang="ar-SA" dirty="0" err="1" smtClean="0"/>
              <a:t>السبلة</a:t>
            </a:r>
            <a:r>
              <a:rPr lang="ar-SA" dirty="0" smtClean="0"/>
              <a:t> القريبة من </a:t>
            </a:r>
            <a:r>
              <a:rPr lang="ar-SA" dirty="0" err="1" smtClean="0"/>
              <a:t>الزلفي</a:t>
            </a:r>
            <a:r>
              <a:rPr lang="ar-SA" dirty="0" smtClean="0"/>
              <a:t>. وبدا الطرفان غير متحمسين للحرب، وتبادلا الاتصالات وإرسال الوفود، دون نتيجة. فتحرك الملك حتى نزل قرب خصومه. حينها بعث إليه ابن بجاد مندوبا ليفاوضه؛ لكن الملك أصر على  رضوخ المعتدين لحكم </a:t>
            </a:r>
            <a:r>
              <a:rPr lang="ar-SA" dirty="0" err="1" smtClean="0"/>
              <a:t>الشرع</a:t>
            </a:r>
            <a:r>
              <a:rPr lang="ar-SA"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130</a:t>
            </a:fld>
            <a:endParaRPr lang="ar-SA"/>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معركة </a:t>
            </a:r>
            <a:r>
              <a:rPr lang="ar-SA" dirty="0" err="1" smtClean="0"/>
              <a:t>السبلة</a:t>
            </a:r>
            <a:r>
              <a:rPr lang="ar-SA" dirty="0" smtClean="0"/>
              <a:t>  1929م</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وحضر </a:t>
            </a:r>
            <a:r>
              <a:rPr lang="ar-SA" dirty="0" err="1" smtClean="0"/>
              <a:t>الدويش</a:t>
            </a:r>
            <a:r>
              <a:rPr lang="ar-SA" dirty="0" smtClean="0"/>
              <a:t> نفسه إلى الملك وتناقش معه، وعاد إلى معسكره ليقنع ابن بجاد بتلبية مطالب الملك، وأنذره الملك بالحرب إذا لم يصله الجواب قبل الصباح، وحل الصباح ولم ترد إجابة الإخوان. </a:t>
            </a:r>
          </a:p>
          <a:p>
            <a:r>
              <a:rPr lang="ar-SA" dirty="0" smtClean="0"/>
              <a:t>  وأعد الملك قواته للهجوم، ولم تمر نصف ساعة على بدء القتال، حتى أخذ خصومه بالانهزام. وتعقبهم خيالة الملك قليلا، لكن الملك أمرهم بالعودة، فلم يرد قتلهم وهم مدبرون. قد أصيب </a:t>
            </a:r>
            <a:r>
              <a:rPr lang="ar-SA" dirty="0" err="1" smtClean="0"/>
              <a:t>الدويش</a:t>
            </a:r>
            <a:r>
              <a:rPr lang="ar-SA" dirty="0" smtClean="0"/>
              <a:t> برصاصة في خاصرته </a:t>
            </a:r>
          </a:p>
          <a:p>
            <a:r>
              <a:rPr lang="ar-SA" dirty="0" smtClean="0"/>
              <a:t>، فحمله أحد أتباعه إلى </a:t>
            </a:r>
            <a:r>
              <a:rPr lang="ar-SA" dirty="0" err="1" smtClean="0"/>
              <a:t>الأرطاوية</a:t>
            </a:r>
            <a:r>
              <a:rPr lang="ar-SA" dirty="0" smtClean="0"/>
              <a:t>،</a:t>
            </a:r>
          </a:p>
          <a:p>
            <a:r>
              <a:rPr lang="ar-SA" dirty="0" smtClean="0"/>
              <a:t>وتوجه ابن بجاد وفلوله جنوبا. وهكذا انتهت معركة </a:t>
            </a:r>
            <a:r>
              <a:rPr lang="ar-SA" dirty="0" err="1" smtClean="0"/>
              <a:t>السبلة</a:t>
            </a:r>
            <a:r>
              <a:rPr lang="ar-SA" dirty="0" smtClean="0"/>
              <a:t> - 1929م.    </a:t>
            </a:r>
            <a:r>
              <a:rPr lang="ar-SA" dirty="0" smtClean="0">
                <a:solidFill>
                  <a:srgbClr val="FF0000"/>
                </a:solidFill>
              </a:rPr>
              <a:t>وكانت معركة </a:t>
            </a:r>
            <a:r>
              <a:rPr lang="ar-SA" dirty="0" err="1" smtClean="0">
                <a:solidFill>
                  <a:srgbClr val="FF0000"/>
                </a:solidFill>
              </a:rPr>
              <a:t>السبلة</a:t>
            </a:r>
            <a:r>
              <a:rPr lang="ar-SA" dirty="0" smtClean="0">
                <a:solidFill>
                  <a:srgbClr val="FF0000"/>
                </a:solidFill>
              </a:rPr>
              <a:t> أول مواجهة عسكرية بين الملك عبد العزيز والإخوان، خاضها بعد استنفاذه للحلول السلمية</a:t>
            </a:r>
            <a:endParaRPr lang="en-US" dirty="0" smtClean="0"/>
          </a:p>
          <a:p>
            <a:r>
              <a:rPr lang="ar-SA" dirty="0" smtClean="0"/>
              <a:t>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131</a:t>
            </a:fld>
            <a:endParaRPr lang="ar-SA"/>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نهاية مشكلة المعارضين بعد </a:t>
            </a:r>
            <a:r>
              <a:rPr lang="ar-SA" dirty="0" err="1" smtClean="0"/>
              <a:t>السبلة</a:t>
            </a:r>
            <a:endParaRPr lang="ar-SA" dirty="0"/>
          </a:p>
        </p:txBody>
      </p:sp>
      <p:sp>
        <p:nvSpPr>
          <p:cNvPr id="3" name="عنصر نائب للمحتوى 2"/>
          <p:cNvSpPr>
            <a:spLocks noGrp="1"/>
          </p:cNvSpPr>
          <p:nvPr>
            <p:ph idx="1"/>
          </p:nvPr>
        </p:nvSpPr>
        <p:spPr/>
        <p:txBody>
          <a:bodyPr/>
          <a:lstStyle/>
          <a:p>
            <a:r>
              <a:rPr lang="ar-SA" dirty="0" smtClean="0"/>
              <a:t> اتجه الملك بقواته بعد </a:t>
            </a:r>
            <a:r>
              <a:rPr lang="ar-SA" dirty="0" err="1" smtClean="0"/>
              <a:t>السبلة</a:t>
            </a:r>
            <a:r>
              <a:rPr lang="ar-SA" dirty="0" smtClean="0"/>
              <a:t> إلى </a:t>
            </a:r>
            <a:r>
              <a:rPr lang="ar-SA" dirty="0" err="1" smtClean="0"/>
              <a:t>الأرطاوية</a:t>
            </a:r>
            <a:r>
              <a:rPr lang="ar-SA" dirty="0" smtClean="0"/>
              <a:t>، ولما اقترب منها أُتي إليه بفيصل </a:t>
            </a:r>
            <a:r>
              <a:rPr lang="ar-SA" dirty="0" err="1" smtClean="0"/>
              <a:t>الدويش</a:t>
            </a:r>
            <a:r>
              <a:rPr lang="ar-SA" dirty="0" smtClean="0"/>
              <a:t> محمولا على نعش،</a:t>
            </a:r>
          </a:p>
          <a:p>
            <a:r>
              <a:rPr lang="ar-SA" dirty="0" smtClean="0"/>
              <a:t> فأمر طبيبه الخاص بمعالجته. ولما قابله وبخه على فعله، ولما طلب العفو من الملك،عفا عنه. وربما هذا الذي شجع ابن بجاد  مع عدد من كبار قومه، بالقدوم إلى الملك طالبين العفو، لكن الملك قبض عليه وأمر بسجنه،هو ومن ارتكبوا ذنبا لا يغتفر بحقه. </a:t>
            </a:r>
          </a:p>
          <a:p>
            <a:r>
              <a:rPr lang="ar-SA" dirty="0" smtClean="0"/>
              <a:t>. ثم أرسل ابنه عبد الله وأخاه عبد الرحمن إلى </a:t>
            </a:r>
            <a:r>
              <a:rPr lang="ar-SA" dirty="0" err="1" smtClean="0"/>
              <a:t>الغطغط</a:t>
            </a:r>
            <a:r>
              <a:rPr lang="ar-SA" dirty="0" smtClean="0"/>
              <a:t>، هجرة ابن بجاد، فهدماها. ومضى الملك بأتباعه إلى </a:t>
            </a:r>
            <a:r>
              <a:rPr lang="ar-SA" dirty="0" err="1" smtClean="0"/>
              <a:t>القصيم</a:t>
            </a:r>
            <a:r>
              <a:rPr lang="ar-SA" dirty="0" smtClean="0"/>
              <a:t> حيث اعتقل عددا من الوعاظ الذين حرضوا الإخوان على التمرد، وغيرهم من الزعماء، الذين أرسلهم إلى سجن الرياض</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132</a:t>
            </a:fld>
            <a:endParaRPr lang="ar-SA"/>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نهاية مشكلة المعارضين</a:t>
            </a:r>
            <a:endParaRPr lang="ar-SA" dirty="0"/>
          </a:p>
        </p:txBody>
      </p:sp>
      <p:sp>
        <p:nvSpPr>
          <p:cNvPr id="3" name="عنصر نائب للمحتوى 2"/>
          <p:cNvSpPr>
            <a:spLocks noGrp="1"/>
          </p:cNvSpPr>
          <p:nvPr>
            <p:ph idx="1"/>
          </p:nvPr>
        </p:nvSpPr>
        <p:spPr/>
        <p:txBody>
          <a:bodyPr/>
          <a:lstStyle/>
          <a:p>
            <a:r>
              <a:rPr lang="ar-SA" dirty="0" smtClean="0"/>
              <a:t>. لم تنته مشكلة الإخوان بانتصار الملك عبد العزيز في </a:t>
            </a:r>
            <a:r>
              <a:rPr lang="ar-SA" dirty="0" err="1" smtClean="0"/>
              <a:t>السبلة</a:t>
            </a:r>
            <a:r>
              <a:rPr lang="ar-SA" dirty="0" smtClean="0"/>
              <a:t>، وقد أمر الملك أمراء بعض المناطق</a:t>
            </a:r>
          </a:p>
          <a:p>
            <a:r>
              <a:rPr lang="ar-SA" dirty="0" smtClean="0"/>
              <a:t>، أن يأخذوا السلاح والخيل والجيش من القبائل التي لم تقف معه في </a:t>
            </a:r>
            <a:r>
              <a:rPr lang="ar-SA" dirty="0" err="1" smtClean="0"/>
              <a:t>السبلة</a:t>
            </a:r>
            <a:r>
              <a:rPr lang="ar-SA" dirty="0" smtClean="0"/>
              <a:t>. </a:t>
            </a:r>
          </a:p>
          <a:p>
            <a:r>
              <a:rPr lang="ar-SA" dirty="0" err="1" smtClean="0"/>
              <a:t>الا</a:t>
            </a:r>
            <a:r>
              <a:rPr lang="ar-SA" dirty="0" smtClean="0"/>
              <a:t> بعد  </a:t>
            </a:r>
            <a:r>
              <a:rPr lang="ar-SA" dirty="0" err="1" smtClean="0"/>
              <a:t>أ</a:t>
            </a:r>
            <a:r>
              <a:rPr lang="ar-SA" dirty="0" smtClean="0"/>
              <a:t> ن سدت </a:t>
            </a:r>
            <a:r>
              <a:rPr lang="ar-SA" dirty="0" err="1" smtClean="0"/>
              <a:t>الابواب</a:t>
            </a:r>
            <a:r>
              <a:rPr lang="ar-SA" dirty="0" smtClean="0"/>
              <a:t>  في </a:t>
            </a:r>
            <a:r>
              <a:rPr lang="ar-SA" dirty="0" err="1" smtClean="0"/>
              <a:t>و</a:t>
            </a:r>
            <a:r>
              <a:rPr lang="ar-SA" dirty="0" smtClean="0"/>
              <a:t> </a:t>
            </a:r>
            <a:r>
              <a:rPr lang="ar-SA" dirty="0" err="1" smtClean="0"/>
              <a:t>جهه</a:t>
            </a:r>
            <a:r>
              <a:rPr lang="ar-SA" dirty="0" smtClean="0"/>
              <a:t>  </a:t>
            </a:r>
            <a:r>
              <a:rPr lang="ar-SA" dirty="0" err="1" smtClean="0"/>
              <a:t>أستعان</a:t>
            </a:r>
            <a:r>
              <a:rPr lang="ar-SA" dirty="0" smtClean="0"/>
              <a:t>  </a:t>
            </a:r>
            <a:r>
              <a:rPr lang="ar-SA" dirty="0" err="1" smtClean="0"/>
              <a:t>يريطانيا</a:t>
            </a:r>
            <a:r>
              <a:rPr lang="ar-SA" dirty="0" smtClean="0"/>
              <a:t> </a:t>
            </a:r>
          </a:p>
          <a:p>
            <a:r>
              <a:rPr lang="ar-SA" dirty="0" smtClean="0"/>
              <a:t>بعد أن قضت  قوات  الملك  عبد </a:t>
            </a:r>
            <a:r>
              <a:rPr lang="ar-SA" dirty="0" err="1" smtClean="0"/>
              <a:t>العزير</a:t>
            </a:r>
            <a:r>
              <a:rPr lang="ar-SA" dirty="0" smtClean="0"/>
              <a:t> على كثير فلول  المترددين  </a:t>
            </a:r>
          </a:p>
          <a:p>
            <a:r>
              <a:rPr lang="ar-SA" dirty="0" smtClean="0"/>
              <a:t>  </a:t>
            </a:r>
            <a:r>
              <a:rPr lang="ar-SA" dirty="0" err="1" smtClean="0"/>
              <a:t>يريطانيا</a:t>
            </a:r>
            <a:r>
              <a:rPr lang="ar-SA" dirty="0" smtClean="0"/>
              <a:t> </a:t>
            </a:r>
            <a:r>
              <a:rPr lang="ar-SA" dirty="0" err="1" smtClean="0"/>
              <a:t>احضرت</a:t>
            </a:r>
            <a:r>
              <a:rPr lang="ar-SA" dirty="0" smtClean="0"/>
              <a:t> </a:t>
            </a:r>
            <a:r>
              <a:rPr lang="ar-SA" dirty="0" err="1" smtClean="0"/>
              <a:t>اولئك</a:t>
            </a:r>
            <a:r>
              <a:rPr lang="ar-SA" dirty="0" smtClean="0"/>
              <a:t> القادة </a:t>
            </a:r>
            <a:r>
              <a:rPr lang="ar-SA" dirty="0" err="1" smtClean="0"/>
              <a:t>الى</a:t>
            </a:r>
            <a:r>
              <a:rPr lang="ar-SA" dirty="0" smtClean="0"/>
              <a:t> الملك عبد العزيز  </a:t>
            </a:r>
            <a:r>
              <a:rPr lang="ar-SA" dirty="0" err="1" smtClean="0"/>
              <a:t>ارسالهم</a:t>
            </a:r>
            <a:r>
              <a:rPr lang="ar-SA" dirty="0" smtClean="0"/>
              <a:t> </a:t>
            </a:r>
            <a:r>
              <a:rPr lang="ar-SA" dirty="0" err="1" smtClean="0"/>
              <a:t>ال</a:t>
            </a:r>
            <a:r>
              <a:rPr lang="ar-SA" dirty="0" smtClean="0"/>
              <a:t> سجن  الريا </a:t>
            </a:r>
            <a:r>
              <a:rPr lang="ar-SA" dirty="0" err="1" smtClean="0"/>
              <a:t>ض</a:t>
            </a:r>
            <a:r>
              <a:rPr lang="ar-SA" dirty="0" smtClean="0"/>
              <a:t> </a:t>
            </a:r>
          </a:p>
          <a:p>
            <a:r>
              <a:rPr lang="ar-SA" dirty="0" smtClean="0"/>
              <a:t>انتهت  حر </a:t>
            </a:r>
            <a:r>
              <a:rPr lang="ar-SA" dirty="0" err="1" smtClean="0"/>
              <a:t>كه</a:t>
            </a:r>
            <a:r>
              <a:rPr lang="ar-SA" dirty="0" smtClean="0"/>
              <a:t> </a:t>
            </a:r>
            <a:r>
              <a:rPr lang="ar-SA" dirty="0" err="1" smtClean="0"/>
              <a:t>الاخوان</a:t>
            </a:r>
            <a:r>
              <a:rPr lang="ar-SA" dirty="0" smtClean="0"/>
              <a:t> </a:t>
            </a:r>
            <a:endParaRPr lang="en-US" dirty="0" smtClean="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133</a:t>
            </a:fld>
            <a:endParaRPr lang="ar-SA"/>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حركة ابن رفادة وملابساتها 1932م</a:t>
            </a:r>
            <a:endParaRPr lang="ar-SA" dirty="0"/>
          </a:p>
        </p:txBody>
      </p:sp>
      <p:sp>
        <p:nvSpPr>
          <p:cNvPr id="3" name="عنصر نائب للمحتوى 2"/>
          <p:cNvSpPr>
            <a:spLocks noGrp="1"/>
          </p:cNvSpPr>
          <p:nvPr>
            <p:ph idx="1"/>
          </p:nvPr>
        </p:nvSpPr>
        <p:spPr/>
        <p:txBody>
          <a:bodyPr/>
          <a:lstStyle/>
          <a:p>
            <a:pPr>
              <a:buNone/>
            </a:pPr>
            <a:r>
              <a:rPr lang="ar-SA" dirty="0" smtClean="0"/>
              <a:t>   استاء الملك عبد الله بن الحسين من النجاح </a:t>
            </a:r>
            <a:r>
              <a:rPr lang="ar-SA" dirty="0" err="1" smtClean="0"/>
              <a:t>الذ</a:t>
            </a:r>
            <a:r>
              <a:rPr lang="ar-SA" dirty="0" smtClean="0"/>
              <a:t> حققه الملك عبد العزيز، خصوصا في الحجاز، فاتصل بحسين الدباغ، الذي فر من الحجاز بعد دخولها تحت الحكم السعودي؛</a:t>
            </a:r>
          </a:p>
          <a:p>
            <a:r>
              <a:rPr lang="ar-SA" dirty="0" smtClean="0"/>
              <a:t> وشجعه على تأليف حزب ضد هذا الحكم، ووعده بالتأييد والدعم. وأسس الحزب في مصر وتألف من عدد من الحجازيين،  وترأسه طاهر الدباغ. وكان من أعضائه حامد بن </a:t>
            </a:r>
            <a:r>
              <a:rPr lang="ar-SA" dirty="0" err="1" smtClean="0"/>
              <a:t>رفاده</a:t>
            </a:r>
            <a:r>
              <a:rPr lang="ar-SA" dirty="0" smtClean="0"/>
              <a:t>، أحد زعماء قبيلة بلي </a:t>
            </a:r>
          </a:p>
          <a:p>
            <a:r>
              <a:rPr lang="ar-SA" dirty="0" smtClean="0"/>
              <a:t>، الذي سبق أن قام بتمرد شمالي الحجاز عام 1347هـ، ففشل وفر إلى مصر. وخطط الحزب ليقوم ابن رفادة بحركة في شمالي الحجاز، بالترتيب مع الحسن الإدريسي  ليعلن الثورة في  جازان</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134</a:t>
            </a:fld>
            <a:endParaRPr lang="ar-SA"/>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حركة ابن رفادة</a:t>
            </a:r>
            <a:endParaRPr lang="ar-SA" dirty="0"/>
          </a:p>
        </p:txBody>
      </p:sp>
      <p:sp>
        <p:nvSpPr>
          <p:cNvPr id="3" name="عنصر نائب للمحتوى 2"/>
          <p:cNvSpPr>
            <a:spLocks noGrp="1"/>
          </p:cNvSpPr>
          <p:nvPr>
            <p:ph idx="1"/>
          </p:nvPr>
        </p:nvSpPr>
        <p:spPr/>
        <p:txBody>
          <a:bodyPr/>
          <a:lstStyle/>
          <a:p>
            <a:r>
              <a:rPr lang="ar-SA" dirty="0" smtClean="0"/>
              <a:t>وفشلت محاولة الإدريسي - وفق ما أشرنا سابقا- </a:t>
            </a:r>
            <a:endParaRPr lang="en-US" dirty="0" smtClean="0"/>
          </a:p>
          <a:p>
            <a:r>
              <a:rPr lang="ar-SA" dirty="0" smtClean="0"/>
              <a:t>             أما حامد بن </a:t>
            </a:r>
            <a:r>
              <a:rPr lang="ar-SA" dirty="0" err="1" smtClean="0"/>
              <a:t>رفاده</a:t>
            </a:r>
            <a:r>
              <a:rPr lang="ar-SA" dirty="0" smtClean="0"/>
              <a:t>، فقد حضر إلى عمان عام 1350هـ، ومنح الجنسية الأردنية. وعاد إلى مصر ليعد العدة مع رجال قبيلته للتمرد شمالي الحجاز، وانتقل بهم  حتى </a:t>
            </a:r>
            <a:r>
              <a:rPr lang="ar-SA" dirty="0" err="1" smtClean="0"/>
              <a:t>وصلو</a:t>
            </a:r>
            <a:r>
              <a:rPr lang="ar-SA" dirty="0" smtClean="0"/>
              <a:t> إلى </a:t>
            </a:r>
            <a:r>
              <a:rPr lang="ar-SA" dirty="0" err="1" smtClean="0"/>
              <a:t>الشريح</a:t>
            </a:r>
            <a:r>
              <a:rPr lang="ar-SA" dirty="0" smtClean="0"/>
              <a:t> جنوب غربي العقبة داخل الأراضي السعودية. وانتظروا هناك أكثر من شهر، حيث كانت تأتيهم الأسلحة والمؤن من الأردن</a:t>
            </a:r>
          </a:p>
          <a:p>
            <a:r>
              <a:rPr lang="ar-SA" dirty="0" smtClean="0"/>
              <a:t>. واستعد الملك عبد العزيز لمواجهة هذه الحركة </a:t>
            </a:r>
          </a:p>
          <a:p>
            <a:r>
              <a:rPr lang="ar-SA" dirty="0" smtClean="0"/>
              <a:t>وأرسل السرايا  إلى شمال الحجاز. واتصل بالحكومة البريطانية يطلب التقيد بمعاهدة حدة، فأصدر ممثلها في الأردن بيانا أكد فيه أنه سيمنع أي مساعدة للمناوئين للملك عبد العزيز. وأصدر ملك الأردن بيانا مشابها</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135</a:t>
            </a:fld>
            <a:endParaRPr lang="ar-SA"/>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حركة ابن رفادة</a:t>
            </a:r>
            <a:endParaRPr lang="ar-SA" dirty="0"/>
          </a:p>
        </p:txBody>
      </p:sp>
      <p:sp>
        <p:nvSpPr>
          <p:cNvPr id="3" name="عنصر نائب للمحتوى 2"/>
          <p:cNvSpPr>
            <a:spLocks noGrp="1"/>
          </p:cNvSpPr>
          <p:nvPr>
            <p:ph idx="1"/>
          </p:nvPr>
        </p:nvSpPr>
        <p:spPr/>
        <p:txBody>
          <a:bodyPr/>
          <a:lstStyle/>
          <a:p>
            <a:r>
              <a:rPr lang="ar-SA" dirty="0" smtClean="0"/>
              <a:t>.  ولم يسارع الملك عبد العزيز إلى مهاجمة ابن رفادة، ليعرف أعوانه داخل البلاد، وحتى لا يهرب خارجها. فلما اطمأن إلى الموقف أوعز إلى كبار القبائل في شمال الحجاز للاتصال بابن </a:t>
            </a:r>
            <a:r>
              <a:rPr lang="ar-SA" dirty="0" err="1" smtClean="0"/>
              <a:t>رفاده</a:t>
            </a:r>
            <a:r>
              <a:rPr lang="ar-SA" dirty="0" smtClean="0"/>
              <a:t>،</a:t>
            </a:r>
          </a:p>
          <a:p>
            <a:r>
              <a:rPr lang="ar-SA" dirty="0" smtClean="0"/>
              <a:t> وإعلان تأييدهم له في محاولة لاستدراجه، ونجحت الخطة، فتقدم ابن رفادة بمن معه حتى  اقترب من جبل شار،</a:t>
            </a:r>
          </a:p>
          <a:p>
            <a:r>
              <a:rPr lang="ar-SA" dirty="0" smtClean="0"/>
              <a:t> </a:t>
            </a:r>
            <a:r>
              <a:rPr lang="ar-SA" dirty="0" err="1" smtClean="0"/>
              <a:t>الذ</a:t>
            </a:r>
            <a:r>
              <a:rPr lang="ar-SA" dirty="0" smtClean="0"/>
              <a:t> يبعد عن ضبا حوالي خمسين كيلا. وكان الملك قد وجه قواته للقضاء عليه ومن معه، وكان على رأس قوات الملك، عبد الله بن </a:t>
            </a:r>
            <a:r>
              <a:rPr lang="ar-SA" dirty="0" err="1" smtClean="0"/>
              <a:t>عقيل</a:t>
            </a:r>
            <a:r>
              <a:rPr lang="ar-SA" dirty="0" smtClean="0"/>
              <a:t> أمير الجوف حينذاك</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136</a:t>
            </a:fld>
            <a:endParaRPr lang="ar-SA"/>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تابع حركة ابن رفادة</a:t>
            </a:r>
            <a:endParaRPr lang="ar-SA" dirty="0"/>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dirty="0" smtClean="0"/>
              <a:t>. ووضع الملك لهم الخطة بحيث يحاصرونهم من كل جانب، وبالفعل أحاطت بهم القوات في جبل شار في 26 ربيع الأول عام 1351هـ. ولم تنجح محاولاتهم بالهروب، فقضوا عليهم. ولم ينج من الأربع مئة مقاتل الذين كانوا في جبل شار إلا حوالي ثلاثين، طوردوا لاحقا  حتى قضي عليهم. </a:t>
            </a:r>
            <a:r>
              <a:rPr lang="ar-SA" dirty="0" smtClean="0">
                <a:solidFill>
                  <a:srgbClr val="FF0000"/>
                </a:solidFill>
              </a:rPr>
              <a:t>وبذلك انتهت هذه الحركة.</a:t>
            </a:r>
            <a:endParaRPr lang="en-US" dirty="0" smtClean="0">
              <a:solidFill>
                <a:srgbClr val="FF0000"/>
              </a:solidFill>
            </a:endParaRPr>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137</a:t>
            </a:fld>
            <a:endParaRPr lang="ar-SA"/>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071546"/>
            <a:ext cx="8229600" cy="775542"/>
          </a:xfrm>
        </p:spPr>
        <p:txBody>
          <a:bodyPr>
            <a:normAutofit fontScale="90000"/>
          </a:bodyPr>
          <a:lstStyle/>
          <a:p>
            <a:pPr algn="ctr"/>
            <a:r>
              <a:rPr lang="ar-SA" dirty="0" smtClean="0"/>
              <a:t>المحاضرة الثانية عشر</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a:bodyPr>
          <a:lstStyle/>
          <a:p>
            <a:pPr>
              <a:buNone/>
            </a:pPr>
            <a:endParaRPr lang="ar-SA" u="sng" dirty="0" smtClean="0"/>
          </a:p>
          <a:p>
            <a:pPr>
              <a:buNone/>
            </a:pPr>
            <a:r>
              <a:rPr lang="ar-SA" sz="2800" dirty="0" smtClean="0"/>
              <a:t>وسندرس ذلك من خلال المواضيع التالية </a:t>
            </a:r>
          </a:p>
          <a:p>
            <a:r>
              <a:rPr lang="ar-SA" dirty="0" err="1" smtClean="0"/>
              <a:t>علاقه</a:t>
            </a:r>
            <a:r>
              <a:rPr lang="ar-SA" dirty="0" smtClean="0"/>
              <a:t>  الملك  عبد العزيز  </a:t>
            </a:r>
            <a:r>
              <a:rPr lang="ar-SA" dirty="0" err="1" smtClean="0"/>
              <a:t>با</a:t>
            </a:r>
            <a:r>
              <a:rPr lang="ar-SA" dirty="0" smtClean="0"/>
              <a:t> لقوى </a:t>
            </a:r>
            <a:r>
              <a:rPr lang="ar-SA" dirty="0" err="1" smtClean="0"/>
              <a:t>المحيطه</a:t>
            </a:r>
            <a:r>
              <a:rPr lang="ar-SA" dirty="0" smtClean="0"/>
              <a:t> </a:t>
            </a:r>
          </a:p>
          <a:p>
            <a:r>
              <a:rPr lang="ar-SA" dirty="0" smtClean="0"/>
              <a:t>الصلح بين الطرفين </a:t>
            </a:r>
            <a:r>
              <a:rPr lang="ar-SA" dirty="0" smtClean="0">
                <a:solidFill>
                  <a:srgbClr val="FF0000"/>
                </a:solidFill>
              </a:rPr>
              <a:t>ومعاهدة الطائف  ص286مهم </a:t>
            </a:r>
          </a:p>
          <a:p>
            <a:r>
              <a:rPr lang="ar-SA" dirty="0" smtClean="0"/>
              <a:t>العلاقات مع بريطانيا  </a:t>
            </a:r>
            <a:r>
              <a:rPr lang="ar-SA" dirty="0" smtClean="0">
                <a:solidFill>
                  <a:srgbClr val="FF0000"/>
                </a:solidFill>
              </a:rPr>
              <a:t>معاهدة دارين، أو القطيف1915م.</a:t>
            </a:r>
          </a:p>
          <a:p>
            <a:r>
              <a:rPr lang="ar-SA" dirty="0" smtClean="0">
                <a:solidFill>
                  <a:srgbClr val="FF0000"/>
                </a:solidFill>
              </a:rPr>
              <a:t>معاهده جده 1927م </a:t>
            </a:r>
          </a:p>
          <a:p>
            <a:r>
              <a:rPr lang="ar-SA" dirty="0" smtClean="0"/>
              <a:t>جوانب النهضة في عهد الملك عبد العزيز </a:t>
            </a:r>
          </a:p>
          <a:p>
            <a:r>
              <a:rPr lang="ar-SA" dirty="0" smtClean="0"/>
              <a:t>اتخاذ البلاد اسمها الموحد: </a:t>
            </a:r>
            <a:endParaRPr lang="en-US" dirty="0" smtClean="0"/>
          </a:p>
          <a:p>
            <a:r>
              <a:rPr lang="ar-SA" dirty="0" smtClean="0"/>
              <a:t>انتهى المنهج الله </a:t>
            </a:r>
            <a:r>
              <a:rPr lang="ar-SA" dirty="0" err="1" smtClean="0"/>
              <a:t>يووووفق</a:t>
            </a:r>
            <a:r>
              <a:rPr lang="ar-SA" dirty="0" smtClean="0"/>
              <a:t> الجميع ودعواتكم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138</a:t>
            </a:fld>
            <a:endParaRPr lang="ar-SA"/>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الصلح بين الطرفين ومعاهدة الطائف </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المفاوضات  مع وفد سعودي برئاسة الأمير خالد بن عبد العزيز. واتفق الطرفان على بنود معاهدة صداقة إسلامية وأخوة عربية عرفت باسم معاهدة الطائف. ومن بنود المعاهدة: </a:t>
            </a:r>
            <a:endParaRPr lang="en-US" dirty="0" smtClean="0"/>
          </a:p>
          <a:p>
            <a:r>
              <a:rPr lang="ar-SA" dirty="0" smtClean="0"/>
              <a:t>1- إنهاء حالة الحرب بين البلدين، وبداية حالة سلم وصداقة.</a:t>
            </a:r>
            <a:endParaRPr lang="en-US" dirty="0" smtClean="0"/>
          </a:p>
          <a:p>
            <a:r>
              <a:rPr lang="ar-SA" dirty="0" smtClean="0"/>
              <a:t> 2- اعتراف كل منهما باستقلال الآخر</a:t>
            </a:r>
            <a:endParaRPr lang="en-US" dirty="0" smtClean="0"/>
          </a:p>
          <a:p>
            <a:r>
              <a:rPr lang="ar-SA" dirty="0" smtClean="0"/>
              <a:t> 3- تعد الحدود الموضحة في المعاهدة حدودا فاصلة بين البلدين، وتنازل كل منهما للآخر عن الأراضي التي أصبحت تابعه له بموجب المعاهدة. </a:t>
            </a:r>
            <a:endParaRPr lang="en-US" dirty="0" smtClean="0"/>
          </a:p>
          <a:p>
            <a:r>
              <a:rPr lang="ar-SA" dirty="0" smtClean="0"/>
              <a:t>               ووقع المعاهدة رئيسا الوفدين في 26 صفر عام 1353هـ/ 20- 5 – 1934م. ثم وقع عليها الملك عبد العزيز. وسافر </a:t>
            </a:r>
            <a:r>
              <a:rPr lang="ar-SA" dirty="0" err="1" smtClean="0"/>
              <a:t>بها</a:t>
            </a:r>
            <a:r>
              <a:rPr lang="ar-SA" dirty="0" smtClean="0"/>
              <a:t> وفد المصالحة العربية إلى اليمن، ومعه الوفد اليمني ووفد سعودي، ووقعها الإمام يحيى . وتبادل الطرفان نسختيها.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139</a:t>
            </a:fld>
            <a:endParaRPr lang="ar-SA"/>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642918"/>
            <a:ext cx="8229600" cy="1143000"/>
          </a:xfrm>
        </p:spPr>
        <p:txBody>
          <a:bodyPr>
            <a:normAutofit fontScale="90000"/>
          </a:bodyPr>
          <a:lstStyle/>
          <a:p>
            <a:pPr algn="ctr"/>
            <a:r>
              <a:rPr lang="ar-SA" dirty="0" smtClean="0"/>
              <a:t>العلا قات  بريطانيا </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 كان لبريطانيا نفوذ كبير في الساحل الشرقي للجزيرة العربية، عندما بدأ الملك عبد العزيز أولى خطواته لإعادة الحكم السعودي. وكانت تراقب  الأحداث بين ابن رشيد والملك، وتفادت التدخل بينهما، ونصحت أمير الكويت بعدم مساعدة الملك عبد العزيز.</a:t>
            </a:r>
          </a:p>
          <a:p>
            <a:endParaRPr lang="ar-SA" dirty="0" smtClean="0"/>
          </a:p>
          <a:p>
            <a:r>
              <a:rPr lang="ar-SA" dirty="0" smtClean="0"/>
              <a:t>واتصل عبد العزيز مع بريطانيا بعد دخوله الرياض، وطلب تأييدها، لكنها لم تجبه. ثم طلب منها الحماية بعد معركة </a:t>
            </a:r>
            <a:r>
              <a:rPr lang="ar-SA" dirty="0" err="1" smtClean="0"/>
              <a:t>البكيرية</a:t>
            </a:r>
            <a:r>
              <a:rPr lang="ar-SA" dirty="0" smtClean="0"/>
              <a:t>،لأن الدولة العثمانية تساعد ابن رشيد. لكنها لم تستجب لطلبه وإن حذرت الدولة العثمانية من التدخل عسكريا في نجد. وحاول أن يحصل على اعتراف بريطانيا </a:t>
            </a:r>
            <a:r>
              <a:rPr lang="ar-SA" dirty="0" err="1" smtClean="0"/>
              <a:t>به</a:t>
            </a:r>
            <a:r>
              <a:rPr lang="ar-SA" dirty="0" smtClean="0"/>
              <a:t>، ونصحها مندوبها في المنطقة، </a:t>
            </a:r>
            <a:r>
              <a:rPr lang="ar-SA" dirty="0" err="1" smtClean="0"/>
              <a:t>بيرسي</a:t>
            </a:r>
            <a:r>
              <a:rPr lang="ar-SA" dirty="0" smtClean="0"/>
              <a:t> </a:t>
            </a:r>
            <a:r>
              <a:rPr lang="ar-SA" dirty="0" err="1" smtClean="0"/>
              <a:t>كوكس</a:t>
            </a:r>
            <a:r>
              <a:rPr lang="ar-SA" dirty="0" smtClean="0"/>
              <a:t>، أن تقيم علاقات معه، لكنها عارضته، لاهتمامها بعلاقاتها مع الدولة العثمانية.</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140</a:t>
            </a:fld>
            <a:endParaRPr lang="ar-SA"/>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العلا قات  بريطانيا </a:t>
            </a:r>
            <a:endParaRPr lang="ar-SA" dirty="0"/>
          </a:p>
        </p:txBody>
      </p:sp>
      <p:sp>
        <p:nvSpPr>
          <p:cNvPr id="3" name="عنصر نائب للمحتوى 2"/>
          <p:cNvSpPr>
            <a:spLocks noGrp="1"/>
          </p:cNvSpPr>
          <p:nvPr>
            <p:ph idx="1"/>
          </p:nvPr>
        </p:nvSpPr>
        <p:spPr/>
        <p:txBody>
          <a:bodyPr/>
          <a:lstStyle/>
          <a:p>
            <a:r>
              <a:rPr lang="ar-SA" dirty="0" smtClean="0"/>
              <a:t>وكان أول لقاء بين الملك عبد العزيز </a:t>
            </a:r>
            <a:r>
              <a:rPr lang="ar-SA" dirty="0" err="1" smtClean="0"/>
              <a:t>ومسؤول</a:t>
            </a:r>
            <a:r>
              <a:rPr lang="ar-SA" dirty="0" smtClean="0"/>
              <a:t> بريطاني، عام 1328هـ، حينما التقى بشكسبير الوكيل السياسي في الكويت. ثم </a:t>
            </a:r>
            <a:r>
              <a:rPr lang="ar-SA" dirty="0" err="1" smtClean="0"/>
              <a:t>لقيه</a:t>
            </a:r>
            <a:r>
              <a:rPr lang="ar-SA" dirty="0" smtClean="0"/>
              <a:t> مرة أخرى في العام التالي؛</a:t>
            </a:r>
          </a:p>
          <a:p>
            <a:r>
              <a:rPr lang="ar-SA" dirty="0" smtClean="0"/>
              <a:t> حيث أوضح له رغبته في إخراج العثمانيين من </a:t>
            </a:r>
            <a:r>
              <a:rPr lang="ar-SA" dirty="0" err="1" smtClean="0"/>
              <a:t>الأحساء</a:t>
            </a:r>
            <a:r>
              <a:rPr lang="ar-SA" dirty="0" smtClean="0"/>
              <a:t> </a:t>
            </a:r>
            <a:r>
              <a:rPr lang="ar-SA" dirty="0" err="1" smtClean="0"/>
              <a:t>والقطيف</a:t>
            </a:r>
            <a:r>
              <a:rPr lang="ar-SA" dirty="0" smtClean="0"/>
              <a:t> لكونهما كانتا تابعتين لأسلافه، ومنفعتهما له عسكريا واقتصاديا. وتساءل عن إمكانية حماية بريطانيا له من البحر إذا ما هاجمه العثمانيون</a:t>
            </a:r>
          </a:p>
          <a:p>
            <a:r>
              <a:rPr lang="ar-SA" dirty="0" smtClean="0"/>
              <a:t>؛ لكن (شكسبير)  نصحه بألا يقدم على هذا العمل نظرا لخطورته، وأن وضع بريطانيا لا يتيح لها مساعدته.</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141</a:t>
            </a:fld>
            <a:endParaRPr lang="ar-SA"/>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العلا قات  بريطانيا </a:t>
            </a:r>
            <a:endParaRPr lang="ar-SA" dirty="0"/>
          </a:p>
        </p:txBody>
      </p:sp>
      <p:sp>
        <p:nvSpPr>
          <p:cNvPr id="3" name="عنصر نائب للمحتوى 2"/>
          <p:cNvSpPr>
            <a:spLocks noGrp="1"/>
          </p:cNvSpPr>
          <p:nvPr>
            <p:ph idx="1"/>
          </p:nvPr>
        </p:nvSpPr>
        <p:spPr/>
        <p:txBody>
          <a:bodyPr/>
          <a:lstStyle/>
          <a:p>
            <a:r>
              <a:rPr lang="ar-SA" dirty="0" smtClean="0"/>
              <a:t>ولما نجح في إخراج العثمانيين منهما بعد عامين من لقاءه الثاني بشكسبير، شجعت بريطانيا الدولة العثمانية على استرجاعهما منطلقة من البحرين. لكن المحاولة العثمانية باءت بالفشل </a:t>
            </a:r>
          </a:p>
          <a:p>
            <a:r>
              <a:rPr lang="ar-SA" dirty="0" smtClean="0"/>
              <a:t>ولما وصل نفوذ الملك عبد العزيز إلى ساحل الخليج الذي ترتبط إماراته العربية بمعاهدات مع بريطانيا، أخذ الموقف البريطاني من الملك بالتغير. وكان الملك يدرك قوة بريطانيا وأهمية تأمينه من سطوتها؛ فواصل سعيه للحصول على اعترافها </a:t>
            </a:r>
            <a:r>
              <a:rPr lang="ar-SA" dirty="0" err="1" smtClean="0"/>
              <a:t>به</a:t>
            </a:r>
            <a:r>
              <a:rPr lang="ar-SA" dirty="0" smtClean="0"/>
              <a:t>، وإقامة علاقات رسمية معه</a:t>
            </a:r>
          </a:p>
          <a:p>
            <a:r>
              <a:rPr lang="ar-SA" dirty="0" smtClean="0"/>
              <a:t>. لكن بريطانيا اختارت التريث، واستمرت تتعامل مع الدولة العثمانية وكأنها ما زالت تسيطر على </a:t>
            </a:r>
            <a:r>
              <a:rPr lang="ar-SA" dirty="0" err="1" smtClean="0"/>
              <a:t>الأحساء</a:t>
            </a:r>
            <a:r>
              <a:rPr lang="ar-SA" dirty="0" smtClean="0"/>
              <a:t> </a:t>
            </a:r>
            <a:r>
              <a:rPr lang="ar-SA" dirty="0" err="1" smtClean="0"/>
              <a:t>والقطيف</a:t>
            </a:r>
            <a:r>
              <a:rPr lang="ar-SA" dirty="0" smtClean="0"/>
              <a:t>.</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142</a:t>
            </a:fld>
            <a:endParaRPr lang="ar-SA"/>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العلا قات  بريطانيا </a:t>
            </a:r>
            <a:endParaRPr lang="ar-SA" dirty="0"/>
          </a:p>
        </p:txBody>
      </p:sp>
      <p:sp>
        <p:nvSpPr>
          <p:cNvPr id="3" name="عنصر نائب للمحتوى 2"/>
          <p:cNvSpPr>
            <a:spLocks noGrp="1"/>
          </p:cNvSpPr>
          <p:nvPr>
            <p:ph idx="1"/>
          </p:nvPr>
        </p:nvSpPr>
        <p:spPr/>
        <p:txBody>
          <a:bodyPr/>
          <a:lstStyle/>
          <a:p>
            <a:r>
              <a:rPr lang="ar-SA" dirty="0" smtClean="0"/>
              <a:t>.   وأدركت بريطانيا أن موقفها السلبي من الملك عبد العزيز ليس من مصلحتها، وهي تستعد لدخول الحرب العالمية الأولى؛ لأنه سيؤدي </a:t>
            </a:r>
            <a:r>
              <a:rPr lang="ar-SA" dirty="0" err="1" smtClean="0"/>
              <a:t>به</a:t>
            </a:r>
            <a:r>
              <a:rPr lang="ar-SA" dirty="0" smtClean="0"/>
              <a:t> إلى الوقوف مع العثمانيين عمليا. واتخذ الملك سياسة مرنه مع الدولة العثمانية في ضوء عدم تجاوب بريطانيا معه. وتوصل الملك إلى اتفاقية  مطمئنة نوعا ما مع الدولة العثمانية. وازداد حماس ممثلي بريطانيا في الخليج لتوثيق صلتهم بالملك عبد العزيز، وكان في طليعتهم شكسبير، الذي أصر على صحبة الملك وهو متجه لمحاربة سعود بن رشيد في </a:t>
            </a:r>
            <a:r>
              <a:rPr lang="ar-SA" dirty="0" smtClean="0">
                <a:solidFill>
                  <a:srgbClr val="FF0000"/>
                </a:solidFill>
              </a:rPr>
              <a:t>جراب عام 1925م </a:t>
            </a:r>
            <a:r>
              <a:rPr lang="ar-SA" dirty="0" smtClean="0"/>
              <a:t>فقتل في المعركة.  وطلبت بريطانيا من الملك عبد العزيز أن ينضم إلى حاكمي المحمرة والكويت لمساعدتها في انتزاع البصرة من العثمانيين</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143</a:t>
            </a:fld>
            <a:endParaRPr lang="ar-SA"/>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 العلا قات  بريطانيا </a:t>
            </a:r>
            <a:endParaRPr lang="ar-SA" dirty="0"/>
          </a:p>
        </p:txBody>
      </p:sp>
      <p:sp>
        <p:nvSpPr>
          <p:cNvPr id="3" name="عنصر نائب للمحتوى 2"/>
          <p:cNvSpPr>
            <a:spLocks noGrp="1"/>
          </p:cNvSpPr>
          <p:nvPr>
            <p:ph idx="1"/>
          </p:nvPr>
        </p:nvSpPr>
        <p:spPr/>
        <p:txBody>
          <a:bodyPr/>
          <a:lstStyle/>
          <a:p>
            <a:r>
              <a:rPr lang="ar-SA" dirty="0" smtClean="0"/>
              <a:t>مقابل وعدها بأن تعترف </a:t>
            </a:r>
            <a:r>
              <a:rPr lang="ar-SA" dirty="0" err="1" smtClean="0"/>
              <a:t>به</a:t>
            </a:r>
            <a:r>
              <a:rPr lang="ar-SA" dirty="0" smtClean="0"/>
              <a:t> حاكما مستقلا، وتحميه من أي هجوم بحري عليه، لكنه  فضل مناقشة الموضوع شخصيا مع شكسبير. وقد اتضح لشكسبير أن الملك عبد العزيز لن يترك موقفه الحيادي بين بريطانيا والدولة العثمانية  حتى يتوصل إلى اتفاقية موقعة ومختومة من بريطانيا. ونصحه شكسبير أن يقدم خطوطا عريضة للاتفاقية التي يطمح إليها.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144</a:t>
            </a:fld>
            <a:endParaRPr lang="ar-SA"/>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بتوقيع معاهدة دارين أو </a:t>
            </a:r>
            <a:r>
              <a:rPr lang="ar-SA" dirty="0" err="1" smtClean="0"/>
              <a:t>القطيف</a:t>
            </a:r>
            <a:r>
              <a:rPr lang="ar-SA" dirty="0" smtClean="0"/>
              <a:t>/ 1915م.</a:t>
            </a:r>
            <a:endParaRPr lang="ar-SA" dirty="0"/>
          </a:p>
        </p:txBody>
      </p:sp>
      <p:sp>
        <p:nvSpPr>
          <p:cNvPr id="3" name="عنصر نائب للمحتوى 2"/>
          <p:cNvSpPr>
            <a:spLocks noGrp="1"/>
          </p:cNvSpPr>
          <p:nvPr>
            <p:ph idx="1"/>
          </p:nvPr>
        </p:nvSpPr>
        <p:spPr/>
        <p:txBody>
          <a:bodyPr/>
          <a:lstStyle/>
          <a:p>
            <a:r>
              <a:rPr lang="ar-SA" dirty="0" smtClean="0"/>
              <a:t>. ومن أهم بنودها: اعتراف بريطانيا </a:t>
            </a:r>
            <a:r>
              <a:rPr lang="ar-SA" dirty="0" err="1" smtClean="0"/>
              <a:t>به</a:t>
            </a:r>
            <a:r>
              <a:rPr lang="ar-SA" dirty="0" smtClean="0"/>
              <a:t> حاكما مستقلا لنجد </a:t>
            </a:r>
            <a:r>
              <a:rPr lang="ar-SA" dirty="0" err="1" smtClean="0"/>
              <a:t>والأحساء</a:t>
            </a:r>
            <a:r>
              <a:rPr lang="ar-SA" dirty="0" smtClean="0"/>
              <a:t> </a:t>
            </a:r>
            <a:r>
              <a:rPr lang="ar-SA" dirty="0" err="1" smtClean="0"/>
              <a:t>والقطيف</a:t>
            </a:r>
            <a:r>
              <a:rPr lang="ar-SA" dirty="0" smtClean="0"/>
              <a:t> </a:t>
            </a:r>
            <a:r>
              <a:rPr lang="ar-SA" dirty="0" err="1" smtClean="0"/>
              <a:t>والجبيل</a:t>
            </a:r>
            <a:r>
              <a:rPr lang="ar-SA" dirty="0" smtClean="0"/>
              <a:t> وملحقاتها، ومساعدتها له ضد أي دولة تعتدي على أراضيه، مقابل أن يتعهد الملك عبد العزيز بالامتناع عن كل مخابرة أو اتفاق أو معاهدة مع أية دولة أجنبية،</a:t>
            </a:r>
          </a:p>
          <a:p>
            <a:r>
              <a:rPr lang="ar-SA" dirty="0" smtClean="0"/>
              <a:t> وعن التدخل في أراضي إمارات الخليج العربية التي هي تحت الحماية البريطانية. وكان  موقف الملك حياديا بين الدولة العثمانية وبريطانيا قبل معاهدة  دارين، وذلك لأسباب عديدة، منها انشغاله بأموره الداخلية وفي مقدمتها مشكلة </a:t>
            </a:r>
            <a:r>
              <a:rPr lang="ar-SA" dirty="0" err="1" smtClean="0"/>
              <a:t>العجمان</a:t>
            </a:r>
            <a:r>
              <a:rPr lang="ar-SA" dirty="0" smtClean="0"/>
              <a:t>. وعدم رغبته في الإقدام على أمر لا فائدة منه</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145</a:t>
            </a:fld>
            <a:endParaRPr lang="ar-SA"/>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تابع معاهدة دارين أو </a:t>
            </a:r>
            <a:r>
              <a:rPr lang="ar-SA" dirty="0" err="1" smtClean="0"/>
              <a:t>القطيف</a:t>
            </a:r>
            <a:r>
              <a:rPr lang="ar-SA" dirty="0" smtClean="0"/>
              <a:t>/ 1915م</a:t>
            </a:r>
            <a:endParaRPr lang="ar-SA" dirty="0"/>
          </a:p>
        </p:txBody>
      </p:sp>
      <p:sp>
        <p:nvSpPr>
          <p:cNvPr id="3" name="عنصر نائب للمحتوى 2"/>
          <p:cNvSpPr>
            <a:spLocks noGrp="1"/>
          </p:cNvSpPr>
          <p:nvPr>
            <p:ph idx="1"/>
          </p:nvPr>
        </p:nvSpPr>
        <p:spPr/>
        <p:txBody>
          <a:bodyPr/>
          <a:lstStyle/>
          <a:p>
            <a:r>
              <a:rPr lang="ar-SA" dirty="0" smtClean="0"/>
              <a:t>وكان من نتائج الحرب العالمية الأولى أن أصبح نفوذ بريطانيا في المنطقة أعظم من ذي قبل؛ فدخلت تحت نفوذها العراق وشرقي الأردن وجهات أخرى. وأصبحت صاحبة الكلمة العليا في تحديد علاقات حكام تلك الأقطار بالملك عبد العزيز. واتضح ذلك في المعاهدات التي وقعها مع الكويت والعراق والأردن. ولما وحد الملك عبد العزيز الحجاز مع البلاد التي تحت حكمه؛ دارت مفاوضات بينه وبين بريطانيا، والتي أدت </a:t>
            </a:r>
            <a:r>
              <a:rPr lang="ar-SA" dirty="0" smtClean="0">
                <a:solidFill>
                  <a:srgbClr val="FF0000"/>
                </a:solidFill>
              </a:rPr>
              <a:t>إلى معاهدة جدة</a:t>
            </a:r>
            <a:r>
              <a:rPr lang="ar-SA" dirty="0" smtClean="0"/>
              <a:t>، التي وقعها بتفويض منه ابنه فيصل النائب العام في الحجاز</a:t>
            </a:r>
            <a:r>
              <a:rPr lang="ar-SA" dirty="0" smtClean="0">
                <a:solidFill>
                  <a:srgbClr val="FF0000"/>
                </a:solidFill>
              </a:rPr>
              <a:t>1927م</a:t>
            </a:r>
            <a:r>
              <a:rPr lang="ar-SA" dirty="0" smtClean="0"/>
              <a:t>. </a:t>
            </a:r>
            <a:r>
              <a:rPr lang="ar-SA" dirty="0" smtClean="0">
                <a:solidFill>
                  <a:srgbClr val="FF0000"/>
                </a:solidFill>
              </a:rPr>
              <a:t>وقد تضمنت اعتراف بريطانيا باستقلال الملك عبد العزيز التام داخليا وخارجيا. وبذلك ألغيت معاهدة دارين السابق</a:t>
            </a:r>
            <a:endParaRPr lang="ar-SA" dirty="0">
              <a:solidFill>
                <a:srgbClr val="FF0000"/>
              </a:solidFill>
            </a:endParaRPr>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146</a:t>
            </a:fld>
            <a:endParaRPr lang="ar-SA"/>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من جوانب النهضة في عهد الملك عبد العزيز</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 اتخاذ البلاد اسمها الموحد: </a:t>
            </a:r>
            <a:endParaRPr lang="en-US" dirty="0" smtClean="0"/>
          </a:p>
          <a:p>
            <a:r>
              <a:rPr lang="ar-SA" dirty="0" smtClean="0"/>
              <a:t>            كان من الألقاب التي أطلقها أتباع الدولتين السعوديتين الأولى والثانية على حكامهم لقب (( الإمام))؛ رمزا لقيام حكمهم على أسس دينية. رغم أنه لم يطلق على أي من الدولتين اسم ((إمامة)). وقد سمَى كثير من أبناء البلاد، خاصة علماء الدين، الملك عبد العزيز بالإمام، وحمل والده نفس المسمى في نفس الوقت.</a:t>
            </a:r>
            <a:endParaRPr lang="en-US" dirty="0" smtClean="0"/>
          </a:p>
          <a:p>
            <a:r>
              <a:rPr lang="ar-SA" dirty="0" smtClean="0"/>
              <a:t> أما الألقاب التي خاطبته </a:t>
            </a:r>
            <a:r>
              <a:rPr lang="ar-SA" dirty="0" err="1" smtClean="0"/>
              <a:t>بها</a:t>
            </a:r>
            <a:r>
              <a:rPr lang="ar-SA" dirty="0" smtClean="0"/>
              <a:t> الحكومات الأجنبية من خلال ممثليها، قبل اتخاذه رسميا لقب </a:t>
            </a:r>
            <a:endParaRPr lang="en-US" dirty="0" smtClean="0"/>
          </a:p>
          <a:p>
            <a:r>
              <a:rPr lang="ar-SA" dirty="0" smtClean="0"/>
              <a:t>     (( سلطان ))؛ فمنها : (( الأمير)) </a:t>
            </a:r>
            <a:r>
              <a:rPr lang="ar-SA" dirty="0" err="1" smtClean="0"/>
              <a:t>و</a:t>
            </a:r>
            <a:r>
              <a:rPr lang="ar-SA" dirty="0" smtClean="0"/>
              <a:t> (( الشيخ )) </a:t>
            </a:r>
            <a:r>
              <a:rPr lang="ar-SA" dirty="0" err="1" smtClean="0"/>
              <a:t>و</a:t>
            </a:r>
            <a:r>
              <a:rPr lang="ar-SA" dirty="0" smtClean="0"/>
              <a:t> (( والي نجد وقائدها.. الباشا..)) </a:t>
            </a:r>
            <a:r>
              <a:rPr lang="ar-SA" dirty="0" err="1" smtClean="0"/>
              <a:t>و</a:t>
            </a:r>
            <a:r>
              <a:rPr lang="ar-SA" dirty="0" smtClean="0"/>
              <a:t> (( حاكم نجد والحسا </a:t>
            </a:r>
            <a:r>
              <a:rPr lang="ar-SA" dirty="0" err="1" smtClean="0"/>
              <a:t>والقطيف</a:t>
            </a:r>
            <a:r>
              <a:rPr lang="ar-SA" dirty="0" smtClean="0"/>
              <a:t>..))  وكثيرا ما خوطب </a:t>
            </a:r>
            <a:r>
              <a:rPr lang="ar-SA" dirty="0" err="1" smtClean="0"/>
              <a:t>ب</a:t>
            </a:r>
            <a:r>
              <a:rPr lang="ar-SA" dirty="0" smtClean="0"/>
              <a:t> (( ابن سعود))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147</a:t>
            </a:fld>
            <a:endParaRPr lang="ar-SA"/>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857232"/>
            <a:ext cx="8229600" cy="642934"/>
          </a:xfrm>
        </p:spPr>
        <p:txBody>
          <a:bodyPr>
            <a:normAutofit fontScale="90000"/>
          </a:bodyPr>
          <a:lstStyle/>
          <a:p>
            <a:pPr algn="ctr"/>
            <a:r>
              <a:rPr lang="ar-SA" dirty="0" smtClean="0"/>
              <a:t>: </a:t>
            </a:r>
            <a:r>
              <a:rPr lang="en-US" dirty="0" smtClean="0"/>
              <a:t/>
            </a:r>
            <a:br>
              <a:rPr lang="en-US" dirty="0" smtClean="0"/>
            </a:br>
            <a:r>
              <a:rPr lang="ar-SA" dirty="0" smtClean="0"/>
              <a:t>تابع اتخاذ البلاد اسمها الموحد</a:t>
            </a:r>
            <a:endParaRPr lang="ar-SA" dirty="0"/>
          </a:p>
        </p:txBody>
      </p:sp>
      <p:sp>
        <p:nvSpPr>
          <p:cNvPr id="3" name="عنصر نائب للمحتوى 2"/>
          <p:cNvSpPr>
            <a:spLocks noGrp="1"/>
          </p:cNvSpPr>
          <p:nvPr>
            <p:ph idx="1"/>
          </p:nvPr>
        </p:nvSpPr>
        <p:spPr/>
        <p:txBody>
          <a:bodyPr>
            <a:normAutofit fontScale="92500"/>
          </a:bodyPr>
          <a:lstStyle/>
          <a:p>
            <a:r>
              <a:rPr lang="ar-SA" dirty="0" smtClean="0"/>
              <a:t>.  ولما عقد مؤتمر في الرياض عام 1339هـ، حضره علماء البلاد وأعيانها، تقرر فيه أن يكون لقب حاكمهم (( سلطان نجد وملحقاتها )) . ولما بايعه أهل الحجاز ملكا عليهم عام 1344هـ؛ أصبح لقبه (( ملك الحجاز وسلطان نجد وملحقاتها. ولما بايعه أهل نجد ملكا عليهم في العام التالي؛ أصبح لقبه :  (( ملك الحجاز ونجد وملحقاتهما )).   ولما قضى على الفتن الداخلية بعد توحيد البلاد عمليا، أصبح التوقيت مناسبا لتوحيد البلاد رسميا في اسم واحد؛ وصدر مرسوم ملكي في 17 جمادى الأولى عام 1351هـ بتوحيدها باسم (( المملكة العربية السعودية )) ؛ اعتبارا من 21 من الشهر المذكور الموافق 22- 9 – </a:t>
            </a:r>
            <a:r>
              <a:rPr lang="ar-SA" dirty="0" smtClean="0">
                <a:solidFill>
                  <a:srgbClr val="FF0000"/>
                </a:solidFill>
              </a:rPr>
              <a:t>1932م</a:t>
            </a:r>
            <a:r>
              <a:rPr lang="ar-SA" smtClean="0">
                <a:solidFill>
                  <a:srgbClr val="FF0000"/>
                </a:solidFill>
              </a:rPr>
              <a:t>، 1351ه</a:t>
            </a:r>
            <a:r>
              <a:rPr lang="ar-SA" smtClean="0"/>
              <a:t>وأصبح  </a:t>
            </a:r>
            <a:r>
              <a:rPr lang="ar-SA" dirty="0" smtClean="0"/>
              <a:t>لقبه (( ملك المملكة العربية السعودية)) منذ ذلك التاريخ . المسمى في المملكة باسم :( اليوم الوطني). </a:t>
            </a:r>
            <a:endParaRPr lang="en-US" dirty="0" smtClean="0"/>
          </a:p>
          <a:p>
            <a:r>
              <a:rPr lang="ar-SA" dirty="0" smtClean="0"/>
              <a:t>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148</a:t>
            </a:fld>
            <a:endParaRPr lang="ar-SA"/>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انتهى المنهج  بحمد الله </a:t>
            </a:r>
            <a:endParaRPr lang="ar-SA" dirty="0"/>
          </a:p>
        </p:txBody>
      </p:sp>
      <p:sp>
        <p:nvSpPr>
          <p:cNvPr id="3" name="عنصر نائب للمحتوى 2"/>
          <p:cNvSpPr>
            <a:spLocks noGrp="1"/>
          </p:cNvSpPr>
          <p:nvPr>
            <p:ph idx="1"/>
          </p:nvPr>
        </p:nvSpPr>
        <p:spPr/>
        <p:txBody>
          <a:bodyPr/>
          <a:lstStyle/>
          <a:p>
            <a:r>
              <a:rPr lang="ar-SA" dirty="0" err="1" smtClean="0"/>
              <a:t>دعووووووووووووواتكم</a:t>
            </a:r>
            <a:r>
              <a:rPr lang="ar-SA" dirty="0" smtClean="0"/>
              <a:t> </a:t>
            </a:r>
            <a:endParaRPr lang="ar-SA" dirty="0"/>
          </a:p>
        </p:txBody>
      </p:sp>
      <p:sp>
        <p:nvSpPr>
          <p:cNvPr id="4" name="عنصر نائب لرقم الشريحة 3"/>
          <p:cNvSpPr>
            <a:spLocks noGrp="1"/>
          </p:cNvSpPr>
          <p:nvPr>
            <p:ph type="sldNum" sz="quarter" idx="12"/>
          </p:nvPr>
        </p:nvSpPr>
        <p:spPr/>
        <p:txBody>
          <a:bodyPr/>
          <a:lstStyle/>
          <a:p>
            <a:fld id="{2C814866-5125-4DAA-8A45-4AF14D702553}" type="slidenum">
              <a:rPr lang="ar-SA" smtClean="0"/>
              <a:pPr/>
              <a:t>149</a:t>
            </a:fld>
            <a:endParaRPr lang="ar-SA"/>
          </a:p>
        </p:txBody>
      </p:sp>
      <p:sp>
        <p:nvSpPr>
          <p:cNvPr id="5" name="وجه ضاحك 4"/>
          <p:cNvSpPr/>
          <p:nvPr/>
        </p:nvSpPr>
        <p:spPr>
          <a:xfrm>
            <a:off x="2285984" y="2857496"/>
            <a:ext cx="4714908" cy="2928958"/>
          </a:xfrm>
          <a:prstGeom prst="smileyFac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795</TotalTime>
  <Words>12984</Words>
  <Application>Microsoft Office PowerPoint</Application>
  <PresentationFormat>عرض على الشاشة (3:4)‏</PresentationFormat>
  <Paragraphs>766</Paragraphs>
  <Slides>149</Slides>
  <Notes>0</Notes>
  <HiddenSlides>0</HiddenSlides>
  <MMClips>0</MMClips>
  <ScaleCrop>false</ScaleCrop>
  <HeadingPairs>
    <vt:vector size="4" baseType="variant">
      <vt:variant>
        <vt:lpstr>سمة</vt:lpstr>
      </vt:variant>
      <vt:variant>
        <vt:i4>1</vt:i4>
      </vt:variant>
      <vt:variant>
        <vt:lpstr>عناوين الشرائح</vt:lpstr>
      </vt:variant>
      <vt:variant>
        <vt:i4>149</vt:i4>
      </vt:variant>
    </vt:vector>
  </HeadingPairs>
  <TitlesOfParts>
    <vt:vector size="150" baseType="lpstr">
      <vt:lpstr>تدفق</vt:lpstr>
      <vt:lpstr>مشاعل جاسم  الزريق   </vt:lpstr>
      <vt:lpstr>المحاضره  الاولى</vt:lpstr>
      <vt:lpstr>الحجاز </vt:lpstr>
      <vt:lpstr>تابع الحجاز </vt:lpstr>
      <vt:lpstr>عسير </vt:lpstr>
      <vt:lpstr>تابع عسير </vt:lpstr>
      <vt:lpstr>المخلاف السليماني( جازان) : </vt:lpstr>
      <vt:lpstr>تابع  المخلاف السليماني   </vt:lpstr>
      <vt:lpstr> تابع المخلاف السليماني</vt:lpstr>
      <vt:lpstr>الإحساء والقطيف  </vt:lpstr>
      <vt:lpstr>تابع الاحساء والقطيف </vt:lpstr>
      <vt:lpstr>تابع الاحساء  و القطيف </vt:lpstr>
      <vt:lpstr>نجد</vt:lpstr>
      <vt:lpstr>تابع نجد </vt:lpstr>
      <vt:lpstr>تابع نجد </vt:lpstr>
      <vt:lpstr>تابع نجد </vt:lpstr>
      <vt:lpstr>المحاضره الرابعه </vt:lpstr>
      <vt:lpstr>توحيد نجد عدا جبل شمر </vt:lpstr>
      <vt:lpstr>توحيد نجد عدا جبل شمر </vt:lpstr>
      <vt:lpstr>توحيد جنوبي نجد </vt:lpstr>
      <vt:lpstr> تابع توحيد جنوبي نجد </vt:lpstr>
      <vt:lpstr>تابع توحيد جنوبي نجد </vt:lpstr>
      <vt:lpstr> المجابهة مع ابن رشيد في الدٌلم ( ربيع الأول 1320هـ/ يونيو 1902م): </vt:lpstr>
      <vt:lpstr>تابع المجابهه ابن رشيد</vt:lpstr>
      <vt:lpstr>تابع المجابهه  ابن رشيد </vt:lpstr>
      <vt:lpstr>تابع المجا بهه ابن رشيد </vt:lpstr>
      <vt:lpstr>توحيد الوشم وسدير والمحمل والشعيب</vt:lpstr>
      <vt:lpstr>تابع  الوشم وسيدر والمحمل والشعيب</vt:lpstr>
      <vt:lpstr> تابع الوشم وسدير والمحمل والشعيب</vt:lpstr>
      <vt:lpstr> تابع الوشم وسدير والمحمل والشعيب</vt:lpstr>
      <vt:lpstr>توحيد القصيم  : </vt:lpstr>
      <vt:lpstr>تابع  القصيم </vt:lpstr>
      <vt:lpstr>تابع القصيم </vt:lpstr>
      <vt:lpstr>تابع القصيم </vt:lpstr>
      <vt:lpstr>تابع القصيم </vt:lpstr>
      <vt:lpstr>تا بع القصيم </vt:lpstr>
      <vt:lpstr>تابع القصيم </vt:lpstr>
      <vt:lpstr>تابع القصيم </vt:lpstr>
      <vt:lpstr>المحاضره الخامسة </vt:lpstr>
      <vt:lpstr>معركه  البكيرية  1904M</vt:lpstr>
      <vt:lpstr>تابع البكيريه </vt:lpstr>
      <vt:lpstr> تابع البكرية </vt:lpstr>
      <vt:lpstr>تابع البكيريه </vt:lpstr>
      <vt:lpstr>تابع البكيريه </vt:lpstr>
      <vt:lpstr>نتائج  المعركه البكيريه </vt:lpstr>
      <vt:lpstr>تابع نتائج </vt:lpstr>
      <vt:lpstr>تابع  نتائج </vt:lpstr>
      <vt:lpstr>تابع  نتائج </vt:lpstr>
      <vt:lpstr>معركه الشنانه  1904m</vt:lpstr>
      <vt:lpstr>تابع  الشنانه</vt:lpstr>
      <vt:lpstr>تابع  الشنانه </vt:lpstr>
      <vt:lpstr> تابع الشنانهـ</vt:lpstr>
      <vt:lpstr>نتائج الشنانه  </vt:lpstr>
      <vt:lpstr>تابع نتائج   النشانه </vt:lpstr>
      <vt:lpstr>ما قبل روضه المهنا ص98</vt:lpstr>
      <vt:lpstr>تابع  ماقبل  روضه المهنا</vt:lpstr>
      <vt:lpstr>تابع ما قبل المهنا </vt:lpstr>
      <vt:lpstr>ماقبل روضه المهنا </vt:lpstr>
      <vt:lpstr>تابع ماقبل المهنا </vt:lpstr>
      <vt:lpstr>ماقبل روضه المهنا </vt:lpstr>
      <vt:lpstr>ماقبل  روضه المهنا </vt:lpstr>
      <vt:lpstr>المحاضره السادسة </vt:lpstr>
      <vt:lpstr>معركه روضه المهنا </vt:lpstr>
      <vt:lpstr>تابع معركه روضه المهنا </vt:lpstr>
      <vt:lpstr>نتائج  روضه المهنا </vt:lpstr>
      <vt:lpstr>نهايه المحاضر ه  السادسه </vt:lpstr>
      <vt:lpstr> المحاضره السابعه </vt:lpstr>
      <vt:lpstr>توحيد  الاحساء والقطيف </vt:lpstr>
      <vt:lpstr>تابع توحيد الاحسا ء القطيف </vt:lpstr>
      <vt:lpstr>تابع نتائج ضم الا حساء و القطيف </vt:lpstr>
      <vt:lpstr>تابع نتائج ضم الاحساء و القيطف </vt:lpstr>
      <vt:lpstr>ومهد الملك عبد العزيز بخطوات ذكية لتوحيد الأحساء والقطيف منها</vt:lpstr>
      <vt:lpstr>تابع السوال </vt:lpstr>
      <vt:lpstr>تابع السوال </vt:lpstr>
      <vt:lpstr>المحاضرة الثامنة </vt:lpstr>
      <vt:lpstr>علاقته بأمراء جبل شمر:</vt:lpstr>
      <vt:lpstr>معركة جراب1915m</vt:lpstr>
      <vt:lpstr>نتائج معركة جراب. </vt:lpstr>
      <vt:lpstr>نتائج معركة جراب</vt:lpstr>
      <vt:lpstr>  المحاضرة التاسعة</vt:lpstr>
      <vt:lpstr>استكمال توحيد نجد</vt:lpstr>
      <vt:lpstr>تابع استكمال توحيد نجد </vt:lpstr>
      <vt:lpstr> تابع استكمال توحيد نجد</vt:lpstr>
      <vt:lpstr> تابع استكمال توحيد نجد</vt:lpstr>
      <vt:lpstr> تابع استكمال توحيد نجد</vt:lpstr>
      <vt:lpstr>توحيد منطقه عسير </vt:lpstr>
      <vt:lpstr> تابع توحيد منطقه عسير </vt:lpstr>
      <vt:lpstr>تابع توحيدعسير </vt:lpstr>
      <vt:lpstr>تابع توحيدعسير </vt:lpstr>
      <vt:lpstr>تابع توحيد منطقه عسير</vt:lpstr>
      <vt:lpstr>تابع توحيد منطقه عسير</vt:lpstr>
      <vt:lpstr>المحاضر ه العاشره </vt:lpstr>
      <vt:lpstr>توحيد الجحاز </vt:lpstr>
      <vt:lpstr>توحيد الجحاز </vt:lpstr>
      <vt:lpstr>توحيد الجحاز </vt:lpstr>
      <vt:lpstr>معركة تربة1919م </vt:lpstr>
      <vt:lpstr>تابع معركة تربة</vt:lpstr>
      <vt:lpstr>تابع معركة تربة</vt:lpstr>
      <vt:lpstr>نتائج معركة تربة </vt:lpstr>
      <vt:lpstr>نتائج معركة تربة </vt:lpstr>
      <vt:lpstr> وأدت تطورات الأوضاع في الجزيرة العربية إلى تقوية موقف الملك عبد العزيز</vt:lpstr>
      <vt:lpstr>اكتمال توحيد الحجاز</vt:lpstr>
      <vt:lpstr> تابع اكتمال توحيد الحجاز</vt:lpstr>
      <vt:lpstr> تابع اكتمال توحيد الحجاز</vt:lpstr>
      <vt:lpstr>تابع اكتمال توحيد الحجاز</vt:lpstr>
      <vt:lpstr>تابع اكتمال توحيد الحجاز</vt:lpstr>
      <vt:lpstr>تابع اكتمال توحيد الحجاز</vt:lpstr>
      <vt:lpstr>تابع اكتمال توحيد الحجاز</vt:lpstr>
      <vt:lpstr>تابع اكتمال توحيد الحجاز</vt:lpstr>
      <vt:lpstr>تابع اكتمال توحيد الحجاز</vt:lpstr>
      <vt:lpstr> اتفاقية تسليم جدة للملك عبد العزيز ( 1925م)</vt:lpstr>
      <vt:lpstr> تابع اتفاقية تسليم جدة للملك عبد العزيز ( 1925م)</vt:lpstr>
      <vt:lpstr>توحيد المخلاف السليماني( جازان) </vt:lpstr>
      <vt:lpstr>تابع توحيد المخلاف السليماني( جازان) </vt:lpstr>
      <vt:lpstr>تابع توحيد المخلاف السليماني( جازان) </vt:lpstr>
      <vt:lpstr>تابع توحيد المخلاف السليماني( جازان) </vt:lpstr>
      <vt:lpstr>تابع توحيد المخلاف السليماني( جازان) </vt:lpstr>
      <vt:lpstr>المحاضرة الحادية عشر </vt:lpstr>
      <vt:lpstr>بداية المشكلة وتطورها</vt:lpstr>
      <vt:lpstr> تابع  المشكلة</vt:lpstr>
      <vt:lpstr> تابع  المشكلة</vt:lpstr>
      <vt:lpstr>تابع  المشكلة</vt:lpstr>
      <vt:lpstr>تابع المشكله </vt:lpstr>
      <vt:lpstr>تابع المشكله </vt:lpstr>
      <vt:lpstr>تابع المشكله </vt:lpstr>
      <vt:lpstr>تابع المشكله </vt:lpstr>
      <vt:lpstr>تابع المشكله </vt:lpstr>
      <vt:lpstr>تابع المشكله </vt:lpstr>
      <vt:lpstr>معركة السبلة  1929م</vt:lpstr>
      <vt:lpstr> تابع  معركة السبلة  1929م</vt:lpstr>
      <vt:lpstr>تابع  معركة السبلة  1929م</vt:lpstr>
      <vt:lpstr>نهاية مشكلة المعارضين بعد السبلة</vt:lpstr>
      <vt:lpstr>نهاية مشكلة المعارضين</vt:lpstr>
      <vt:lpstr>حركة ابن رفادة وملابساتها 1932م</vt:lpstr>
      <vt:lpstr> تابع حركة ابن رفادة</vt:lpstr>
      <vt:lpstr> تابع حركة ابن رفادة</vt:lpstr>
      <vt:lpstr> تابع حركة ابن رفادة</vt:lpstr>
      <vt:lpstr>المحاضرة الثانية عشر </vt:lpstr>
      <vt:lpstr>الصلح بين الطرفين ومعاهدة الطائف </vt:lpstr>
      <vt:lpstr>العلا قات  بريطانيا  </vt:lpstr>
      <vt:lpstr>تابع العلا قات  بريطانيا </vt:lpstr>
      <vt:lpstr>تابع العلا قات  بريطانيا </vt:lpstr>
      <vt:lpstr>تابع العلا قات  بريطانيا </vt:lpstr>
      <vt:lpstr>تابع العلا قات  بريطانيا </vt:lpstr>
      <vt:lpstr>بتوقيع معاهدة دارين أو القطيف/ 1915م.</vt:lpstr>
      <vt:lpstr> تابع معاهدة دارين أو القطيف/ 1915م</vt:lpstr>
      <vt:lpstr>من جوانب النهضة في عهد الملك عبد العزيز</vt:lpstr>
      <vt:lpstr>:  تابع اتخاذ البلاد اسمها الموحد</vt:lpstr>
      <vt:lpstr>انتهى المنهج  بحمد الله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مشاعل جاسم  الزريق</dc:title>
  <dc:creator>ASUS</dc:creator>
  <cp:lastModifiedBy>ASUS</cp:lastModifiedBy>
  <cp:revision>84</cp:revision>
  <dcterms:created xsi:type="dcterms:W3CDTF">2014-12-24T16:09:36Z</dcterms:created>
  <dcterms:modified xsi:type="dcterms:W3CDTF">2014-12-25T23:09:22Z</dcterms:modified>
</cp:coreProperties>
</file>