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87" r:id="rId12"/>
    <p:sldId id="266" r:id="rId13"/>
    <p:sldId id="267" r:id="rId14"/>
    <p:sldId id="269" r:id="rId15"/>
    <p:sldId id="276" r:id="rId16"/>
    <p:sldId id="270" r:id="rId17"/>
    <p:sldId id="271" r:id="rId18"/>
    <p:sldId id="272" r:id="rId19"/>
    <p:sldId id="273" r:id="rId20"/>
    <p:sldId id="274" r:id="rId2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9307BEDB-FCAE-4DDE-A840-7801CFA3FF1B}" type="datetimeFigureOut">
              <a:rPr lang="ar-SA" smtClean="0"/>
              <a:pPr/>
              <a:t>05/03/36</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9D10369A-A540-44D4-90B1-637BE668C31C}"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307BEDB-FCAE-4DDE-A840-7801CFA3FF1B}" type="datetimeFigureOut">
              <a:rPr lang="ar-SA" smtClean="0"/>
              <a:pPr/>
              <a:t>05/03/36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D10369A-A540-44D4-90B1-637BE668C31C}"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9307BEDB-FCAE-4DDE-A840-7801CFA3FF1B}" type="datetimeFigureOut">
              <a:rPr lang="ar-SA" smtClean="0"/>
              <a:pPr/>
              <a:t>05/03/36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D10369A-A540-44D4-90B1-637BE668C31C}"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9307BEDB-FCAE-4DDE-A840-7801CFA3FF1B}" type="datetimeFigureOut">
              <a:rPr lang="ar-SA" smtClean="0"/>
              <a:pPr/>
              <a:t>05/03/36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D10369A-A540-44D4-90B1-637BE668C31C}"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9307BEDB-FCAE-4DDE-A840-7801CFA3FF1B}" type="datetimeFigureOut">
              <a:rPr lang="ar-SA" smtClean="0"/>
              <a:pPr/>
              <a:t>05/03/36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D10369A-A540-44D4-90B1-637BE668C31C}"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9307BEDB-FCAE-4DDE-A840-7801CFA3FF1B}" type="datetimeFigureOut">
              <a:rPr lang="ar-SA" smtClean="0"/>
              <a:pPr/>
              <a:t>05/03/36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D10369A-A540-44D4-90B1-637BE668C31C}"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307BEDB-FCAE-4DDE-A840-7801CFA3FF1B}" type="datetimeFigureOut">
              <a:rPr lang="ar-SA" smtClean="0"/>
              <a:pPr/>
              <a:t>05/03/36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D10369A-A540-44D4-90B1-637BE668C31C}"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9307BEDB-FCAE-4DDE-A840-7801CFA3FF1B}" type="datetimeFigureOut">
              <a:rPr lang="ar-SA" smtClean="0"/>
              <a:pPr/>
              <a:t>05/03/36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D10369A-A540-44D4-90B1-637BE668C31C}"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307BEDB-FCAE-4DDE-A840-7801CFA3FF1B}" type="datetimeFigureOut">
              <a:rPr lang="ar-SA" smtClean="0"/>
              <a:pPr/>
              <a:t>05/03/36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9D10369A-A540-44D4-90B1-637BE668C31C}"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307BEDB-FCAE-4DDE-A840-7801CFA3FF1B}" type="datetimeFigureOut">
              <a:rPr lang="ar-SA" smtClean="0"/>
              <a:pPr/>
              <a:t>05/03/36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D10369A-A540-44D4-90B1-637BE668C31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307BEDB-FCAE-4DDE-A840-7801CFA3FF1B}" type="datetimeFigureOut">
              <a:rPr lang="ar-SA" smtClean="0"/>
              <a:pPr/>
              <a:t>05/03/36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D10369A-A540-44D4-90B1-637BE668C31C}"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307BEDB-FCAE-4DDE-A840-7801CFA3FF1B}" type="datetimeFigureOut">
              <a:rPr lang="ar-SA" smtClean="0"/>
              <a:pPr/>
              <a:t>05/03/36</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D10369A-A540-44D4-90B1-637BE668C31C}"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a:t>المحاضرة الثانية</a:t>
            </a:r>
          </a:p>
        </p:txBody>
      </p:sp>
      <p:sp>
        <p:nvSpPr>
          <p:cNvPr id="3" name="عنوان فرعي 2"/>
          <p:cNvSpPr>
            <a:spLocks noGrp="1"/>
          </p:cNvSpPr>
          <p:nvPr>
            <p:ph type="subTitle" idx="1"/>
          </p:nvPr>
        </p:nvSpPr>
        <p:spPr/>
        <p:txBody>
          <a:bodyPr/>
          <a:lstStyle/>
          <a:p>
            <a:r>
              <a:rPr lang="ar-SA" b="1" dirty="0" smtClean="0">
                <a:solidFill>
                  <a:schemeClr val="bg1"/>
                </a:solidFill>
              </a:rPr>
              <a:t>وتشتمل على موضوعين : </a:t>
            </a:r>
            <a:endParaRPr lang="en-US" dirty="0" smtClean="0">
              <a:solidFill>
                <a:schemeClr val="bg1"/>
              </a:solidFill>
            </a:endParaRPr>
          </a:p>
          <a:p>
            <a:r>
              <a:rPr lang="ar-SA" b="1" dirty="0" smtClean="0">
                <a:solidFill>
                  <a:schemeClr val="bg1"/>
                </a:solidFill>
              </a:rPr>
              <a:t>أولا:عبد الرحمن الفيصل وأسرته بعد نهاية حكمه</a:t>
            </a:r>
            <a:endParaRPr lang="en-US" dirty="0" smtClean="0">
              <a:solidFill>
                <a:schemeClr val="bg1"/>
              </a:solidFill>
            </a:endParaRPr>
          </a:p>
          <a:p>
            <a:r>
              <a:rPr lang="ar-SA" b="1" dirty="0" smtClean="0">
                <a:solidFill>
                  <a:schemeClr val="bg1"/>
                </a:solidFill>
              </a:rPr>
              <a:t>ثانيا: الملك عبد العزيز حتى بداية حكمه</a:t>
            </a:r>
            <a:endParaRPr lang="en-US" dirty="0" smtClean="0">
              <a:solidFill>
                <a:schemeClr val="bg1"/>
              </a:solidFill>
            </a:endParaRPr>
          </a:p>
          <a:p>
            <a:endParaRPr lang="ar-S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b="1" dirty="0" smtClean="0"/>
              <a:t>أولا:عبد الرحمن الفيصل وأسرته بعد نهاية حكمه</a:t>
            </a:r>
            <a:endParaRPr lang="ar-SA" dirty="0"/>
          </a:p>
        </p:txBody>
      </p:sp>
      <p:sp>
        <p:nvSpPr>
          <p:cNvPr id="3" name="عنصر نائب للمحتوى 2"/>
          <p:cNvSpPr>
            <a:spLocks noGrp="1"/>
          </p:cNvSpPr>
          <p:nvPr>
            <p:ph idx="1"/>
          </p:nvPr>
        </p:nvSpPr>
        <p:spPr/>
        <p:txBody>
          <a:bodyPr/>
          <a:lstStyle/>
          <a:p>
            <a:r>
              <a:rPr lang="ar-SA" b="1" dirty="0" smtClean="0"/>
              <a:t>أدرك الإمام عبد الرحمن الفيصل ضعف موقفه العسكري أمام الأمير محمد بن رشيد بعد معركة </a:t>
            </a:r>
            <a:r>
              <a:rPr lang="ar-SA" b="1" dirty="0" err="1" smtClean="0"/>
              <a:t>المليداء</a:t>
            </a:r>
            <a:r>
              <a:rPr lang="ar-SA" b="1" dirty="0" smtClean="0"/>
              <a:t> عام 1308هـ، التي انتصر فيها ابن رشيد على أهل </a:t>
            </a:r>
            <a:r>
              <a:rPr lang="ar-SA" b="1" dirty="0" err="1" smtClean="0"/>
              <a:t>القصيم</a:t>
            </a:r>
            <a:r>
              <a:rPr lang="ar-SA" b="1" dirty="0" smtClean="0"/>
              <a:t> ومن وقف معهم. ولذلك أخذ الإمام عبد الرحمن ما أمكن أخذه من ممتلكاته وخرج بأسرته إلى المناطق الواقعة بين </a:t>
            </a:r>
            <a:r>
              <a:rPr lang="ar-SA" b="1" dirty="0" err="1" smtClean="0"/>
              <a:t>يبرين</a:t>
            </a:r>
            <a:r>
              <a:rPr lang="ar-SA" b="1" dirty="0" smtClean="0"/>
              <a:t> </a:t>
            </a:r>
            <a:r>
              <a:rPr lang="ar-SA" b="1" dirty="0" err="1" smtClean="0"/>
              <a:t>والأحساء</a:t>
            </a:r>
            <a:r>
              <a:rPr lang="ar-SA" b="1" dirty="0" smtClean="0"/>
              <a:t>؛</a:t>
            </a:r>
          </a:p>
          <a:p>
            <a:r>
              <a:rPr lang="ar-SA" b="1" dirty="0" smtClean="0"/>
              <a:t> لبعده عن متناول ابن رشيد، ولوجود فئات من القبائل المتعاطفة معه والمناوئة لخصمه، مثل </a:t>
            </a:r>
            <a:r>
              <a:rPr lang="ar-SA" b="1" dirty="0" err="1" smtClean="0"/>
              <a:t>العجمان</a:t>
            </a:r>
            <a:r>
              <a:rPr lang="ar-SA" b="1" dirty="0" smtClean="0"/>
              <a:t> وآل مرة. وأدرك الإمام عبد الرحمن صعوبة حياة الصحراء على أسرته،فطلب من حاكم البحرين الشيخ عيسى بن خليفة ، أن يسكنهم لديه؛فرحب حاكم البحرين بهم،وذهب الأطفال والنساء إلى البحرين.</a:t>
            </a:r>
            <a:endParaRPr lang="en-US" dirty="0" smtClean="0"/>
          </a:p>
          <a:p>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endParaRPr lang="ar-SA" dirty="0"/>
          </a:p>
        </p:txBody>
      </p:sp>
      <p:sp>
        <p:nvSpPr>
          <p:cNvPr id="3" name="عنصر نائب للمحتوى 2"/>
          <p:cNvSpPr>
            <a:spLocks noGrp="1"/>
          </p:cNvSpPr>
          <p:nvPr>
            <p:ph idx="1"/>
          </p:nvPr>
        </p:nvSpPr>
        <p:spPr/>
        <p:txBody>
          <a:bodyPr/>
          <a:lstStyle/>
          <a:p>
            <a:r>
              <a:rPr lang="ar-SA" b="1" dirty="0" smtClean="0"/>
              <a:t>ولما التحق </a:t>
            </a:r>
            <a:r>
              <a:rPr lang="ar-SA" b="1" dirty="0" err="1" smtClean="0"/>
              <a:t>ابراهيم</a:t>
            </a:r>
            <a:r>
              <a:rPr lang="ar-SA" b="1" dirty="0" smtClean="0"/>
              <a:t> بن مهنا أخي حسن بن مهنا أمير </a:t>
            </a:r>
            <a:r>
              <a:rPr lang="ar-SA" b="1" dirty="0" err="1" smtClean="0"/>
              <a:t>بريدة</a:t>
            </a:r>
            <a:r>
              <a:rPr lang="ar-SA" b="1" dirty="0" smtClean="0"/>
              <a:t>، بالإمام عبد الرحمن بعد معركة </a:t>
            </a:r>
            <a:r>
              <a:rPr lang="ar-SA" b="1" dirty="0" err="1" smtClean="0"/>
              <a:t>المليداء</a:t>
            </a:r>
            <a:r>
              <a:rPr lang="ar-SA" b="1" dirty="0" smtClean="0"/>
              <a:t>،تشجع الإمام لمواجهة ابن رشيد، الذي انتصر عليهما في معركة </a:t>
            </a:r>
            <a:r>
              <a:rPr lang="ar-SA" b="1" dirty="0" err="1" smtClean="0"/>
              <a:t>حريملاء</a:t>
            </a:r>
            <a:r>
              <a:rPr lang="ar-SA" b="1" dirty="0" smtClean="0"/>
              <a:t> عام 1309هـ، فتوقف الإمام بعدها عن نشاطه العسكري</a:t>
            </a:r>
          </a:p>
          <a:p>
            <a:r>
              <a:rPr lang="ar-SA" b="1" dirty="0" smtClean="0"/>
              <a:t>. وقيل أن الإمام اجتمع بمتصرف </a:t>
            </a:r>
            <a:r>
              <a:rPr lang="ar-SA" b="1" dirty="0" err="1" smtClean="0"/>
              <a:t>الأحساء</a:t>
            </a:r>
            <a:r>
              <a:rPr lang="ar-SA" b="1" dirty="0" smtClean="0"/>
              <a:t> الذي عرض عليه ولاية الرياض بشرط أن </a:t>
            </a:r>
            <a:r>
              <a:rPr lang="ar-SA" b="1" dirty="0" err="1" smtClean="0"/>
              <a:t>يعترف</a:t>
            </a:r>
            <a:r>
              <a:rPr lang="ar-SA" b="1" dirty="0" smtClean="0"/>
              <a:t> بسيادة الدولة العثمانية، وأن يدفع لها مبلغا سنويا من المال رمزا لتبعيته؛ لكنه رفض العرض. وكان من صالح الدولة العثمانية </a:t>
            </a:r>
            <a:r>
              <a:rPr lang="ar-SA" b="1" dirty="0" err="1" smtClean="0"/>
              <a:t>ايجاد</a:t>
            </a:r>
            <a:r>
              <a:rPr lang="ar-SA" b="1" dirty="0" smtClean="0"/>
              <a:t> المنافسة بين زعماء نجد،</a:t>
            </a:r>
          </a:p>
          <a:p>
            <a:r>
              <a:rPr lang="ar-SA" b="1" dirty="0" smtClean="0"/>
              <a:t> وأنه إذا تبع الإمام لها تضمن عدم مهاجمته وأنصاره  لمنطقة </a:t>
            </a:r>
            <a:r>
              <a:rPr lang="ar-SA" b="1" dirty="0" err="1" smtClean="0"/>
              <a:t>الأحساء</a:t>
            </a:r>
            <a:r>
              <a:rPr lang="ar-SA" b="1" dirty="0" smtClean="0"/>
              <a:t> </a:t>
            </a:r>
            <a:r>
              <a:rPr lang="ar-SA" b="1" dirty="0" err="1" smtClean="0"/>
              <a:t>والقطيف</a:t>
            </a:r>
            <a:r>
              <a:rPr lang="ar-SA" b="1" dirty="0" smtClean="0"/>
              <a:t> الهامة لها</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endParaRPr lang="ar-SA" dirty="0"/>
          </a:p>
        </p:txBody>
      </p:sp>
      <p:sp>
        <p:nvSpPr>
          <p:cNvPr id="3" name="عنصر نائب للمحتوى 2"/>
          <p:cNvSpPr>
            <a:spLocks noGrp="1"/>
          </p:cNvSpPr>
          <p:nvPr>
            <p:ph idx="1"/>
          </p:nvPr>
        </p:nvSpPr>
        <p:spPr/>
        <p:txBody>
          <a:bodyPr/>
          <a:lstStyle/>
          <a:p>
            <a:r>
              <a:rPr lang="ar-SA" b="1" dirty="0" smtClean="0"/>
              <a:t>وكذلك عدم استغلال بريطانيا للموقف إذا ما سعت لدعم ألإمام.</a:t>
            </a:r>
          </a:p>
          <a:p>
            <a:r>
              <a:rPr lang="ar-SA" b="1" dirty="0" smtClean="0"/>
              <a:t> ورفض </a:t>
            </a:r>
            <a:r>
              <a:rPr lang="ar-SA" b="1" dirty="0" err="1" smtClean="0"/>
              <a:t>الامام</a:t>
            </a:r>
            <a:r>
              <a:rPr lang="ar-SA" b="1" dirty="0" smtClean="0"/>
              <a:t> لعرض المتصرف يعود لعدم ثقته بالدولة العثمانية،</a:t>
            </a:r>
          </a:p>
          <a:p>
            <a:r>
              <a:rPr lang="ar-SA" b="1" dirty="0" smtClean="0"/>
              <a:t> وعدم ثقته بإخلاص العشائر النجدية له بعد انتصارات ابن رشيد المتكررة. </a:t>
            </a:r>
            <a:r>
              <a:rPr lang="ar-SA" dirty="0" smtClean="0"/>
              <a:t> </a:t>
            </a:r>
          </a:p>
          <a:p>
            <a:r>
              <a:rPr lang="ar-SA" dirty="0" smtClean="0"/>
              <a:t> </a:t>
            </a:r>
            <a:r>
              <a:rPr lang="ar-SA" b="1" dirty="0" smtClean="0"/>
              <a:t>وعلى العموم فإن الأئمة السعوديين، بدءا بعبد الله بن سعود، لم يرفضوا السيادة العثمانية على بلادهم،</a:t>
            </a:r>
          </a:p>
          <a:p>
            <a:r>
              <a:rPr lang="ar-SA" b="1" dirty="0" smtClean="0"/>
              <a:t> وإن كان اعترافهم بتبعيتهم للعثمانيين قد اختلف عمليا من إمام إلى آخر. ثم إن إقامة الإمام عبد الرحمن في الكويت العثمانية آنذاك، وتسلمه مرتبا منهم دليل على قبوله التبعية لهم.</a:t>
            </a:r>
            <a:endParaRPr lang="en-US" dirty="0" smtClean="0"/>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endParaRPr lang="ar-SA" dirty="0"/>
          </a:p>
        </p:txBody>
      </p:sp>
      <p:sp>
        <p:nvSpPr>
          <p:cNvPr id="3" name="عنصر نائب للمحتوى 2"/>
          <p:cNvSpPr>
            <a:spLocks noGrp="1"/>
          </p:cNvSpPr>
          <p:nvPr>
            <p:ph idx="1"/>
          </p:nvPr>
        </p:nvSpPr>
        <p:spPr/>
        <p:txBody>
          <a:bodyPr>
            <a:normAutofit lnSpcReduction="10000"/>
          </a:bodyPr>
          <a:lstStyle/>
          <a:p>
            <a:r>
              <a:rPr lang="ar-SA" b="1" dirty="0" smtClean="0"/>
              <a:t>حاول الإمام عبد الرحمن أن يستقر بالكويت، وذلك لبعدها نسبيا عن خطر محمد بن رشيد، ولأنها أصبحت ملجأ لمن فر من أهل نجد عن بلدانهم، خاصة أهل </a:t>
            </a:r>
            <a:r>
              <a:rPr lang="ar-SA" b="1" dirty="0" err="1" smtClean="0"/>
              <a:t>القصيم</a:t>
            </a:r>
            <a:r>
              <a:rPr lang="ar-SA" b="1" dirty="0" smtClean="0"/>
              <a:t>، وكانت علاقات النجديين التجارية بالكويت قوية. وبالتالي يستطيع من خلال وجوده في الكويت متابعة </a:t>
            </a:r>
            <a:r>
              <a:rPr lang="ar-SA" b="1" dirty="0" err="1" smtClean="0"/>
              <a:t>احوال</a:t>
            </a:r>
            <a:r>
              <a:rPr lang="ar-SA" b="1" dirty="0" smtClean="0"/>
              <a:t> نجد أولا بأول، وكذلك الاتصال بالمناوئين لابن رشيد. لكن حاكم رفض مجيء الإمام إلى بلاده، واستمر الإمام متنقلا بين </a:t>
            </a:r>
            <a:r>
              <a:rPr lang="ar-SA" b="1" dirty="0" err="1" smtClean="0"/>
              <a:t>الأحساء</a:t>
            </a:r>
            <a:r>
              <a:rPr lang="ar-SA" b="1" dirty="0" smtClean="0"/>
              <a:t> وقطر،</a:t>
            </a:r>
          </a:p>
          <a:p>
            <a:r>
              <a:rPr lang="ar-SA" b="1" dirty="0" smtClean="0"/>
              <a:t> إلى أن أدركت الدولة العثمانية أن إقامته في الكويت مصلحة لها؛ بحيث تراقبه، وتحول بينه وبين القبائل التي تهاجم منطقة </a:t>
            </a:r>
            <a:r>
              <a:rPr lang="ar-SA" b="1" dirty="0" err="1" smtClean="0"/>
              <a:t>الأحساء</a:t>
            </a:r>
            <a:r>
              <a:rPr lang="ar-SA" b="1" dirty="0" smtClean="0"/>
              <a:t> </a:t>
            </a:r>
            <a:r>
              <a:rPr lang="ar-SA" b="1" dirty="0" err="1" smtClean="0"/>
              <a:t>والقطيف</a:t>
            </a:r>
            <a:r>
              <a:rPr lang="ar-SA" b="1" dirty="0" smtClean="0"/>
              <a:t>، ويصعب على </a:t>
            </a:r>
            <a:r>
              <a:rPr lang="ar-SA" b="1" dirty="0" err="1" smtClean="0"/>
              <a:t>متصرفها</a:t>
            </a:r>
            <a:r>
              <a:rPr lang="ar-SA" b="1" dirty="0" smtClean="0"/>
              <a:t> مطاردتهم، فاستدعاه متصرف </a:t>
            </a:r>
            <a:r>
              <a:rPr lang="ar-SA" b="1" dirty="0" err="1" smtClean="0"/>
              <a:t>الأحساء</a:t>
            </a:r>
            <a:r>
              <a:rPr lang="ar-SA" b="1" dirty="0" smtClean="0"/>
              <a:t>، وأخبره بالموافقة على إقامته في الكويت، وأن تدفع له الدولة العثمانية مرتبا شهريا،وبالتالي وافق حاكم الكويت؛ فانتقل الإمام إليها مع أسرته </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endParaRPr lang="ar-SA" dirty="0"/>
          </a:p>
        </p:txBody>
      </p:sp>
      <p:sp>
        <p:nvSpPr>
          <p:cNvPr id="3" name="عنصر نائب للمحتوى 2"/>
          <p:cNvSpPr>
            <a:spLocks noGrp="1"/>
          </p:cNvSpPr>
          <p:nvPr>
            <p:ph idx="1"/>
          </p:nvPr>
        </p:nvSpPr>
        <p:spPr/>
        <p:txBody>
          <a:bodyPr>
            <a:normAutofit fontScale="92500"/>
          </a:bodyPr>
          <a:lstStyle/>
          <a:p>
            <a:r>
              <a:rPr lang="ar-SA" b="1" dirty="0" smtClean="0"/>
              <a:t>كان حاكم الكويت حينما انتقل إليها  عبد الرحمن الفيصل،محمد بن صباح، وإلى جانبه أخيه جراح، أما أخوهما الثالث( مبارك) فكانت له قيادة القوات المحاربة في البلاد. ونتيجة لخلاف محمد وجراح من جهة ومبارك من جهة ثانية، وثب هذا الأخير على أخويه وقتلهما، وتولى حكم الكويت عام 1313هـ.</a:t>
            </a:r>
            <a:r>
              <a:rPr lang="ar-SA" dirty="0" smtClean="0"/>
              <a:t> </a:t>
            </a:r>
            <a:endParaRPr lang="en-US" dirty="0" smtClean="0"/>
          </a:p>
          <a:p>
            <a:r>
              <a:rPr lang="ar-SA" b="1" dirty="0" smtClean="0"/>
              <a:t>  ولقد بذل يوسف بن </a:t>
            </a:r>
            <a:r>
              <a:rPr lang="ar-SA" b="1" dirty="0" err="1" smtClean="0"/>
              <a:t>ابراهيم</a:t>
            </a:r>
            <a:r>
              <a:rPr lang="ar-SA" b="1" dirty="0" smtClean="0"/>
              <a:t>، خال أولاد محمد بن صباح، جهودا مكثفة للثأر من مبارك، فاستعدى السلطات العثمانية في العراق، ومحمد بن رشيد، وقاسم بن ثاني، وجميعهم أحجموا عن مساعدته. وكان مجيء عبد العزيز بن رشيد إلى الحكم في نجد عام 1315هـ، فرصة ليوسف بن </a:t>
            </a:r>
            <a:r>
              <a:rPr lang="ar-SA" b="1" dirty="0" err="1" smtClean="0"/>
              <a:t>ابراهيم</a:t>
            </a:r>
            <a:r>
              <a:rPr lang="ar-SA" b="1" dirty="0" smtClean="0"/>
              <a:t> ليحاول إثارة ذلك الحاكم الجديد ضد أمير الكويت، مما دفع مبارك الصباح لعقد معاهدة حماية مع بريطانيا.</a:t>
            </a:r>
            <a:r>
              <a:rPr lang="en-US" b="1" dirty="0" smtClean="0"/>
              <a:t>   </a:t>
            </a:r>
            <a:r>
              <a:rPr lang="ar-SA" b="1" dirty="0" smtClean="0"/>
              <a:t> وحاول مبارك أن يتبع الأسلوب السياسي الذي اشتهر </a:t>
            </a:r>
            <a:r>
              <a:rPr lang="ar-SA" b="1" dirty="0" err="1" smtClean="0"/>
              <a:t>به</a:t>
            </a:r>
            <a:r>
              <a:rPr lang="ar-SA" b="1" dirty="0" smtClean="0"/>
              <a:t>  في كثير من الأحيان،</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endParaRPr lang="ar-SA" dirty="0"/>
          </a:p>
        </p:txBody>
      </p:sp>
      <p:sp>
        <p:nvSpPr>
          <p:cNvPr id="3" name="عنصر نائب للمحتوى 2"/>
          <p:cNvSpPr>
            <a:spLocks noGrp="1"/>
          </p:cNvSpPr>
          <p:nvPr>
            <p:ph idx="1"/>
          </p:nvPr>
        </p:nvSpPr>
        <p:spPr/>
        <p:txBody>
          <a:bodyPr/>
          <a:lstStyle/>
          <a:p>
            <a:r>
              <a:rPr lang="ar-SA" b="1" dirty="0" smtClean="0"/>
              <a:t>، فأوعز إلى النجديين المقيمين في بلاده مغادرتها، وأن يقوموا بنشاط ضد مناطق ابن رشيد، وخرجوا بقيادة عبد الرحمن الفيصل، وهاجموا قبائل في إقليم </a:t>
            </a:r>
            <a:r>
              <a:rPr lang="ar-SA" b="1" dirty="0" err="1" smtClean="0"/>
              <a:t>سدير</a:t>
            </a:r>
            <a:r>
              <a:rPr lang="ar-SA" b="1" dirty="0" smtClean="0"/>
              <a:t>. وأرسل مبارك في الوقت نفسه، إلى ابن رشيد، يخبره بأن </a:t>
            </a:r>
            <a:r>
              <a:rPr lang="ar-SA" b="1" dirty="0" err="1" smtClean="0"/>
              <a:t>اخرجهم</a:t>
            </a:r>
            <a:r>
              <a:rPr lang="ar-SA" b="1" dirty="0" smtClean="0"/>
              <a:t> لرغبته  في تحسين العلاقات معه، لكن </a:t>
            </a:r>
            <a:r>
              <a:rPr lang="ar-SA" b="1" dirty="0" err="1" smtClean="0"/>
              <a:t>رسولة</a:t>
            </a:r>
            <a:r>
              <a:rPr lang="ar-SA" b="1" dirty="0" smtClean="0"/>
              <a:t> لابن رشيد لم يصل،</a:t>
            </a:r>
          </a:p>
          <a:p>
            <a:r>
              <a:rPr lang="ar-SA" b="1" dirty="0" smtClean="0"/>
              <a:t> إلا بعد أن علم ابن رشيد بأن مباركا سلح أولئك الزعماء لمهاجمة نجد، فغضب من مخادعة مبارك له، وبعث إليه بالوعيد والتهديد مع رسول مبارك. فما كان من مبارك إلا أن أرس مندوبا إلى من أوعز إليهم من قبل بمغادرة بلاده، يطلب منهم أن يعودوا إليها. واشتدت حالة التوتر بين ابن رشيد وابن صباح مما أدى إلى معركة </a:t>
            </a:r>
            <a:r>
              <a:rPr lang="ar-SA" b="1" dirty="0" err="1" smtClean="0"/>
              <a:t>الصريف</a:t>
            </a:r>
            <a:r>
              <a:rPr lang="ar-SA" b="1" dirty="0" smtClean="0"/>
              <a:t> المشهورة. </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معركه</a:t>
            </a:r>
            <a:r>
              <a:rPr lang="ar-SA" dirty="0" smtClean="0"/>
              <a:t> </a:t>
            </a:r>
            <a:r>
              <a:rPr lang="ar-SA" dirty="0" err="1" smtClean="0"/>
              <a:t>الصريف</a:t>
            </a:r>
            <a:r>
              <a:rPr lang="ar-SA" dirty="0" smtClean="0"/>
              <a:t>  </a:t>
            </a:r>
            <a:endParaRPr lang="ar-SA" dirty="0"/>
          </a:p>
        </p:txBody>
      </p:sp>
      <p:sp>
        <p:nvSpPr>
          <p:cNvPr id="3" name="عنصر نائب للمحتوى 2"/>
          <p:cNvSpPr>
            <a:spLocks noGrp="1"/>
          </p:cNvSpPr>
          <p:nvPr>
            <p:ph idx="1"/>
          </p:nvPr>
        </p:nvSpPr>
        <p:spPr/>
        <p:txBody>
          <a:bodyPr>
            <a:normAutofit fontScale="92500"/>
          </a:bodyPr>
          <a:lstStyle/>
          <a:p>
            <a:r>
              <a:rPr lang="en-US" b="1" dirty="0" smtClean="0"/>
              <a:t>: </a:t>
            </a:r>
            <a:r>
              <a:rPr lang="ar-SA" b="1" dirty="0" smtClean="0"/>
              <a:t>معركة </a:t>
            </a:r>
            <a:r>
              <a:rPr lang="ar-SA" b="1" dirty="0" err="1" smtClean="0"/>
              <a:t>الصريف</a:t>
            </a:r>
            <a:r>
              <a:rPr lang="ar-SA" b="1" dirty="0" smtClean="0"/>
              <a:t>( ذي القعدة 1318هـ/ 1901م) </a:t>
            </a:r>
            <a:endParaRPr lang="en-US" dirty="0" smtClean="0"/>
          </a:p>
          <a:p>
            <a:r>
              <a:rPr lang="ar-SA" b="1" dirty="0" smtClean="0"/>
              <a:t>              توترت العلاقات بين ابن رشيد ومبارك الصباح، وفي الشهور الأولى من عام 1318هـ/1901م، حشد مبارك الحشود في </a:t>
            </a:r>
            <a:r>
              <a:rPr lang="ar-SA" b="1" dirty="0" err="1" smtClean="0"/>
              <a:t>الجهراء</a:t>
            </a:r>
            <a:r>
              <a:rPr lang="ar-SA" b="1" dirty="0" smtClean="0"/>
              <a:t> استعدادا لمواجهة ابن رشيد، وكذلك قام ابن رشيد بجمع قواته، وتوجه بهم إلى الجهات الشمالية الشرقية من جزيرة العرب، لكن مبارك  أذن لحشوده أن تتفرق بعد جمعها، ولما علم ابن رشيد بذلك ، انتهز الفرصة وهجم على زعيم قبيلة </a:t>
            </a:r>
            <a:r>
              <a:rPr lang="ar-SA" b="1" dirty="0" err="1" smtClean="0"/>
              <a:t>المنتفق</a:t>
            </a:r>
            <a:endParaRPr lang="ar-SA" b="1" dirty="0" smtClean="0"/>
          </a:p>
          <a:p>
            <a:r>
              <a:rPr lang="ar-SA" b="1" dirty="0" smtClean="0"/>
              <a:t>، فغنم منها الكثير وعاد إلى نجد. وظن مبارك أن ضعف قوة أبن رشيد  كانت وراء عودته إلى نجد؛ فجمع قواته من جديد، وانضمت إليه فئات من قبائل متعددة بينها </a:t>
            </a:r>
            <a:r>
              <a:rPr lang="ar-SA" b="1" dirty="0" err="1" smtClean="0"/>
              <a:t>المنتفق</a:t>
            </a:r>
            <a:r>
              <a:rPr lang="ar-SA" b="1" dirty="0" smtClean="0"/>
              <a:t> </a:t>
            </a:r>
            <a:r>
              <a:rPr lang="ar-SA" b="1" dirty="0" err="1" smtClean="0"/>
              <a:t>والعجمان</a:t>
            </a:r>
            <a:r>
              <a:rPr lang="ar-SA" b="1" dirty="0" smtClean="0"/>
              <a:t> وآل مرة </a:t>
            </a:r>
            <a:r>
              <a:rPr lang="ar-SA" b="1" dirty="0" err="1" smtClean="0"/>
              <a:t>والعوازم</a:t>
            </a:r>
            <a:r>
              <a:rPr lang="ar-SA" b="1" dirty="0" smtClean="0"/>
              <a:t> ومطير، ثم انطلق صوب نجد ومعه عبد الرحمن الفيصل وابناه عبد العزيز ومحمد، وزعماء من أسرتي الإمارة في </a:t>
            </a:r>
            <a:r>
              <a:rPr lang="ar-SA" b="1" dirty="0" err="1" smtClean="0"/>
              <a:t>بريدة</a:t>
            </a:r>
            <a:r>
              <a:rPr lang="ar-SA" b="1" dirty="0" smtClean="0"/>
              <a:t> </a:t>
            </a:r>
            <a:r>
              <a:rPr lang="ar-SA" b="1" dirty="0" err="1" smtClean="0"/>
              <a:t>وعنيزة</a:t>
            </a:r>
            <a:r>
              <a:rPr lang="ar-SA" b="1" dirty="0" smtClean="0"/>
              <a:t> حتى وصلت القوات إلى مكان يسمى </a:t>
            </a:r>
            <a:r>
              <a:rPr lang="ar-SA" b="1" dirty="0" err="1" smtClean="0"/>
              <a:t>الشوكي</a:t>
            </a:r>
            <a:r>
              <a:rPr lang="ar-SA" b="1" dirty="0" smtClean="0"/>
              <a:t>.</a:t>
            </a:r>
            <a:endParaRPr lang="en-US"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نتائج </a:t>
            </a:r>
            <a:r>
              <a:rPr lang="ar-SA" dirty="0" err="1" smtClean="0"/>
              <a:t>معركه</a:t>
            </a:r>
            <a:r>
              <a:rPr lang="ar-SA" dirty="0" smtClean="0"/>
              <a:t> الصر يف </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b="1" dirty="0" smtClean="0"/>
              <a:t>ومن </a:t>
            </a:r>
            <a:r>
              <a:rPr lang="ar-SA" b="1" dirty="0" err="1" smtClean="0"/>
              <a:t>الشوكي</a:t>
            </a:r>
            <a:r>
              <a:rPr lang="ar-SA" b="1" dirty="0" smtClean="0"/>
              <a:t> سار عبد العزيز على رأس قوة إلى الرياض، أملا في انتزاعها من أمير ابن رشيد، ووصل </a:t>
            </a:r>
            <a:r>
              <a:rPr lang="ar-SA" b="1" dirty="0" err="1" smtClean="0"/>
              <a:t>عبدالعزيز</a:t>
            </a:r>
            <a:r>
              <a:rPr lang="ar-SA" b="1" dirty="0" smtClean="0"/>
              <a:t> إلى الرياض ودخلها دون صعوبة، وحاصر أمير ابن رشيد، عبد الرحمن بن ضبعان،</a:t>
            </a:r>
          </a:p>
          <a:p>
            <a:r>
              <a:rPr lang="ar-SA" b="1" dirty="0" smtClean="0"/>
              <a:t> </a:t>
            </a:r>
            <a:r>
              <a:rPr lang="ar-SA" b="1" dirty="0" err="1" smtClean="0"/>
              <a:t>الذ</a:t>
            </a:r>
            <a:r>
              <a:rPr lang="ar-SA" b="1" dirty="0" smtClean="0"/>
              <a:t> اعتصم بقصر </a:t>
            </a:r>
            <a:r>
              <a:rPr lang="ar-SA" b="1" dirty="0" err="1" smtClean="0"/>
              <a:t>المصمك</a:t>
            </a:r>
            <a:r>
              <a:rPr lang="ar-SA" b="1" dirty="0" smtClean="0"/>
              <a:t>. وواصل جيش مبارك الصباح الزحف نحو </a:t>
            </a:r>
            <a:r>
              <a:rPr lang="ar-SA" b="1" dirty="0" err="1" smtClean="0"/>
              <a:t>القصيم</a:t>
            </a:r>
            <a:r>
              <a:rPr lang="ar-SA" b="1" dirty="0" smtClean="0"/>
              <a:t>، وسار آل مهنا إلى </a:t>
            </a:r>
            <a:r>
              <a:rPr lang="ar-SA" b="1" dirty="0" err="1" smtClean="0"/>
              <a:t>بريدة</a:t>
            </a:r>
            <a:r>
              <a:rPr lang="ar-SA" b="1" dirty="0" smtClean="0"/>
              <a:t> وآل سليم إلى </a:t>
            </a:r>
            <a:r>
              <a:rPr lang="ar-SA" b="1" dirty="0" err="1" smtClean="0"/>
              <a:t>عنيزة</a:t>
            </a:r>
            <a:r>
              <a:rPr lang="ar-SA" b="1" dirty="0" smtClean="0"/>
              <a:t>، دون مقاومة في المدينتين. ولما علم ابن رشيد توجه إلى </a:t>
            </a:r>
            <a:r>
              <a:rPr lang="ar-SA" b="1" dirty="0" err="1" smtClean="0"/>
              <a:t>القصيم</a:t>
            </a:r>
            <a:r>
              <a:rPr lang="ar-SA" b="1" dirty="0" smtClean="0"/>
              <a:t> ، وحدثت المعركة بالقرب من </a:t>
            </a:r>
            <a:r>
              <a:rPr lang="ar-SA" b="1" dirty="0" err="1" smtClean="0"/>
              <a:t>بريدة</a:t>
            </a:r>
            <a:r>
              <a:rPr lang="ar-SA" b="1" dirty="0" smtClean="0"/>
              <a:t> في </a:t>
            </a:r>
            <a:r>
              <a:rPr lang="ar-SA" b="1" dirty="0" err="1" smtClean="0"/>
              <a:t>الصريف</a:t>
            </a:r>
            <a:r>
              <a:rPr lang="ar-SA" b="1" dirty="0" smtClean="0"/>
              <a:t>،</a:t>
            </a:r>
          </a:p>
          <a:p>
            <a:r>
              <a:rPr lang="ar-SA" b="1" dirty="0" smtClean="0"/>
              <a:t> وانتصر ابن رشيد على خصومه( انتصارا عظيما)، وتتبع فلولهم بعد المعركة حتى كاد يبيدهم، وعاد مبارك إلى الكويت مهزوما . أما عبد الرحمن الفيصل فاتجه إلى الرياض، ولما اقترب منها، أرسل إلى ابنه عبد العزيز من أخبره بنتيجة معركة </a:t>
            </a:r>
            <a:r>
              <a:rPr lang="ar-SA" b="1" dirty="0" err="1" smtClean="0"/>
              <a:t>الصريف</a:t>
            </a:r>
            <a:r>
              <a:rPr lang="ar-SA" b="1" dirty="0" smtClean="0"/>
              <a:t>. فترك الابن الرياض وعاد مع والده إلى الكويت؛ وكذلك فعل آل مهنا في </a:t>
            </a:r>
            <a:r>
              <a:rPr lang="ar-SA" b="1" dirty="0" err="1" smtClean="0"/>
              <a:t>بريدة</a:t>
            </a:r>
            <a:r>
              <a:rPr lang="ar-SA" b="1" dirty="0" smtClean="0"/>
              <a:t>، وآل سليم في </a:t>
            </a:r>
            <a:r>
              <a:rPr lang="ar-SA" b="1" dirty="0" err="1" smtClean="0"/>
              <a:t>عنيزة</a:t>
            </a:r>
            <a:r>
              <a:rPr lang="ar-SA" b="1" dirty="0" smtClean="0"/>
              <a:t>، عدوا جميعا إلى الكويت.</a:t>
            </a:r>
            <a:endParaRPr lang="en-US"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 الملك عبد العزيز حتى بداية حكمه </a:t>
            </a:r>
            <a:endParaRPr lang="ar-SA" dirty="0"/>
          </a:p>
        </p:txBody>
      </p:sp>
      <p:sp>
        <p:nvSpPr>
          <p:cNvPr id="3" name="عنصر نائب للمحتوى 2"/>
          <p:cNvSpPr>
            <a:spLocks noGrp="1"/>
          </p:cNvSpPr>
          <p:nvPr>
            <p:ph idx="1"/>
          </p:nvPr>
        </p:nvSpPr>
        <p:spPr/>
        <p:txBody>
          <a:bodyPr/>
          <a:lstStyle/>
          <a:p>
            <a:r>
              <a:rPr lang="ar-SA" b="1" dirty="0" smtClean="0"/>
              <a:t>- المولد والنشأة : </a:t>
            </a:r>
            <a:endParaRPr lang="en-US" dirty="0" smtClean="0"/>
          </a:p>
          <a:p>
            <a:endParaRPr lang="ar-SA" dirty="0"/>
          </a:p>
        </p:txBody>
      </p:sp>
      <p:pic>
        <p:nvPicPr>
          <p:cNvPr id="4" name="صورة 3" descr="images.jpg"/>
          <p:cNvPicPr>
            <a:picLocks noChangeAspect="1"/>
          </p:cNvPicPr>
          <p:nvPr/>
        </p:nvPicPr>
        <p:blipFill>
          <a:blip r:embed="rId2"/>
          <a:stretch>
            <a:fillRect/>
          </a:stretch>
        </p:blipFill>
        <p:spPr>
          <a:xfrm>
            <a:off x="642910" y="2543174"/>
            <a:ext cx="7643865" cy="32432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المحاضره</a:t>
            </a:r>
            <a:r>
              <a:rPr lang="ar-SA" dirty="0" smtClean="0"/>
              <a:t> </a:t>
            </a:r>
            <a:r>
              <a:rPr lang="ar-SA" dirty="0" err="1" smtClean="0"/>
              <a:t>الثالثه</a:t>
            </a:r>
            <a:endParaRPr lang="ar-SA" dirty="0"/>
          </a:p>
        </p:txBody>
      </p:sp>
      <p:sp>
        <p:nvSpPr>
          <p:cNvPr id="3" name="عنصر نائب للمحتوى 2"/>
          <p:cNvSpPr>
            <a:spLocks noGrp="1"/>
          </p:cNvSpPr>
          <p:nvPr>
            <p:ph idx="1"/>
          </p:nvPr>
        </p:nvSpPr>
        <p:spPr/>
        <p:txBody>
          <a:bodyPr/>
          <a:lstStyle/>
          <a:p>
            <a:endParaRPr lang="ar-SA" dirty="0" smtClean="0"/>
          </a:p>
          <a:p>
            <a:endParaRPr lang="ar-SA" dirty="0" smtClean="0"/>
          </a:p>
          <a:p>
            <a:r>
              <a:rPr lang="ar-SA" dirty="0" smtClean="0"/>
              <a:t>الملك عبد </a:t>
            </a:r>
            <a:r>
              <a:rPr lang="ar-SA" dirty="0" err="1" smtClean="0"/>
              <a:t>العزير</a:t>
            </a:r>
            <a:r>
              <a:rPr lang="ar-SA" dirty="0" smtClean="0"/>
              <a:t> </a:t>
            </a:r>
          </a:p>
          <a:p>
            <a:endParaRPr lang="ar-SA" dirty="0" smtClean="0"/>
          </a:p>
          <a:p>
            <a:r>
              <a:rPr lang="ar-SA" dirty="0" err="1" smtClean="0"/>
              <a:t>استعا</a:t>
            </a:r>
            <a:r>
              <a:rPr lang="ar-SA" dirty="0" smtClean="0"/>
              <a:t> </a:t>
            </a:r>
            <a:r>
              <a:rPr lang="ar-SA" dirty="0" err="1" smtClean="0"/>
              <a:t>ده</a:t>
            </a:r>
            <a:r>
              <a:rPr lang="ar-SA" dirty="0" smtClean="0"/>
              <a:t>  الرياض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الملك عبد العزيز </a:t>
            </a:r>
            <a:endParaRPr lang="ar-SA" dirty="0"/>
          </a:p>
        </p:txBody>
      </p:sp>
      <p:sp>
        <p:nvSpPr>
          <p:cNvPr id="3" name="عنصر نائب للمحتوى 2"/>
          <p:cNvSpPr>
            <a:spLocks noGrp="1"/>
          </p:cNvSpPr>
          <p:nvPr>
            <p:ph idx="1"/>
          </p:nvPr>
        </p:nvSpPr>
        <p:spPr/>
        <p:txBody>
          <a:bodyPr/>
          <a:lstStyle/>
          <a:p>
            <a:r>
              <a:rPr lang="ar-SA" b="1" dirty="0" smtClean="0"/>
              <a:t>والنشأة : </a:t>
            </a:r>
            <a:endParaRPr lang="en-US" dirty="0" smtClean="0"/>
          </a:p>
          <a:p>
            <a:r>
              <a:rPr lang="ar-SA" b="1" dirty="0" smtClean="0"/>
              <a:t>               هو عبد العزيز بن عبد الرحمن بن فيصل بن تركي بن عبد الله بن محمد بن سعود. ولد في الرياض. واختلف الروايات في سنة مولده، لكن الأرجح رواية </a:t>
            </a:r>
            <a:r>
              <a:rPr lang="ar-SA" b="1" dirty="0" err="1" smtClean="0"/>
              <a:t>الزركلي</a:t>
            </a:r>
            <a:r>
              <a:rPr lang="ar-SA" b="1" dirty="0" smtClean="0"/>
              <a:t> أنه ولد عام 1293هـ/ 1876م استنادا إلى ما ذكره له الأمير عبد الله، أخو الملك عبدا لعزيز، الذي كان ملما بتاريخ أسرته.</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الملك عبد العزيز </a:t>
            </a:r>
            <a:endParaRPr lang="ar-SA" dirty="0"/>
          </a:p>
        </p:txBody>
      </p:sp>
      <p:sp>
        <p:nvSpPr>
          <p:cNvPr id="3" name="عنصر نائب للمحتوى 2"/>
          <p:cNvSpPr>
            <a:spLocks noGrp="1"/>
          </p:cNvSpPr>
          <p:nvPr>
            <p:ph idx="1"/>
          </p:nvPr>
        </p:nvSpPr>
        <p:spPr/>
        <p:txBody>
          <a:bodyPr>
            <a:normAutofit/>
          </a:bodyPr>
          <a:lstStyle/>
          <a:p>
            <a:r>
              <a:rPr lang="ar-SA" b="1" dirty="0" smtClean="0"/>
              <a:t>وآثارها السلبية على البلاد عامة، فتعلم الكثير من الدروس والعبر.</a:t>
            </a:r>
            <a:endParaRPr lang="en-US" dirty="0" smtClean="0"/>
          </a:p>
          <a:p>
            <a:r>
              <a:rPr lang="ar-SA" b="1" dirty="0" smtClean="0"/>
              <a:t>           وكانت أول مشاركة له في الحياة السياسية العامة خروجه مع عمه محمد والشيخين عبد الله بن عبد اللطيف وحمد بن فارس؛ للتفاوض مع الأمير محمد بن رشيد عندما حاصر الرياض عام 1308هـ. ورافق </a:t>
            </a:r>
            <a:r>
              <a:rPr lang="ar-SA" dirty="0" smtClean="0"/>
              <a:t> </a:t>
            </a:r>
            <a:r>
              <a:rPr lang="ar-SA" b="1" dirty="0" smtClean="0"/>
              <a:t>والده في أصعب الظروف منذ خروجه من الرياض مرورا </a:t>
            </a:r>
            <a:r>
              <a:rPr lang="ar-SA" b="1" dirty="0" err="1" smtClean="0"/>
              <a:t>بالأحساء</a:t>
            </a:r>
            <a:r>
              <a:rPr lang="ar-SA" b="1" dirty="0" smtClean="0"/>
              <a:t> وقطر ، وحتى استقراره بالكويت، مما زاد رصيد تجاربه القيادية غنى وثراء.</a:t>
            </a:r>
          </a:p>
          <a:p>
            <a:r>
              <a:rPr lang="ar-SA" b="1" dirty="0" smtClean="0"/>
              <a:t> وكانت الكويت آخر محطة استقر </a:t>
            </a:r>
            <a:r>
              <a:rPr lang="ar-SA" b="1" dirty="0" err="1" smtClean="0"/>
              <a:t>بها</a:t>
            </a:r>
            <a:r>
              <a:rPr lang="ar-SA" b="1" dirty="0" smtClean="0"/>
              <a:t> بعيدا عن مسقط رأسه ومركز حكم أسرته، وكان عمره حينما وصل إليها حوالي سبعة عشر عاما.</a:t>
            </a:r>
            <a:r>
              <a:rPr lang="ar-SA" dirty="0" smtClean="0"/>
              <a:t> </a:t>
            </a:r>
            <a:r>
              <a:rPr lang="ar-SA" b="1" dirty="0" smtClean="0"/>
              <a:t> وكانت أول قيادة عسكرية يتولاها هي الفرقة التي دخل </a:t>
            </a:r>
            <a:r>
              <a:rPr lang="ar-SA" b="1" dirty="0" err="1" smtClean="0"/>
              <a:t>بها</a:t>
            </a:r>
            <a:r>
              <a:rPr lang="ar-SA" b="1" dirty="0" smtClean="0"/>
              <a:t> الرياض، </a:t>
            </a: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الملك عبد العزيز </a:t>
            </a:r>
            <a:endParaRPr lang="ar-SA" dirty="0"/>
          </a:p>
        </p:txBody>
      </p:sp>
      <p:sp>
        <p:nvSpPr>
          <p:cNvPr id="3" name="عنصر نائب للمحتوى 2"/>
          <p:cNvSpPr>
            <a:spLocks noGrp="1"/>
          </p:cNvSpPr>
          <p:nvPr>
            <p:ph idx="1"/>
          </p:nvPr>
        </p:nvSpPr>
        <p:spPr/>
        <p:txBody>
          <a:bodyPr/>
          <a:lstStyle/>
          <a:p>
            <a:endParaRPr lang="ar-SA" b="1" dirty="0" smtClean="0"/>
          </a:p>
          <a:p>
            <a:r>
              <a:rPr lang="ar-SA" b="1" dirty="0" smtClean="0"/>
              <a:t> وهي من الجيش الزاحف من الكويت إلى </a:t>
            </a:r>
            <a:r>
              <a:rPr lang="ar-SA" b="1" dirty="0" err="1" smtClean="0"/>
              <a:t>القصيم</a:t>
            </a:r>
            <a:r>
              <a:rPr lang="ar-SA" b="1" dirty="0" smtClean="0"/>
              <a:t>، استعداد لمعركة </a:t>
            </a:r>
            <a:r>
              <a:rPr lang="ar-SA" b="1" dirty="0" err="1" smtClean="0"/>
              <a:t>الصريف</a:t>
            </a:r>
            <a:r>
              <a:rPr lang="ar-SA" b="1" dirty="0" smtClean="0"/>
              <a:t>. ورغم أنه لم يستطع اقتحام قصر </a:t>
            </a:r>
            <a:r>
              <a:rPr lang="ar-SA" b="1" dirty="0" err="1" smtClean="0"/>
              <a:t>المصمك</a:t>
            </a:r>
            <a:r>
              <a:rPr lang="ar-SA" b="1" dirty="0" smtClean="0"/>
              <a:t> الذي </a:t>
            </a:r>
            <a:r>
              <a:rPr lang="ar-SA" b="1" dirty="0" err="1" smtClean="0"/>
              <a:t>تحصنت</a:t>
            </a:r>
            <a:r>
              <a:rPr lang="ar-SA" b="1" dirty="0" smtClean="0"/>
              <a:t> فيه حامية ابن رشيد، إلا أن دخوله الرياض بعد غياب حوالي عشر سنوات، فعرف أوضاعها ، وأعاد الأمل إلى نفوس مؤيدي آل سعود بعد أن خبا فترة من الزمن. </a:t>
            </a:r>
            <a:endParaRPr lang="en-US"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استعادته الرياض وبداية حكمه</a:t>
            </a:r>
            <a:endParaRPr lang="ar-SA" dirty="0"/>
          </a:p>
        </p:txBody>
      </p:sp>
      <p:sp>
        <p:nvSpPr>
          <p:cNvPr id="3" name="عنصر نائب للمحتوى 2"/>
          <p:cNvSpPr>
            <a:spLocks noGrp="1"/>
          </p:cNvSpPr>
          <p:nvPr>
            <p:ph idx="1"/>
          </p:nvPr>
        </p:nvSpPr>
        <p:spPr/>
        <p:txBody>
          <a:bodyPr/>
          <a:lstStyle/>
          <a:p>
            <a:endParaRPr lang="ar-SA" b="1" dirty="0" smtClean="0"/>
          </a:p>
          <a:p>
            <a:endParaRPr lang="ar-SA" b="1" dirty="0" smtClean="0"/>
          </a:p>
          <a:p>
            <a:pPr algn="ctr"/>
            <a:r>
              <a:rPr lang="ar-SA" b="1" dirty="0" smtClean="0"/>
              <a:t>أدرك الشاب عبد العزيز بعد تجربته الأولى بدخول الرياض، ظروف </a:t>
            </a:r>
            <a:r>
              <a:rPr lang="ar-SA" b="1" dirty="0" err="1" smtClean="0"/>
              <a:t>المنطقه</a:t>
            </a:r>
            <a:r>
              <a:rPr lang="ar-SA" b="1" dirty="0" smtClean="0"/>
              <a:t>، وإمكانية إعادة حكم أسرته للبلاد. ولما عاد إلى الكويت، بعد </a:t>
            </a:r>
            <a:r>
              <a:rPr lang="ar-SA" b="1" dirty="0" err="1" smtClean="0"/>
              <a:t>الصريف</a:t>
            </a:r>
            <a:r>
              <a:rPr lang="ar-SA" b="1" dirty="0" smtClean="0"/>
              <a:t>، أخذ يلح على والده ومبارك الصباح للسماح له بالخروج قائدا لغزوات، وقد وقف أبوه في وجه إلحاحه وحماسه أول الأمر، منتظرا الظروف المناسبة. وربما تأثر الوالد بما حدث على أرض </a:t>
            </a:r>
            <a:r>
              <a:rPr lang="ar-SA" b="1" dirty="0" err="1" smtClean="0"/>
              <a:t>الصريف</a:t>
            </a:r>
            <a:r>
              <a:rPr lang="ar-SA" b="1" dirty="0" smtClean="0"/>
              <a:t>، بينما تأثر الابن بما دار في الرياض. وكان مبارك الصباح  مشغولا بوجود ابن رشيد على مقربة منه</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استعادته الرياض</a:t>
            </a:r>
            <a:endParaRPr lang="ar-SA" dirty="0"/>
          </a:p>
        </p:txBody>
      </p:sp>
      <p:sp>
        <p:nvSpPr>
          <p:cNvPr id="3" name="عنصر نائب للمحتوى 2"/>
          <p:cNvSpPr>
            <a:spLocks noGrp="1"/>
          </p:cNvSpPr>
          <p:nvPr>
            <p:ph idx="1"/>
          </p:nvPr>
        </p:nvSpPr>
        <p:spPr/>
        <p:txBody>
          <a:bodyPr/>
          <a:lstStyle/>
          <a:p>
            <a:endParaRPr lang="ar-SA" b="1" dirty="0" smtClean="0"/>
          </a:p>
          <a:p>
            <a:endParaRPr lang="ar-SA" b="1" dirty="0" smtClean="0"/>
          </a:p>
          <a:p>
            <a:r>
              <a:rPr lang="ar-SA" b="1" dirty="0" smtClean="0"/>
              <a:t>ويتحين الفرصة للانقضاض عليه؛ لذلك كان يؤيد قيام عبد العزيز بنشاط عسكري، كوسيلة لإشغال ابن رشيد عن ملاحقته. </a:t>
            </a:r>
            <a:r>
              <a:rPr lang="ar-SA" dirty="0" smtClean="0"/>
              <a:t>  </a:t>
            </a:r>
            <a:r>
              <a:rPr lang="ar-SA" b="1" dirty="0" smtClean="0"/>
              <a:t> وفي النصف الأول من عام 1319هـ، نجح تصميم الملك عبد العزيز وبتأييد من الشيخ مبارك، في إقناع الإمام عبد الرحمن بالموافقة على خروج ابنه من الكويت غازيا، بعد أن حصل على الركائب والأسلحة بدعم من الشيخ مبارك، إلى جانب عدد من أقاربه ومؤيديه،قارب عددهم الأربعين.</a:t>
            </a:r>
            <a:endParaRPr lang="en-US"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استعادته الرياض</a:t>
            </a:r>
            <a:endParaRPr lang="ar-SA" dirty="0"/>
          </a:p>
        </p:txBody>
      </p:sp>
      <p:sp>
        <p:nvSpPr>
          <p:cNvPr id="3" name="عنصر نائب للمحتوى 2"/>
          <p:cNvSpPr>
            <a:spLocks noGrp="1"/>
          </p:cNvSpPr>
          <p:nvPr>
            <p:ph idx="1"/>
          </p:nvPr>
        </p:nvSpPr>
        <p:spPr/>
        <p:txBody>
          <a:bodyPr/>
          <a:lstStyle/>
          <a:p>
            <a:endParaRPr lang="ar-SA" b="1" dirty="0" smtClean="0"/>
          </a:p>
          <a:p>
            <a:endParaRPr lang="ar-SA" b="1" dirty="0" smtClean="0"/>
          </a:p>
          <a:p>
            <a:r>
              <a:rPr lang="ar-SA" b="1" dirty="0" smtClean="0"/>
              <a:t>ولم يتجه عبد العزيز من الكويت إلى الرياض مباشرة، حتى لا تصل أخباره </a:t>
            </a:r>
            <a:r>
              <a:rPr lang="ar-SA" b="1" dirty="0" err="1" smtClean="0"/>
              <a:t>لإبن</a:t>
            </a:r>
            <a:r>
              <a:rPr lang="ar-SA" b="1" dirty="0" smtClean="0"/>
              <a:t> رشيد ويحتاط لذلك، بل توجع إلى مضارب البادية تمويها وحذرا، خاصة </a:t>
            </a:r>
            <a:r>
              <a:rPr lang="ar-SA" b="1" dirty="0" err="1" smtClean="0"/>
              <a:t>العجمان</a:t>
            </a:r>
            <a:r>
              <a:rPr lang="ar-SA" b="1" dirty="0" smtClean="0"/>
              <a:t> جهات </a:t>
            </a:r>
            <a:r>
              <a:rPr lang="ar-SA" b="1" dirty="0" err="1" smtClean="0"/>
              <a:t>الأحساء</a:t>
            </a:r>
            <a:r>
              <a:rPr lang="ar-SA" b="1" dirty="0" smtClean="0"/>
              <a:t>، وانضمت إليه فئات من </a:t>
            </a:r>
            <a:r>
              <a:rPr lang="ar-SA" b="1" dirty="0" err="1" smtClean="0"/>
              <a:t>العجمان</a:t>
            </a:r>
            <a:r>
              <a:rPr lang="ar-SA" b="1" dirty="0" smtClean="0"/>
              <a:t>، ومن قبائل أخرى، مثل </a:t>
            </a:r>
            <a:r>
              <a:rPr lang="ar-SA" b="1" dirty="0" err="1" smtClean="0"/>
              <a:t>سبيع</a:t>
            </a:r>
            <a:r>
              <a:rPr lang="ar-SA" b="1" dirty="0" smtClean="0"/>
              <a:t> والسهول وآل مرة، حتى تجاوز عددهم ألف مقاتل. وبدأ يغير على جماعات من قبائل معينة، ولفت إلى حركته الأنظار. وأدرك عبد العزيز الرشيد خطورته، فبذل جهوده لدى العثمانيين، الذين كانوا غير راضين عن آل سعود، ولا عن مبارك الصباح الذي تحالف مع بريطانيا. </a:t>
            </a:r>
            <a:endParaRPr lang="en-US"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استعادته الرياض</a:t>
            </a:r>
            <a:endParaRPr lang="ar-SA" dirty="0"/>
          </a:p>
        </p:txBody>
      </p:sp>
      <p:sp>
        <p:nvSpPr>
          <p:cNvPr id="3" name="عنصر نائب للمحتوى 2"/>
          <p:cNvSpPr>
            <a:spLocks noGrp="1"/>
          </p:cNvSpPr>
          <p:nvPr>
            <p:ph idx="1"/>
          </p:nvPr>
        </p:nvSpPr>
        <p:spPr/>
        <p:txBody>
          <a:bodyPr>
            <a:normAutofit lnSpcReduction="10000"/>
          </a:bodyPr>
          <a:lstStyle/>
          <a:p>
            <a:r>
              <a:rPr lang="ar-SA" b="1" dirty="0" smtClean="0"/>
              <a:t>وسعت السلطات العثمانية في </a:t>
            </a:r>
            <a:r>
              <a:rPr lang="ar-SA" b="1" dirty="0" err="1" smtClean="0"/>
              <a:t>الأحساء</a:t>
            </a:r>
            <a:r>
              <a:rPr lang="ar-SA" b="1" dirty="0" smtClean="0"/>
              <a:t> إلى التضييق على الذين وقفوا إلى جانب الملك عبد العزيز، ومنعتهم من دخول بلدان </a:t>
            </a:r>
            <a:r>
              <a:rPr lang="ar-SA" b="1" dirty="0" err="1" smtClean="0"/>
              <a:t>الأحساء</a:t>
            </a:r>
            <a:r>
              <a:rPr lang="ar-SA" b="1" dirty="0" smtClean="0"/>
              <a:t> </a:t>
            </a:r>
            <a:r>
              <a:rPr lang="ar-SA" b="1" dirty="0" err="1" smtClean="0"/>
              <a:t>والقطيف</a:t>
            </a:r>
            <a:r>
              <a:rPr lang="ar-SA" b="1" dirty="0" smtClean="0"/>
              <a:t> والتزود بالأطعمة والمؤن منها، مما دفع رجال القبائل إلى التخلي عنه مراعاة لمصالحهم الخاصة، حتى لم يبق معه إلا الذين رافقوه من الكويت؛ فتوجه بهم إلى </a:t>
            </a:r>
            <a:r>
              <a:rPr lang="ar-SA" b="1" dirty="0" err="1" smtClean="0"/>
              <a:t>يبرين</a:t>
            </a:r>
            <a:r>
              <a:rPr lang="ar-SA" b="1" dirty="0" smtClean="0"/>
              <a:t> بين قطر والربع الخالي ليرسم خططه المستقبلية. وسعى والده في تلك الأثناء لإقناعه بالعودة إلى الكويت، لكن عبد العزيز صمم على مواصلة جهوده، ولكن بطريق آخر تمثل بضرورة القيام بعمل مفاجئ.</a:t>
            </a:r>
            <a:r>
              <a:rPr lang="ar-SA" dirty="0" smtClean="0"/>
              <a:t> </a:t>
            </a:r>
            <a:r>
              <a:rPr lang="ar-SA" b="1" dirty="0" smtClean="0"/>
              <a:t> وانطلق عبد العزيز بمن معه من </a:t>
            </a:r>
            <a:r>
              <a:rPr lang="ar-SA" b="1" dirty="0" err="1" smtClean="0"/>
              <a:t>يبرين</a:t>
            </a:r>
            <a:r>
              <a:rPr lang="ar-SA" b="1" dirty="0" smtClean="0"/>
              <a:t> إلى الرياض يوم 21 رمضان 1319هـ، وفي منتصف الطريق( أبو </a:t>
            </a:r>
            <a:r>
              <a:rPr lang="ar-SA" b="1" dirty="0" err="1" smtClean="0"/>
              <a:t>جفان</a:t>
            </a:r>
            <a:r>
              <a:rPr lang="ar-SA" b="1" dirty="0" smtClean="0"/>
              <a:t>، انظر الخريطة رقم 2 في الكتاب المقرر </a:t>
            </a:r>
            <a:r>
              <a:rPr lang="ar-SA" b="1" dirty="0" err="1" smtClean="0"/>
              <a:t>ص</a:t>
            </a:r>
            <a:r>
              <a:rPr lang="ar-SA" b="1" dirty="0" smtClean="0"/>
              <a:t> 366) أخبر رفاقه بأن هدفه الرياض، وفي  5 شوال كانوا في ضواحي الرياض. ووضع عبد العزيز خطة محكمة لدخولها والاستيلاء عليها.   </a:t>
            </a:r>
            <a:endParaRPr lang="en-US"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dirty="0" smtClean="0"/>
              <a:t>استعادته الرياض</a:t>
            </a:r>
            <a:endParaRPr lang="ar-SA" dirty="0"/>
          </a:p>
        </p:txBody>
      </p:sp>
      <p:sp>
        <p:nvSpPr>
          <p:cNvPr id="3" name="عنصر نائب للمحتوى 2"/>
          <p:cNvSpPr>
            <a:spLocks noGrp="1"/>
          </p:cNvSpPr>
          <p:nvPr>
            <p:ph idx="1"/>
          </p:nvPr>
        </p:nvSpPr>
        <p:spPr/>
        <p:txBody>
          <a:bodyPr/>
          <a:lstStyle/>
          <a:p>
            <a:r>
              <a:rPr lang="ar-SA" b="1" dirty="0" smtClean="0"/>
              <a:t> وقسم رجاله إلى ثلاث مجموعات: واحدة ترابط عند الإبل حتى الصباح، فإن حل الصباح ولم يأتها منه خبر، عليهم النجاة بأنفسهم. والثانية بقيادة أخيه محمد تكمن في إحدى مزارع البلدة، حتى تصلها أوامره. والثالثة بقيادته تدخل البلدة. ونجح عبد العزيز ومجموعته بدخول الرياض حتى وصلوا بيتا مجاورا لبيت عامل ابن رشيد، عجلان بن محمد، واستدعى المجموعة الثانية، وخلاصة الأمر انتظر الجميع خروج عجلان من قصر </a:t>
            </a:r>
            <a:r>
              <a:rPr lang="ar-SA" b="1" dirty="0" err="1" smtClean="0"/>
              <a:t>المصمك</a:t>
            </a:r>
            <a:r>
              <a:rPr lang="ar-SA" b="1" dirty="0" smtClean="0"/>
              <a:t> في الصباح، وانقضوا عليه حتى قتل بيد عبد الله بن </a:t>
            </a:r>
            <a:r>
              <a:rPr lang="ar-SA" b="1" dirty="0" err="1" smtClean="0"/>
              <a:t>جلوي</a:t>
            </a:r>
            <a:r>
              <a:rPr lang="ar-SA" b="1" dirty="0" smtClean="0"/>
              <a:t>، واضطر باقي أفراد الحامية إلى الاستسلام، ثم نودي في البلدة أن الحكم لله ثم لعبد العزيز بن عبد الرحمن آل سعود.</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مستطيل مستدير الزوايا 3"/>
          <p:cNvSpPr/>
          <p:nvPr/>
        </p:nvSpPr>
        <p:spPr>
          <a:xfrm>
            <a:off x="0" y="521296"/>
            <a:ext cx="9441599" cy="6336704"/>
          </a:xfrm>
          <a:prstGeom prst="roundRect">
            <a:avLst/>
          </a:prstGeom>
          <a:blipFill>
            <a:blip r:embed="rId2"/>
            <a:stretch>
              <a:fillRect/>
            </a:stretch>
          </a:blipFill>
          <a:ln>
            <a:solidFill>
              <a:srgbClr val="241F91"/>
            </a:solidFill>
          </a:ln>
          <a:scene3d>
            <a:camera prst="orthographicFront"/>
            <a:lightRig rig="flat" dir="tl">
              <a:rot lat="0" lon="0" rev="6600000"/>
            </a:lightRig>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1" anchor="ctr">
            <a:sp3d extrusionH="25400" contourW="8890">
              <a:bevelT w="38100" h="31750"/>
              <a:contourClr>
                <a:schemeClr val="accent2">
                  <a:shade val="75000"/>
                </a:schemeClr>
              </a:contourClr>
            </a:sp3d>
          </a:bodyPr>
          <a:lstStyle/>
          <a:p>
            <a:pPr algn="ctr" fontAlgn="auto">
              <a:spcBef>
                <a:spcPts val="0"/>
              </a:spcBef>
              <a:spcAft>
                <a:spcPts val="0"/>
              </a:spcAft>
              <a:defRPr/>
            </a:pPr>
            <a:r>
              <a:rPr lang="ar-SA"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abic Typesetting" pitchFamily="66" charset="-78"/>
                <a:cs typeface="Arabic Typesetting" pitchFamily="66" charset="-78"/>
              </a:rPr>
              <a:t>اكبر ..</a:t>
            </a:r>
          </a:p>
          <a:p>
            <a:pPr algn="ctr" fontAlgn="auto">
              <a:spcBef>
                <a:spcPts val="0"/>
              </a:spcBef>
              <a:spcAft>
                <a:spcPts val="0"/>
              </a:spcAft>
              <a:defRPr/>
            </a:pPr>
            <a:r>
              <a:rPr lang="ar-SA"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abic Typesetting" pitchFamily="66" charset="-78"/>
                <a:cs typeface="Arabic Typesetting" pitchFamily="66" charset="-78"/>
              </a:rPr>
              <a:t>الحكم لله ثم لعبد العزيز </a:t>
            </a:r>
            <a:r>
              <a:rPr lang="ar-SA"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abic Typesetting" pitchFamily="66" charset="-78"/>
                <a:cs typeface="Arabic Typesetting" pitchFamily="66" charset="-78"/>
              </a:rPr>
              <a:t>الله بن </a:t>
            </a:r>
            <a:r>
              <a:rPr lang="ar-SA"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abic Typesetting" pitchFamily="66" charset="-78"/>
                <a:cs typeface="Arabic Typesetting" pitchFamily="66" charset="-78"/>
              </a:rPr>
              <a:t>عبد الرحمن</a:t>
            </a:r>
            <a:endParaRPr lang="ar-SA"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TotalTime>
  <Words>1794</Words>
  <Application>Microsoft Office PowerPoint</Application>
  <PresentationFormat>عرض على الشاشة (3:4)‏</PresentationFormat>
  <Paragraphs>70</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تدفق</vt:lpstr>
      <vt:lpstr>المحاضرة الثانية</vt:lpstr>
      <vt:lpstr>أولا:عبد الرحمن الفيصل وأسرته بعد نهاية حكمه</vt:lpstr>
      <vt:lpstr>تابع </vt:lpstr>
      <vt:lpstr>تابع </vt:lpstr>
      <vt:lpstr>تابع </vt:lpstr>
      <vt:lpstr>تابع </vt:lpstr>
      <vt:lpstr>تابع </vt:lpstr>
      <vt:lpstr>معركه الصريف  </vt:lpstr>
      <vt:lpstr>نتائج معركه الصر يف </vt:lpstr>
      <vt:lpstr>: الملك عبد العزيز حتى بداية حكمه </vt:lpstr>
      <vt:lpstr>المحاضره الثالثه</vt:lpstr>
      <vt:lpstr>الملك عبد العزيز </vt:lpstr>
      <vt:lpstr>الملك عبد العزيز </vt:lpstr>
      <vt:lpstr>الملك عبد العزيز </vt:lpstr>
      <vt:lpstr>استعادته الرياض وبداية حكمه</vt:lpstr>
      <vt:lpstr>استعادته الرياض</vt:lpstr>
      <vt:lpstr>استعادته الرياض</vt:lpstr>
      <vt:lpstr>استعادته الرياض</vt:lpstr>
      <vt:lpstr>استعادته الرياض</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dc:title>
  <dc:creator>ASUS</dc:creator>
  <cp:lastModifiedBy>ASUS</cp:lastModifiedBy>
  <cp:revision>6</cp:revision>
  <dcterms:created xsi:type="dcterms:W3CDTF">2014-12-26T19:52:07Z</dcterms:created>
  <dcterms:modified xsi:type="dcterms:W3CDTF">2014-12-26T20:58:05Z</dcterms:modified>
</cp:coreProperties>
</file>