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5"/>
  </p:notesMasterIdLst>
  <p:sldIdLst>
    <p:sldId id="256" r:id="rId2"/>
    <p:sldId id="257" r:id="rId3"/>
    <p:sldId id="264" r:id="rId4"/>
    <p:sldId id="265" r:id="rId5"/>
    <p:sldId id="258" r:id="rId6"/>
    <p:sldId id="266" r:id="rId7"/>
    <p:sldId id="259" r:id="rId8"/>
    <p:sldId id="260" r:id="rId9"/>
    <p:sldId id="261" r:id="rId10"/>
    <p:sldId id="267" r:id="rId11"/>
    <p:sldId id="268" r:id="rId12"/>
    <p:sldId id="269" r:id="rId13"/>
    <p:sldId id="262"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950D95E-2148-4BD4-A2FC-386E74B49E00}" type="datetimeFigureOut">
              <a:rPr lang="ar-SA" smtClean="0"/>
              <a:t>30/11/35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80E7954-7786-4C2B-9B52-081586442C45}" type="slidenum">
              <a:rPr lang="ar-SA" smtClean="0"/>
              <a:t>‹#›</a:t>
            </a:fld>
            <a:endParaRPr lang="ar-SA"/>
          </a:p>
        </p:txBody>
      </p:sp>
    </p:spTree>
    <p:extLst>
      <p:ext uri="{BB962C8B-B14F-4D97-AF65-F5344CB8AC3E}">
        <p14:creationId xmlns:p14="http://schemas.microsoft.com/office/powerpoint/2010/main" val="366446143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380E7954-7786-4C2B-9B52-081586442C45}" type="slidenum">
              <a:rPr lang="ar-SA" smtClean="0"/>
              <a:t>5</a:t>
            </a:fld>
            <a:endParaRPr lang="ar-SA"/>
          </a:p>
        </p:txBody>
      </p:sp>
    </p:spTree>
    <p:extLst>
      <p:ext uri="{BB962C8B-B14F-4D97-AF65-F5344CB8AC3E}">
        <p14:creationId xmlns:p14="http://schemas.microsoft.com/office/powerpoint/2010/main" val="3155435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380E7954-7786-4C2B-9B52-081586442C45}" type="slidenum">
              <a:rPr lang="ar-SA" smtClean="0"/>
              <a:t>7</a:t>
            </a:fld>
            <a:endParaRPr lang="ar-SA"/>
          </a:p>
        </p:txBody>
      </p:sp>
    </p:spTree>
    <p:extLst>
      <p:ext uri="{BB962C8B-B14F-4D97-AF65-F5344CB8AC3E}">
        <p14:creationId xmlns:p14="http://schemas.microsoft.com/office/powerpoint/2010/main" val="3155435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ar-SA" smtClean="0"/>
              <a:t>انقر لتحرير نمط العنوان الرئيسي</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Date Placeholder 3"/>
          <p:cNvSpPr>
            <a:spLocks noGrp="1"/>
          </p:cNvSpPr>
          <p:nvPr>
            <p:ph type="dt" sz="half" idx="10"/>
          </p:nvPr>
        </p:nvSpPr>
        <p:spPr/>
        <p:txBody>
          <a:bodyPr/>
          <a:lstStyle/>
          <a:p>
            <a:fld id="{6C9D507A-98DE-4AD9-AB14-C8329DD115F9}" type="datetimeFigureOut">
              <a:rPr lang="ar-SA" smtClean="0"/>
              <a:t>30/11/35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54D6292-F8DA-47F6-9146-53C869910F3A}"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C9D507A-98DE-4AD9-AB14-C8329DD115F9}" type="datetimeFigureOut">
              <a:rPr lang="ar-SA" smtClean="0"/>
              <a:t>30/11/35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54D6292-F8DA-47F6-9146-53C869910F3A}"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6C9D507A-98DE-4AD9-AB14-C8329DD115F9}" type="datetimeFigureOut">
              <a:rPr lang="ar-SA" smtClean="0"/>
              <a:t>30/11/35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54D6292-F8DA-47F6-9146-53C869910F3A}"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6C9D507A-98DE-4AD9-AB14-C8329DD115F9}" type="datetimeFigureOut">
              <a:rPr lang="ar-SA" smtClean="0"/>
              <a:t>30/11/35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54D6292-F8DA-47F6-9146-53C869910F3A}"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6C9D507A-98DE-4AD9-AB14-C8329DD115F9}" type="datetimeFigureOut">
              <a:rPr lang="ar-SA" smtClean="0"/>
              <a:t>30/11/35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754D6292-F8DA-47F6-9146-53C869910F3A}"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6C9D507A-98DE-4AD9-AB14-C8329DD115F9}" type="datetimeFigureOut">
              <a:rPr lang="ar-SA" smtClean="0"/>
              <a:t>30/11/35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754D6292-F8DA-47F6-9146-53C869910F3A}"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9D507A-98DE-4AD9-AB14-C8329DD115F9}" type="datetimeFigureOut">
              <a:rPr lang="ar-SA" smtClean="0"/>
              <a:t>30/11/35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754D6292-F8DA-47F6-9146-53C869910F3A}"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6C9D507A-98DE-4AD9-AB14-C8329DD115F9}" type="datetimeFigureOut">
              <a:rPr lang="ar-SA" smtClean="0"/>
              <a:t>30/11/35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54D6292-F8DA-47F6-9146-53C869910F3A}"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6C9D507A-98DE-4AD9-AB14-C8329DD115F9}" type="datetimeFigureOut">
              <a:rPr lang="ar-SA" smtClean="0"/>
              <a:t>30/11/35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54D6292-F8DA-47F6-9146-53C869910F3A}" type="slidenum">
              <a:rPr lang="ar-SA" smtClean="0"/>
              <a:t>‹#›</a:t>
            </a:fld>
            <a:endParaRPr lang="ar-SA"/>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ar-SA" smtClean="0"/>
              <a:t>انقر فوق الأيقونة لإضافة صورة</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C9D507A-98DE-4AD9-AB14-C8329DD115F9}" type="datetimeFigureOut">
              <a:rPr lang="ar-SA" smtClean="0"/>
              <a:t>30/11/35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54D6292-F8DA-47F6-9146-53C869910F3A}"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C9D507A-98DE-4AD9-AB14-C8329DD115F9}" type="datetimeFigureOut">
              <a:rPr lang="ar-SA" smtClean="0"/>
              <a:t>30/11/35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54D6292-F8DA-47F6-9146-53C869910F3A}"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6C9D507A-98DE-4AD9-AB14-C8329DD115F9}" type="datetimeFigureOut">
              <a:rPr lang="ar-SA" smtClean="0"/>
              <a:t>30/11/35</a:t>
            </a:fld>
            <a:endParaRPr lang="ar-SA"/>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ar-SA"/>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754D6292-F8DA-47F6-9146-53C869910F3A}"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1" eaLnBrk="1" latinLnBrk="0" hangingPunct="1">
        <a:spcBef>
          <a:spcPct val="0"/>
        </a:spcBef>
        <a:buNone/>
        <a:defRPr sz="3200" kern="1200">
          <a:solidFill>
            <a:schemeClr val="tx1">
              <a:lumMod val="75000"/>
              <a:lumOff val="25000"/>
            </a:schemeClr>
          </a:solidFill>
          <a:latin typeface="+mj-lt"/>
          <a:ea typeface="+mj-ea"/>
          <a:cs typeface="Trebuchet M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ct val="20000"/>
        </a:spcBef>
        <a:buFont typeface="Arial"/>
        <a:buChar char="•"/>
        <a:defRPr sz="2000" kern="1200">
          <a:solidFill>
            <a:schemeClr val="tx1"/>
          </a:solidFill>
          <a:latin typeface="+mn-lt"/>
          <a:ea typeface="+mn-ea"/>
          <a:cs typeface="+mn-cs"/>
        </a:defRPr>
      </a:lvl6pPr>
      <a:lvl7pPr marL="2971800" indent="-228600" algn="r" defTabSz="457200" rtl="1" eaLnBrk="1" latinLnBrk="0" hangingPunct="1">
        <a:spcBef>
          <a:spcPct val="20000"/>
        </a:spcBef>
        <a:buFont typeface="Arial"/>
        <a:buChar char="•"/>
        <a:defRPr sz="2000" kern="1200">
          <a:solidFill>
            <a:schemeClr val="tx1"/>
          </a:solidFill>
          <a:latin typeface="+mn-lt"/>
          <a:ea typeface="+mn-ea"/>
          <a:cs typeface="+mn-cs"/>
        </a:defRPr>
      </a:lvl7pPr>
      <a:lvl8pPr marL="3429000" indent="-228600" algn="r" defTabSz="457200" rtl="1" eaLnBrk="1" latinLnBrk="0" hangingPunct="1">
        <a:spcBef>
          <a:spcPct val="20000"/>
        </a:spcBef>
        <a:buFont typeface="Arial"/>
        <a:buChar char="•"/>
        <a:defRPr sz="2000" kern="1200">
          <a:solidFill>
            <a:schemeClr val="tx1"/>
          </a:solidFill>
          <a:latin typeface="+mn-lt"/>
          <a:ea typeface="+mn-ea"/>
          <a:cs typeface="+mn-cs"/>
        </a:defRPr>
      </a:lvl8pPr>
      <a:lvl9pPr marL="3886200" indent="-228600" algn="r" defTabSz="457200" rtl="1"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43608" y="980728"/>
            <a:ext cx="7117180" cy="1470025"/>
          </a:xfrm>
        </p:spPr>
        <p:txBody>
          <a:bodyPr/>
          <a:lstStyle/>
          <a:p>
            <a:pPr algn="ctr"/>
            <a:r>
              <a:rPr lang="ar-SA" sz="4800" b="1" dirty="0" smtClean="0">
                <a:solidFill>
                  <a:schemeClr val="bg2">
                    <a:lumMod val="40000"/>
                    <a:lumOff val="60000"/>
                  </a:schemeClr>
                </a:solidFill>
              </a:rPr>
              <a:t>المحاضرة الاولي</a:t>
            </a:r>
            <a:endParaRPr lang="ar-SA" sz="4800" b="1" dirty="0">
              <a:solidFill>
                <a:schemeClr val="bg2">
                  <a:lumMod val="40000"/>
                  <a:lumOff val="60000"/>
                </a:schemeClr>
              </a:solidFill>
            </a:endParaRPr>
          </a:p>
        </p:txBody>
      </p:sp>
      <p:sp>
        <p:nvSpPr>
          <p:cNvPr id="3" name="عنوان فرعي 2"/>
          <p:cNvSpPr>
            <a:spLocks noGrp="1"/>
          </p:cNvSpPr>
          <p:nvPr>
            <p:ph type="subTitle" idx="1"/>
          </p:nvPr>
        </p:nvSpPr>
        <p:spPr>
          <a:xfrm>
            <a:off x="179512" y="2924944"/>
            <a:ext cx="8784976" cy="2520280"/>
          </a:xfrm>
        </p:spPr>
        <p:txBody>
          <a:bodyPr>
            <a:noAutofit/>
          </a:bodyPr>
          <a:lstStyle/>
          <a:p>
            <a:pPr marL="571500" indent="-571500" algn="r">
              <a:buFont typeface="Wingdings" pitchFamily="2" charset="2"/>
              <a:buChar char="q"/>
            </a:pPr>
            <a:endParaRPr lang="ar-SA" sz="3200" dirty="0" smtClean="0">
              <a:solidFill>
                <a:srgbClr val="002060"/>
              </a:solidFill>
            </a:endParaRPr>
          </a:p>
          <a:p>
            <a:pPr marL="571500" indent="-571500" algn="r">
              <a:buFont typeface="Wingdings" pitchFamily="2" charset="2"/>
              <a:buChar char="q"/>
            </a:pPr>
            <a:r>
              <a:rPr lang="ar-SA" sz="3200" dirty="0">
                <a:solidFill>
                  <a:srgbClr val="002060"/>
                </a:solidFill>
              </a:rPr>
              <a:t>	</a:t>
            </a:r>
            <a:r>
              <a:rPr lang="ar-SA" sz="3200" b="1" dirty="0">
                <a:solidFill>
                  <a:srgbClr val="002060"/>
                </a:solidFill>
              </a:rPr>
              <a:t>التعريف بالنظام السياسي </a:t>
            </a:r>
            <a:r>
              <a:rPr lang="ar-SA" sz="3200" b="1" dirty="0" smtClean="0">
                <a:solidFill>
                  <a:srgbClr val="002060"/>
                </a:solidFill>
              </a:rPr>
              <a:t>الإسلامي. </a:t>
            </a:r>
          </a:p>
          <a:p>
            <a:pPr marL="571500" indent="-571500" algn="r">
              <a:buFont typeface="Wingdings" pitchFamily="2" charset="2"/>
              <a:buChar char="q"/>
            </a:pPr>
            <a:endParaRPr lang="ar-SA" sz="3200" b="1" dirty="0">
              <a:solidFill>
                <a:srgbClr val="002060"/>
              </a:solidFill>
            </a:endParaRPr>
          </a:p>
          <a:p>
            <a:pPr algn="r"/>
            <a:endParaRPr lang="ar-SA" sz="3200" b="1" dirty="0" smtClean="0">
              <a:solidFill>
                <a:srgbClr val="002060"/>
              </a:solidFill>
            </a:endParaRPr>
          </a:p>
        </p:txBody>
      </p:sp>
    </p:spTree>
    <p:extLst>
      <p:ext uri="{BB962C8B-B14F-4D97-AF65-F5344CB8AC3E}">
        <p14:creationId xmlns:p14="http://schemas.microsoft.com/office/powerpoint/2010/main" val="410061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5400" b="1" i="1" u="sng" kern="0" dirty="0">
                <a:solidFill>
                  <a:srgbClr val="000000"/>
                </a:solidFill>
                <a:latin typeface="Arial"/>
                <a:cs typeface="Traditional Arabic" pitchFamily="18" charset="-78"/>
              </a:rPr>
              <a:t>لماذا ندرس هذا المقرر؟</a:t>
            </a:r>
            <a:endParaRPr lang="ar-SA" dirty="0"/>
          </a:p>
        </p:txBody>
      </p:sp>
      <p:sp>
        <p:nvSpPr>
          <p:cNvPr id="3" name="عنصر نائب للمحتوى 2"/>
          <p:cNvSpPr>
            <a:spLocks noGrp="1"/>
          </p:cNvSpPr>
          <p:nvPr>
            <p:ph idx="1"/>
          </p:nvPr>
        </p:nvSpPr>
        <p:spPr>
          <a:xfrm>
            <a:off x="395536" y="1807361"/>
            <a:ext cx="8424936" cy="4501959"/>
          </a:xfrm>
        </p:spPr>
        <p:txBody>
          <a:bodyPr>
            <a:normAutofit/>
          </a:bodyPr>
          <a:lstStyle/>
          <a:p>
            <a:pPr lvl="0" algn="just" defTabSz="914400" fontAlgn="base">
              <a:lnSpc>
                <a:spcPct val="90000"/>
              </a:lnSpc>
              <a:spcAft>
                <a:spcPct val="0"/>
              </a:spcAft>
              <a:buClrTx/>
              <a:buNone/>
            </a:pPr>
            <a:r>
              <a:rPr lang="ar-SA" sz="3600" b="1" kern="0" dirty="0">
                <a:solidFill>
                  <a:srgbClr val="002060"/>
                </a:solidFill>
                <a:latin typeface="Arial"/>
                <a:cs typeface="Traditional Arabic" pitchFamily="18" charset="-78"/>
              </a:rPr>
              <a:t>هناك عدة أسباب تدعو إلى دراسة هذا المقرر منها:-</a:t>
            </a:r>
          </a:p>
          <a:p>
            <a:pPr lvl="0" algn="just" defTabSz="914400" fontAlgn="base">
              <a:lnSpc>
                <a:spcPct val="90000"/>
              </a:lnSpc>
              <a:spcAft>
                <a:spcPct val="0"/>
              </a:spcAft>
              <a:buClrTx/>
              <a:buNone/>
            </a:pPr>
            <a:r>
              <a:rPr lang="ar-SA" sz="3600" b="1" kern="0" dirty="0">
                <a:solidFill>
                  <a:srgbClr val="002060"/>
                </a:solidFill>
                <a:latin typeface="Arial"/>
                <a:cs typeface="Traditional Arabic" pitchFamily="18" charset="-78"/>
              </a:rPr>
              <a:t> 1- أن الإسلام دين شامل لنواحي الحياة المختلفة، ومنها </a:t>
            </a:r>
            <a:r>
              <a:rPr lang="ar-SA" sz="3600" b="1" kern="0" dirty="0" smtClean="0">
                <a:solidFill>
                  <a:srgbClr val="002060"/>
                </a:solidFill>
                <a:latin typeface="Arial"/>
                <a:cs typeface="Traditional Arabic" pitchFamily="18" charset="-78"/>
              </a:rPr>
              <a:t>الناحية السياسية</a:t>
            </a:r>
            <a:r>
              <a:rPr lang="ar-SA" sz="3600" b="1" kern="0" dirty="0">
                <a:solidFill>
                  <a:srgbClr val="002060"/>
                </a:solidFill>
                <a:latin typeface="Arial"/>
                <a:cs typeface="Traditional Arabic" pitchFamily="18" charset="-78"/>
              </a:rPr>
              <a:t>، فكان من الواجب معرفة أحكام الإسلام في </a:t>
            </a:r>
            <a:r>
              <a:rPr lang="ar-SA" sz="3600" b="1" kern="0" dirty="0" smtClean="0">
                <a:solidFill>
                  <a:srgbClr val="002060"/>
                </a:solidFill>
                <a:latin typeface="Arial"/>
                <a:cs typeface="Traditional Arabic" pitchFamily="18" charset="-78"/>
              </a:rPr>
              <a:t>هذه الناحية، </a:t>
            </a:r>
            <a:r>
              <a:rPr lang="ar-SA" sz="3600" b="1" kern="0" dirty="0">
                <a:solidFill>
                  <a:srgbClr val="002060"/>
                </a:solidFill>
                <a:latin typeface="Arial"/>
                <a:cs typeface="Traditional Arabic" pitchFamily="18" charset="-78"/>
              </a:rPr>
              <a:t>والإلمام بالمبادئ العامة </a:t>
            </a:r>
            <a:r>
              <a:rPr lang="ar-SA" sz="3600" b="1" kern="0" dirty="0" smtClean="0">
                <a:solidFill>
                  <a:srgbClr val="002060"/>
                </a:solidFill>
                <a:latin typeface="Arial"/>
                <a:cs typeface="Traditional Arabic" pitchFamily="18" charset="-78"/>
              </a:rPr>
              <a:t>لهذا النظام.</a:t>
            </a:r>
            <a:endParaRPr lang="ar-SA" sz="3600" b="1" kern="0" dirty="0">
              <a:solidFill>
                <a:srgbClr val="002060"/>
              </a:solidFill>
              <a:latin typeface="Arial"/>
              <a:cs typeface="Traditional Arabic" pitchFamily="18" charset="-78"/>
            </a:endParaRPr>
          </a:p>
          <a:p>
            <a:pPr lvl="0" algn="just" defTabSz="914400" fontAlgn="base">
              <a:lnSpc>
                <a:spcPct val="90000"/>
              </a:lnSpc>
              <a:spcAft>
                <a:spcPct val="0"/>
              </a:spcAft>
              <a:buClrTx/>
              <a:buNone/>
            </a:pPr>
            <a:r>
              <a:rPr lang="ar-SA" sz="3600" b="1" kern="0" dirty="0">
                <a:solidFill>
                  <a:srgbClr val="002060"/>
                </a:solidFill>
                <a:latin typeface="Arial"/>
                <a:cs typeface="Traditional Arabic" pitchFamily="18" charset="-78"/>
              </a:rPr>
              <a:t>2- أن هناك طعنات موجهة للإسلام في نظامه </a:t>
            </a:r>
            <a:r>
              <a:rPr lang="ar-SA" sz="3600" b="1" kern="0" dirty="0" smtClean="0">
                <a:solidFill>
                  <a:srgbClr val="002060"/>
                </a:solidFill>
                <a:latin typeface="Arial"/>
                <a:cs typeface="Traditional Arabic" pitchFamily="18" charset="-78"/>
              </a:rPr>
              <a:t>السياسي، </a:t>
            </a:r>
            <a:r>
              <a:rPr lang="ar-SA" sz="3600" b="1" kern="0" dirty="0">
                <a:solidFill>
                  <a:srgbClr val="002060"/>
                </a:solidFill>
                <a:latin typeface="Arial"/>
                <a:cs typeface="Traditional Arabic" pitchFamily="18" charset="-78"/>
              </a:rPr>
              <a:t>لا يصح إغفالها ولا السكوت عنها، بل الواجب صدها، وبيان زيفها وبطلانها.</a:t>
            </a:r>
          </a:p>
          <a:p>
            <a:endParaRPr lang="ar-SA" dirty="0"/>
          </a:p>
        </p:txBody>
      </p:sp>
    </p:spTree>
    <p:extLst>
      <p:ext uri="{BB962C8B-B14F-4D97-AF65-F5344CB8AC3E}">
        <p14:creationId xmlns:p14="http://schemas.microsoft.com/office/powerpoint/2010/main" val="163502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460851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16632"/>
            <a:ext cx="4427983" cy="300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مستطيل 5"/>
          <p:cNvSpPr/>
          <p:nvPr/>
        </p:nvSpPr>
        <p:spPr>
          <a:xfrm>
            <a:off x="179512" y="3121770"/>
            <a:ext cx="8352928" cy="3108543"/>
          </a:xfrm>
          <a:prstGeom prst="rect">
            <a:avLst/>
          </a:prstGeom>
        </p:spPr>
        <p:txBody>
          <a:bodyPr wrap="square">
            <a:spAutoFit/>
          </a:bodyPr>
          <a:lstStyle/>
          <a:p>
            <a:pPr algn="just"/>
            <a:r>
              <a:rPr lang="ar-SA" sz="2800" dirty="0"/>
              <a:t>لا ينبغي أن يكون هو الإسلام الذي أنزله الله على </a:t>
            </a:r>
            <a:r>
              <a:rPr lang="ar-SA" sz="2800" dirty="0" smtClean="0"/>
              <a:t>مُحمَّد صلى </a:t>
            </a:r>
            <a:r>
              <a:rPr lang="ar-SA" sz="2800" dirty="0"/>
              <a:t>الله عليه وسلم، والذي يتميز بالكمال والشمول لكل شئون الحياة: ﴿</a:t>
            </a:r>
            <a:r>
              <a:rPr lang="ar-SA" sz="2800" dirty="0">
                <a:solidFill>
                  <a:srgbClr val="FF0000"/>
                </a:solidFill>
              </a:rPr>
              <a:t>الْيَوْمَ أَكْمَلْتُ لَكُمْ دِينَكُمْ وَأَتْمَمْتُ عَلَيْكُمْ نِعْمَتِي وَرَضِيتُ لَكُمُ الإِسْلاَمَ دِينًا</a:t>
            </a:r>
            <a:r>
              <a:rPr lang="ar-SA" sz="2800" dirty="0"/>
              <a:t>﴾ [المائدة: 3]. ﴿</a:t>
            </a:r>
            <a:r>
              <a:rPr lang="ar-SA" sz="2800" dirty="0">
                <a:solidFill>
                  <a:srgbClr val="FF0000"/>
                </a:solidFill>
              </a:rPr>
              <a:t>قُلْ إِنَّ صَلاَتِي وَنُسُكِي وَمَحْيَايَ وَمَمَاتِي لِلَّهِ رَبِّ الْعَالَمِين لاَ شَرِيكَ لَهُ وَبِذَلِكَ أُمِرْتُ وَأَنَا أَوَّلُ الْمُسْلِمِينَ</a:t>
            </a:r>
            <a:r>
              <a:rPr lang="ar-SA" sz="2800" dirty="0"/>
              <a:t>﴾ [الأنعام: 162-163].</a:t>
            </a:r>
          </a:p>
        </p:txBody>
      </p:sp>
    </p:spTree>
    <p:extLst>
      <p:ext uri="{BB962C8B-B14F-4D97-AF65-F5344CB8AC3E}">
        <p14:creationId xmlns:p14="http://schemas.microsoft.com/office/powerpoint/2010/main" val="7447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09442" y="260648"/>
            <a:ext cx="7125113" cy="1339551"/>
          </a:xfrm>
        </p:spPr>
        <p:txBody>
          <a:bodyPr/>
          <a:lstStyle/>
          <a:p>
            <a:pPr marL="493776" lvl="0" indent="-457200" algn="r" defTabSz="914400">
              <a:spcBef>
                <a:spcPct val="20000"/>
              </a:spcBef>
              <a:buFont typeface="Wingdings" pitchFamily="2" charset="2"/>
              <a:buChar char="q"/>
            </a:pPr>
            <a:r>
              <a:rPr lang="ar-SA" b="1" dirty="0">
                <a:solidFill>
                  <a:srgbClr val="002060"/>
                </a:solidFill>
                <a:latin typeface="Arial"/>
                <a:ea typeface="+mn-ea"/>
                <a:cs typeface="Tahoma"/>
              </a:rPr>
              <a:t>ما هو رأيك في الصورة ؟</a:t>
            </a:r>
            <a:br>
              <a:rPr lang="ar-SA" b="1" dirty="0">
                <a:solidFill>
                  <a:srgbClr val="002060"/>
                </a:solidFill>
                <a:latin typeface="Arial"/>
                <a:ea typeface="+mn-ea"/>
                <a:cs typeface="Tahoma"/>
              </a:rPr>
            </a:br>
            <a:r>
              <a:rPr lang="ar-SA" b="1" dirty="0">
                <a:solidFill>
                  <a:srgbClr val="002060"/>
                </a:solidFill>
                <a:latin typeface="Arial"/>
                <a:ea typeface="+mn-ea"/>
                <a:cs typeface="Tahoma"/>
              </a:rPr>
              <a:t>ما الدين الذي يؤكد هذه الصورة؟ </a:t>
            </a:r>
            <a:r>
              <a:rPr lang="ar-SA" sz="3000" dirty="0">
                <a:solidFill>
                  <a:prstClr val="white"/>
                </a:solidFill>
                <a:latin typeface="Arial"/>
                <a:ea typeface="+mn-ea"/>
                <a:cs typeface="Tahoma"/>
              </a:rPr>
              <a:t/>
            </a:r>
            <a:br>
              <a:rPr lang="ar-SA" sz="3000" dirty="0">
                <a:solidFill>
                  <a:prstClr val="white"/>
                </a:solidFill>
                <a:latin typeface="Arial"/>
                <a:ea typeface="+mn-ea"/>
                <a:cs typeface="Tahoma"/>
              </a:rPr>
            </a:br>
            <a:endParaRPr lang="ar-SA"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7920880"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7448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260648"/>
            <a:ext cx="7125113" cy="924475"/>
          </a:xfrm>
        </p:spPr>
        <p:txBody>
          <a:bodyPr/>
          <a:lstStyle/>
          <a:p>
            <a:pPr algn="ctr"/>
            <a:r>
              <a:rPr lang="ar-SA" sz="4000" b="1" dirty="0">
                <a:solidFill>
                  <a:srgbClr val="002060"/>
                </a:solidFill>
              </a:rPr>
              <a:t>التعريف بالنظام السياسي في الإسلام </a:t>
            </a:r>
          </a:p>
        </p:txBody>
      </p:sp>
      <p:sp>
        <p:nvSpPr>
          <p:cNvPr id="3" name="عنصر نائب للمحتوى 2"/>
          <p:cNvSpPr>
            <a:spLocks noGrp="1"/>
          </p:cNvSpPr>
          <p:nvPr>
            <p:ph idx="1"/>
          </p:nvPr>
        </p:nvSpPr>
        <p:spPr>
          <a:xfrm>
            <a:off x="107504" y="1268760"/>
            <a:ext cx="8856984" cy="5472608"/>
          </a:xfrm>
        </p:spPr>
        <p:txBody>
          <a:bodyPr>
            <a:normAutofit lnSpcReduction="10000"/>
          </a:bodyPr>
          <a:lstStyle/>
          <a:p>
            <a:pPr marL="0" indent="0">
              <a:buNone/>
            </a:pPr>
            <a:r>
              <a:rPr lang="ar-SA" sz="3200" b="1" dirty="0">
                <a:solidFill>
                  <a:srgbClr val="002060"/>
                </a:solidFill>
                <a:latin typeface="Arial" pitchFamily="34" charset="0"/>
                <a:cs typeface="Arial" pitchFamily="34" charset="0"/>
              </a:rPr>
              <a:t>السياسة في لغة العرب: </a:t>
            </a:r>
          </a:p>
          <a:p>
            <a:pPr marL="0" indent="0">
              <a:buNone/>
            </a:pPr>
            <a:r>
              <a:rPr lang="ar-SA" sz="3200" dirty="0">
                <a:latin typeface="Arial" pitchFamily="34" charset="0"/>
                <a:cs typeface="Arial" pitchFamily="34" charset="0"/>
              </a:rPr>
              <a:t>السياسية كلمة عربية وأصيلة لها معاني </a:t>
            </a:r>
            <a:r>
              <a:rPr lang="ar-SA" sz="3200" dirty="0" smtClean="0">
                <a:latin typeface="Arial" pitchFamily="34" charset="0"/>
                <a:cs typeface="Arial" pitchFamily="34" charset="0"/>
              </a:rPr>
              <a:t>متعددة.</a:t>
            </a:r>
          </a:p>
          <a:p>
            <a:pPr>
              <a:buFont typeface="Wingdings" pitchFamily="2" charset="2"/>
              <a:buChar char="q"/>
            </a:pPr>
            <a:r>
              <a:rPr lang="ar-SA" sz="3200" dirty="0" smtClean="0">
                <a:latin typeface="Arial" pitchFamily="34" charset="0"/>
                <a:cs typeface="Arial" pitchFamily="34" charset="0"/>
              </a:rPr>
              <a:t> </a:t>
            </a:r>
            <a:r>
              <a:rPr lang="ar-SA" sz="3200" dirty="0">
                <a:latin typeface="Arial" pitchFamily="34" charset="0"/>
                <a:cs typeface="Arial" pitchFamily="34" charset="0"/>
              </a:rPr>
              <a:t>أهمها التدبير والقيام على </a:t>
            </a:r>
            <a:r>
              <a:rPr lang="ar-SA" sz="3200" dirty="0" smtClean="0">
                <a:latin typeface="Arial" pitchFamily="34" charset="0"/>
                <a:cs typeface="Arial" pitchFamily="34" charset="0"/>
              </a:rPr>
              <a:t>الشيء </a:t>
            </a:r>
            <a:r>
              <a:rPr lang="ar-SA" sz="3200" dirty="0">
                <a:latin typeface="Arial" pitchFamily="34" charset="0"/>
                <a:cs typeface="Arial" pitchFamily="34" charset="0"/>
              </a:rPr>
              <a:t>بما يصلحه. </a:t>
            </a:r>
            <a:endParaRPr lang="ar-SA" sz="3200" dirty="0" smtClean="0">
              <a:latin typeface="Arial" pitchFamily="34" charset="0"/>
              <a:cs typeface="Arial" pitchFamily="34" charset="0"/>
            </a:endParaRPr>
          </a:p>
          <a:p>
            <a:pPr>
              <a:buFont typeface="Wingdings" pitchFamily="2" charset="2"/>
              <a:buChar char="q"/>
            </a:pPr>
            <a:r>
              <a:rPr lang="ar-SA" sz="3200" dirty="0">
                <a:latin typeface="Arial" pitchFamily="34" charset="0"/>
                <a:cs typeface="Arial" pitchFamily="34" charset="0"/>
              </a:rPr>
              <a:t> </a:t>
            </a:r>
            <a:r>
              <a:rPr lang="ar-SA" sz="3200" dirty="0" smtClean="0">
                <a:latin typeface="Arial" pitchFamily="34" charset="0"/>
                <a:cs typeface="Arial" pitchFamily="34" charset="0"/>
              </a:rPr>
              <a:t>العصر </a:t>
            </a:r>
            <a:r>
              <a:rPr lang="ar-SA" sz="3200" dirty="0">
                <a:latin typeface="Arial" pitchFamily="34" charset="0"/>
                <a:cs typeface="Arial" pitchFamily="34" charset="0"/>
              </a:rPr>
              <a:t>الحديث تعني تدبير شؤون الدولة.</a:t>
            </a:r>
          </a:p>
          <a:p>
            <a:pPr>
              <a:buFont typeface="Wingdings" pitchFamily="2" charset="2"/>
              <a:buChar char="q"/>
            </a:pPr>
            <a:r>
              <a:rPr lang="ar-SA" sz="3200" dirty="0" smtClean="0">
                <a:latin typeface="Arial" pitchFamily="34" charset="0"/>
                <a:cs typeface="Arial" pitchFamily="34" charset="0"/>
              </a:rPr>
              <a:t>في </a:t>
            </a:r>
            <a:r>
              <a:rPr lang="ar-SA" sz="3200" dirty="0">
                <a:latin typeface="Arial" pitchFamily="34" charset="0"/>
                <a:cs typeface="Arial" pitchFamily="34" charset="0"/>
              </a:rPr>
              <a:t>الحديث: (</a:t>
            </a:r>
            <a:r>
              <a:rPr lang="ar-SA" sz="3200" dirty="0">
                <a:solidFill>
                  <a:srgbClr val="FF0000"/>
                </a:solidFill>
                <a:latin typeface="Arial" pitchFamily="34" charset="0"/>
                <a:cs typeface="Arial" pitchFamily="34" charset="0"/>
              </a:rPr>
              <a:t>كانت بنو إسرائيل تسوسهم الأنبياء</a:t>
            </a:r>
            <a:r>
              <a:rPr lang="ar-SA" sz="3200" dirty="0">
                <a:latin typeface="Arial" pitchFamily="34" charset="0"/>
                <a:cs typeface="Arial" pitchFamily="34" charset="0"/>
              </a:rPr>
              <a:t>). أي تتولَى أمورهم كما تفعل الأمراء والولاة بالرعية</a:t>
            </a:r>
          </a:p>
          <a:p>
            <a:pPr marL="0" indent="0">
              <a:buNone/>
            </a:pPr>
            <a:r>
              <a:rPr lang="ar-SA" sz="3200" b="1" dirty="0">
                <a:solidFill>
                  <a:srgbClr val="002060"/>
                </a:solidFill>
                <a:latin typeface="Arial" pitchFamily="34" charset="0"/>
                <a:cs typeface="Arial" pitchFamily="34" charset="0"/>
              </a:rPr>
              <a:t>السياسية في  الاصطلاح: </a:t>
            </a:r>
            <a:r>
              <a:rPr lang="ar-SA" sz="3200" dirty="0">
                <a:latin typeface="Arial" pitchFamily="34" charset="0"/>
                <a:cs typeface="Arial" pitchFamily="34" charset="0"/>
              </a:rPr>
              <a:t>لها تعريفات عديدة مختلفة </a:t>
            </a:r>
          </a:p>
          <a:p>
            <a:pPr>
              <a:buFont typeface="Wingdings" pitchFamily="2" charset="2"/>
              <a:buChar char="q"/>
            </a:pPr>
            <a:r>
              <a:rPr lang="ar-SA" sz="3200" dirty="0">
                <a:latin typeface="Arial" pitchFamily="34" charset="0"/>
                <a:cs typeface="Arial" pitchFamily="34" charset="0"/>
              </a:rPr>
              <a:t>هي تدبير أمور الدولة .</a:t>
            </a:r>
          </a:p>
          <a:p>
            <a:pPr>
              <a:buFont typeface="Wingdings" pitchFamily="2" charset="2"/>
              <a:buChar char="q"/>
            </a:pPr>
            <a:r>
              <a:rPr lang="ar-SA" sz="3200" dirty="0">
                <a:latin typeface="Arial" pitchFamily="34" charset="0"/>
                <a:cs typeface="Arial" pitchFamily="34" charset="0"/>
              </a:rPr>
              <a:t>علم أوفن حكم الدولة .</a:t>
            </a:r>
          </a:p>
          <a:p>
            <a:pPr marL="0" indent="0">
              <a:buNone/>
            </a:pPr>
            <a:endParaRPr lang="ar-SA" dirty="0"/>
          </a:p>
        </p:txBody>
      </p:sp>
    </p:spTree>
    <p:extLst>
      <p:ext uri="{BB962C8B-B14F-4D97-AF65-F5344CB8AC3E}">
        <p14:creationId xmlns:p14="http://schemas.microsoft.com/office/powerpoint/2010/main" val="21751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88640"/>
            <a:ext cx="9036496" cy="6408711"/>
          </a:xfrm>
        </p:spPr>
        <p:txBody>
          <a:bodyPr>
            <a:normAutofit/>
          </a:bodyPr>
          <a:lstStyle/>
          <a:p>
            <a:pPr marL="0" indent="0" algn="just">
              <a:buNone/>
            </a:pPr>
            <a:endParaRPr lang="ar-SA" sz="3200" dirty="0" smtClean="0">
              <a:latin typeface="Arial" pitchFamily="34" charset="0"/>
              <a:cs typeface="Arial" pitchFamily="34" charset="0"/>
            </a:endParaRPr>
          </a:p>
          <a:p>
            <a:pPr marL="0" indent="0" algn="just">
              <a:buNone/>
            </a:pPr>
            <a:endParaRPr lang="ar-SA" sz="3200" dirty="0" smtClean="0">
              <a:latin typeface="Arial" pitchFamily="34" charset="0"/>
              <a:cs typeface="Arial" pitchFamily="34" charset="0"/>
            </a:endParaRPr>
          </a:p>
          <a:p>
            <a:pPr algn="just">
              <a:buFont typeface="Wingdings" pitchFamily="2" charset="2"/>
              <a:buChar char="q"/>
            </a:pPr>
            <a:r>
              <a:rPr lang="ar-SA" sz="3200" dirty="0">
                <a:latin typeface="Arial" pitchFamily="34" charset="0"/>
                <a:cs typeface="Arial" pitchFamily="34" charset="0"/>
              </a:rPr>
              <a:t>ل</a:t>
            </a:r>
            <a:r>
              <a:rPr lang="ar-SA" sz="3200" dirty="0" smtClean="0">
                <a:latin typeface="Arial" pitchFamily="34" charset="0"/>
                <a:cs typeface="Arial" pitchFamily="34" charset="0"/>
              </a:rPr>
              <a:t>ما لها من المبادئ وقوانين خاصة تشكل في مجموعها(علم السياسية).</a:t>
            </a:r>
          </a:p>
          <a:p>
            <a:pPr marL="0" indent="0">
              <a:buNone/>
            </a:pPr>
            <a:endParaRPr lang="ar-SA" dirty="0"/>
          </a:p>
          <a:p>
            <a:pPr marL="0" indent="0">
              <a:buNone/>
            </a:pPr>
            <a:endParaRPr lang="ar-SA" dirty="0" smtClean="0"/>
          </a:p>
          <a:p>
            <a:pPr marL="0" indent="0">
              <a:buNone/>
            </a:pPr>
            <a:endParaRPr lang="ar-SA" dirty="0"/>
          </a:p>
          <a:p>
            <a:pPr marL="0" indent="0">
              <a:buNone/>
            </a:pPr>
            <a:endParaRPr lang="ar-SA" dirty="0"/>
          </a:p>
          <a:p>
            <a:pPr>
              <a:buFont typeface="Wingdings" pitchFamily="2" charset="2"/>
              <a:buChar char="q"/>
            </a:pPr>
            <a:r>
              <a:rPr lang="ar-SA" dirty="0" smtClean="0"/>
              <a:t> </a:t>
            </a:r>
            <a:r>
              <a:rPr lang="ar-SA" sz="3200" dirty="0">
                <a:latin typeface="Arial" pitchFamily="34" charset="0"/>
                <a:cs typeface="Arial" pitchFamily="34" charset="0"/>
              </a:rPr>
              <a:t>يراد التأكيد بأنها في ممارستها الملموسة لا يمكن أن تنحصر في مجرد </a:t>
            </a:r>
            <a:r>
              <a:rPr lang="ar-SA" sz="3200" dirty="0" err="1">
                <a:latin typeface="Arial" pitchFamily="34" charset="0"/>
                <a:cs typeface="Arial" pitchFamily="34" charset="0"/>
              </a:rPr>
              <a:t>تطيبق</a:t>
            </a:r>
            <a:r>
              <a:rPr lang="ar-SA" sz="3200" dirty="0">
                <a:latin typeface="Arial" pitchFamily="34" charset="0"/>
                <a:cs typeface="Arial" pitchFamily="34" charset="0"/>
              </a:rPr>
              <a:t> القوانين النظرية، ولا في الممارسة التجريبية للقوى، بل إنها تستلزم براعة معينة تكتسب بالتجربة، وبمعرفة قواعد ملموسة معينة.</a:t>
            </a:r>
          </a:p>
        </p:txBody>
      </p:sp>
      <p:sp>
        <p:nvSpPr>
          <p:cNvPr id="4" name="شكل بيضاوي 3"/>
          <p:cNvSpPr/>
          <p:nvPr/>
        </p:nvSpPr>
        <p:spPr>
          <a:xfrm>
            <a:off x="6516216" y="332656"/>
            <a:ext cx="2088232" cy="91440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bg2">
                    <a:lumMod val="75000"/>
                  </a:schemeClr>
                </a:solidFill>
              </a:rPr>
              <a:t>علم</a:t>
            </a:r>
            <a:endParaRPr lang="ar-SA" sz="3200" b="1" dirty="0">
              <a:solidFill>
                <a:schemeClr val="bg2">
                  <a:lumMod val="75000"/>
                </a:schemeClr>
              </a:solidFill>
            </a:endParaRPr>
          </a:p>
        </p:txBody>
      </p:sp>
      <p:sp>
        <p:nvSpPr>
          <p:cNvPr id="5" name="شكل بيضاوي 4"/>
          <p:cNvSpPr/>
          <p:nvPr/>
        </p:nvSpPr>
        <p:spPr>
          <a:xfrm>
            <a:off x="6948264" y="3140968"/>
            <a:ext cx="1872208" cy="91440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smtClean="0">
                <a:solidFill>
                  <a:schemeClr val="bg2">
                    <a:lumMod val="75000"/>
                  </a:schemeClr>
                </a:solidFill>
              </a:rPr>
              <a:t>فن</a:t>
            </a:r>
            <a:endParaRPr lang="ar-SA" sz="3200" b="1" dirty="0">
              <a:solidFill>
                <a:schemeClr val="bg2">
                  <a:lumMod val="75000"/>
                </a:schemeClr>
              </a:solidFill>
            </a:endParaRPr>
          </a:p>
        </p:txBody>
      </p:sp>
    </p:spTree>
    <p:extLst>
      <p:ext uri="{BB962C8B-B14F-4D97-AF65-F5344CB8AC3E}">
        <p14:creationId xmlns:p14="http://schemas.microsoft.com/office/powerpoint/2010/main" val="4096507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1000"/>
                                        <p:tgtEl>
                                          <p:spTgt spid="3">
                                            <p:txEl>
                                              <p:pRg st="7" end="7"/>
                                            </p:txEl>
                                          </p:spTgt>
                                        </p:tgtEl>
                                      </p:cBhvr>
                                    </p:animEffect>
                                    <p:anim calcmode="lin" valueType="num">
                                      <p:cBhvr>
                                        <p:cTn id="2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260648"/>
            <a:ext cx="7125113" cy="924475"/>
          </a:xfrm>
        </p:spPr>
        <p:txBody>
          <a:bodyPr/>
          <a:lstStyle/>
          <a:p>
            <a:pPr algn="ctr"/>
            <a:r>
              <a:rPr lang="ar-SA" sz="4000" b="1" dirty="0">
                <a:solidFill>
                  <a:srgbClr val="002060"/>
                </a:solidFill>
              </a:rPr>
              <a:t>التعريف بالنظام السياسي في الإسلام </a:t>
            </a:r>
          </a:p>
        </p:txBody>
      </p:sp>
      <p:sp>
        <p:nvSpPr>
          <p:cNvPr id="3" name="عنصر نائب للمحتوى 2"/>
          <p:cNvSpPr>
            <a:spLocks noGrp="1"/>
          </p:cNvSpPr>
          <p:nvPr>
            <p:ph idx="1"/>
          </p:nvPr>
        </p:nvSpPr>
        <p:spPr>
          <a:xfrm>
            <a:off x="107504" y="1340768"/>
            <a:ext cx="8856984" cy="5328592"/>
          </a:xfrm>
        </p:spPr>
        <p:txBody>
          <a:bodyPr>
            <a:normAutofit fontScale="85000" lnSpcReduction="20000"/>
          </a:bodyPr>
          <a:lstStyle/>
          <a:p>
            <a:pPr marL="0" indent="0" algn="just">
              <a:buNone/>
            </a:pPr>
            <a:r>
              <a:rPr lang="ar-SA" sz="3600" b="1" dirty="0" smtClean="0">
                <a:solidFill>
                  <a:srgbClr val="002060"/>
                </a:solidFill>
                <a:latin typeface="Arial" pitchFamily="34" charset="0"/>
                <a:cs typeface="Arial" pitchFamily="34" charset="0"/>
              </a:rPr>
              <a:t>النظام </a:t>
            </a:r>
            <a:r>
              <a:rPr lang="ar-SA" sz="3600" b="1" dirty="0">
                <a:solidFill>
                  <a:srgbClr val="002060"/>
                </a:solidFill>
                <a:latin typeface="Arial" pitchFamily="34" charset="0"/>
                <a:cs typeface="Arial" pitchFamily="34" charset="0"/>
              </a:rPr>
              <a:t>السياسي : </a:t>
            </a:r>
          </a:p>
          <a:p>
            <a:pPr marL="0" indent="0" algn="just">
              <a:buNone/>
            </a:pPr>
            <a:r>
              <a:rPr lang="ar-SA" sz="3600" dirty="0">
                <a:solidFill>
                  <a:schemeClr val="accent6">
                    <a:lumMod val="50000"/>
                  </a:schemeClr>
                </a:solidFill>
                <a:latin typeface="Arial" pitchFamily="34" charset="0"/>
                <a:cs typeface="Arial" pitchFamily="34" charset="0"/>
              </a:rPr>
              <a:t>فهو الهيكل الذي ينظم العلاقات بين الحاكمين والمحكومين، ويتَشكل من مجموع المؤسسات التي تنظم المجتمع المدنِي، وتلك التي تنظم السلطة، ويرد النص على النظام السياسي في دساتير البلاد المختلفة.. وتختلف الأنظمة السياسية بِحسب: مصدر السلطة.. وطريقة تنظيم السلطات... وبنية الدولة</a:t>
            </a:r>
            <a:r>
              <a:rPr lang="ar-SA" sz="3600" dirty="0" smtClean="0">
                <a:solidFill>
                  <a:schemeClr val="accent6">
                    <a:lumMod val="50000"/>
                  </a:schemeClr>
                </a:solidFill>
                <a:latin typeface="Arial" pitchFamily="34" charset="0"/>
                <a:cs typeface="Arial" pitchFamily="34" charset="0"/>
              </a:rPr>
              <a:t>.</a:t>
            </a:r>
          </a:p>
          <a:p>
            <a:pPr marL="0" indent="0" algn="just">
              <a:buNone/>
            </a:pPr>
            <a:r>
              <a:rPr lang="ar-SA" sz="3600" b="1" dirty="0">
                <a:solidFill>
                  <a:srgbClr val="002060"/>
                </a:solidFill>
                <a:latin typeface="Arial" pitchFamily="34" charset="0"/>
                <a:cs typeface="Arial" pitchFamily="34" charset="0"/>
              </a:rPr>
              <a:t>السياسة في المنظور الإسلامي: </a:t>
            </a:r>
          </a:p>
          <a:p>
            <a:pPr marL="0" indent="0" algn="just">
              <a:buNone/>
            </a:pPr>
            <a:r>
              <a:rPr lang="ar-SA" sz="3600" dirty="0">
                <a:solidFill>
                  <a:schemeClr val="accent6">
                    <a:lumMod val="50000"/>
                  </a:schemeClr>
                </a:solidFill>
                <a:latin typeface="Arial" pitchFamily="34" charset="0"/>
                <a:cs typeface="Arial" pitchFamily="34" charset="0"/>
              </a:rPr>
              <a:t>رعاية شئون الأمة في الداخل والخارج بِما لا يخالف الشريعة الإسلامية.</a:t>
            </a:r>
          </a:p>
          <a:p>
            <a:pPr marL="0" indent="0" algn="just">
              <a:buNone/>
            </a:pPr>
            <a:r>
              <a:rPr lang="ar-SA" sz="3600" dirty="0">
                <a:solidFill>
                  <a:schemeClr val="accent6">
                    <a:lumMod val="50000"/>
                  </a:schemeClr>
                </a:solidFill>
                <a:latin typeface="Arial" pitchFamily="34" charset="0"/>
                <a:cs typeface="Arial" pitchFamily="34" charset="0"/>
              </a:rPr>
              <a:t>فالسياسة الشرعية لا تقف على ما نطق به الشرعُ الشريف، وإنَّما يشترط أن لا تخالف نصوص القرآن والسنة، وإجماع الأمة، وقواعد الشريعة وأصولها العامة</a:t>
            </a:r>
            <a:r>
              <a:rPr lang="ar-SA" sz="3600" dirty="0" smtClean="0">
                <a:solidFill>
                  <a:schemeClr val="accent6">
                    <a:lumMod val="50000"/>
                  </a:schemeClr>
                </a:solidFill>
                <a:latin typeface="Arial" pitchFamily="34" charset="0"/>
                <a:cs typeface="Arial" pitchFamily="34" charset="0"/>
              </a:rPr>
              <a:t>.</a:t>
            </a:r>
            <a:endParaRPr lang="ar-SA" sz="3600" dirty="0">
              <a:solidFill>
                <a:schemeClr val="accent6">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100776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412777"/>
            <a:ext cx="8640959" cy="4446022"/>
          </a:xfrm>
        </p:spPr>
        <p:txBody>
          <a:bodyPr>
            <a:noAutofit/>
          </a:bodyPr>
          <a:lstStyle/>
          <a:p>
            <a:pPr algn="just">
              <a:buFont typeface="Wingdings" pitchFamily="2" charset="2"/>
              <a:buChar char="q"/>
            </a:pPr>
            <a:r>
              <a:rPr lang="ar-SA" sz="3200" b="1" dirty="0" smtClean="0">
                <a:solidFill>
                  <a:srgbClr val="002060"/>
                </a:solidFill>
                <a:latin typeface="Arial" pitchFamily="34" charset="0"/>
                <a:cs typeface="Arial" pitchFamily="34" charset="0"/>
              </a:rPr>
              <a:t>قال </a:t>
            </a:r>
            <a:r>
              <a:rPr lang="ar-SA" sz="3200" b="1" dirty="0">
                <a:solidFill>
                  <a:srgbClr val="002060"/>
                </a:solidFill>
                <a:latin typeface="Arial" pitchFamily="34" charset="0"/>
                <a:cs typeface="Arial" pitchFamily="34" charset="0"/>
              </a:rPr>
              <a:t>ابن قيم الجوزية</a:t>
            </a:r>
            <a:r>
              <a:rPr lang="ar-SA" sz="3200" dirty="0">
                <a:solidFill>
                  <a:srgbClr val="002060"/>
                </a:solidFill>
                <a:latin typeface="Arial" pitchFamily="34" charset="0"/>
                <a:cs typeface="Arial" pitchFamily="34" charset="0"/>
              </a:rPr>
              <a:t>: "ومن قال: لا سياسة إلا ما نطق به الشرع فغلط، وتغليط للصحابة، وهذا موضع.. فرط فيه طائفة، وجعلوا الشريعة قاصرة لا تقوم بِمصالح العباد، محتاجة إلى غيرها.. فلما رأى ولاة الأمور ذلك.. أحدثوا من أوضاع سياساتِهم شرًّا طويلاً، وفسادًا عريضًا، فتفاقم الأمر، وتعذر استدراكه.. فإن الله -سبحانه- أرسل رسله، وأنزل كتبه، ليقوم الناس بالقسط، وهو العدل.. فإذا ظهرت أمارته وأسفر وجهه بأي طريق كان، فثم شرع الله ودينه.</a:t>
            </a:r>
          </a:p>
        </p:txBody>
      </p:sp>
    </p:spTree>
    <p:extLst>
      <p:ext uri="{BB962C8B-B14F-4D97-AF65-F5344CB8AC3E}">
        <p14:creationId xmlns:p14="http://schemas.microsoft.com/office/powerpoint/2010/main" val="3288385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260648"/>
            <a:ext cx="8712967" cy="6336703"/>
          </a:xfrm>
        </p:spPr>
        <p:txBody>
          <a:bodyPr>
            <a:normAutofit fontScale="92500" lnSpcReduction="10000"/>
          </a:bodyPr>
          <a:lstStyle/>
          <a:p>
            <a:pPr algn="just">
              <a:buFont typeface="Wingdings" pitchFamily="2" charset="2"/>
              <a:buChar char="q"/>
            </a:pPr>
            <a:r>
              <a:rPr lang="ar-SA" sz="3200" dirty="0">
                <a:solidFill>
                  <a:srgbClr val="002060"/>
                </a:solidFill>
                <a:latin typeface="Arial" pitchFamily="34" charset="0"/>
                <a:cs typeface="Arial" pitchFamily="34" charset="0"/>
              </a:rPr>
              <a:t>ولِهذا لابد أن نضيف بأنفسنا القوانين الملائمة لزماننا، ومقتضيات حياتنا، شريطة أن لا نبيح لأنفسنا سنَّ قوانين تتعارض مع نص الشريعة أو روحها.</a:t>
            </a:r>
          </a:p>
          <a:p>
            <a:pPr algn="just">
              <a:buFont typeface="Wingdings" pitchFamily="2" charset="2"/>
              <a:buChar char="q"/>
            </a:pPr>
            <a:r>
              <a:rPr lang="ar-SA" sz="3200" dirty="0">
                <a:solidFill>
                  <a:srgbClr val="002060"/>
                </a:solidFill>
                <a:latin typeface="Arial" pitchFamily="34" charset="0"/>
                <a:cs typeface="Arial" pitchFamily="34" charset="0"/>
              </a:rPr>
              <a:t> فقد حذرنا الله من ذلك، فقال: ﴿</a:t>
            </a:r>
            <a:r>
              <a:rPr lang="ar-SA" sz="3200" dirty="0">
                <a:solidFill>
                  <a:srgbClr val="FF0000"/>
                </a:solidFill>
                <a:latin typeface="Arial" pitchFamily="34" charset="0"/>
                <a:cs typeface="Arial" pitchFamily="34" charset="0"/>
              </a:rPr>
              <a:t>مَا كَانَ لِمُؤْمِنٍ وَلاَ مُؤْمِنَةٍ إِذَا قَضَى اللَّهُ وَرَسُولُهُ أَمْرًا أَن يَكُونَ لَهُمُ الْخِيَرَةُ مِنْ أَمْرِهِمْ</a:t>
            </a:r>
            <a:r>
              <a:rPr lang="ar-SA" sz="3200" dirty="0">
                <a:solidFill>
                  <a:srgbClr val="002060"/>
                </a:solidFill>
                <a:latin typeface="Arial" pitchFamily="34" charset="0"/>
                <a:cs typeface="Arial" pitchFamily="34" charset="0"/>
              </a:rPr>
              <a:t>﴾ </a:t>
            </a:r>
            <a:r>
              <a:rPr lang="ar-SA" sz="2200" dirty="0">
                <a:solidFill>
                  <a:srgbClr val="002060"/>
                </a:solidFill>
                <a:latin typeface="Arial" pitchFamily="34" charset="0"/>
                <a:cs typeface="Arial" pitchFamily="34" charset="0"/>
              </a:rPr>
              <a:t>[الأحزاب: 36]. </a:t>
            </a:r>
            <a:r>
              <a:rPr lang="ar-SA" sz="3200" dirty="0">
                <a:solidFill>
                  <a:srgbClr val="002060"/>
                </a:solidFill>
                <a:latin typeface="Arial" pitchFamily="34" charset="0"/>
                <a:cs typeface="Arial" pitchFamily="34" charset="0"/>
              </a:rPr>
              <a:t>وعلى هذا فإن دستور الدولة يَجب أن ينص على أن أية قوانين إدارية لا تصبح سارية المفعول إذا وجدت متناقضة مع أي نصٍّ من نصوص الشريعة.</a:t>
            </a:r>
          </a:p>
          <a:p>
            <a:pPr algn="just">
              <a:buFont typeface="Wingdings" pitchFamily="2" charset="2"/>
              <a:buChar char="q"/>
            </a:pPr>
            <a:r>
              <a:rPr lang="ar-SA" sz="3200" b="1" dirty="0">
                <a:solidFill>
                  <a:srgbClr val="002060"/>
                </a:solidFill>
                <a:latin typeface="Arial" pitchFamily="34" charset="0"/>
                <a:cs typeface="Arial" pitchFamily="34" charset="0"/>
              </a:rPr>
              <a:t>أقسام نظم الحكم عند شراح القانون الدستوري إلى ثلاثة أنواع</a:t>
            </a:r>
            <a:r>
              <a:rPr lang="ar-SA" sz="3200" dirty="0">
                <a:solidFill>
                  <a:srgbClr val="002060"/>
                </a:solidFill>
                <a:latin typeface="Arial" pitchFamily="34" charset="0"/>
                <a:cs typeface="Arial" pitchFamily="34" charset="0"/>
              </a:rPr>
              <a:t>:</a:t>
            </a:r>
          </a:p>
          <a:p>
            <a:pPr marL="514350" indent="-514350" algn="just">
              <a:buFont typeface="+mj-lt"/>
              <a:buAutoNum type="arabicPeriod"/>
            </a:pPr>
            <a:r>
              <a:rPr lang="ar-SA" sz="3200" dirty="0" smtClean="0">
                <a:solidFill>
                  <a:srgbClr val="002060"/>
                </a:solidFill>
                <a:latin typeface="Arial" pitchFamily="34" charset="0"/>
                <a:cs typeface="Arial" pitchFamily="34" charset="0"/>
              </a:rPr>
              <a:t>نُظم </a:t>
            </a:r>
            <a:r>
              <a:rPr lang="ar-SA" sz="3200" dirty="0">
                <a:solidFill>
                  <a:srgbClr val="002060"/>
                </a:solidFill>
                <a:latin typeface="Arial" pitchFamily="34" charset="0"/>
                <a:cs typeface="Arial" pitchFamily="34" charset="0"/>
              </a:rPr>
              <a:t>الحكم الغربية أو الديْمقراطية.</a:t>
            </a:r>
          </a:p>
          <a:p>
            <a:pPr marL="514350" indent="-514350" algn="just">
              <a:buFont typeface="+mj-lt"/>
              <a:buAutoNum type="arabicPeriod"/>
            </a:pPr>
            <a:r>
              <a:rPr lang="ar-SA" sz="3200" dirty="0" smtClean="0">
                <a:solidFill>
                  <a:srgbClr val="002060"/>
                </a:solidFill>
                <a:latin typeface="Arial" pitchFamily="34" charset="0"/>
                <a:cs typeface="Arial" pitchFamily="34" charset="0"/>
              </a:rPr>
              <a:t>نُظم </a:t>
            </a:r>
            <a:r>
              <a:rPr lang="ar-SA" sz="3200" dirty="0">
                <a:solidFill>
                  <a:srgbClr val="002060"/>
                </a:solidFill>
                <a:latin typeface="Arial" pitchFamily="34" charset="0"/>
                <a:cs typeface="Arial" pitchFamily="34" charset="0"/>
              </a:rPr>
              <a:t>الحكم الشرقية.</a:t>
            </a:r>
          </a:p>
          <a:p>
            <a:pPr marL="514350" indent="-514350" algn="just">
              <a:buFont typeface="+mj-lt"/>
              <a:buAutoNum type="arabicPeriod"/>
            </a:pPr>
            <a:r>
              <a:rPr lang="ar-SA" sz="3200" dirty="0" smtClean="0">
                <a:solidFill>
                  <a:srgbClr val="002060"/>
                </a:solidFill>
                <a:latin typeface="Arial" pitchFamily="34" charset="0"/>
                <a:cs typeface="Arial" pitchFamily="34" charset="0"/>
              </a:rPr>
              <a:t>نظم </a:t>
            </a:r>
            <a:r>
              <a:rPr lang="ar-SA" sz="3200" dirty="0">
                <a:solidFill>
                  <a:srgbClr val="002060"/>
                </a:solidFill>
                <a:latin typeface="Arial" pitchFamily="34" charset="0"/>
                <a:cs typeface="Arial" pitchFamily="34" charset="0"/>
              </a:rPr>
              <a:t>الحكم الديكتاتورية. </a:t>
            </a:r>
          </a:p>
          <a:p>
            <a:pPr>
              <a:buFont typeface="Wingdings" pitchFamily="2" charset="2"/>
              <a:buChar char="q"/>
            </a:pPr>
            <a:endParaRPr lang="ar-SA" dirty="0"/>
          </a:p>
        </p:txBody>
      </p:sp>
    </p:spTree>
    <p:extLst>
      <p:ext uri="{BB962C8B-B14F-4D97-AF65-F5344CB8AC3E}">
        <p14:creationId xmlns:p14="http://schemas.microsoft.com/office/powerpoint/2010/main" val="2311549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620688"/>
            <a:ext cx="8856983" cy="5904655"/>
          </a:xfrm>
        </p:spPr>
        <p:txBody>
          <a:bodyPr>
            <a:noAutofit/>
          </a:bodyPr>
          <a:lstStyle/>
          <a:p>
            <a:pPr>
              <a:buFont typeface="Wingdings" pitchFamily="2" charset="2"/>
              <a:buChar char="q"/>
            </a:pPr>
            <a:r>
              <a:rPr lang="ar-SA" sz="3600" b="1" dirty="0">
                <a:solidFill>
                  <a:srgbClr val="0070C0"/>
                </a:solidFill>
                <a:latin typeface="Arial" pitchFamily="34" charset="0"/>
                <a:cs typeface="Arial" pitchFamily="34" charset="0"/>
              </a:rPr>
              <a:t>نُظم الحكم الغربية أو الديْمقراطية.</a:t>
            </a:r>
          </a:p>
          <a:p>
            <a:pPr algn="just">
              <a:buFont typeface="Wingdings" pitchFamily="2" charset="2"/>
              <a:buChar char="§"/>
            </a:pPr>
            <a:r>
              <a:rPr lang="ar-SA" sz="3200" dirty="0" smtClean="0">
                <a:latin typeface="Arial" pitchFamily="34" charset="0"/>
                <a:cs typeface="Arial" pitchFamily="34" charset="0"/>
              </a:rPr>
              <a:t>وأساسها </a:t>
            </a:r>
            <a:r>
              <a:rPr lang="ar-SA" sz="3200" dirty="0">
                <a:latin typeface="Arial" pitchFamily="34" charset="0"/>
                <a:cs typeface="Arial" pitchFamily="34" charset="0"/>
              </a:rPr>
              <a:t>في مبادئ الثورة  -الفرنسية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وتفترض </a:t>
            </a:r>
            <a:r>
              <a:rPr lang="ar-SA" sz="3200" dirty="0">
                <a:latin typeface="Arial" pitchFamily="34" charset="0"/>
                <a:cs typeface="Arial" pitchFamily="34" charset="0"/>
              </a:rPr>
              <a:t>فكرة الديمقراطية أن المشاركة السياسية لجِميع المواطنين هي المصدر الوحيد للسلطة التشريعية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الديمقراطية </a:t>
            </a:r>
            <a:r>
              <a:rPr lang="ar-SA" sz="3200" dirty="0">
                <a:latin typeface="Arial" pitchFamily="34" charset="0"/>
                <a:cs typeface="Arial" pitchFamily="34" charset="0"/>
              </a:rPr>
              <a:t>ترتبط بنظام تعدد الأحزاب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 </a:t>
            </a:r>
            <a:r>
              <a:rPr lang="ar-SA" sz="3200" dirty="0">
                <a:latin typeface="Arial" pitchFamily="34" charset="0"/>
                <a:cs typeface="Arial" pitchFamily="34" charset="0"/>
              </a:rPr>
              <a:t>فالحكم في النظام الديمقراطي يكون للأغلبية دائمًا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الحرية </a:t>
            </a:r>
            <a:r>
              <a:rPr lang="ar-SA" sz="3200" dirty="0">
                <a:latin typeface="Arial" pitchFamily="34" charset="0"/>
                <a:cs typeface="Arial" pitchFamily="34" charset="0"/>
              </a:rPr>
              <a:t>المطلقة أهم مقومات الديمقراطية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وقد </a:t>
            </a:r>
            <a:r>
              <a:rPr lang="ar-SA" sz="3200" dirty="0">
                <a:latin typeface="Arial" pitchFamily="34" charset="0"/>
                <a:cs typeface="Arial" pitchFamily="34" charset="0"/>
              </a:rPr>
              <a:t>خدع بها الكثيرون ممن يجهلون قواعد النظام السياسي الإسلامي وتَميزه عن النظم السياسية الأرضية </a:t>
            </a:r>
            <a:r>
              <a:rPr lang="ar-SA" sz="3200" dirty="0" smtClean="0">
                <a:latin typeface="Arial" pitchFamily="34" charset="0"/>
                <a:cs typeface="Arial" pitchFamily="34" charset="0"/>
              </a:rPr>
              <a:t>الهابطة.</a:t>
            </a:r>
            <a:endParaRPr lang="ar-SA" sz="3200" dirty="0">
              <a:latin typeface="Arial" pitchFamily="34" charset="0"/>
              <a:cs typeface="Arial" pitchFamily="34" charset="0"/>
            </a:endParaRPr>
          </a:p>
        </p:txBody>
      </p:sp>
    </p:spTree>
    <p:extLst>
      <p:ext uri="{BB962C8B-B14F-4D97-AF65-F5344CB8AC3E}">
        <p14:creationId xmlns:p14="http://schemas.microsoft.com/office/powerpoint/2010/main" val="3519459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188640"/>
            <a:ext cx="8784976" cy="6552728"/>
          </a:xfrm>
        </p:spPr>
        <p:txBody>
          <a:bodyPr>
            <a:normAutofit fontScale="85000" lnSpcReduction="20000"/>
          </a:bodyPr>
          <a:lstStyle/>
          <a:p>
            <a:pPr>
              <a:buFont typeface="Wingdings" pitchFamily="2" charset="2"/>
              <a:buChar char="q"/>
            </a:pPr>
            <a:r>
              <a:rPr lang="ar-SA" sz="4200" b="1" dirty="0" smtClean="0">
                <a:solidFill>
                  <a:srgbClr val="0070C0"/>
                </a:solidFill>
                <a:latin typeface="Arial" pitchFamily="34" charset="0"/>
                <a:cs typeface="Arial" pitchFamily="34" charset="0"/>
              </a:rPr>
              <a:t>نُظم </a:t>
            </a:r>
            <a:r>
              <a:rPr lang="ar-SA" sz="4200" b="1" dirty="0">
                <a:solidFill>
                  <a:srgbClr val="0070C0"/>
                </a:solidFill>
                <a:latin typeface="Arial" pitchFamily="34" charset="0"/>
                <a:cs typeface="Arial" pitchFamily="34" charset="0"/>
              </a:rPr>
              <a:t>الحكم الشرقية.</a:t>
            </a:r>
          </a:p>
          <a:p>
            <a:pPr algn="just">
              <a:buFont typeface="Wingdings" pitchFamily="2" charset="2"/>
              <a:buChar char="§"/>
            </a:pPr>
            <a:r>
              <a:rPr lang="ar-SA" sz="3200" dirty="0" smtClean="0">
                <a:latin typeface="Arial" pitchFamily="34" charset="0"/>
                <a:cs typeface="Arial" pitchFamily="34" charset="0"/>
              </a:rPr>
              <a:t>وهي </a:t>
            </a:r>
            <a:r>
              <a:rPr lang="ar-SA" sz="3200" dirty="0">
                <a:latin typeface="Arial" pitchFamily="34" charset="0"/>
                <a:cs typeface="Arial" pitchFamily="34" charset="0"/>
              </a:rPr>
              <a:t>تلك التي تقوم على أساس الفلسفة  -الماركسية. </a:t>
            </a:r>
          </a:p>
          <a:p>
            <a:pPr algn="just">
              <a:buFont typeface="Wingdings" pitchFamily="2" charset="2"/>
              <a:buChar char="§"/>
            </a:pPr>
            <a:r>
              <a:rPr lang="ar-SA" sz="3200" dirty="0">
                <a:latin typeface="Arial" pitchFamily="34" charset="0"/>
                <a:cs typeface="Arial" pitchFamily="34" charset="0"/>
              </a:rPr>
              <a:t>ويتمثل الجِانب السياسي لنظرية ماركس في صراع الطبقات وثورة الطبقة المضطهدة طبقة </a:t>
            </a:r>
            <a:r>
              <a:rPr lang="ar-SA" sz="3200" dirty="0" smtClean="0">
                <a:latin typeface="Arial" pitchFamily="34" charset="0"/>
                <a:cs typeface="Arial" pitchFamily="34" charset="0"/>
              </a:rPr>
              <a:t>الكادحين. </a:t>
            </a:r>
          </a:p>
          <a:p>
            <a:pPr algn="just">
              <a:buFont typeface="Wingdings" pitchFamily="2" charset="2"/>
              <a:buChar char="§"/>
            </a:pPr>
            <a:r>
              <a:rPr lang="ar-SA" sz="3200" dirty="0" smtClean="0">
                <a:latin typeface="Arial" pitchFamily="34" charset="0"/>
                <a:cs typeface="Arial" pitchFamily="34" charset="0"/>
              </a:rPr>
              <a:t>ويعملون </a:t>
            </a:r>
            <a:r>
              <a:rPr lang="ar-SA" sz="3200" dirty="0">
                <a:latin typeface="Arial" pitchFamily="34" charset="0"/>
                <a:cs typeface="Arial" pitchFamily="34" charset="0"/>
              </a:rPr>
              <a:t>على إلغاء الملكية الفردية للأرض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 </a:t>
            </a:r>
            <a:r>
              <a:rPr lang="ar-SA" sz="3200" dirty="0">
                <a:latin typeface="Arial" pitchFamily="34" charset="0"/>
                <a:cs typeface="Arial" pitchFamily="34" charset="0"/>
              </a:rPr>
              <a:t>وفرض ضرائب تصاعدية </a:t>
            </a:r>
            <a:r>
              <a:rPr lang="ar-SA" sz="3200" dirty="0" smtClean="0">
                <a:latin typeface="Arial" pitchFamily="34" charset="0"/>
                <a:cs typeface="Arial" pitchFamily="34" charset="0"/>
              </a:rPr>
              <a:t>، وإلغاء </a:t>
            </a:r>
            <a:r>
              <a:rPr lang="ar-SA" sz="3200" dirty="0">
                <a:latin typeface="Arial" pitchFamily="34" charset="0"/>
                <a:cs typeface="Arial" pitchFamily="34" charset="0"/>
              </a:rPr>
              <a:t>حق </a:t>
            </a:r>
            <a:r>
              <a:rPr lang="ar-SA" sz="3200" dirty="0" smtClean="0">
                <a:latin typeface="Arial" pitchFamily="34" charset="0"/>
                <a:cs typeface="Arial" pitchFamily="34" charset="0"/>
              </a:rPr>
              <a:t>الإرث.</a:t>
            </a:r>
          </a:p>
          <a:p>
            <a:pPr algn="just">
              <a:buFont typeface="Wingdings" pitchFamily="2" charset="2"/>
              <a:buChar char="§"/>
            </a:pPr>
            <a:r>
              <a:rPr lang="ar-SA" sz="3200" dirty="0" smtClean="0">
                <a:latin typeface="Arial" pitchFamily="34" charset="0"/>
                <a:cs typeface="Arial" pitchFamily="34" charset="0"/>
              </a:rPr>
              <a:t>وتركيز </a:t>
            </a:r>
            <a:r>
              <a:rPr lang="ar-SA" sz="3200" dirty="0">
                <a:latin typeface="Arial" pitchFamily="34" charset="0"/>
                <a:cs typeface="Arial" pitchFamily="34" charset="0"/>
              </a:rPr>
              <a:t>ملكية الدولة لجميع الثروات والوسائل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والمساواة </a:t>
            </a:r>
            <a:r>
              <a:rPr lang="ar-SA" sz="3200" dirty="0">
                <a:latin typeface="Arial" pitchFamily="34" charset="0"/>
                <a:cs typeface="Arial" pitchFamily="34" charset="0"/>
              </a:rPr>
              <a:t>في مسئولية العمل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وإزالة </a:t>
            </a:r>
            <a:r>
              <a:rPr lang="ar-SA" sz="3200" dirty="0">
                <a:latin typeface="Arial" pitchFamily="34" charset="0"/>
                <a:cs typeface="Arial" pitchFamily="34" charset="0"/>
              </a:rPr>
              <a:t>الفوارق بين الحياة في المدينة والحياة في الريف، والتعليم المجاني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وتبقى </a:t>
            </a:r>
            <a:r>
              <a:rPr lang="ar-SA" sz="3200" dirty="0">
                <a:latin typeface="Arial" pitchFamily="34" charset="0"/>
                <a:cs typeface="Arial" pitchFamily="34" charset="0"/>
              </a:rPr>
              <a:t>الدولة السياسية ضرورة لاستكمال تحطيم الطبقة البرجوازية ، وفي النهاية لن تبقى إلا طبقة الكادحين، وهنا لن تكون هناك حاجة للحكومة، وبالتالي ستتلاشى الدولة، فالدولة عند ماركس أداة لسيطرة طبقة على أخرى ، وحيث إن المجتمع سيتحول إلى مجتمع لا طبقي ، فإن اختفاء الدولة أو الحكومة يصبح </a:t>
            </a:r>
            <a:r>
              <a:rPr lang="ar-SA" sz="3200" dirty="0" smtClean="0">
                <a:latin typeface="Arial" pitchFamily="34" charset="0"/>
                <a:cs typeface="Arial" pitchFamily="34" charset="0"/>
              </a:rPr>
              <a:t>حتمًا</a:t>
            </a:r>
            <a:r>
              <a:rPr lang="ar-SA" sz="3200" dirty="0">
                <a:latin typeface="Arial" pitchFamily="34" charset="0"/>
                <a:cs typeface="Arial" pitchFamily="34" charset="0"/>
              </a:rPr>
              <a:t>.</a:t>
            </a:r>
          </a:p>
          <a:p>
            <a:endParaRPr lang="ar-SA" dirty="0"/>
          </a:p>
        </p:txBody>
      </p:sp>
    </p:spTree>
    <p:extLst>
      <p:ext uri="{BB962C8B-B14F-4D97-AF65-F5344CB8AC3E}">
        <p14:creationId xmlns:p14="http://schemas.microsoft.com/office/powerpoint/2010/main" val="3656389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807361"/>
            <a:ext cx="8064896" cy="4051437"/>
          </a:xfrm>
        </p:spPr>
        <p:txBody>
          <a:bodyPr>
            <a:normAutofit/>
          </a:bodyPr>
          <a:lstStyle/>
          <a:p>
            <a:pPr>
              <a:buFont typeface="Wingdings" pitchFamily="2" charset="2"/>
              <a:buChar char="q"/>
            </a:pPr>
            <a:r>
              <a:rPr lang="ar-SA" sz="3600" b="1" dirty="0" smtClean="0">
                <a:solidFill>
                  <a:srgbClr val="0070C0"/>
                </a:solidFill>
                <a:latin typeface="Arial" pitchFamily="34" charset="0"/>
                <a:cs typeface="Arial" pitchFamily="34" charset="0"/>
              </a:rPr>
              <a:t> </a:t>
            </a:r>
            <a:r>
              <a:rPr lang="ar-SA" sz="3600" b="1" dirty="0">
                <a:solidFill>
                  <a:srgbClr val="0070C0"/>
                </a:solidFill>
                <a:latin typeface="Arial" pitchFamily="34" charset="0"/>
                <a:cs typeface="Arial" pitchFamily="34" charset="0"/>
              </a:rPr>
              <a:t>نظم الحكم الديكتاتورية:  </a:t>
            </a:r>
          </a:p>
          <a:p>
            <a:pPr algn="just">
              <a:buFont typeface="Wingdings" pitchFamily="2" charset="2"/>
              <a:buChar char="§"/>
            </a:pPr>
            <a:r>
              <a:rPr lang="ar-SA" sz="3200" dirty="0">
                <a:latin typeface="Arial" pitchFamily="34" charset="0"/>
                <a:cs typeface="Arial" pitchFamily="34" charset="0"/>
              </a:rPr>
              <a:t>وهي على النقيض من النظم الديمقراطية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وهي </a:t>
            </a:r>
            <a:r>
              <a:rPr lang="ar-SA" sz="3200" dirty="0">
                <a:latin typeface="Arial" pitchFamily="34" charset="0"/>
                <a:cs typeface="Arial" pitchFamily="34" charset="0"/>
              </a:rPr>
              <a:t>تلك النظم التي يكون الحكم فيها لفرد دون رقابة </a:t>
            </a:r>
            <a:r>
              <a:rPr lang="ar-SA" sz="3200" dirty="0" smtClean="0">
                <a:latin typeface="Arial" pitchFamily="34" charset="0"/>
                <a:cs typeface="Arial" pitchFamily="34" charset="0"/>
              </a:rPr>
              <a:t>عليه، </a:t>
            </a:r>
            <a:r>
              <a:rPr lang="ar-SA" sz="3200" dirty="0">
                <a:latin typeface="Arial" pitchFamily="34" charset="0"/>
                <a:cs typeface="Arial" pitchFamily="34" charset="0"/>
              </a:rPr>
              <a:t>ولا رأي للشعب في اتخاذ القرارات </a:t>
            </a:r>
            <a:r>
              <a:rPr lang="ar-SA" sz="3200" dirty="0" smtClean="0">
                <a:latin typeface="Arial" pitchFamily="34" charset="0"/>
                <a:cs typeface="Arial" pitchFamily="34" charset="0"/>
              </a:rPr>
              <a:t>.</a:t>
            </a:r>
          </a:p>
          <a:p>
            <a:pPr algn="just">
              <a:buFont typeface="Wingdings" pitchFamily="2" charset="2"/>
              <a:buChar char="§"/>
            </a:pPr>
            <a:r>
              <a:rPr lang="ar-SA" sz="3200" dirty="0" smtClean="0">
                <a:latin typeface="Arial" pitchFamily="34" charset="0"/>
                <a:cs typeface="Arial" pitchFamily="34" charset="0"/>
              </a:rPr>
              <a:t> </a:t>
            </a:r>
            <a:r>
              <a:rPr lang="ar-SA" sz="3200" dirty="0">
                <a:latin typeface="Arial" pitchFamily="34" charset="0"/>
                <a:cs typeface="Arial" pitchFamily="34" charset="0"/>
              </a:rPr>
              <a:t>ويعتمد الديكتاتور على مواهبه ونفوذه الشخصي وقوة أنصاره الحزبيين أو العسكريين. </a:t>
            </a:r>
          </a:p>
          <a:p>
            <a:endParaRPr lang="ar-SA" dirty="0"/>
          </a:p>
        </p:txBody>
      </p:sp>
    </p:spTree>
    <p:extLst>
      <p:ext uri="{BB962C8B-B14F-4D97-AF65-F5344CB8AC3E}">
        <p14:creationId xmlns:p14="http://schemas.microsoft.com/office/powerpoint/2010/main" val="4285295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3" y="1052736"/>
            <a:ext cx="7056784" cy="498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8495929"/>
      </p:ext>
    </p:extLst>
  </p:cSld>
  <p:clrMapOvr>
    <a:masterClrMapping/>
  </p:clrMapOvr>
  <p:timing>
    <p:tnLst>
      <p:par>
        <p:cTn id="1" dur="indefinite" restart="never" nodeType="tmRoot"/>
      </p:par>
    </p:tnLst>
  </p:timing>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الربيع</Template>
  <TotalTime>212</TotalTime>
  <Words>802</Words>
  <Application>Microsoft Office PowerPoint</Application>
  <PresentationFormat>عرض على الشاشة (3:4)‏</PresentationFormat>
  <Paragraphs>63</Paragraphs>
  <Slides>13</Slides>
  <Notes>2</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Spring</vt:lpstr>
      <vt:lpstr>المحاضرة الاولي</vt:lpstr>
      <vt:lpstr>لماذا ندرس هذا المقرر؟</vt:lpstr>
      <vt:lpstr>عرض تقديمي في PowerPoint</vt:lpstr>
      <vt:lpstr>ما هو رأيك في الصورة ؟ ما الدين الذي يؤكد هذه الصورة؟  </vt:lpstr>
      <vt:lpstr>التعريف بالنظام السياسي في الإسلام </vt:lpstr>
      <vt:lpstr>عرض تقديمي في PowerPoint</vt:lpstr>
      <vt:lpstr>التعريف بالنظام السياسي في الإسلام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الاولي</dc:title>
  <dc:creator>ebtihaj altyb eneel</dc:creator>
  <cp:lastModifiedBy>ebtihaj altyb eneel</cp:lastModifiedBy>
  <cp:revision>21</cp:revision>
  <dcterms:created xsi:type="dcterms:W3CDTF">2014-08-30T03:00:07Z</dcterms:created>
  <dcterms:modified xsi:type="dcterms:W3CDTF">2014-09-24T08:08:30Z</dcterms:modified>
</cp:coreProperties>
</file>