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104" r:id="rId1"/>
  </p:sldMasterIdLst>
  <p:notesMasterIdLst>
    <p:notesMasterId r:id="rId19"/>
  </p:notesMasterIdLst>
  <p:sldIdLst>
    <p:sldId id="259" r:id="rId2"/>
    <p:sldId id="265" r:id="rId3"/>
    <p:sldId id="266" r:id="rId4"/>
    <p:sldId id="273" r:id="rId5"/>
    <p:sldId id="267" r:id="rId6"/>
    <p:sldId id="274" r:id="rId7"/>
    <p:sldId id="268" r:id="rId8"/>
    <p:sldId id="269" r:id="rId9"/>
    <p:sldId id="272" r:id="rId10"/>
    <p:sldId id="270" r:id="rId11"/>
    <p:sldId id="276" r:id="rId12"/>
    <p:sldId id="278" r:id="rId13"/>
    <p:sldId id="281" r:id="rId14"/>
    <p:sldId id="277" r:id="rId15"/>
    <p:sldId id="271" r:id="rId16"/>
    <p:sldId id="284" r:id="rId17"/>
    <p:sldId id="283" r:id="rId1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AECE473-F832-46BA-BD05-C8ED721C16A4}">
          <p14:sldIdLst>
            <p14:sldId id="259"/>
            <p14:sldId id="265"/>
            <p14:sldId id="266"/>
            <p14:sldId id="273"/>
            <p14:sldId id="267"/>
            <p14:sldId id="274"/>
            <p14:sldId id="268"/>
          </p14:sldIdLst>
        </p14:section>
        <p14:section name="Untitled Section" id="{6219B10E-9E1E-43AD-86D9-0A999C4ADEE8}">
          <p14:sldIdLst>
            <p14:sldId id="269"/>
            <p14:sldId id="272"/>
            <p14:sldId id="270"/>
            <p14:sldId id="276"/>
            <p14:sldId id="278"/>
            <p14:sldId id="281"/>
            <p14:sldId id="277"/>
            <p14:sldId id="271"/>
            <p14:sldId id="284"/>
            <p14:sldId id="28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52E5FFB-9553-4866-A667-4FA9605A6EC6}" type="datetimeFigureOut">
              <a:rPr lang="ar-SA" smtClean="0"/>
              <a:t>30/11/35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C32CCBD-6556-4EBC-AB88-F1995D7D5BB8}" type="slidenum">
              <a:rPr lang="ar-SA" smtClean="0"/>
              <a:t>‹#›</a:t>
            </a:fld>
            <a:endParaRPr lang="ar-SA"/>
          </a:p>
        </p:txBody>
      </p:sp>
    </p:spTree>
    <p:extLst>
      <p:ext uri="{BB962C8B-B14F-4D97-AF65-F5344CB8AC3E}">
        <p14:creationId xmlns:p14="http://schemas.microsoft.com/office/powerpoint/2010/main" val="271325842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EC32CCBD-6556-4EBC-AB88-F1995D7D5BB8}" type="slidenum">
              <a:rPr lang="ar-SA" smtClean="0"/>
              <a:t>10</a:t>
            </a:fld>
            <a:endParaRPr lang="ar-SA"/>
          </a:p>
        </p:txBody>
      </p:sp>
    </p:spTree>
    <p:extLst>
      <p:ext uri="{BB962C8B-B14F-4D97-AF65-F5344CB8AC3E}">
        <p14:creationId xmlns:p14="http://schemas.microsoft.com/office/powerpoint/2010/main" val="1502650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EC32CCBD-6556-4EBC-AB88-F1995D7D5BB8}" type="slidenum">
              <a:rPr lang="ar-SA" smtClean="0"/>
              <a:t>11</a:t>
            </a:fld>
            <a:endParaRPr lang="ar-SA"/>
          </a:p>
        </p:txBody>
      </p:sp>
    </p:spTree>
    <p:extLst>
      <p:ext uri="{BB962C8B-B14F-4D97-AF65-F5344CB8AC3E}">
        <p14:creationId xmlns:p14="http://schemas.microsoft.com/office/powerpoint/2010/main" val="1502650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EC32CCBD-6556-4EBC-AB88-F1995D7D5BB8}" type="slidenum">
              <a:rPr lang="ar-SA" smtClean="0"/>
              <a:t>14</a:t>
            </a:fld>
            <a:endParaRPr lang="ar-SA"/>
          </a:p>
        </p:txBody>
      </p:sp>
    </p:spTree>
    <p:extLst>
      <p:ext uri="{BB962C8B-B14F-4D97-AF65-F5344CB8AC3E}">
        <p14:creationId xmlns:p14="http://schemas.microsoft.com/office/powerpoint/2010/main" val="1502650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Date Placeholder 29"/>
          <p:cNvSpPr>
            <a:spLocks noGrp="1"/>
          </p:cNvSpPr>
          <p:nvPr>
            <p:ph type="dt" sz="half" idx="10"/>
          </p:nvPr>
        </p:nvSpPr>
        <p:spPr/>
        <p:txBody>
          <a:bodyPr/>
          <a:lstStyle/>
          <a:p>
            <a:fld id="{CAD4393A-AC68-4117-A2B3-73694712863C}" type="datetimeFigureOut">
              <a:rPr lang="ar-SA" smtClean="0"/>
              <a:t>30/11/35</a:t>
            </a:fld>
            <a:endParaRPr lang="ar-SA"/>
          </a:p>
        </p:txBody>
      </p:sp>
      <p:sp>
        <p:nvSpPr>
          <p:cNvPr id="19" name="Footer Placeholder 18"/>
          <p:cNvSpPr>
            <a:spLocks noGrp="1"/>
          </p:cNvSpPr>
          <p:nvPr>
            <p:ph type="ftr" sz="quarter" idx="11"/>
          </p:nvPr>
        </p:nvSpPr>
        <p:spPr/>
        <p:txBody>
          <a:bodyPr/>
          <a:lstStyle/>
          <a:p>
            <a:endParaRPr lang="ar-SA"/>
          </a:p>
        </p:txBody>
      </p:sp>
      <p:sp>
        <p:nvSpPr>
          <p:cNvPr id="27" name="Slide Number Placeholder 26"/>
          <p:cNvSpPr>
            <a:spLocks noGrp="1"/>
          </p:cNvSpPr>
          <p:nvPr>
            <p:ph type="sldNum" sz="quarter" idx="12"/>
          </p:nvPr>
        </p:nvSpPr>
        <p:spPr/>
        <p:txBody>
          <a:bodyPr/>
          <a:lstStyle/>
          <a:p>
            <a:fld id="{1846B85A-03A3-42CF-800E-DBD86B500858}"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Content Placeholder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CAD4393A-AC68-4117-A2B3-73694712863C}" type="datetimeFigureOut">
              <a:rPr lang="ar-SA" smtClean="0"/>
              <a:t>30/11/35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846B85A-03A3-42CF-800E-DBD86B500858}"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Date Placeholder 3"/>
          <p:cNvSpPr>
            <a:spLocks noGrp="1"/>
          </p:cNvSpPr>
          <p:nvPr>
            <p:ph type="dt" sz="half" idx="10"/>
          </p:nvPr>
        </p:nvSpPr>
        <p:spPr/>
        <p:txBody>
          <a:bodyPr/>
          <a:lstStyle/>
          <a:p>
            <a:fld id="{CAD4393A-AC68-4117-A2B3-73694712863C}" type="datetimeFigureOut">
              <a:rPr lang="ar-SA" smtClean="0"/>
              <a:t>30/11/35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846B85A-03A3-42CF-800E-DBD86B500858}"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CAD4393A-AC68-4117-A2B3-73694712863C}" type="datetimeFigureOut">
              <a:rPr lang="ar-SA" smtClean="0"/>
              <a:t>30/11/35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846B85A-03A3-42CF-800E-DBD86B500858}"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Date Placeholder 6"/>
          <p:cNvSpPr>
            <a:spLocks noGrp="1"/>
          </p:cNvSpPr>
          <p:nvPr>
            <p:ph type="dt" sz="half" idx="10"/>
          </p:nvPr>
        </p:nvSpPr>
        <p:spPr/>
        <p:txBody>
          <a:bodyPr/>
          <a:lstStyle/>
          <a:p>
            <a:fld id="{CAD4393A-AC68-4117-A2B3-73694712863C}" type="datetimeFigureOut">
              <a:rPr lang="ar-SA" smtClean="0"/>
              <a:t>30/11/35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1846B85A-03A3-42CF-800E-DBD86B500858}"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Date Placeholder 2"/>
          <p:cNvSpPr>
            <a:spLocks noGrp="1"/>
          </p:cNvSpPr>
          <p:nvPr>
            <p:ph type="dt" sz="half" idx="10"/>
          </p:nvPr>
        </p:nvSpPr>
        <p:spPr/>
        <p:txBody>
          <a:bodyPr/>
          <a:lstStyle/>
          <a:p>
            <a:fld id="{CAD4393A-AC68-4117-A2B3-73694712863C}" type="datetimeFigureOut">
              <a:rPr lang="ar-SA" smtClean="0"/>
              <a:t>30/11/35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1846B85A-03A3-42CF-800E-DBD86B500858}"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D4393A-AC68-4117-A2B3-73694712863C}" type="datetimeFigureOut">
              <a:rPr lang="ar-SA" smtClean="0"/>
              <a:t>30/11/35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1846B85A-03A3-42CF-800E-DBD86B500858}"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CAD4393A-AC68-4117-A2B3-73694712863C}" type="datetimeFigureOut">
              <a:rPr lang="ar-SA" smtClean="0"/>
              <a:t>30/11/35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846B85A-03A3-42CF-800E-DBD86B500858}"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Date Placeholder 4"/>
          <p:cNvSpPr>
            <a:spLocks noGrp="1"/>
          </p:cNvSpPr>
          <p:nvPr>
            <p:ph type="dt" sz="half" idx="10"/>
          </p:nvPr>
        </p:nvSpPr>
        <p:spPr/>
        <p:txBody>
          <a:bodyPr/>
          <a:lstStyle/>
          <a:p>
            <a:fld id="{CAD4393A-AC68-4117-A2B3-73694712863C}" type="datetimeFigureOut">
              <a:rPr lang="ar-SA" smtClean="0"/>
              <a:t>30/11/35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a:xfrm>
            <a:off x="8077200" y="6356350"/>
            <a:ext cx="609600" cy="365125"/>
          </a:xfrm>
        </p:spPr>
        <p:txBody>
          <a:bodyPr/>
          <a:lstStyle/>
          <a:p>
            <a:fld id="{1846B85A-03A3-42CF-800E-DBD86B500858}" type="slidenum">
              <a:rPr lang="ar-SA" smtClean="0"/>
              <a:t>‹#›</a:t>
            </a:fld>
            <a:endParaRPr lang="ar-S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الأيقونة لإضافة صورة</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CAD4393A-AC68-4117-A2B3-73694712863C}" type="datetimeFigureOut">
              <a:rPr lang="ar-SA" smtClean="0"/>
              <a:t>30/11/35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846B85A-03A3-42CF-800E-DBD86B500858}"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CAD4393A-AC68-4117-A2B3-73694712863C}" type="datetimeFigureOut">
              <a:rPr lang="ar-SA" smtClean="0"/>
              <a:t>30/11/35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846B85A-03A3-42CF-800E-DBD86B500858}"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AD4393A-AC68-4117-A2B3-73694712863C}" type="datetimeFigureOut">
              <a:rPr lang="ar-SA" smtClean="0"/>
              <a:t>30/11/35</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846B85A-03A3-42CF-800E-DBD86B500858}" type="slidenum">
              <a:rPr lang="ar-SA" smtClean="0"/>
              <a:t>‹#›</a:t>
            </a:fld>
            <a:endParaRPr lang="ar-S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105" r:id="rId1"/>
    <p:sldLayoutId id="2147484106" r:id="rId2"/>
    <p:sldLayoutId id="2147484107" r:id="rId3"/>
    <p:sldLayoutId id="2147484108" r:id="rId4"/>
    <p:sldLayoutId id="2147484109" r:id="rId5"/>
    <p:sldLayoutId id="2147484110" r:id="rId6"/>
    <p:sldLayoutId id="2147484111" r:id="rId7"/>
    <p:sldLayoutId id="2147484112" r:id="rId8"/>
    <p:sldLayoutId id="2147484113" r:id="rId9"/>
    <p:sldLayoutId id="2147484114" r:id="rId10"/>
    <p:sldLayoutId id="2147484115"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395536" y="3068960"/>
            <a:ext cx="8175384" cy="2808312"/>
          </a:xfrm>
          <a:solidFill>
            <a:schemeClr val="bg2">
              <a:lumMod val="20000"/>
              <a:lumOff val="80000"/>
            </a:schemeClr>
          </a:solidFill>
        </p:spPr>
        <p:txBody>
          <a:bodyPr>
            <a:normAutofit fontScale="90000"/>
          </a:bodyPr>
          <a:lstStyle/>
          <a:p>
            <a:r>
              <a:rPr lang="ar-SA" sz="4000" dirty="0" smtClean="0">
                <a:solidFill>
                  <a:srgbClr val="C00000"/>
                </a:solidFill>
              </a:rPr>
              <a:t>- مصادر </a:t>
            </a:r>
            <a:r>
              <a:rPr lang="ar-SA" sz="4000" dirty="0">
                <a:solidFill>
                  <a:srgbClr val="C00000"/>
                </a:solidFill>
              </a:rPr>
              <a:t>النظام السياسي في الإسلام </a:t>
            </a:r>
            <a:r>
              <a:rPr lang="ar-SA" sz="4000" dirty="0" smtClean="0">
                <a:solidFill>
                  <a:srgbClr val="C00000"/>
                </a:solidFill>
              </a:rPr>
              <a:t>:</a:t>
            </a:r>
            <a:br>
              <a:rPr lang="ar-SA" sz="4000" dirty="0" smtClean="0">
                <a:solidFill>
                  <a:srgbClr val="C00000"/>
                </a:solidFill>
              </a:rPr>
            </a:br>
            <a:r>
              <a:rPr lang="ar-SA" sz="4000" dirty="0" smtClean="0">
                <a:solidFill>
                  <a:srgbClr val="C00000"/>
                </a:solidFill>
              </a:rPr>
              <a:t>- سمات النظام السياسي الإسلامي :</a:t>
            </a:r>
            <a:br>
              <a:rPr lang="ar-SA" sz="4000" dirty="0" smtClean="0">
                <a:solidFill>
                  <a:srgbClr val="C00000"/>
                </a:solidFill>
              </a:rPr>
            </a:br>
            <a:r>
              <a:rPr lang="ar-SA" sz="4000" dirty="0">
                <a:solidFill>
                  <a:srgbClr val="C00000"/>
                </a:solidFill>
              </a:rPr>
              <a:t> </a:t>
            </a:r>
            <a:r>
              <a:rPr lang="ar-SA" sz="4000" dirty="0" smtClean="0">
                <a:solidFill>
                  <a:srgbClr val="C00000"/>
                </a:solidFill>
              </a:rPr>
              <a:t>    (رباني - أخلاقي - عقيدي - كامل شامل عادل -عالمي) </a:t>
            </a:r>
            <a:br>
              <a:rPr lang="ar-SA" sz="4000" dirty="0" smtClean="0">
                <a:solidFill>
                  <a:srgbClr val="C00000"/>
                </a:solidFill>
              </a:rPr>
            </a:br>
            <a:r>
              <a:rPr lang="ar-SA" sz="4000" dirty="0" smtClean="0">
                <a:solidFill>
                  <a:srgbClr val="C00000"/>
                </a:solidFill>
              </a:rPr>
              <a:t>- أهداف النظام السياسي الإسلامي .</a:t>
            </a:r>
            <a:endParaRPr lang="ar-SA" sz="4000" dirty="0">
              <a:solidFill>
                <a:srgbClr val="C00000"/>
              </a:solidFill>
            </a:endParaRPr>
          </a:p>
        </p:txBody>
      </p:sp>
      <p:sp>
        <p:nvSpPr>
          <p:cNvPr id="3" name="عنوان فرعي 2"/>
          <p:cNvSpPr>
            <a:spLocks noGrp="1"/>
          </p:cNvSpPr>
          <p:nvPr>
            <p:ph type="subTitle" idx="1"/>
          </p:nvPr>
        </p:nvSpPr>
        <p:spPr>
          <a:xfrm>
            <a:off x="755576" y="836712"/>
            <a:ext cx="7704856" cy="1440160"/>
          </a:xfrm>
          <a:solidFill>
            <a:schemeClr val="bg2">
              <a:lumMod val="40000"/>
              <a:lumOff val="60000"/>
            </a:schemeClr>
          </a:solidFill>
        </p:spPr>
        <p:txBody>
          <a:bodyPr>
            <a:normAutofit fontScale="92500" lnSpcReduction="10000"/>
          </a:bodyPr>
          <a:lstStyle/>
          <a:p>
            <a:pPr algn="ctr"/>
            <a:endParaRPr lang="ar-SA" sz="4800" b="1" dirty="0" smtClean="0">
              <a:solidFill>
                <a:schemeClr val="accent6">
                  <a:lumMod val="50000"/>
                </a:schemeClr>
              </a:solidFill>
            </a:endParaRPr>
          </a:p>
          <a:p>
            <a:pPr algn="ctr"/>
            <a:r>
              <a:rPr lang="ar-SA" sz="4800" b="1" dirty="0" smtClean="0">
                <a:solidFill>
                  <a:schemeClr val="accent6">
                    <a:lumMod val="50000"/>
                  </a:schemeClr>
                </a:solidFill>
              </a:rPr>
              <a:t>المحاضرة الثانية</a:t>
            </a:r>
            <a:endParaRPr lang="ar-SA" sz="4800" b="1" dirty="0">
              <a:solidFill>
                <a:schemeClr val="accent6">
                  <a:lumMod val="50000"/>
                </a:schemeClr>
              </a:solidFill>
            </a:endParaRPr>
          </a:p>
        </p:txBody>
      </p:sp>
    </p:spTree>
    <p:extLst>
      <p:ext uri="{BB962C8B-B14F-4D97-AF65-F5344CB8AC3E}">
        <p14:creationId xmlns:p14="http://schemas.microsoft.com/office/powerpoint/2010/main" val="3976071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7504" y="188640"/>
            <a:ext cx="8856984" cy="6552728"/>
          </a:xfrm>
        </p:spPr>
        <p:txBody>
          <a:bodyPr>
            <a:normAutofit lnSpcReduction="10000"/>
          </a:bodyPr>
          <a:lstStyle/>
          <a:p>
            <a:pPr marL="36576" indent="0" algn="just">
              <a:buNone/>
            </a:pPr>
            <a:r>
              <a:rPr lang="ar-SA" sz="3200" b="1" dirty="0" smtClean="0">
                <a:solidFill>
                  <a:srgbClr val="002060"/>
                </a:solidFill>
                <a:latin typeface="Arial" pitchFamily="34" charset="0"/>
                <a:cs typeface="Arial" pitchFamily="34" charset="0"/>
              </a:rPr>
              <a:t>مصادر </a:t>
            </a:r>
            <a:r>
              <a:rPr lang="ar-SA" sz="3200" b="1" dirty="0">
                <a:solidFill>
                  <a:srgbClr val="002060"/>
                </a:solidFill>
                <a:latin typeface="Arial" pitchFamily="34" charset="0"/>
                <a:cs typeface="Arial" pitchFamily="34" charset="0"/>
              </a:rPr>
              <a:t>النظام السياسي في الإسلام </a:t>
            </a:r>
            <a:r>
              <a:rPr lang="ar-SA" sz="3200" b="1" dirty="0" smtClean="0">
                <a:solidFill>
                  <a:srgbClr val="002060"/>
                </a:solidFill>
                <a:latin typeface="Arial" pitchFamily="34" charset="0"/>
                <a:cs typeface="Arial" pitchFamily="34" charset="0"/>
              </a:rPr>
              <a:t>:</a:t>
            </a:r>
          </a:p>
          <a:p>
            <a:pPr marL="36576" indent="0" algn="just">
              <a:buNone/>
            </a:pPr>
            <a:r>
              <a:rPr lang="ar-SA" sz="3200" b="1" u="sng" dirty="0">
                <a:solidFill>
                  <a:schemeClr val="tx2">
                    <a:lumMod val="50000"/>
                  </a:schemeClr>
                </a:solidFill>
                <a:latin typeface="Arial" pitchFamily="34" charset="0"/>
                <a:cs typeface="Arial" pitchFamily="34" charset="0"/>
              </a:rPr>
              <a:t>المصدر الأول: القرآن الكريم</a:t>
            </a:r>
          </a:p>
          <a:p>
            <a:pPr marL="36576" indent="0" algn="just">
              <a:buNone/>
            </a:pPr>
            <a:r>
              <a:rPr lang="ar-SA" sz="3200" dirty="0" smtClean="0">
                <a:solidFill>
                  <a:schemeClr val="tx1">
                    <a:lumMod val="95000"/>
                  </a:schemeClr>
                </a:solidFill>
                <a:latin typeface="Arial" pitchFamily="34" charset="0"/>
                <a:cs typeface="Arial" pitchFamily="34" charset="0"/>
              </a:rPr>
              <a:t>قال تعالَى: ﴿</a:t>
            </a:r>
            <a:r>
              <a:rPr lang="ar-SA" sz="3200" dirty="0">
                <a:solidFill>
                  <a:srgbClr val="FF0000"/>
                </a:solidFill>
                <a:latin typeface="Arial" pitchFamily="34" charset="0"/>
                <a:cs typeface="Arial" pitchFamily="34" charset="0"/>
              </a:rPr>
              <a:t>إِنَّا أنزَلْنَا إِلَيْكَ الْكِتَابَ بِالْحَقِّ لِتَحْكُمَ بَيْنَ النَّاسِ بِمَا أَرَاكَ اللَّه</a:t>
            </a:r>
            <a:r>
              <a:rPr lang="ar-SA" sz="3200" dirty="0">
                <a:solidFill>
                  <a:schemeClr val="tx1">
                    <a:lumMod val="95000"/>
                  </a:schemeClr>
                </a:solidFill>
                <a:latin typeface="Arial" pitchFamily="34" charset="0"/>
                <a:cs typeface="Arial" pitchFamily="34" charset="0"/>
              </a:rPr>
              <a:t>ُ﴾ </a:t>
            </a:r>
            <a:r>
              <a:rPr lang="ar-SA" sz="2000" dirty="0">
                <a:solidFill>
                  <a:schemeClr val="tx1">
                    <a:lumMod val="95000"/>
                  </a:schemeClr>
                </a:solidFill>
                <a:latin typeface="Arial" pitchFamily="34" charset="0"/>
                <a:cs typeface="Arial" pitchFamily="34" charset="0"/>
              </a:rPr>
              <a:t>[النساء: 105].</a:t>
            </a:r>
            <a:endParaRPr lang="ar-SA" sz="3200" dirty="0">
              <a:solidFill>
                <a:schemeClr val="tx1">
                  <a:lumMod val="95000"/>
                </a:schemeClr>
              </a:solidFill>
              <a:latin typeface="Arial" pitchFamily="34" charset="0"/>
              <a:cs typeface="Arial" pitchFamily="34" charset="0"/>
            </a:endParaRPr>
          </a:p>
          <a:p>
            <a:pPr marL="493776" indent="-457200" algn="just">
              <a:buFont typeface="Wingdings" pitchFamily="2" charset="2"/>
              <a:buChar char="v"/>
            </a:pPr>
            <a:r>
              <a:rPr lang="ar-SA" sz="3200" dirty="0" smtClean="0">
                <a:solidFill>
                  <a:schemeClr val="tx1">
                    <a:lumMod val="95000"/>
                  </a:schemeClr>
                </a:solidFill>
                <a:latin typeface="Arial" pitchFamily="34" charset="0"/>
                <a:cs typeface="Arial" pitchFamily="34" charset="0"/>
              </a:rPr>
              <a:t>فالمصدر </a:t>
            </a:r>
            <a:r>
              <a:rPr lang="ar-SA" sz="3200" dirty="0">
                <a:solidFill>
                  <a:schemeClr val="tx1">
                    <a:lumMod val="95000"/>
                  </a:schemeClr>
                </a:solidFill>
                <a:latin typeface="Arial" pitchFamily="34" charset="0"/>
                <a:cs typeface="Arial" pitchFamily="34" charset="0"/>
              </a:rPr>
              <a:t>العام للإسلام: هو كتاب الله تعالَى، ولَم يتعرض فيه لتفصيل الجزئيات، بل نص فيه على الأسس الثابتة والقواعد الكلية التي يُبنَى عليها تنظيم الشئون العامة </a:t>
            </a:r>
            <a:r>
              <a:rPr lang="ar-SA" sz="3200" dirty="0" smtClean="0">
                <a:solidFill>
                  <a:schemeClr val="tx1">
                    <a:lumMod val="95000"/>
                  </a:schemeClr>
                </a:solidFill>
                <a:latin typeface="Arial" pitchFamily="34" charset="0"/>
                <a:cs typeface="Arial" pitchFamily="34" charset="0"/>
              </a:rPr>
              <a:t>للدولة. </a:t>
            </a:r>
          </a:p>
          <a:p>
            <a:pPr marL="493776" indent="-457200" algn="just">
              <a:buFont typeface="Wingdings" pitchFamily="2" charset="2"/>
              <a:buChar char="v"/>
            </a:pPr>
            <a:r>
              <a:rPr lang="ar-SA" sz="2800" b="1" dirty="0">
                <a:solidFill>
                  <a:srgbClr val="C00000"/>
                </a:solidFill>
              </a:rPr>
              <a:t> </a:t>
            </a:r>
            <a:r>
              <a:rPr lang="ar-SA" sz="3200" b="1" dirty="0" smtClean="0">
                <a:solidFill>
                  <a:srgbClr val="7030A0"/>
                </a:solidFill>
                <a:latin typeface="Arial" pitchFamily="34" charset="0"/>
                <a:cs typeface="Arial" pitchFamily="34" charset="0"/>
              </a:rPr>
              <a:t>لماذا الله سبحانه وتعالى في </a:t>
            </a:r>
            <a:r>
              <a:rPr lang="ar-SA" sz="3200" b="1" dirty="0">
                <a:solidFill>
                  <a:srgbClr val="7030A0"/>
                </a:solidFill>
                <a:latin typeface="Arial" pitchFamily="34" charset="0"/>
                <a:cs typeface="Arial" pitchFamily="34" charset="0"/>
              </a:rPr>
              <a:t>القرآن الكريم </a:t>
            </a:r>
            <a:r>
              <a:rPr lang="ar-SA" sz="3200" b="1" dirty="0" smtClean="0">
                <a:solidFill>
                  <a:srgbClr val="7030A0"/>
                </a:solidFill>
                <a:latin typeface="Arial" pitchFamily="34" charset="0"/>
                <a:cs typeface="Arial" pitchFamily="34" charset="0"/>
              </a:rPr>
              <a:t> لم يفصل الجزئيات شئون الحكم </a:t>
            </a:r>
            <a:r>
              <a:rPr lang="ar-SA" sz="3200" b="1" dirty="0">
                <a:solidFill>
                  <a:srgbClr val="7030A0"/>
                </a:solidFill>
                <a:latin typeface="Arial" pitchFamily="34" charset="0"/>
                <a:cs typeface="Arial" pitchFamily="34" charset="0"/>
              </a:rPr>
              <a:t>بل نص </a:t>
            </a:r>
            <a:r>
              <a:rPr lang="ar-SA" sz="3200" b="1" dirty="0" smtClean="0">
                <a:solidFill>
                  <a:srgbClr val="7030A0"/>
                </a:solidFill>
                <a:latin typeface="Arial" pitchFamily="34" charset="0"/>
                <a:cs typeface="Arial" pitchFamily="34" charset="0"/>
              </a:rPr>
              <a:t>على </a:t>
            </a:r>
            <a:r>
              <a:rPr lang="ar-SA" sz="3200" b="1" dirty="0">
                <a:solidFill>
                  <a:srgbClr val="7030A0"/>
                </a:solidFill>
                <a:latin typeface="Arial" pitchFamily="34" charset="0"/>
                <a:cs typeface="Arial" pitchFamily="34" charset="0"/>
              </a:rPr>
              <a:t>الأسس الثابتة والقواعد الكلية </a:t>
            </a:r>
            <a:r>
              <a:rPr lang="ar-SA" sz="3200" b="1" dirty="0" smtClean="0">
                <a:solidFill>
                  <a:srgbClr val="7030A0"/>
                </a:solidFill>
                <a:latin typeface="Arial" pitchFamily="34" charset="0"/>
                <a:cs typeface="Arial" pitchFamily="34" charset="0"/>
              </a:rPr>
              <a:t>؟</a:t>
            </a:r>
          </a:p>
          <a:p>
            <a:pPr marL="493776" indent="-457200" algn="just">
              <a:buFont typeface="Wingdings" pitchFamily="2" charset="2"/>
              <a:buChar char="v"/>
            </a:pPr>
            <a:r>
              <a:rPr lang="ar-SA" sz="3200" dirty="0" smtClean="0">
                <a:latin typeface="Arial" pitchFamily="34" charset="0"/>
                <a:cs typeface="Arial" pitchFamily="34" charset="0"/>
              </a:rPr>
              <a:t>الاسس والقواعد قلما تختلف فيها الأمة عن الأمة، أما التفصيلات التي تختلف فيها الأمم باختلاف أحوالها وأزمانها، فسكت عنها.</a:t>
            </a:r>
          </a:p>
          <a:p>
            <a:pPr marL="493776" indent="-457200" algn="just">
              <a:buFont typeface="Wingdings" pitchFamily="2" charset="2"/>
              <a:buChar char="v"/>
            </a:pPr>
            <a:r>
              <a:rPr lang="ar-SA" sz="3200" dirty="0" smtClean="0">
                <a:latin typeface="Arial" pitchFamily="34" charset="0"/>
                <a:cs typeface="Arial" pitchFamily="34" charset="0"/>
              </a:rPr>
              <a:t>وحتى يتيسر لكل أمة أن تفصل نظمها وفق حالها وما </a:t>
            </a:r>
            <a:r>
              <a:rPr lang="ar-SA" sz="3200" dirty="0" err="1" smtClean="0">
                <a:latin typeface="Arial" pitchFamily="34" charset="0"/>
                <a:cs typeface="Arial" pitchFamily="34" charset="0"/>
              </a:rPr>
              <a:t>تقتضيه</a:t>
            </a:r>
            <a:r>
              <a:rPr lang="ar-SA" sz="3200" dirty="0" smtClean="0">
                <a:latin typeface="Arial" pitchFamily="34" charset="0"/>
                <a:cs typeface="Arial" pitchFamily="34" charset="0"/>
              </a:rPr>
              <a:t> مصالحها.</a:t>
            </a:r>
          </a:p>
          <a:p>
            <a:pPr marL="493776" indent="-457200" algn="just">
              <a:buFont typeface="Wingdings" pitchFamily="2" charset="2"/>
              <a:buChar char="v"/>
            </a:pPr>
            <a:endParaRPr lang="ar-SA" sz="3200" dirty="0" smtClean="0">
              <a:latin typeface="Arial" pitchFamily="34" charset="0"/>
              <a:cs typeface="Arial" pitchFamily="34" charset="0"/>
            </a:endParaRPr>
          </a:p>
          <a:p>
            <a:pPr marL="36576" indent="0" algn="just">
              <a:buNone/>
            </a:pPr>
            <a:endParaRPr lang="ar-SA" sz="2800" dirty="0">
              <a:solidFill>
                <a:schemeClr val="tx1">
                  <a:lumMod val="95000"/>
                </a:schemeClr>
              </a:solidFill>
            </a:endParaRPr>
          </a:p>
        </p:txBody>
      </p:sp>
    </p:spTree>
    <p:extLst>
      <p:ext uri="{BB962C8B-B14F-4D97-AF65-F5344CB8AC3E}">
        <p14:creationId xmlns:p14="http://schemas.microsoft.com/office/powerpoint/2010/main" val="4005050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7504" y="908720"/>
            <a:ext cx="8928992" cy="5760640"/>
          </a:xfrm>
        </p:spPr>
        <p:txBody>
          <a:bodyPr>
            <a:normAutofit/>
          </a:bodyPr>
          <a:lstStyle/>
          <a:p>
            <a:pPr marL="493776" indent="-457200" algn="just">
              <a:buFont typeface="Wingdings" pitchFamily="2" charset="2"/>
              <a:buChar char="v"/>
            </a:pPr>
            <a:r>
              <a:rPr lang="ar-SA" sz="3200" dirty="0" smtClean="0">
                <a:solidFill>
                  <a:schemeClr val="tx1">
                    <a:lumMod val="95000"/>
                    <a:lumOff val="5000"/>
                  </a:schemeClr>
                </a:solidFill>
                <a:latin typeface="Arial" pitchFamily="34" charset="0"/>
                <a:cs typeface="Arial" pitchFamily="34" charset="0"/>
              </a:rPr>
              <a:t>لذا اكتفى بوضع الدعائم الثابتة التي ينبغي أن تعتمد عليها نظم كل حكومة عادلة، فقرر:</a:t>
            </a:r>
          </a:p>
          <a:p>
            <a:pPr marL="550926" indent="-514350" algn="just">
              <a:buFont typeface="+mj-lt"/>
              <a:buAutoNum type="arabicPeriod"/>
            </a:pPr>
            <a:r>
              <a:rPr lang="ar-SA" sz="3600" b="1" u="sng" dirty="0" smtClean="0">
                <a:solidFill>
                  <a:srgbClr val="002060"/>
                </a:solidFill>
                <a:latin typeface="Arial" pitchFamily="34" charset="0"/>
                <a:cs typeface="Arial" pitchFamily="34" charset="0"/>
              </a:rPr>
              <a:t>العدل: </a:t>
            </a:r>
            <a:r>
              <a:rPr lang="ar-SA" sz="3200" dirty="0" smtClean="0">
                <a:solidFill>
                  <a:schemeClr val="tx1">
                    <a:lumMod val="95000"/>
                    <a:lumOff val="5000"/>
                  </a:schemeClr>
                </a:solidFill>
                <a:latin typeface="Arial" pitchFamily="34" charset="0"/>
                <a:cs typeface="Arial" pitchFamily="34" charset="0"/>
              </a:rPr>
              <a:t>قال </a:t>
            </a:r>
            <a:r>
              <a:rPr lang="ar-SA" sz="3200" dirty="0">
                <a:solidFill>
                  <a:schemeClr val="tx1">
                    <a:lumMod val="95000"/>
                    <a:lumOff val="5000"/>
                  </a:schemeClr>
                </a:solidFill>
                <a:latin typeface="Arial" pitchFamily="34" charset="0"/>
                <a:cs typeface="Arial" pitchFamily="34" charset="0"/>
              </a:rPr>
              <a:t>تعالَى</a:t>
            </a:r>
            <a:r>
              <a:rPr lang="ar-SA" sz="3200" dirty="0" smtClean="0">
                <a:solidFill>
                  <a:schemeClr val="tx1">
                    <a:lumMod val="95000"/>
                    <a:lumOff val="5000"/>
                  </a:schemeClr>
                </a:solidFill>
                <a:latin typeface="Arial" pitchFamily="34" charset="0"/>
                <a:cs typeface="Arial" pitchFamily="34" charset="0"/>
              </a:rPr>
              <a:t>:﴿</a:t>
            </a:r>
            <a:r>
              <a:rPr lang="ar-SA" sz="3200" dirty="0" smtClean="0">
                <a:solidFill>
                  <a:srgbClr val="C00000"/>
                </a:solidFill>
                <a:latin typeface="Arial" pitchFamily="34" charset="0"/>
                <a:cs typeface="Arial" pitchFamily="34" charset="0"/>
              </a:rPr>
              <a:t>وَإِذَا </a:t>
            </a:r>
            <a:r>
              <a:rPr lang="ar-SA" sz="3200" dirty="0">
                <a:solidFill>
                  <a:srgbClr val="C00000"/>
                </a:solidFill>
                <a:latin typeface="Arial" pitchFamily="34" charset="0"/>
                <a:cs typeface="Arial" pitchFamily="34" charset="0"/>
              </a:rPr>
              <a:t>حَكَمْتُم بَيْنَ النَّاسِ أَن تَحْكُمُوا بِالْعَدْلِ</a:t>
            </a:r>
            <a:r>
              <a:rPr lang="ar-SA" sz="3200" dirty="0">
                <a:solidFill>
                  <a:schemeClr val="tx1">
                    <a:lumMod val="95000"/>
                    <a:lumOff val="5000"/>
                  </a:schemeClr>
                </a:solidFill>
                <a:latin typeface="Arial" pitchFamily="34" charset="0"/>
                <a:cs typeface="Arial" pitchFamily="34" charset="0"/>
              </a:rPr>
              <a:t>﴾ </a:t>
            </a:r>
            <a:r>
              <a:rPr lang="ar-SA" sz="2000" dirty="0">
                <a:solidFill>
                  <a:schemeClr val="tx1">
                    <a:lumMod val="95000"/>
                    <a:lumOff val="5000"/>
                  </a:schemeClr>
                </a:solidFill>
                <a:latin typeface="Arial" pitchFamily="34" charset="0"/>
                <a:cs typeface="Arial" pitchFamily="34" charset="0"/>
              </a:rPr>
              <a:t>[النساء: 58]. </a:t>
            </a:r>
            <a:endParaRPr lang="ar-SA" sz="3200" dirty="0" smtClean="0">
              <a:solidFill>
                <a:schemeClr val="tx1">
                  <a:lumMod val="95000"/>
                  <a:lumOff val="5000"/>
                </a:schemeClr>
              </a:solidFill>
              <a:latin typeface="Arial" pitchFamily="34" charset="0"/>
              <a:cs typeface="Arial" pitchFamily="34" charset="0"/>
            </a:endParaRPr>
          </a:p>
          <a:p>
            <a:pPr marL="550926" indent="-514350" algn="just">
              <a:buFont typeface="+mj-lt"/>
              <a:buAutoNum type="arabicPeriod"/>
            </a:pPr>
            <a:r>
              <a:rPr lang="ar-SA" sz="3200" b="1" u="sng" dirty="0" smtClean="0">
                <a:solidFill>
                  <a:srgbClr val="002060"/>
                </a:solidFill>
                <a:latin typeface="Arial" pitchFamily="34" charset="0"/>
                <a:cs typeface="Arial" pitchFamily="34" charset="0"/>
              </a:rPr>
              <a:t>الشورى: </a:t>
            </a:r>
            <a:r>
              <a:rPr lang="ar-SA" sz="3200" dirty="0" smtClean="0">
                <a:solidFill>
                  <a:schemeClr val="tx1">
                    <a:lumMod val="95000"/>
                    <a:lumOff val="5000"/>
                  </a:schemeClr>
                </a:solidFill>
                <a:latin typeface="Arial" pitchFamily="34" charset="0"/>
                <a:cs typeface="Arial" pitchFamily="34" charset="0"/>
              </a:rPr>
              <a:t>قال تعالى</a:t>
            </a:r>
            <a:r>
              <a:rPr lang="ar-SA" sz="3200" dirty="0" smtClean="0">
                <a:solidFill>
                  <a:schemeClr val="tx1">
                    <a:lumMod val="95000"/>
                    <a:lumOff val="5000"/>
                  </a:schemeClr>
                </a:solidFill>
                <a:latin typeface="Arial" pitchFamily="34" charset="0"/>
                <a:cs typeface="Arial" pitchFamily="34" charset="0"/>
                <a:sym typeface="Wingdings" pitchFamily="2" charset="2"/>
              </a:rPr>
              <a:t>:( </a:t>
            </a:r>
            <a:r>
              <a:rPr lang="ar-SA" sz="3200" dirty="0" smtClean="0">
                <a:solidFill>
                  <a:srgbClr val="C00000"/>
                </a:solidFill>
                <a:latin typeface="Arial" pitchFamily="34" charset="0"/>
                <a:cs typeface="Arial" pitchFamily="34" charset="0"/>
                <a:sym typeface="Wingdings" pitchFamily="2" charset="2"/>
              </a:rPr>
              <a:t>وَشَاوِرهُم فِي الأَمرِ </a:t>
            </a:r>
            <a:r>
              <a:rPr lang="ar-SA" sz="3200" dirty="0" smtClean="0">
                <a:solidFill>
                  <a:schemeClr val="tx1">
                    <a:lumMod val="95000"/>
                    <a:lumOff val="5000"/>
                  </a:schemeClr>
                </a:solidFill>
                <a:latin typeface="Arial" pitchFamily="34" charset="0"/>
                <a:cs typeface="Arial" pitchFamily="34" charset="0"/>
                <a:sym typeface="Wingdings" pitchFamily="2" charset="2"/>
              </a:rPr>
              <a:t>)</a:t>
            </a:r>
            <a:endParaRPr lang="ar-SA" sz="3200" dirty="0" smtClean="0">
              <a:solidFill>
                <a:schemeClr val="tx1">
                  <a:lumMod val="95000"/>
                  <a:lumOff val="5000"/>
                </a:schemeClr>
              </a:solidFill>
              <a:latin typeface="Arial" pitchFamily="34" charset="0"/>
              <a:cs typeface="Arial" pitchFamily="34" charset="0"/>
            </a:endParaRPr>
          </a:p>
          <a:p>
            <a:pPr marL="550926" indent="-514350" algn="just">
              <a:buFont typeface="+mj-lt"/>
              <a:buAutoNum type="arabicPeriod"/>
            </a:pPr>
            <a:r>
              <a:rPr lang="ar-SA" sz="3200" b="1" u="sng" dirty="0">
                <a:solidFill>
                  <a:srgbClr val="002060"/>
                </a:solidFill>
                <a:latin typeface="Arial" pitchFamily="34" charset="0"/>
                <a:cs typeface="Arial" pitchFamily="34" charset="0"/>
              </a:rPr>
              <a:t>المساواة</a:t>
            </a:r>
            <a:r>
              <a:rPr lang="ar-SA" sz="3200" b="1" u="sng" dirty="0" smtClean="0">
                <a:solidFill>
                  <a:srgbClr val="002060"/>
                </a:solidFill>
                <a:latin typeface="Arial" pitchFamily="34" charset="0"/>
                <a:cs typeface="Arial" pitchFamily="34" charset="0"/>
              </a:rPr>
              <a:t>: </a:t>
            </a:r>
            <a:r>
              <a:rPr lang="ar-SA" sz="3200" dirty="0">
                <a:solidFill>
                  <a:schemeClr val="tx1">
                    <a:lumMod val="95000"/>
                    <a:lumOff val="5000"/>
                  </a:schemeClr>
                </a:solidFill>
                <a:latin typeface="Arial" pitchFamily="34" charset="0"/>
                <a:cs typeface="Arial" pitchFamily="34" charset="0"/>
              </a:rPr>
              <a:t>قال تعالى</a:t>
            </a:r>
            <a:r>
              <a:rPr lang="ar-SA" sz="3200" dirty="0" smtClean="0">
                <a:solidFill>
                  <a:schemeClr val="tx1">
                    <a:lumMod val="95000"/>
                    <a:lumOff val="5000"/>
                  </a:schemeClr>
                </a:solidFill>
                <a:latin typeface="Arial" pitchFamily="34" charset="0"/>
                <a:cs typeface="Arial" pitchFamily="34" charset="0"/>
              </a:rPr>
              <a:t>:( </a:t>
            </a:r>
            <a:r>
              <a:rPr lang="ar-SA" sz="3200" dirty="0">
                <a:solidFill>
                  <a:srgbClr val="C00000"/>
                </a:solidFill>
                <a:latin typeface="Arial" pitchFamily="34" charset="0"/>
                <a:cs typeface="Arial" pitchFamily="34" charset="0"/>
              </a:rPr>
              <a:t>إنما المؤمنون </a:t>
            </a:r>
            <a:r>
              <a:rPr lang="ar-SA" sz="3200" dirty="0" smtClean="0">
                <a:solidFill>
                  <a:srgbClr val="C00000"/>
                </a:solidFill>
                <a:latin typeface="Arial" pitchFamily="34" charset="0"/>
                <a:cs typeface="Arial" pitchFamily="34" charset="0"/>
              </a:rPr>
              <a:t>إخوة</a:t>
            </a:r>
            <a:r>
              <a:rPr lang="ar-SA" sz="3200" dirty="0" smtClean="0">
                <a:solidFill>
                  <a:schemeClr val="tx1">
                    <a:lumMod val="95000"/>
                    <a:lumOff val="5000"/>
                  </a:schemeClr>
                </a:solidFill>
                <a:latin typeface="Arial" pitchFamily="34" charset="0"/>
                <a:cs typeface="Arial" pitchFamily="34" charset="0"/>
              </a:rPr>
              <a:t>)</a:t>
            </a:r>
            <a:endParaRPr lang="ar-SA" sz="3200" dirty="0">
              <a:solidFill>
                <a:schemeClr val="tx1">
                  <a:lumMod val="95000"/>
                  <a:lumOff val="5000"/>
                </a:schemeClr>
              </a:solidFill>
              <a:latin typeface="Arial" pitchFamily="34" charset="0"/>
              <a:cs typeface="Arial" pitchFamily="34" charset="0"/>
            </a:endParaRPr>
          </a:p>
          <a:p>
            <a:pPr marL="36576" indent="0" algn="just">
              <a:buNone/>
            </a:pPr>
            <a:r>
              <a:rPr lang="ar-SA" sz="3200" b="1" dirty="0" smtClean="0">
                <a:solidFill>
                  <a:srgbClr val="002060"/>
                </a:solidFill>
                <a:latin typeface="Arial" pitchFamily="34" charset="0"/>
                <a:cs typeface="Arial" pitchFamily="34" charset="0"/>
              </a:rPr>
              <a:t>وفي </a:t>
            </a:r>
            <a:r>
              <a:rPr lang="ar-SA" sz="3200" b="1" dirty="0">
                <a:solidFill>
                  <a:srgbClr val="002060"/>
                </a:solidFill>
                <a:latin typeface="Arial" pitchFamily="34" charset="0"/>
                <a:cs typeface="Arial" pitchFamily="34" charset="0"/>
              </a:rPr>
              <a:t>القانون الجنائي: </a:t>
            </a:r>
            <a:r>
              <a:rPr lang="ar-SA" sz="3200" dirty="0">
                <a:latin typeface="Arial" pitchFamily="34" charset="0"/>
                <a:cs typeface="Arial" pitchFamily="34" charset="0"/>
              </a:rPr>
              <a:t>لَم يُحدد عقوبات مقدرة إلا لِخمس فئات من </a:t>
            </a:r>
            <a:r>
              <a:rPr lang="ar-SA" sz="3200" dirty="0" smtClean="0">
                <a:latin typeface="Arial" pitchFamily="34" charset="0"/>
                <a:cs typeface="Arial" pitchFamily="34" charset="0"/>
              </a:rPr>
              <a:t>المجرمين، أما </a:t>
            </a:r>
            <a:r>
              <a:rPr lang="ar-SA" sz="3200" dirty="0">
                <a:latin typeface="Arial" pitchFamily="34" charset="0"/>
                <a:cs typeface="Arial" pitchFamily="34" charset="0"/>
              </a:rPr>
              <a:t>سائر الجرائم فلم يُحدد </a:t>
            </a:r>
            <a:r>
              <a:rPr lang="ar-SA" sz="3200" dirty="0" smtClean="0">
                <a:latin typeface="Arial" pitchFamily="34" charset="0"/>
                <a:cs typeface="Arial" pitchFamily="34" charset="0"/>
              </a:rPr>
              <a:t>لها، بل أرشد </a:t>
            </a:r>
            <a:r>
              <a:rPr lang="ar-SA" sz="3200" dirty="0">
                <a:latin typeface="Arial" pitchFamily="34" charset="0"/>
                <a:cs typeface="Arial" pitchFamily="34" charset="0"/>
              </a:rPr>
              <a:t>الله سبحانه إلى أصل عام لا تَختلف فيه الأمم، وهو أن تكون العقوبة على قدر الجريْمة، فقال </a:t>
            </a:r>
            <a:r>
              <a:rPr lang="ar-SA" sz="3200" dirty="0" smtClean="0">
                <a:latin typeface="Arial" pitchFamily="34" charset="0"/>
                <a:cs typeface="Arial" pitchFamily="34" charset="0"/>
              </a:rPr>
              <a:t>عز </a:t>
            </a:r>
            <a:r>
              <a:rPr lang="ar-SA" sz="3200" dirty="0">
                <a:latin typeface="Arial" pitchFamily="34" charset="0"/>
                <a:cs typeface="Arial" pitchFamily="34" charset="0"/>
              </a:rPr>
              <a:t>من </a:t>
            </a:r>
            <a:r>
              <a:rPr lang="ar-SA" sz="3200" dirty="0" smtClean="0">
                <a:latin typeface="Arial" pitchFamily="34" charset="0"/>
                <a:cs typeface="Arial" pitchFamily="34" charset="0"/>
              </a:rPr>
              <a:t>قائل: </a:t>
            </a:r>
            <a:r>
              <a:rPr lang="ar-SA" sz="3200" dirty="0">
                <a:latin typeface="Arial" pitchFamily="34" charset="0"/>
                <a:cs typeface="Arial" pitchFamily="34" charset="0"/>
              </a:rPr>
              <a:t>﴿</a:t>
            </a:r>
            <a:r>
              <a:rPr lang="ar-SA" sz="3200" dirty="0">
                <a:solidFill>
                  <a:srgbClr val="FF0000"/>
                </a:solidFill>
                <a:latin typeface="Arial" pitchFamily="34" charset="0"/>
                <a:cs typeface="Arial" pitchFamily="34" charset="0"/>
              </a:rPr>
              <a:t>وَإِنْ عَاقَبْتُمْ فَعَاقِبُوا بِمِثْلِ مَا عُوقِبْتُم بِهِ</a:t>
            </a:r>
            <a:r>
              <a:rPr lang="ar-SA" sz="3200" dirty="0">
                <a:latin typeface="Arial" pitchFamily="34" charset="0"/>
                <a:cs typeface="Arial" pitchFamily="34" charset="0"/>
              </a:rPr>
              <a:t>﴾ </a:t>
            </a:r>
            <a:r>
              <a:rPr lang="ar-SA" sz="2000" dirty="0">
                <a:latin typeface="Arial" pitchFamily="34" charset="0"/>
                <a:cs typeface="Arial" pitchFamily="34" charset="0"/>
              </a:rPr>
              <a:t>[النحل:126]. </a:t>
            </a:r>
            <a:endParaRPr lang="ar-SA" sz="3200" dirty="0" smtClean="0">
              <a:latin typeface="Arial" pitchFamily="34" charset="0"/>
              <a:cs typeface="Arial" pitchFamily="34" charset="0"/>
            </a:endParaRPr>
          </a:p>
        </p:txBody>
      </p:sp>
    </p:spTree>
    <p:extLst>
      <p:ext uri="{BB962C8B-B14F-4D97-AF65-F5344CB8AC3E}">
        <p14:creationId xmlns:p14="http://schemas.microsoft.com/office/powerpoint/2010/main" val="1683079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980728"/>
            <a:ext cx="8712968" cy="5688632"/>
          </a:xfrm>
        </p:spPr>
        <p:txBody>
          <a:bodyPr>
            <a:normAutofit/>
          </a:bodyPr>
          <a:lstStyle/>
          <a:p>
            <a:pPr marL="36576" indent="0" algn="just">
              <a:buNone/>
            </a:pPr>
            <a:r>
              <a:rPr lang="ar-SA" sz="3200" b="1" dirty="0" smtClean="0">
                <a:solidFill>
                  <a:srgbClr val="002060"/>
                </a:solidFill>
                <a:latin typeface="Arial" pitchFamily="34" charset="0"/>
                <a:cs typeface="Arial" pitchFamily="34" charset="0"/>
              </a:rPr>
              <a:t>وفي </a:t>
            </a:r>
            <a:r>
              <a:rPr lang="ar-SA" sz="3200" b="1" dirty="0">
                <a:solidFill>
                  <a:srgbClr val="002060"/>
                </a:solidFill>
                <a:latin typeface="Arial" pitchFamily="34" charset="0"/>
                <a:cs typeface="Arial" pitchFamily="34" charset="0"/>
              </a:rPr>
              <a:t>قانون المعاملات: </a:t>
            </a:r>
            <a:r>
              <a:rPr lang="ar-SA" sz="3200" dirty="0">
                <a:latin typeface="Arial" pitchFamily="34" charset="0"/>
                <a:cs typeface="Arial" pitchFamily="34" charset="0"/>
              </a:rPr>
              <a:t>اكتفى بالنص على إباحة ما </a:t>
            </a:r>
            <a:r>
              <a:rPr lang="ar-SA" sz="3200" dirty="0" err="1">
                <a:latin typeface="Arial" pitchFamily="34" charset="0"/>
                <a:cs typeface="Arial" pitchFamily="34" charset="0"/>
              </a:rPr>
              <a:t>يقتضيه</a:t>
            </a:r>
            <a:r>
              <a:rPr lang="ar-SA" sz="3200" dirty="0">
                <a:latin typeface="Arial" pitchFamily="34" charset="0"/>
                <a:cs typeface="Arial" pitchFamily="34" charset="0"/>
              </a:rPr>
              <a:t> تبادل الحاجات ودفع </a:t>
            </a:r>
            <a:r>
              <a:rPr lang="ar-SA" sz="3200" dirty="0" smtClean="0">
                <a:latin typeface="Arial" pitchFamily="34" charset="0"/>
                <a:cs typeface="Arial" pitchFamily="34" charset="0"/>
              </a:rPr>
              <a:t>الضرورات، فأحل </a:t>
            </a:r>
            <a:r>
              <a:rPr lang="ar-SA" sz="3200" dirty="0">
                <a:latin typeface="Arial" pitchFamily="34" charset="0"/>
                <a:cs typeface="Arial" pitchFamily="34" charset="0"/>
              </a:rPr>
              <a:t>البيع </a:t>
            </a:r>
            <a:r>
              <a:rPr lang="ar-SA" sz="3200" dirty="0" smtClean="0">
                <a:latin typeface="Arial" pitchFamily="34" charset="0"/>
                <a:cs typeface="Arial" pitchFamily="34" charset="0"/>
              </a:rPr>
              <a:t>وغيره من </a:t>
            </a:r>
            <a:r>
              <a:rPr lang="ar-SA" sz="3200" dirty="0">
                <a:latin typeface="Arial" pitchFamily="34" charset="0"/>
                <a:cs typeface="Arial" pitchFamily="34" charset="0"/>
              </a:rPr>
              <a:t>عقود المعاملات، وأشار إلى الأساس الذي ينبغي أن تُبنَى عليه تلك المبادلات، وهو التراضي فقال -عز شأنه-: ﴿</a:t>
            </a:r>
            <a:r>
              <a:rPr lang="ar-SA" sz="3200" dirty="0">
                <a:solidFill>
                  <a:srgbClr val="FF0000"/>
                </a:solidFill>
                <a:latin typeface="Arial" pitchFamily="34" charset="0"/>
                <a:cs typeface="Arial" pitchFamily="34" charset="0"/>
              </a:rPr>
              <a:t>يَأَيُّهَا الَّذِينَ آمَنُوا </a:t>
            </a:r>
            <a:r>
              <a:rPr lang="ar-SA" sz="3200" dirty="0" smtClean="0">
                <a:solidFill>
                  <a:srgbClr val="FF0000"/>
                </a:solidFill>
                <a:latin typeface="Arial" pitchFamily="34" charset="0"/>
                <a:cs typeface="Arial" pitchFamily="34" charset="0"/>
              </a:rPr>
              <a:t>لاَ </a:t>
            </a:r>
            <a:r>
              <a:rPr lang="ar-SA" sz="3200" dirty="0">
                <a:solidFill>
                  <a:srgbClr val="FF0000"/>
                </a:solidFill>
                <a:latin typeface="Arial" pitchFamily="34" charset="0"/>
                <a:cs typeface="Arial" pitchFamily="34" charset="0"/>
              </a:rPr>
              <a:t>تَأْكُلُوا أَمْوَالَكُم بَيْنَكُم بِالْبَاطِلِ </a:t>
            </a:r>
            <a:r>
              <a:rPr lang="ar-SA" sz="3200" dirty="0" smtClean="0">
                <a:solidFill>
                  <a:srgbClr val="FF0000"/>
                </a:solidFill>
                <a:latin typeface="Arial" pitchFamily="34" charset="0"/>
                <a:cs typeface="Arial" pitchFamily="34" charset="0"/>
              </a:rPr>
              <a:t>إِلاَّ أَن </a:t>
            </a:r>
            <a:r>
              <a:rPr lang="ar-SA" sz="3200" dirty="0">
                <a:solidFill>
                  <a:srgbClr val="FF0000"/>
                </a:solidFill>
                <a:latin typeface="Arial" pitchFamily="34" charset="0"/>
                <a:cs typeface="Arial" pitchFamily="34" charset="0"/>
              </a:rPr>
              <a:t>تَكُونَ تِجَارَةً عَن تَرَاضٍ مِنكُمْ</a:t>
            </a:r>
            <a:r>
              <a:rPr lang="ar-SA" sz="3200" dirty="0">
                <a:latin typeface="Arial" pitchFamily="34" charset="0"/>
                <a:cs typeface="Arial" pitchFamily="34" charset="0"/>
              </a:rPr>
              <a:t>﴾ </a:t>
            </a:r>
            <a:r>
              <a:rPr lang="ar-SA" sz="2000" dirty="0">
                <a:latin typeface="Arial" pitchFamily="34" charset="0"/>
                <a:cs typeface="Arial" pitchFamily="34" charset="0"/>
              </a:rPr>
              <a:t>[النساء:29</a:t>
            </a:r>
            <a:r>
              <a:rPr lang="ar-SA" sz="2000" dirty="0" smtClean="0">
                <a:latin typeface="Arial" pitchFamily="34" charset="0"/>
                <a:cs typeface="Arial" pitchFamily="34" charset="0"/>
              </a:rPr>
              <a:t>].</a:t>
            </a:r>
          </a:p>
          <a:p>
            <a:pPr marL="36576" indent="0" algn="just">
              <a:buNone/>
            </a:pPr>
            <a:r>
              <a:rPr lang="ar-SA" sz="3200" dirty="0">
                <a:latin typeface="Arial" pitchFamily="34" charset="0"/>
                <a:cs typeface="Arial" pitchFamily="34" charset="0"/>
              </a:rPr>
              <a:t>وكذلك اكتفى بالنص على منع المعاملات التِي تفضي إلى النِّزاع وتوقع في العداوة والبغضاء، فحرم الربا والميسر </a:t>
            </a:r>
            <a:r>
              <a:rPr lang="ar-SA" sz="3200" dirty="0" smtClean="0">
                <a:latin typeface="Arial" pitchFamily="34" charset="0"/>
                <a:cs typeface="Arial" pitchFamily="34" charset="0"/>
              </a:rPr>
              <a:t>، على أساس دفع الضرر.</a:t>
            </a:r>
            <a:endParaRPr lang="ar-SA" sz="3200" dirty="0">
              <a:latin typeface="Arial" pitchFamily="34" charset="0"/>
              <a:cs typeface="Arial" pitchFamily="34" charset="0"/>
            </a:endParaRPr>
          </a:p>
        </p:txBody>
      </p:sp>
    </p:spTree>
    <p:extLst>
      <p:ext uri="{BB962C8B-B14F-4D97-AF65-F5344CB8AC3E}">
        <p14:creationId xmlns:p14="http://schemas.microsoft.com/office/powerpoint/2010/main" val="4007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124744"/>
            <a:ext cx="8712968" cy="5544616"/>
          </a:xfrm>
        </p:spPr>
        <p:txBody>
          <a:bodyPr>
            <a:normAutofit/>
          </a:bodyPr>
          <a:lstStyle/>
          <a:p>
            <a:pPr marL="36576" indent="0" algn="just">
              <a:buNone/>
            </a:pPr>
            <a:r>
              <a:rPr lang="ar-SA" sz="3200" b="1" dirty="0">
                <a:solidFill>
                  <a:srgbClr val="002060"/>
                </a:solidFill>
                <a:latin typeface="Arial" pitchFamily="34" charset="0"/>
                <a:cs typeface="Arial" pitchFamily="34" charset="0"/>
              </a:rPr>
              <a:t>وفي النظام المالي</a:t>
            </a:r>
            <a:r>
              <a:rPr lang="ar-SA" sz="3200" dirty="0">
                <a:latin typeface="Arial" pitchFamily="34" charset="0"/>
                <a:cs typeface="Arial" pitchFamily="34" charset="0"/>
              </a:rPr>
              <a:t>: فرض في أموال ذوي المال وعلى رءوس بعض الأنفس ضرائب وجهها في مصارف </a:t>
            </a:r>
            <a:r>
              <a:rPr lang="ar-SA" sz="3200" dirty="0" smtClean="0">
                <a:latin typeface="Arial" pitchFamily="34" charset="0"/>
                <a:cs typeface="Arial" pitchFamily="34" charset="0"/>
              </a:rPr>
              <a:t>ثَمانية.</a:t>
            </a:r>
          </a:p>
          <a:p>
            <a:pPr marL="36576" indent="0" algn="just">
              <a:buNone/>
            </a:pPr>
            <a:r>
              <a:rPr lang="ar-SA" sz="3200" b="1" dirty="0">
                <a:solidFill>
                  <a:srgbClr val="002060"/>
                </a:solidFill>
                <a:latin typeface="Arial" pitchFamily="34" charset="0"/>
                <a:cs typeface="Arial" pitchFamily="34" charset="0"/>
              </a:rPr>
              <a:t>وفي السياسة الخارجية: </a:t>
            </a:r>
            <a:r>
              <a:rPr lang="ar-SA" sz="3200" dirty="0">
                <a:latin typeface="Arial" pitchFamily="34" charset="0"/>
                <a:cs typeface="Arial" pitchFamily="34" charset="0"/>
              </a:rPr>
              <a:t>أجمل علاقة المسلمين بغيرهم في قوله سبحانه: ﴿</a:t>
            </a:r>
            <a:r>
              <a:rPr lang="ar-SA" sz="3200" dirty="0" smtClean="0">
                <a:solidFill>
                  <a:srgbClr val="FF0000"/>
                </a:solidFill>
                <a:latin typeface="Arial" pitchFamily="34" charset="0"/>
                <a:cs typeface="Arial" pitchFamily="34" charset="0"/>
              </a:rPr>
              <a:t>لاَ </a:t>
            </a:r>
            <a:r>
              <a:rPr lang="ar-SA" sz="3200" dirty="0">
                <a:solidFill>
                  <a:srgbClr val="FF0000"/>
                </a:solidFill>
                <a:latin typeface="Arial" pitchFamily="34" charset="0"/>
                <a:cs typeface="Arial" pitchFamily="34" charset="0"/>
              </a:rPr>
              <a:t>يَنْهَاكُمُ اللَّهُ عَنِ الَّذِينَ لَمْ يُقَاتِلُوكُمْ فِي الدِينِ وَلَمْ يُخْرِجُوكُم مِن دِيَارِكُمْ أَن تَبَرُّوهُمْ وَتُقْسِطُوا إِلَيْهِمْ إِنَّ اللَّهَ يُحِبُّ </a:t>
            </a:r>
            <a:r>
              <a:rPr lang="ar-SA" sz="3200" dirty="0" smtClean="0">
                <a:solidFill>
                  <a:srgbClr val="FF0000"/>
                </a:solidFill>
                <a:latin typeface="Arial" pitchFamily="34" charset="0"/>
                <a:cs typeface="Arial" pitchFamily="34" charset="0"/>
              </a:rPr>
              <a:t>الْمُقْسِطِينَ* إِنَّمَا </a:t>
            </a:r>
            <a:r>
              <a:rPr lang="ar-SA" sz="3200" dirty="0">
                <a:solidFill>
                  <a:srgbClr val="FF0000"/>
                </a:solidFill>
                <a:latin typeface="Arial" pitchFamily="34" charset="0"/>
                <a:cs typeface="Arial" pitchFamily="34" charset="0"/>
              </a:rPr>
              <a:t>يَنْهَاكُمُ اللَّهُ عَنِ الَّذِينَ قَاتَلُوكُمْ فِي الدِّينِ وَأَخْرَجُوكُم مِن دِيَارِكُمْ وَظَاهَرُوا عَلَى إِخْرَاجِكُمْ أَن تَوَلَّوْهُمْ وَمَن يَتَوَلَّهُمْ فَأُوْلَئِكَ هُمُ الظَّالِمُونَ</a:t>
            </a:r>
            <a:r>
              <a:rPr lang="ar-SA" sz="3200" dirty="0">
                <a:latin typeface="Arial" pitchFamily="34" charset="0"/>
                <a:cs typeface="Arial" pitchFamily="34" charset="0"/>
              </a:rPr>
              <a:t>﴾ </a:t>
            </a:r>
            <a:r>
              <a:rPr lang="ar-SA" sz="2000" dirty="0">
                <a:latin typeface="Arial" pitchFamily="34" charset="0"/>
                <a:cs typeface="Arial" pitchFamily="34" charset="0"/>
              </a:rPr>
              <a:t>[الممتحنة: 8-9</a:t>
            </a:r>
            <a:r>
              <a:rPr lang="ar-SA" sz="2000" dirty="0" smtClean="0">
                <a:latin typeface="Arial" pitchFamily="34" charset="0"/>
                <a:cs typeface="Arial" pitchFamily="34" charset="0"/>
              </a:rPr>
              <a:t>].</a:t>
            </a:r>
          </a:p>
        </p:txBody>
      </p:sp>
    </p:spTree>
    <p:extLst>
      <p:ext uri="{BB962C8B-B14F-4D97-AF65-F5344CB8AC3E}">
        <p14:creationId xmlns:p14="http://schemas.microsoft.com/office/powerpoint/2010/main" val="17155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980728"/>
            <a:ext cx="8712968" cy="5688632"/>
          </a:xfrm>
        </p:spPr>
        <p:txBody>
          <a:bodyPr>
            <a:normAutofit/>
          </a:bodyPr>
          <a:lstStyle/>
          <a:p>
            <a:pPr marL="36576" indent="0" algn="just">
              <a:buNone/>
            </a:pPr>
            <a:r>
              <a:rPr lang="ar-SA" sz="3200" b="1" dirty="0" smtClean="0">
                <a:solidFill>
                  <a:srgbClr val="002060"/>
                </a:solidFill>
                <a:latin typeface="Arial" pitchFamily="34" charset="0"/>
                <a:cs typeface="Arial" pitchFamily="34" charset="0"/>
              </a:rPr>
              <a:t>المصدر </a:t>
            </a:r>
            <a:r>
              <a:rPr lang="ar-SA" sz="3200" b="1" dirty="0">
                <a:solidFill>
                  <a:srgbClr val="002060"/>
                </a:solidFill>
                <a:latin typeface="Arial" pitchFamily="34" charset="0"/>
                <a:cs typeface="Arial" pitchFamily="34" charset="0"/>
              </a:rPr>
              <a:t>الثاني: الحديث الشريف والسيرة النبوية:</a:t>
            </a:r>
          </a:p>
          <a:p>
            <a:pPr marL="493776" indent="-457200" algn="just">
              <a:buFont typeface="Wingdings" pitchFamily="2" charset="2"/>
              <a:buChar char="v"/>
            </a:pPr>
            <a:r>
              <a:rPr lang="ar-SA" sz="3200" dirty="0">
                <a:latin typeface="Arial" pitchFamily="34" charset="0"/>
                <a:cs typeface="Arial" pitchFamily="34" charset="0"/>
              </a:rPr>
              <a:t>قال تعالَى: ﴿</a:t>
            </a:r>
            <a:r>
              <a:rPr lang="ar-SA" sz="3200" dirty="0" smtClean="0">
                <a:solidFill>
                  <a:srgbClr val="FF0000"/>
                </a:solidFill>
                <a:latin typeface="Arial" pitchFamily="34" charset="0"/>
                <a:cs typeface="Arial" pitchFamily="34" charset="0"/>
              </a:rPr>
              <a:t>فَلاَ وَرَبِّكَ لاَ </a:t>
            </a:r>
            <a:r>
              <a:rPr lang="ar-SA" sz="3200" dirty="0">
                <a:solidFill>
                  <a:srgbClr val="FF0000"/>
                </a:solidFill>
                <a:latin typeface="Arial" pitchFamily="34" charset="0"/>
                <a:cs typeface="Arial" pitchFamily="34" charset="0"/>
              </a:rPr>
              <a:t>يُؤْمِنُونَ حَتَّى يُحَكِّمُوكَ فِيمَا شَجَرَ بَيْنَهُمْ... </a:t>
            </a:r>
            <a:r>
              <a:rPr lang="ar-SA" sz="3200" dirty="0">
                <a:latin typeface="Arial" pitchFamily="34" charset="0"/>
                <a:cs typeface="Arial" pitchFamily="34" charset="0"/>
              </a:rPr>
              <a:t>الآية﴾ </a:t>
            </a:r>
            <a:r>
              <a:rPr lang="ar-SA" sz="2000" dirty="0">
                <a:latin typeface="Arial" pitchFamily="34" charset="0"/>
                <a:cs typeface="Arial" pitchFamily="34" charset="0"/>
              </a:rPr>
              <a:t>[النساء:65</a:t>
            </a:r>
            <a:r>
              <a:rPr lang="ar-SA" sz="2000" dirty="0" smtClean="0">
                <a:latin typeface="Arial" pitchFamily="34" charset="0"/>
                <a:cs typeface="Arial" pitchFamily="34" charset="0"/>
              </a:rPr>
              <a:t>]. </a:t>
            </a:r>
          </a:p>
          <a:p>
            <a:pPr marL="493776" indent="-457200" algn="just">
              <a:buFont typeface="Wingdings" pitchFamily="2" charset="2"/>
              <a:buChar char="v"/>
            </a:pPr>
            <a:r>
              <a:rPr lang="ar-SA" sz="3200" dirty="0" smtClean="0">
                <a:latin typeface="Arial" pitchFamily="34" charset="0"/>
                <a:cs typeface="Arial" pitchFamily="34" charset="0"/>
              </a:rPr>
              <a:t>فهذا </a:t>
            </a:r>
            <a:r>
              <a:rPr lang="ar-SA" sz="3200" dirty="0">
                <a:latin typeface="Arial" pitchFamily="34" charset="0"/>
                <a:cs typeface="Arial" pitchFamily="34" charset="0"/>
              </a:rPr>
              <a:t>المصدر يعرفنا على النموذج الأمثل للدولة </a:t>
            </a:r>
            <a:r>
              <a:rPr lang="ar-SA" sz="3200" dirty="0" smtClean="0">
                <a:latin typeface="Arial" pitchFamily="34" charset="0"/>
                <a:cs typeface="Arial" pitchFamily="34" charset="0"/>
              </a:rPr>
              <a:t>الإسلامية.</a:t>
            </a:r>
          </a:p>
          <a:p>
            <a:pPr marL="36576" indent="0" algn="just">
              <a:buNone/>
            </a:pPr>
            <a:r>
              <a:rPr lang="ar-SA" sz="3200" b="1" dirty="0">
                <a:solidFill>
                  <a:srgbClr val="002060"/>
                </a:solidFill>
                <a:latin typeface="Arial" pitchFamily="34" charset="0"/>
                <a:cs typeface="Arial" pitchFamily="34" charset="0"/>
              </a:rPr>
              <a:t>المصدر الثالث: إجماع الأمة، سيما الصحابة والخلفاء الراشدين:</a:t>
            </a:r>
          </a:p>
          <a:p>
            <a:pPr marL="493776" indent="-457200" algn="just">
              <a:buFont typeface="Wingdings" pitchFamily="2" charset="2"/>
              <a:buChar char="v"/>
            </a:pPr>
            <a:r>
              <a:rPr lang="ar-SA" sz="3200" b="1" dirty="0">
                <a:solidFill>
                  <a:srgbClr val="002060"/>
                </a:solidFill>
                <a:latin typeface="Arial" pitchFamily="34" charset="0"/>
                <a:cs typeface="Arial" pitchFamily="34" charset="0"/>
              </a:rPr>
              <a:t>ويعرف الإجماع بأنه: </a:t>
            </a:r>
            <a:r>
              <a:rPr lang="ar-SA" sz="3200" dirty="0">
                <a:latin typeface="Arial" pitchFamily="34" charset="0"/>
                <a:cs typeface="Arial" pitchFamily="34" charset="0"/>
              </a:rPr>
              <a:t>اتفاق المُجتهدين من الأمة الإسلامية في عصر من العصور على حكم شرعي في واقعة</a:t>
            </a:r>
            <a:r>
              <a:rPr lang="ar-SA" sz="3200" dirty="0" smtClean="0">
                <a:latin typeface="Arial" pitchFamily="34" charset="0"/>
                <a:cs typeface="Arial" pitchFamily="34" charset="0"/>
              </a:rPr>
              <a:t>.</a:t>
            </a:r>
          </a:p>
          <a:p>
            <a:pPr marL="493776" indent="-457200" algn="just">
              <a:buFont typeface="Wingdings" pitchFamily="2" charset="2"/>
              <a:buChar char="v"/>
            </a:pPr>
            <a:r>
              <a:rPr lang="ar-SA" sz="3200" b="1" dirty="0">
                <a:solidFill>
                  <a:srgbClr val="002060"/>
                </a:solidFill>
                <a:latin typeface="Arial" pitchFamily="34" charset="0"/>
                <a:cs typeface="Arial" pitchFamily="34" charset="0"/>
              </a:rPr>
              <a:t>ودليل حجيته </a:t>
            </a:r>
            <a:r>
              <a:rPr lang="ar-SA" sz="3200" dirty="0" smtClean="0">
                <a:latin typeface="Arial" pitchFamily="34" charset="0"/>
                <a:cs typeface="Arial" pitchFamily="34" charset="0"/>
              </a:rPr>
              <a:t>قوله سبحانه: ﴿</a:t>
            </a:r>
            <a:r>
              <a:rPr lang="ar-SA" sz="3200" dirty="0" smtClean="0">
                <a:solidFill>
                  <a:srgbClr val="FF0000"/>
                </a:solidFill>
                <a:latin typeface="Arial" pitchFamily="34" charset="0"/>
                <a:cs typeface="Arial" pitchFamily="34" charset="0"/>
              </a:rPr>
              <a:t>وَمَن يُشَاقِقِ الرَّسُولَ مِنْ بَعْدِ مَا تَبَيَّنَ لَهُ الْهُدَى وَيَتَّبِعْ غَيْرَ سَبِيلِ الْمُؤْمِنِينَ نُوَلِّهِ مَا تَوَلَّى وَنُصْلِهِ جَهَنَّمَ وَسَاءَتْ مَصِيرًا</a:t>
            </a:r>
            <a:r>
              <a:rPr lang="ar-SA" sz="3200" dirty="0" smtClean="0">
                <a:latin typeface="Arial" pitchFamily="34" charset="0"/>
                <a:cs typeface="Arial" pitchFamily="34" charset="0"/>
              </a:rPr>
              <a:t>﴾ </a:t>
            </a:r>
            <a:r>
              <a:rPr lang="ar-SA" sz="2000" dirty="0" smtClean="0">
                <a:latin typeface="Arial" pitchFamily="34" charset="0"/>
                <a:cs typeface="Arial" pitchFamily="34" charset="0"/>
              </a:rPr>
              <a:t>[النساء: 115]. </a:t>
            </a:r>
            <a:endParaRPr lang="ar-SA" sz="3200" dirty="0">
              <a:latin typeface="Arial" pitchFamily="34" charset="0"/>
              <a:cs typeface="Arial" pitchFamily="34" charset="0"/>
            </a:endParaRPr>
          </a:p>
        </p:txBody>
      </p:sp>
    </p:spTree>
    <p:extLst>
      <p:ext uri="{BB962C8B-B14F-4D97-AF65-F5344CB8AC3E}">
        <p14:creationId xmlns:p14="http://schemas.microsoft.com/office/powerpoint/2010/main" val="3062003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7504" y="28982"/>
            <a:ext cx="9036496" cy="6829017"/>
          </a:xfrm>
        </p:spPr>
        <p:txBody>
          <a:bodyPr>
            <a:noAutofit/>
          </a:bodyPr>
          <a:lstStyle/>
          <a:p>
            <a:pPr marL="36576" indent="0" algn="just">
              <a:buNone/>
            </a:pPr>
            <a:r>
              <a:rPr lang="ar-SA" sz="3200" b="1" dirty="0">
                <a:solidFill>
                  <a:srgbClr val="002060"/>
                </a:solidFill>
                <a:latin typeface="Arial" pitchFamily="34" charset="0"/>
                <a:cs typeface="Arial" pitchFamily="34" charset="0"/>
              </a:rPr>
              <a:t> المصدر الرابع: </a:t>
            </a:r>
            <a:r>
              <a:rPr lang="ar-SA" sz="3200" b="1" dirty="0" smtClean="0">
                <a:solidFill>
                  <a:srgbClr val="002060"/>
                </a:solidFill>
                <a:latin typeface="Arial" pitchFamily="34" charset="0"/>
                <a:cs typeface="Arial" pitchFamily="34" charset="0"/>
              </a:rPr>
              <a:t>الاجتهاد</a:t>
            </a:r>
            <a:endParaRPr lang="ar-SA" sz="3200" b="1" dirty="0">
              <a:solidFill>
                <a:srgbClr val="002060"/>
              </a:solidFill>
              <a:latin typeface="Arial" pitchFamily="34" charset="0"/>
              <a:cs typeface="Arial" pitchFamily="34" charset="0"/>
            </a:endParaRPr>
          </a:p>
          <a:p>
            <a:pPr marL="36576" indent="0" algn="just">
              <a:buNone/>
            </a:pPr>
            <a:r>
              <a:rPr lang="ar-SA" sz="3200" dirty="0">
                <a:latin typeface="Arial" pitchFamily="34" charset="0"/>
                <a:cs typeface="Arial" pitchFamily="34" charset="0"/>
              </a:rPr>
              <a:t>وذلك إذا عُدم النص والإجماع، ويعرف الاجتهاد بأنه بذل الوسع في النظر في الأدلة الشرعية لاستنباط الأحكام الشرعية، للمسائل وللوقائع التي لا نص فيها، ولا انعقد إجماع عليها. قال سبحانه: ﴿و</a:t>
            </a:r>
            <a:r>
              <a:rPr lang="ar-SA" sz="3200" dirty="0">
                <a:solidFill>
                  <a:srgbClr val="FF0000"/>
                </a:solidFill>
                <a:latin typeface="Arial" pitchFamily="34" charset="0"/>
                <a:cs typeface="Arial" pitchFamily="34" charset="0"/>
              </a:rPr>
              <a:t>َإِذَا جَاءَهُمْ أَمْرٌ مِنَ الأَمْنِ أَوِ الْخَوْفِ أَذَاعُوا بِهِ وَلَوْ رَدُّوهُ إِلَى الرَّسُولِ وَإِلَى أُوْلِي الأَمْرِ مِنْهُمْ لَعَلِمَهُ الَّذِينَ يَسْتَنبِطُونَهُ مِنْهُمْ</a:t>
            </a:r>
            <a:r>
              <a:rPr lang="ar-SA" sz="3200" dirty="0">
                <a:latin typeface="Arial" pitchFamily="34" charset="0"/>
                <a:cs typeface="Arial" pitchFamily="34" charset="0"/>
              </a:rPr>
              <a:t>﴾ </a:t>
            </a:r>
            <a:r>
              <a:rPr lang="ar-SA" sz="2000" dirty="0">
                <a:latin typeface="Arial" pitchFamily="34" charset="0"/>
                <a:cs typeface="Arial" pitchFamily="34" charset="0"/>
              </a:rPr>
              <a:t>[النساء: 83</a:t>
            </a:r>
            <a:r>
              <a:rPr lang="ar-SA" sz="2000" dirty="0" smtClean="0">
                <a:latin typeface="Arial" pitchFamily="34" charset="0"/>
                <a:cs typeface="Arial" pitchFamily="34" charset="0"/>
              </a:rPr>
              <a:t>].</a:t>
            </a:r>
          </a:p>
          <a:p>
            <a:pPr marL="36576" indent="0" algn="just">
              <a:buNone/>
            </a:pPr>
            <a:r>
              <a:rPr lang="ar-SA" sz="3200" b="1" dirty="0" smtClean="0">
                <a:solidFill>
                  <a:srgbClr val="002060"/>
                </a:solidFill>
                <a:latin typeface="Arial" pitchFamily="34" charset="0"/>
                <a:cs typeface="Arial" pitchFamily="34" charset="0"/>
              </a:rPr>
              <a:t>شروط </a:t>
            </a:r>
            <a:r>
              <a:rPr lang="ar-SA" sz="3200" b="1" dirty="0">
                <a:solidFill>
                  <a:srgbClr val="002060"/>
                </a:solidFill>
                <a:latin typeface="Arial" pitchFamily="34" charset="0"/>
                <a:cs typeface="Arial" pitchFamily="34" charset="0"/>
              </a:rPr>
              <a:t>الاجتهاد كثيرة منها: </a:t>
            </a:r>
            <a:r>
              <a:rPr lang="ar-SA" sz="3200" dirty="0" smtClean="0">
                <a:latin typeface="Arial" pitchFamily="34" charset="0"/>
                <a:cs typeface="Arial" pitchFamily="34" charset="0"/>
              </a:rPr>
              <a:t>أن </a:t>
            </a:r>
            <a:r>
              <a:rPr lang="ar-SA" sz="3200" dirty="0">
                <a:latin typeface="Arial" pitchFamily="34" charset="0"/>
                <a:cs typeface="Arial" pitchFamily="34" charset="0"/>
              </a:rPr>
              <a:t>يُحيط من الكتاب والسنة بِما يتعلق بالأحكام. </a:t>
            </a:r>
          </a:p>
          <a:p>
            <a:pPr marL="36576" indent="0" algn="just">
              <a:buNone/>
            </a:pPr>
            <a:r>
              <a:rPr lang="ar-SA" sz="3200" b="1" dirty="0" smtClean="0">
                <a:solidFill>
                  <a:srgbClr val="002060"/>
                </a:solidFill>
                <a:latin typeface="Arial" pitchFamily="34" charset="0"/>
                <a:cs typeface="Arial" pitchFamily="34" charset="0"/>
              </a:rPr>
              <a:t>طرق </a:t>
            </a:r>
            <a:r>
              <a:rPr lang="ar-SA" sz="3200" b="1" dirty="0">
                <a:solidFill>
                  <a:srgbClr val="002060"/>
                </a:solidFill>
                <a:latin typeface="Arial" pitchFamily="34" charset="0"/>
                <a:cs typeface="Arial" pitchFamily="34" charset="0"/>
              </a:rPr>
              <a:t>الاجتهاد عديدة منها: </a:t>
            </a:r>
            <a:r>
              <a:rPr lang="ar-SA" sz="3200" dirty="0">
                <a:latin typeface="Arial" pitchFamily="34" charset="0"/>
                <a:cs typeface="Arial" pitchFamily="34" charset="0"/>
              </a:rPr>
              <a:t>القياس، والاستصحاب، والمصالح المرسلة، وغير ذلك.</a:t>
            </a:r>
          </a:p>
          <a:p>
            <a:pPr marL="36576" indent="0" algn="just">
              <a:buNone/>
            </a:pPr>
            <a:r>
              <a:rPr lang="ar-SA" sz="3200" b="1" dirty="0" smtClean="0">
                <a:solidFill>
                  <a:srgbClr val="002060"/>
                </a:solidFill>
                <a:latin typeface="Arial" pitchFamily="34" charset="0"/>
                <a:cs typeface="Arial" pitchFamily="34" charset="0"/>
              </a:rPr>
              <a:t>من </a:t>
            </a:r>
            <a:r>
              <a:rPr lang="ar-SA" sz="3200" b="1" dirty="0">
                <a:solidFill>
                  <a:srgbClr val="002060"/>
                </a:solidFill>
                <a:latin typeface="Arial" pitchFamily="34" charset="0"/>
                <a:cs typeface="Arial" pitchFamily="34" charset="0"/>
              </a:rPr>
              <a:t>الاجتهاد في السياسة الشرعية: </a:t>
            </a:r>
            <a:r>
              <a:rPr lang="ar-SA" sz="3200" dirty="0">
                <a:latin typeface="Arial" pitchFamily="34" charset="0"/>
                <a:cs typeface="Arial" pitchFamily="34" charset="0"/>
              </a:rPr>
              <a:t>الإفادة من تجارب غير المسلمين في النظم والإدارة إذا كانت تُحقق العدل للناس، وتُحقق مصالحهم، </a:t>
            </a:r>
            <a:r>
              <a:rPr lang="ar-SA" sz="3200" u="sng" dirty="0">
                <a:latin typeface="Arial" pitchFamily="34" charset="0"/>
                <a:cs typeface="Arial" pitchFamily="34" charset="0"/>
              </a:rPr>
              <a:t>ولَم تتعارض مع نص شرعي. </a:t>
            </a:r>
          </a:p>
          <a:p>
            <a:pPr marL="36576" indent="0" algn="just">
              <a:buNone/>
            </a:pPr>
            <a:endParaRPr lang="ar-SA" sz="2000" dirty="0">
              <a:latin typeface="Arial" pitchFamily="34" charset="0"/>
              <a:cs typeface="Arial" pitchFamily="34" charset="0"/>
            </a:endParaRPr>
          </a:p>
          <a:p>
            <a:pPr marL="36576" indent="0" algn="just">
              <a:buNone/>
            </a:pPr>
            <a:endParaRPr lang="ar-SA" sz="3200" dirty="0" smtClean="0">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val="3670107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7504" y="260649"/>
            <a:ext cx="8856984" cy="6597352"/>
          </a:xfrm>
        </p:spPr>
        <p:txBody>
          <a:bodyPr>
            <a:normAutofit lnSpcReduction="10000"/>
          </a:bodyPr>
          <a:lstStyle/>
          <a:p>
            <a:pPr marL="36576" indent="0" algn="ctr">
              <a:buNone/>
            </a:pPr>
            <a:r>
              <a:rPr lang="ar-SA" sz="3200" b="1" u="sng" dirty="0">
                <a:solidFill>
                  <a:srgbClr val="002060"/>
                </a:solidFill>
                <a:latin typeface="Arial" pitchFamily="34" charset="0"/>
                <a:cs typeface="Arial" pitchFamily="34" charset="0"/>
              </a:rPr>
              <a:t>سمات النظام السياسي في الإسلام </a:t>
            </a:r>
            <a:endParaRPr lang="ar-SA" sz="3200" b="1" u="sng" dirty="0" smtClean="0">
              <a:solidFill>
                <a:srgbClr val="002060"/>
              </a:solidFill>
              <a:latin typeface="Arial" pitchFamily="34" charset="0"/>
              <a:cs typeface="Arial" pitchFamily="34" charset="0"/>
            </a:endParaRPr>
          </a:p>
          <a:p>
            <a:pPr marL="36576" indent="0">
              <a:buNone/>
            </a:pPr>
            <a:r>
              <a:rPr lang="ar-SA" sz="3200" b="1" dirty="0">
                <a:solidFill>
                  <a:srgbClr val="002060"/>
                </a:solidFill>
                <a:latin typeface="Arial" pitchFamily="34" charset="0"/>
                <a:cs typeface="Arial" pitchFamily="34" charset="0"/>
              </a:rPr>
              <a:t>السمة الأولى: نظام </a:t>
            </a:r>
            <a:r>
              <a:rPr lang="ar-SA" sz="3200" b="1" dirty="0" smtClean="0">
                <a:solidFill>
                  <a:srgbClr val="002060"/>
                </a:solidFill>
                <a:latin typeface="Arial" pitchFamily="34" charset="0"/>
                <a:cs typeface="Arial" pitchFamily="34" charset="0"/>
              </a:rPr>
              <a:t>رباني</a:t>
            </a:r>
            <a:endParaRPr lang="ar-SA" sz="3200" b="1" dirty="0">
              <a:solidFill>
                <a:srgbClr val="002060"/>
              </a:solidFill>
              <a:latin typeface="Arial" pitchFamily="34" charset="0"/>
              <a:cs typeface="Arial" pitchFamily="34" charset="0"/>
            </a:endParaRPr>
          </a:p>
          <a:p>
            <a:pPr marL="493776" indent="-457200" algn="just">
              <a:buFont typeface="Wingdings" pitchFamily="2" charset="2"/>
              <a:buChar char="v"/>
            </a:pPr>
            <a:r>
              <a:rPr lang="ar-SA" sz="3200" dirty="0">
                <a:solidFill>
                  <a:schemeClr val="tx1">
                    <a:lumMod val="95000"/>
                  </a:schemeClr>
                </a:solidFill>
                <a:latin typeface="Arial" pitchFamily="34" charset="0"/>
                <a:cs typeface="Arial" pitchFamily="34" charset="0"/>
              </a:rPr>
              <a:t>أهم ما يَمتاز به النظام السياسي الإسلامي عن الأنظمة السياسية: أنه نظام ربانِي، </a:t>
            </a:r>
            <a:r>
              <a:rPr lang="ar-SA" sz="3200" dirty="0" smtClean="0">
                <a:solidFill>
                  <a:schemeClr val="tx1">
                    <a:lumMod val="95000"/>
                  </a:schemeClr>
                </a:solidFill>
                <a:latin typeface="Arial" pitchFamily="34" charset="0"/>
                <a:cs typeface="Arial" pitchFamily="34" charset="0"/>
              </a:rPr>
              <a:t>كما </a:t>
            </a:r>
            <a:r>
              <a:rPr lang="ar-SA" sz="3200" dirty="0">
                <a:solidFill>
                  <a:schemeClr val="tx1">
                    <a:lumMod val="95000"/>
                  </a:schemeClr>
                </a:solidFill>
                <a:latin typeface="Arial" pitchFamily="34" charset="0"/>
                <a:cs typeface="Arial" pitchFamily="34" charset="0"/>
              </a:rPr>
              <a:t>قال تعالَى: ﴿</a:t>
            </a:r>
            <a:r>
              <a:rPr lang="ar-SA" sz="3200" dirty="0" smtClean="0">
                <a:solidFill>
                  <a:srgbClr val="FF0000"/>
                </a:solidFill>
                <a:latin typeface="Arial" pitchFamily="34" charset="0"/>
                <a:cs typeface="Arial" pitchFamily="34" charset="0"/>
              </a:rPr>
              <a:t>أَلاَ يَعْلَمُ </a:t>
            </a:r>
            <a:r>
              <a:rPr lang="ar-SA" sz="3200" dirty="0">
                <a:solidFill>
                  <a:srgbClr val="FF0000"/>
                </a:solidFill>
                <a:latin typeface="Arial" pitchFamily="34" charset="0"/>
                <a:cs typeface="Arial" pitchFamily="34" charset="0"/>
              </a:rPr>
              <a:t>مَنْ خَلَقَ وَهُوَ اللَّطِيفُ الْخَبِيرُ</a:t>
            </a:r>
            <a:r>
              <a:rPr lang="ar-SA" sz="3200" dirty="0">
                <a:solidFill>
                  <a:schemeClr val="tx1">
                    <a:lumMod val="95000"/>
                  </a:schemeClr>
                </a:solidFill>
                <a:latin typeface="Arial" pitchFamily="34" charset="0"/>
                <a:cs typeface="Arial" pitchFamily="34" charset="0"/>
              </a:rPr>
              <a:t>﴾ </a:t>
            </a:r>
            <a:r>
              <a:rPr lang="ar-SA" sz="2000" dirty="0">
                <a:solidFill>
                  <a:schemeClr val="tx1">
                    <a:lumMod val="95000"/>
                  </a:schemeClr>
                </a:solidFill>
                <a:latin typeface="Arial" pitchFamily="34" charset="0"/>
                <a:cs typeface="Arial" pitchFamily="34" charset="0"/>
              </a:rPr>
              <a:t>[الملك: 14] </a:t>
            </a:r>
            <a:endParaRPr lang="ar-SA" sz="2000" dirty="0" smtClean="0">
              <a:solidFill>
                <a:schemeClr val="tx1">
                  <a:lumMod val="95000"/>
                </a:schemeClr>
              </a:solidFill>
              <a:latin typeface="Arial" pitchFamily="34" charset="0"/>
              <a:cs typeface="Arial" pitchFamily="34" charset="0"/>
            </a:endParaRPr>
          </a:p>
          <a:p>
            <a:pPr marL="493776" indent="-457200" algn="just">
              <a:buFont typeface="Wingdings" pitchFamily="2" charset="2"/>
              <a:buChar char="v"/>
            </a:pPr>
            <a:r>
              <a:rPr lang="ar-SA" sz="3200" dirty="0">
                <a:solidFill>
                  <a:schemeClr val="tx1">
                    <a:lumMod val="95000"/>
                  </a:schemeClr>
                </a:solidFill>
                <a:latin typeface="Arial" pitchFamily="34" charset="0"/>
                <a:cs typeface="Arial" pitchFamily="34" charset="0"/>
              </a:rPr>
              <a:t>أما الأنظمة السياسية الأخرى: فالبشر هم الذين وضعوها واخترعوها من عند </a:t>
            </a:r>
            <a:r>
              <a:rPr lang="ar-SA" sz="3200" dirty="0" smtClean="0">
                <a:solidFill>
                  <a:schemeClr val="tx1">
                    <a:lumMod val="95000"/>
                  </a:schemeClr>
                </a:solidFill>
                <a:latin typeface="Arial" pitchFamily="34" charset="0"/>
                <a:cs typeface="Arial" pitchFamily="34" charset="0"/>
              </a:rPr>
              <a:t>أنفسهم.</a:t>
            </a:r>
          </a:p>
          <a:p>
            <a:pPr marL="493776" indent="-457200" algn="just">
              <a:buFont typeface="Wingdings" pitchFamily="2" charset="2"/>
              <a:buChar char="v"/>
            </a:pPr>
            <a:r>
              <a:rPr lang="ar-SA" sz="3200" dirty="0" smtClean="0">
                <a:solidFill>
                  <a:schemeClr val="tx1">
                    <a:lumMod val="95000"/>
                  </a:schemeClr>
                </a:solidFill>
                <a:latin typeface="Arial" pitchFamily="34" charset="0"/>
                <a:cs typeface="Arial" pitchFamily="34" charset="0"/>
              </a:rPr>
              <a:t>النظام </a:t>
            </a:r>
            <a:r>
              <a:rPr lang="ar-SA" sz="3200" dirty="0">
                <a:solidFill>
                  <a:schemeClr val="tx1">
                    <a:lumMod val="95000"/>
                  </a:schemeClr>
                </a:solidFill>
                <a:latin typeface="Arial" pitchFamily="34" charset="0"/>
                <a:cs typeface="Arial" pitchFamily="34" charset="0"/>
              </a:rPr>
              <a:t>السياسي الإسلامي يتميز بربانية المصدر، </a:t>
            </a:r>
            <a:r>
              <a:rPr lang="ar-SA" sz="3200" dirty="0" smtClean="0">
                <a:solidFill>
                  <a:schemeClr val="tx1">
                    <a:lumMod val="95000"/>
                  </a:schemeClr>
                </a:solidFill>
                <a:latin typeface="Arial" pitchFamily="34" charset="0"/>
                <a:cs typeface="Arial" pitchFamily="34" charset="0"/>
              </a:rPr>
              <a:t>وكذلك </a:t>
            </a:r>
            <a:r>
              <a:rPr lang="ar-SA" sz="3200" dirty="0">
                <a:solidFill>
                  <a:schemeClr val="tx1">
                    <a:lumMod val="95000"/>
                  </a:schemeClr>
                </a:solidFill>
                <a:latin typeface="Arial" pitchFamily="34" charset="0"/>
                <a:cs typeface="Arial" pitchFamily="34" charset="0"/>
              </a:rPr>
              <a:t>يتميز بربانية </a:t>
            </a:r>
            <a:r>
              <a:rPr lang="ar-SA" sz="3200" dirty="0" smtClean="0">
                <a:solidFill>
                  <a:schemeClr val="tx1">
                    <a:lumMod val="95000"/>
                  </a:schemeClr>
                </a:solidFill>
                <a:latin typeface="Arial" pitchFamily="34" charset="0"/>
                <a:cs typeface="Arial" pitchFamily="34" charset="0"/>
              </a:rPr>
              <a:t>الوجهة. </a:t>
            </a:r>
          </a:p>
          <a:p>
            <a:pPr marL="36576" indent="0">
              <a:buNone/>
            </a:pPr>
            <a:r>
              <a:rPr lang="ar-SA" sz="3200" b="1" dirty="0">
                <a:solidFill>
                  <a:srgbClr val="002060"/>
                </a:solidFill>
                <a:latin typeface="Arial" pitchFamily="34" charset="0"/>
                <a:cs typeface="Arial" pitchFamily="34" charset="0"/>
              </a:rPr>
              <a:t>السمة الثانية: نظام أخلاقي:</a:t>
            </a:r>
          </a:p>
          <a:p>
            <a:pPr marL="36576" indent="0" algn="just">
              <a:buNone/>
            </a:pPr>
            <a:r>
              <a:rPr lang="ar-SA" sz="3200" dirty="0">
                <a:solidFill>
                  <a:schemeClr val="tx1">
                    <a:lumMod val="95000"/>
                  </a:schemeClr>
                </a:solidFill>
                <a:latin typeface="Arial" pitchFamily="34" charset="0"/>
                <a:cs typeface="Arial" pitchFamily="34" charset="0"/>
              </a:rPr>
              <a:t>النظام السياسي الإسلامي يقوم على: الأخلاق والفضيلة واحترام حقوق الإنسان، فقد دعا إلى المحافظة على العهود والمواثيق ورعاية حقوق الإنسان ووقايته من الفتَن </a:t>
            </a:r>
            <a:r>
              <a:rPr lang="ar-SA" sz="3200" dirty="0" smtClean="0">
                <a:solidFill>
                  <a:schemeClr val="tx1">
                    <a:lumMod val="95000"/>
                  </a:schemeClr>
                </a:solidFill>
                <a:latin typeface="Arial" pitchFamily="34" charset="0"/>
                <a:cs typeface="Arial" pitchFamily="34" charset="0"/>
              </a:rPr>
              <a:t>والطغيان.       </a:t>
            </a:r>
          </a:p>
        </p:txBody>
      </p:sp>
    </p:spTree>
    <p:extLst>
      <p:ext uri="{BB962C8B-B14F-4D97-AF65-F5344CB8AC3E}">
        <p14:creationId xmlns:p14="http://schemas.microsoft.com/office/powerpoint/2010/main" val="3701836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76" indent="0">
              <a:buNone/>
            </a:pPr>
            <a:endParaRPr lang="ar-SA" b="1" dirty="0" smtClean="0">
              <a:solidFill>
                <a:srgbClr val="92D050"/>
              </a:solidFill>
            </a:endParaRPr>
          </a:p>
          <a:p>
            <a:pPr marL="36576" indent="0">
              <a:buNone/>
            </a:pPr>
            <a:endParaRPr lang="ar-SA" b="1" dirty="0">
              <a:solidFill>
                <a:srgbClr val="92D050"/>
              </a:solidFill>
            </a:endParaRPr>
          </a:p>
          <a:p>
            <a:pPr marL="36576" indent="0">
              <a:buNone/>
            </a:pPr>
            <a:endParaRPr lang="ar-SA" b="1" dirty="0" smtClean="0">
              <a:solidFill>
                <a:srgbClr val="92D050"/>
              </a:solidFill>
            </a:endParaRPr>
          </a:p>
          <a:p>
            <a:pPr marL="36576" indent="0">
              <a:buNone/>
            </a:pPr>
            <a:endParaRPr lang="ar-SA" b="1" dirty="0">
              <a:solidFill>
                <a:srgbClr val="92D050"/>
              </a:solidFill>
            </a:endParaRPr>
          </a:p>
          <a:p>
            <a:pPr marL="36576" indent="0">
              <a:buNone/>
            </a:pPr>
            <a:endParaRPr lang="ar-SA" b="1" dirty="0" smtClean="0">
              <a:solidFill>
                <a:srgbClr val="92D050"/>
              </a:solidFill>
            </a:endParaRPr>
          </a:p>
          <a:p>
            <a:pPr marL="36576" indent="0">
              <a:buNone/>
            </a:pPr>
            <a:endParaRPr lang="ar-SA" b="1" dirty="0">
              <a:solidFill>
                <a:srgbClr val="92D050"/>
              </a:solidFill>
            </a:endParaRPr>
          </a:p>
          <a:p>
            <a:pPr marL="36576" indent="0">
              <a:buNone/>
            </a:pPr>
            <a:r>
              <a:rPr lang="ar-SA" sz="3200" b="1" dirty="0" smtClean="0">
                <a:solidFill>
                  <a:srgbClr val="7030A0"/>
                </a:solidFill>
                <a:latin typeface="Arial" pitchFamily="34" charset="0"/>
                <a:cs typeface="Arial" pitchFamily="34" charset="0"/>
              </a:rPr>
              <a:t>وإذا </a:t>
            </a:r>
            <a:r>
              <a:rPr lang="ar-SA" sz="3200" b="1" dirty="0">
                <a:solidFill>
                  <a:srgbClr val="7030A0"/>
                </a:solidFill>
                <a:latin typeface="Arial" pitchFamily="34" charset="0"/>
                <a:cs typeface="Arial" pitchFamily="34" charset="0"/>
              </a:rPr>
              <a:t>كان هذا النظام يحسن إلى الحيوان فكيف الإنسان؟!.</a:t>
            </a:r>
          </a:p>
        </p:txBody>
      </p:sp>
      <p:graphicFrame>
        <p:nvGraphicFramePr>
          <p:cNvPr id="4" name="كائن 3"/>
          <p:cNvGraphicFramePr>
            <a:graphicFrameLocks noChangeAspect="1"/>
          </p:cNvGraphicFramePr>
          <p:nvPr>
            <p:extLst>
              <p:ext uri="{D42A27DB-BD31-4B8C-83A1-F6EECF244321}">
                <p14:modId xmlns:p14="http://schemas.microsoft.com/office/powerpoint/2010/main" val="3475698754"/>
              </p:ext>
            </p:extLst>
          </p:nvPr>
        </p:nvGraphicFramePr>
        <p:xfrm>
          <a:off x="3707904" y="2780928"/>
          <a:ext cx="2203450" cy="688975"/>
        </p:xfrm>
        <a:graphic>
          <a:graphicData uri="http://schemas.openxmlformats.org/presentationml/2006/ole">
            <mc:AlternateContent xmlns:mc="http://schemas.openxmlformats.org/markup-compatibility/2006">
              <mc:Choice xmlns:v="urn:schemas-microsoft-com:vml" Requires="v">
                <p:oleObj spid="_x0000_s6193" name="Packager Shell Object" showAsIcon="1" r:id="rId3" imgW="2223000" imgH="685800" progId="Package">
                  <p:embed/>
                </p:oleObj>
              </mc:Choice>
              <mc:Fallback>
                <p:oleObj name="Packager Shell Object" showAsIcon="1" r:id="rId3" imgW="2223000" imgH="685800" progId="Package">
                  <p:embed/>
                  <p:pic>
                    <p:nvPicPr>
                      <p:cNvPr id="0" name="كائن 5"/>
                      <p:cNvPicPr>
                        <a:picLocks noChangeAspect="1" noChangeArrowheads="1"/>
                      </p:cNvPicPr>
                      <p:nvPr/>
                    </p:nvPicPr>
                    <p:blipFill>
                      <a:blip r:embed="rId4"/>
                      <a:srcRect/>
                      <a:stretch>
                        <a:fillRect/>
                      </a:stretch>
                    </p:blipFill>
                    <p:spPr bwMode="auto">
                      <a:xfrm>
                        <a:off x="3707904" y="2780928"/>
                        <a:ext cx="2203450"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217647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barn(inVertical)">
                                      <p:cBhvr>
                                        <p:cTn id="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692696"/>
            <a:ext cx="8712968" cy="5904656"/>
          </a:xfrm>
        </p:spPr>
        <p:txBody>
          <a:bodyPr>
            <a:normAutofit fontScale="92500" lnSpcReduction="10000"/>
          </a:bodyPr>
          <a:lstStyle/>
          <a:p>
            <a:pPr marL="36576" indent="0">
              <a:buNone/>
            </a:pPr>
            <a:r>
              <a:rPr lang="ar-SA" sz="3500" b="1" dirty="0">
                <a:solidFill>
                  <a:srgbClr val="002060"/>
                </a:solidFill>
                <a:latin typeface="Arial" pitchFamily="34" charset="0"/>
                <a:cs typeface="Arial" pitchFamily="34" charset="0"/>
              </a:rPr>
              <a:t>السمة الثالثة: نظام </a:t>
            </a:r>
            <a:r>
              <a:rPr lang="ar-SA" sz="3500" b="1" dirty="0" smtClean="0">
                <a:solidFill>
                  <a:srgbClr val="002060"/>
                </a:solidFill>
                <a:latin typeface="Arial" pitchFamily="34" charset="0"/>
                <a:cs typeface="Arial" pitchFamily="34" charset="0"/>
              </a:rPr>
              <a:t>عقيدي</a:t>
            </a:r>
            <a:endParaRPr lang="ar-SA" sz="3500" b="1" dirty="0">
              <a:solidFill>
                <a:srgbClr val="002060"/>
              </a:solidFill>
              <a:latin typeface="Arial" pitchFamily="34" charset="0"/>
              <a:cs typeface="Arial" pitchFamily="34" charset="0"/>
            </a:endParaRPr>
          </a:p>
          <a:p>
            <a:pPr marL="36576" indent="0" algn="just">
              <a:buNone/>
            </a:pPr>
            <a:r>
              <a:rPr lang="ar-SA" sz="3500" dirty="0">
                <a:latin typeface="Arial" pitchFamily="34" charset="0"/>
                <a:cs typeface="Arial" pitchFamily="34" charset="0"/>
              </a:rPr>
              <a:t>إن النظام </a:t>
            </a:r>
            <a:r>
              <a:rPr lang="ar-SA" sz="3500" dirty="0" smtClean="0">
                <a:latin typeface="Arial" pitchFamily="34" charset="0"/>
                <a:cs typeface="Arial" pitchFamily="34" charset="0"/>
              </a:rPr>
              <a:t>الإسلامي: يقوم </a:t>
            </a:r>
            <a:r>
              <a:rPr lang="ar-SA" sz="3500" dirty="0">
                <a:latin typeface="Arial" pitchFamily="34" charset="0"/>
                <a:cs typeface="Arial" pitchFamily="34" charset="0"/>
              </a:rPr>
              <a:t>على أساس العقيدة، ويستمد منها نظرته إلى الكون والحياة، ولَم يعتبر النظام السياسي الإسلامي في تكوين الدولة الجنسية أو العنصرية أو المواقع </a:t>
            </a:r>
            <a:r>
              <a:rPr lang="ar-SA" sz="3500" dirty="0" smtClean="0">
                <a:latin typeface="Arial" pitchFamily="34" charset="0"/>
                <a:cs typeface="Arial" pitchFamily="34" charset="0"/>
              </a:rPr>
              <a:t>الجغرافية.</a:t>
            </a:r>
          </a:p>
          <a:p>
            <a:pPr marL="36576" indent="0" algn="just">
              <a:buNone/>
            </a:pPr>
            <a:endParaRPr lang="ar-SA" sz="3500" dirty="0" smtClean="0">
              <a:solidFill>
                <a:srgbClr val="00B0F0"/>
              </a:solidFill>
              <a:latin typeface="Arial" pitchFamily="34" charset="0"/>
              <a:cs typeface="Arial" pitchFamily="34" charset="0"/>
            </a:endParaRPr>
          </a:p>
          <a:p>
            <a:pPr marL="36576" indent="0">
              <a:buNone/>
            </a:pPr>
            <a:r>
              <a:rPr lang="ar-SA" sz="3500" b="1" dirty="0">
                <a:solidFill>
                  <a:srgbClr val="002060"/>
                </a:solidFill>
                <a:latin typeface="Arial" pitchFamily="34" charset="0"/>
                <a:cs typeface="Arial" pitchFamily="34" charset="0"/>
              </a:rPr>
              <a:t>السمة الرابعة: نظام كامل شامل</a:t>
            </a:r>
          </a:p>
          <a:p>
            <a:pPr marL="36576" indent="0" algn="just">
              <a:buNone/>
            </a:pPr>
            <a:r>
              <a:rPr lang="ar-SA" sz="3500" dirty="0">
                <a:latin typeface="Arial" pitchFamily="34" charset="0"/>
                <a:cs typeface="Arial" pitchFamily="34" charset="0"/>
              </a:rPr>
              <a:t>من خصائص الحكم الإسلامي: تَميزه بالكمال وتَميزه بالشمول، وهذا الكمال دل عليه قوله تعالَى: ﴿</a:t>
            </a:r>
            <a:r>
              <a:rPr lang="ar-SA" sz="3500" dirty="0">
                <a:solidFill>
                  <a:srgbClr val="FF0000"/>
                </a:solidFill>
                <a:latin typeface="Arial" pitchFamily="34" charset="0"/>
                <a:cs typeface="Arial" pitchFamily="34" charset="0"/>
              </a:rPr>
              <a:t>الْيَوْمَ أَكْمَلْتُ لَكُمْ دِينَكُمْ وَأَتْمَمْتُ عَلَيْكُمْ نِعْمَتِي وَرَضِيتُ لَكُمُ الإِسْلاَمَ دِينًا</a:t>
            </a:r>
            <a:r>
              <a:rPr lang="ar-SA" sz="3500" dirty="0">
                <a:latin typeface="Arial" pitchFamily="34" charset="0"/>
                <a:cs typeface="Arial" pitchFamily="34" charset="0"/>
              </a:rPr>
              <a:t>﴾ </a:t>
            </a:r>
            <a:r>
              <a:rPr lang="ar-SA" sz="2200" dirty="0">
                <a:latin typeface="Arial" pitchFamily="34" charset="0"/>
                <a:cs typeface="Arial" pitchFamily="34" charset="0"/>
              </a:rPr>
              <a:t>[المائدة: 3</a:t>
            </a:r>
            <a:r>
              <a:rPr lang="ar-SA" sz="2200" dirty="0" smtClean="0">
                <a:latin typeface="Arial" pitchFamily="34" charset="0"/>
                <a:cs typeface="Arial" pitchFamily="34" charset="0"/>
              </a:rPr>
              <a:t>].</a:t>
            </a:r>
          </a:p>
          <a:p>
            <a:pPr marL="36576" indent="0" algn="just">
              <a:buNone/>
            </a:pPr>
            <a:endParaRPr lang="ar-SA" sz="5100" dirty="0" smtClean="0">
              <a:solidFill>
                <a:srgbClr val="00B0F0"/>
              </a:solidFill>
              <a:latin typeface="Arial" pitchFamily="34" charset="0"/>
              <a:cs typeface="Arial" pitchFamily="34" charset="0"/>
            </a:endParaRPr>
          </a:p>
          <a:p>
            <a:pPr marL="36576" indent="0" algn="just">
              <a:buNone/>
            </a:pPr>
            <a:r>
              <a:rPr lang="ar-SA" dirty="0" smtClean="0"/>
              <a:t> </a:t>
            </a:r>
            <a:endParaRPr lang="ar-SA" dirty="0"/>
          </a:p>
        </p:txBody>
      </p:sp>
    </p:spTree>
    <p:extLst>
      <p:ext uri="{BB962C8B-B14F-4D97-AF65-F5344CB8AC3E}">
        <p14:creationId xmlns:p14="http://schemas.microsoft.com/office/powerpoint/2010/main" val="2953973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7504" y="260648"/>
            <a:ext cx="8928992" cy="6480720"/>
          </a:xfrm>
        </p:spPr>
        <p:txBody>
          <a:bodyPr>
            <a:normAutofit/>
          </a:bodyPr>
          <a:lstStyle/>
          <a:p>
            <a:pPr marL="36576" indent="0" algn="just">
              <a:buNone/>
            </a:pPr>
            <a:r>
              <a:rPr lang="ar-SA" sz="3500" b="1" dirty="0" smtClean="0">
                <a:solidFill>
                  <a:srgbClr val="002060"/>
                </a:solidFill>
                <a:latin typeface="Arial" pitchFamily="34" charset="0"/>
                <a:cs typeface="Arial" pitchFamily="34" charset="0"/>
              </a:rPr>
              <a:t>السمة </a:t>
            </a:r>
            <a:r>
              <a:rPr lang="ar-SA" sz="3500" b="1" dirty="0">
                <a:solidFill>
                  <a:srgbClr val="002060"/>
                </a:solidFill>
                <a:latin typeface="Arial" pitchFamily="34" charset="0"/>
                <a:cs typeface="Arial" pitchFamily="34" charset="0"/>
              </a:rPr>
              <a:t>الخامسة: نظام العدالة والمساواة</a:t>
            </a:r>
            <a:r>
              <a:rPr lang="ar-SA" sz="3500" b="1" dirty="0" smtClean="0">
                <a:solidFill>
                  <a:srgbClr val="002060"/>
                </a:solidFill>
                <a:latin typeface="Arial" pitchFamily="34" charset="0"/>
                <a:cs typeface="Arial" pitchFamily="34" charset="0"/>
              </a:rPr>
              <a:t>:</a:t>
            </a:r>
            <a:endParaRPr lang="ar-SA" sz="3500" b="1" dirty="0">
              <a:solidFill>
                <a:srgbClr val="7030A0"/>
              </a:solidFill>
              <a:latin typeface="Arial" pitchFamily="34" charset="0"/>
              <a:cs typeface="Arial" pitchFamily="34" charset="0"/>
            </a:endParaRPr>
          </a:p>
          <a:p>
            <a:pPr marL="36576" indent="0" algn="just">
              <a:buNone/>
            </a:pPr>
            <a:r>
              <a:rPr lang="ar-SA" sz="3200" dirty="0">
                <a:latin typeface="Arial" pitchFamily="34" charset="0"/>
                <a:cs typeface="Arial" pitchFamily="34" charset="0"/>
              </a:rPr>
              <a:t>قال تعالَى: ﴿</a:t>
            </a:r>
            <a:r>
              <a:rPr lang="ar-SA" sz="3200" dirty="0">
                <a:solidFill>
                  <a:srgbClr val="FF0000"/>
                </a:solidFill>
                <a:latin typeface="Arial" pitchFamily="34" charset="0"/>
                <a:cs typeface="Arial" pitchFamily="34" charset="0"/>
              </a:rPr>
              <a:t>إِنَّ اللَّهَ يَأْمُرُكُمْ أَن تُؤَدُّوا الأَمَانَاتِ إِلَى أَهْلِهَا وَإِذَا حَكَمْتُم بَيْنَ النَّاسِ أَن تَحْكُمُوا بِالْعَدْلِ</a:t>
            </a:r>
            <a:r>
              <a:rPr lang="ar-SA" sz="3200" dirty="0">
                <a:latin typeface="Arial" pitchFamily="34" charset="0"/>
                <a:cs typeface="Arial" pitchFamily="34" charset="0"/>
              </a:rPr>
              <a:t>﴾ </a:t>
            </a:r>
            <a:r>
              <a:rPr lang="ar-SA" sz="2400" dirty="0">
                <a:solidFill>
                  <a:schemeClr val="tx1">
                    <a:lumMod val="95000"/>
                    <a:lumOff val="5000"/>
                  </a:schemeClr>
                </a:solidFill>
                <a:latin typeface="Arial" pitchFamily="34" charset="0"/>
                <a:cs typeface="Arial" pitchFamily="34" charset="0"/>
              </a:rPr>
              <a:t>[النساء: 58]. </a:t>
            </a:r>
            <a:r>
              <a:rPr lang="ar-SA" sz="3200" dirty="0">
                <a:latin typeface="Arial" pitchFamily="34" charset="0"/>
                <a:cs typeface="Arial" pitchFamily="34" charset="0"/>
              </a:rPr>
              <a:t>فالآية تأمر بالعدل بين جنس الناس لا بين أمة منهم دون </a:t>
            </a:r>
            <a:r>
              <a:rPr lang="ar-SA" sz="3200" dirty="0" smtClean="0">
                <a:latin typeface="Arial" pitchFamily="34" charset="0"/>
                <a:cs typeface="Arial" pitchFamily="34" charset="0"/>
              </a:rPr>
              <a:t>أمة</a:t>
            </a:r>
            <a:r>
              <a:rPr lang="ar-SA" sz="3200" dirty="0">
                <a:latin typeface="Arial" pitchFamily="34" charset="0"/>
                <a:cs typeface="Arial" pitchFamily="34" charset="0"/>
              </a:rPr>
              <a:t>.</a:t>
            </a:r>
            <a:endParaRPr lang="ar-SA" sz="3200" dirty="0" smtClean="0">
              <a:latin typeface="Arial" pitchFamily="34" charset="0"/>
              <a:cs typeface="Arial" pitchFamily="34" charset="0"/>
            </a:endParaRPr>
          </a:p>
          <a:p>
            <a:pPr marL="608076" indent="-571500" algn="just">
              <a:buFont typeface="Wingdings" pitchFamily="2" charset="2"/>
              <a:buChar char="v"/>
            </a:pPr>
            <a:r>
              <a:rPr lang="ar-SA" sz="3200" dirty="0">
                <a:solidFill>
                  <a:srgbClr val="002060"/>
                </a:solidFill>
                <a:latin typeface="Arial" pitchFamily="34" charset="0"/>
                <a:cs typeface="Arial" pitchFamily="34" charset="0"/>
              </a:rPr>
              <a:t>أمر الله تعالى بالعدل في مواقف كثيرة منها</a:t>
            </a:r>
            <a:r>
              <a:rPr lang="ar-SA" sz="3200" dirty="0" smtClean="0">
                <a:solidFill>
                  <a:srgbClr val="002060"/>
                </a:solidFill>
                <a:latin typeface="Arial" pitchFamily="34" charset="0"/>
                <a:cs typeface="Arial" pitchFamily="34" charset="0"/>
              </a:rPr>
              <a:t>:</a:t>
            </a:r>
            <a:endParaRPr lang="ar-SA" sz="3200" dirty="0">
              <a:solidFill>
                <a:srgbClr val="002060"/>
              </a:solidFill>
              <a:latin typeface="Arial" pitchFamily="34" charset="0"/>
              <a:cs typeface="Arial" pitchFamily="34" charset="0"/>
            </a:endParaRPr>
          </a:p>
          <a:p>
            <a:pPr marL="608076" indent="-571500" algn="just">
              <a:buFont typeface="Wingdings" pitchFamily="2" charset="2"/>
              <a:buChar char="§"/>
            </a:pPr>
            <a:r>
              <a:rPr lang="ar-SA" sz="3200" dirty="0">
                <a:solidFill>
                  <a:schemeClr val="tx1">
                    <a:lumMod val="95000"/>
                    <a:lumOff val="5000"/>
                  </a:schemeClr>
                </a:solidFill>
                <a:latin typeface="Arial" pitchFamily="34" charset="0"/>
                <a:cs typeface="Arial" pitchFamily="34" charset="0"/>
              </a:rPr>
              <a:t>وقد أمر الله رسوله صلى الله عليه وسلم، في قوله تعالَى: ﴿</a:t>
            </a:r>
            <a:r>
              <a:rPr lang="ar-SA" sz="3200" dirty="0">
                <a:solidFill>
                  <a:srgbClr val="FF0000"/>
                </a:solidFill>
                <a:latin typeface="Arial" pitchFamily="34" charset="0"/>
                <a:cs typeface="Arial" pitchFamily="34" charset="0"/>
              </a:rPr>
              <a:t>وَأُمِرْتُ لأَعْدِلَ بَيْنَكُمُ</a:t>
            </a:r>
            <a:r>
              <a:rPr lang="ar-SA" sz="3200" dirty="0">
                <a:solidFill>
                  <a:schemeClr val="tx1">
                    <a:lumMod val="95000"/>
                    <a:lumOff val="5000"/>
                  </a:schemeClr>
                </a:solidFill>
                <a:latin typeface="Arial" pitchFamily="34" charset="0"/>
                <a:cs typeface="Arial" pitchFamily="34" charset="0"/>
              </a:rPr>
              <a:t>﴾ </a:t>
            </a:r>
            <a:r>
              <a:rPr lang="ar-SA" sz="2400" dirty="0">
                <a:solidFill>
                  <a:schemeClr val="tx1">
                    <a:lumMod val="95000"/>
                    <a:lumOff val="5000"/>
                  </a:schemeClr>
                </a:solidFill>
                <a:latin typeface="Arial" pitchFamily="34" charset="0"/>
                <a:cs typeface="Arial" pitchFamily="34" charset="0"/>
              </a:rPr>
              <a:t>[الشورى: 15].</a:t>
            </a:r>
          </a:p>
          <a:p>
            <a:pPr marL="608076" indent="-571500" algn="just">
              <a:buFont typeface="Wingdings" pitchFamily="2" charset="2"/>
              <a:buChar char="§"/>
            </a:pPr>
            <a:r>
              <a:rPr lang="ar-SA" sz="3200" dirty="0">
                <a:solidFill>
                  <a:schemeClr val="tx1">
                    <a:lumMod val="95000"/>
                    <a:lumOff val="5000"/>
                  </a:schemeClr>
                </a:solidFill>
                <a:latin typeface="Arial" pitchFamily="34" charset="0"/>
                <a:cs typeface="Arial" pitchFamily="34" charset="0"/>
              </a:rPr>
              <a:t>وأمر المؤمنين بالعدل فقال</a:t>
            </a:r>
            <a:r>
              <a:rPr lang="ar-SA" sz="3200" dirty="0" smtClean="0">
                <a:solidFill>
                  <a:schemeClr val="tx1">
                    <a:lumMod val="95000"/>
                    <a:lumOff val="5000"/>
                  </a:schemeClr>
                </a:solidFill>
                <a:latin typeface="Arial" pitchFamily="34" charset="0"/>
                <a:cs typeface="Arial" pitchFamily="34" charset="0"/>
              </a:rPr>
              <a:t>:﴿</a:t>
            </a:r>
            <a:r>
              <a:rPr lang="ar-SA" sz="3200" dirty="0">
                <a:solidFill>
                  <a:srgbClr val="FF0000"/>
                </a:solidFill>
                <a:latin typeface="Arial" pitchFamily="34" charset="0"/>
                <a:cs typeface="Arial" pitchFamily="34" charset="0"/>
              </a:rPr>
              <a:t>اعْدِلُوا هُوَ أَقْرَبُ لِلتَّقْوَى</a:t>
            </a:r>
            <a:r>
              <a:rPr lang="ar-SA" sz="3200" dirty="0">
                <a:solidFill>
                  <a:schemeClr val="tx1">
                    <a:lumMod val="95000"/>
                    <a:lumOff val="5000"/>
                  </a:schemeClr>
                </a:solidFill>
                <a:latin typeface="Arial" pitchFamily="34" charset="0"/>
                <a:cs typeface="Arial" pitchFamily="34" charset="0"/>
              </a:rPr>
              <a:t>﴾ </a:t>
            </a:r>
            <a:r>
              <a:rPr lang="ar-SA" sz="2400" dirty="0">
                <a:solidFill>
                  <a:schemeClr val="tx1">
                    <a:lumMod val="95000"/>
                    <a:lumOff val="5000"/>
                  </a:schemeClr>
                </a:solidFill>
                <a:latin typeface="Arial" pitchFamily="34" charset="0"/>
                <a:cs typeface="Arial" pitchFamily="34" charset="0"/>
              </a:rPr>
              <a:t>[المائدة: 8]. </a:t>
            </a:r>
          </a:p>
          <a:p>
            <a:pPr marL="608076" indent="-571500" algn="just">
              <a:buFont typeface="Wingdings" pitchFamily="2" charset="2"/>
              <a:buChar char="§"/>
            </a:pPr>
            <a:r>
              <a:rPr lang="ar-SA" sz="3200" dirty="0">
                <a:solidFill>
                  <a:schemeClr val="tx1">
                    <a:lumMod val="95000"/>
                    <a:lumOff val="5000"/>
                  </a:schemeClr>
                </a:solidFill>
                <a:latin typeface="Arial" pitchFamily="34" charset="0"/>
                <a:cs typeface="Arial" pitchFamily="34" charset="0"/>
              </a:rPr>
              <a:t>أمرهم بالعدل في الأمور القولية فقال: ﴿</a:t>
            </a:r>
            <a:r>
              <a:rPr lang="ar-SA" sz="3200" dirty="0">
                <a:solidFill>
                  <a:srgbClr val="FF0000"/>
                </a:solidFill>
                <a:latin typeface="Arial" pitchFamily="34" charset="0"/>
                <a:cs typeface="Arial" pitchFamily="34" charset="0"/>
              </a:rPr>
              <a:t>وَإِذَا قُلْتُمْ فَاعْدِلُوا وَلَوْ كَانَ ذَا قُرْبَى</a:t>
            </a:r>
            <a:r>
              <a:rPr lang="ar-SA" sz="3200" dirty="0">
                <a:solidFill>
                  <a:schemeClr val="tx1">
                    <a:lumMod val="95000"/>
                    <a:lumOff val="5000"/>
                  </a:schemeClr>
                </a:solidFill>
                <a:latin typeface="Arial" pitchFamily="34" charset="0"/>
                <a:cs typeface="Arial" pitchFamily="34" charset="0"/>
              </a:rPr>
              <a:t>﴾ </a:t>
            </a:r>
            <a:r>
              <a:rPr lang="ar-SA" sz="2400" dirty="0">
                <a:solidFill>
                  <a:schemeClr val="tx1">
                    <a:lumMod val="95000"/>
                    <a:lumOff val="5000"/>
                  </a:schemeClr>
                </a:solidFill>
                <a:latin typeface="Arial" pitchFamily="34" charset="0"/>
                <a:cs typeface="Arial" pitchFamily="34" charset="0"/>
              </a:rPr>
              <a:t>[الأنعام: 152].</a:t>
            </a:r>
          </a:p>
          <a:p>
            <a:pPr marL="36576" indent="0" algn="just">
              <a:buNone/>
            </a:pPr>
            <a:r>
              <a:rPr lang="ar-SA" dirty="0" smtClean="0"/>
              <a:t> </a:t>
            </a:r>
            <a:endParaRPr lang="ar-SA" dirty="0"/>
          </a:p>
        </p:txBody>
      </p:sp>
    </p:spTree>
    <p:extLst>
      <p:ext uri="{BB962C8B-B14F-4D97-AF65-F5344CB8AC3E}">
        <p14:creationId xmlns:p14="http://schemas.microsoft.com/office/powerpoint/2010/main" val="1979454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7504" y="763486"/>
            <a:ext cx="9036496" cy="5977882"/>
          </a:xfrm>
        </p:spPr>
        <p:txBody>
          <a:bodyPr>
            <a:normAutofit/>
          </a:bodyPr>
          <a:lstStyle/>
          <a:p>
            <a:pPr algn="just"/>
            <a:r>
              <a:rPr lang="ar-SA" sz="3200" dirty="0">
                <a:latin typeface="Arial" pitchFamily="34" charset="0"/>
                <a:cs typeface="Arial" pitchFamily="34" charset="0"/>
              </a:rPr>
              <a:t>وأمرهم بالعدل في الأمور الفعلية فقال: ﴿</a:t>
            </a:r>
            <a:r>
              <a:rPr lang="ar-SA" sz="3200" dirty="0">
                <a:solidFill>
                  <a:srgbClr val="FF0000"/>
                </a:solidFill>
                <a:latin typeface="Arial" pitchFamily="34" charset="0"/>
                <a:cs typeface="Arial" pitchFamily="34" charset="0"/>
              </a:rPr>
              <a:t>يَأَيُّهَا الَّذِينَ آمَنُوا كُونُوا قَوَّامِينَ بِالْقِسْطِ شُهَدَاءَ لِلَّهِ وَلَوْ عَلَى أَنفُسِكُمْ أَوِ الْوَالِدَيْنِ وَالأَقْرَبِينَ</a:t>
            </a:r>
            <a:r>
              <a:rPr lang="ar-SA" sz="3200" dirty="0">
                <a:latin typeface="Arial" pitchFamily="34" charset="0"/>
                <a:cs typeface="Arial" pitchFamily="34" charset="0"/>
              </a:rPr>
              <a:t>﴾ </a:t>
            </a:r>
            <a:r>
              <a:rPr lang="ar-SA" sz="2000" dirty="0">
                <a:latin typeface="Arial" pitchFamily="34" charset="0"/>
                <a:cs typeface="Arial" pitchFamily="34" charset="0"/>
              </a:rPr>
              <a:t>[النساء: 135</a:t>
            </a:r>
            <a:r>
              <a:rPr lang="ar-SA" sz="2000" dirty="0" smtClean="0">
                <a:latin typeface="Arial" pitchFamily="34" charset="0"/>
                <a:cs typeface="Arial" pitchFamily="34" charset="0"/>
              </a:rPr>
              <a:t>].</a:t>
            </a:r>
            <a:endParaRPr lang="ar-SA" sz="2000" dirty="0">
              <a:latin typeface="Arial" pitchFamily="34" charset="0"/>
              <a:cs typeface="Arial" pitchFamily="34" charset="0"/>
            </a:endParaRPr>
          </a:p>
          <a:p>
            <a:pPr algn="just"/>
            <a:r>
              <a:rPr lang="ar-SA" sz="3200" dirty="0">
                <a:latin typeface="Arial" pitchFamily="34" charset="0"/>
                <a:cs typeface="Arial" pitchFamily="34" charset="0"/>
              </a:rPr>
              <a:t>وأمرهم بالعدل في الأمور المالية فقال: ﴿</a:t>
            </a:r>
            <a:r>
              <a:rPr lang="ar-SA" sz="3200" dirty="0">
                <a:solidFill>
                  <a:srgbClr val="FF0000"/>
                </a:solidFill>
                <a:latin typeface="Arial" pitchFamily="34" charset="0"/>
                <a:cs typeface="Arial" pitchFamily="34" charset="0"/>
              </a:rPr>
              <a:t>وَلْيَكْتُب بَّيْنَكُمْ كَاتِبٌ بِالْعَدْل</a:t>
            </a:r>
            <a:r>
              <a:rPr lang="ar-SA" sz="3200" dirty="0">
                <a:latin typeface="Arial" pitchFamily="34" charset="0"/>
                <a:cs typeface="Arial" pitchFamily="34" charset="0"/>
              </a:rPr>
              <a:t>ِ﴾ وقال: ﴿</a:t>
            </a:r>
            <a:r>
              <a:rPr lang="ar-SA" sz="3200" dirty="0">
                <a:solidFill>
                  <a:srgbClr val="FF0000"/>
                </a:solidFill>
                <a:latin typeface="Arial" pitchFamily="34" charset="0"/>
                <a:cs typeface="Arial" pitchFamily="34" charset="0"/>
              </a:rPr>
              <a:t>فَلْيُمْلِلْ وَلِيُّهُ بِالْعَدْلِ</a:t>
            </a:r>
            <a:r>
              <a:rPr lang="ar-SA" sz="3200" dirty="0">
                <a:latin typeface="Arial" pitchFamily="34" charset="0"/>
                <a:cs typeface="Arial" pitchFamily="34" charset="0"/>
              </a:rPr>
              <a:t>﴾ </a:t>
            </a:r>
            <a:r>
              <a:rPr lang="ar-SA" sz="2000" dirty="0">
                <a:latin typeface="Arial" pitchFamily="34" charset="0"/>
                <a:cs typeface="Arial" pitchFamily="34" charset="0"/>
              </a:rPr>
              <a:t>[البقرة: 282</a:t>
            </a:r>
            <a:r>
              <a:rPr lang="ar-SA" sz="2000" dirty="0" smtClean="0">
                <a:latin typeface="Arial" pitchFamily="34" charset="0"/>
                <a:cs typeface="Arial" pitchFamily="34" charset="0"/>
              </a:rPr>
              <a:t>].</a:t>
            </a:r>
            <a:endParaRPr lang="ar-SA" sz="2000" dirty="0">
              <a:latin typeface="Arial" pitchFamily="34" charset="0"/>
              <a:cs typeface="Arial" pitchFamily="34" charset="0"/>
            </a:endParaRPr>
          </a:p>
          <a:p>
            <a:pPr algn="just"/>
            <a:r>
              <a:rPr lang="ar-SA" sz="3200" dirty="0">
                <a:latin typeface="Arial" pitchFamily="34" charset="0"/>
                <a:cs typeface="Arial" pitchFamily="34" charset="0"/>
              </a:rPr>
              <a:t>وأمرهم بالعدل في الأمور القضائية فقال: ﴿</a:t>
            </a:r>
            <a:r>
              <a:rPr lang="ar-SA" sz="3200" dirty="0">
                <a:solidFill>
                  <a:srgbClr val="FF0000"/>
                </a:solidFill>
                <a:latin typeface="Arial" pitchFamily="34" charset="0"/>
                <a:cs typeface="Arial" pitchFamily="34" charset="0"/>
              </a:rPr>
              <a:t>وَأَشْهِدُوا ذَوَيْ عَدْلٍ مِنكُمْ وَأَقِيمُوا الشَّهَادَةَ لِلَّهِ</a:t>
            </a:r>
            <a:r>
              <a:rPr lang="ar-SA" sz="3200" dirty="0">
                <a:latin typeface="Arial" pitchFamily="34" charset="0"/>
                <a:cs typeface="Arial" pitchFamily="34" charset="0"/>
              </a:rPr>
              <a:t>﴾ </a:t>
            </a:r>
            <a:r>
              <a:rPr lang="ar-SA" sz="2000" dirty="0">
                <a:latin typeface="Arial" pitchFamily="34" charset="0"/>
                <a:cs typeface="Arial" pitchFamily="34" charset="0"/>
              </a:rPr>
              <a:t>[الطلاق: 2].</a:t>
            </a:r>
          </a:p>
          <a:p>
            <a:pPr algn="just"/>
            <a:r>
              <a:rPr lang="ar-SA" sz="3200" dirty="0" smtClean="0">
                <a:latin typeface="Arial" pitchFamily="34" charset="0"/>
                <a:cs typeface="Arial" pitchFamily="34" charset="0"/>
              </a:rPr>
              <a:t>وأمرهم </a:t>
            </a:r>
            <a:r>
              <a:rPr lang="ar-SA" sz="3200" dirty="0">
                <a:latin typeface="Arial" pitchFamily="34" charset="0"/>
                <a:cs typeface="Arial" pitchFamily="34" charset="0"/>
              </a:rPr>
              <a:t>بالعدل في الأمور السياسية والحكمية فقال: ﴿</a:t>
            </a:r>
            <a:r>
              <a:rPr lang="ar-SA" sz="3200" dirty="0">
                <a:solidFill>
                  <a:srgbClr val="FF0000"/>
                </a:solidFill>
                <a:latin typeface="Arial" pitchFamily="34" charset="0"/>
                <a:cs typeface="Arial" pitchFamily="34" charset="0"/>
              </a:rPr>
              <a:t>وَإِذَا حَكَمْتُم بَيْنَ النَّاسِ أَن تَحْكُمُوا بِالْعَدْلِ</a:t>
            </a:r>
            <a:r>
              <a:rPr lang="ar-SA" sz="3200" dirty="0">
                <a:latin typeface="Arial" pitchFamily="34" charset="0"/>
                <a:cs typeface="Arial" pitchFamily="34" charset="0"/>
              </a:rPr>
              <a:t>﴾ </a:t>
            </a:r>
            <a:r>
              <a:rPr lang="ar-SA" sz="2000" dirty="0">
                <a:latin typeface="Arial" pitchFamily="34" charset="0"/>
                <a:cs typeface="Arial" pitchFamily="34" charset="0"/>
              </a:rPr>
              <a:t>[النساء: 58].</a:t>
            </a:r>
          </a:p>
          <a:p>
            <a:pPr algn="just"/>
            <a:r>
              <a:rPr lang="ar-SA" sz="3200" dirty="0" smtClean="0">
                <a:latin typeface="Arial" pitchFamily="34" charset="0"/>
                <a:cs typeface="Arial" pitchFamily="34" charset="0"/>
              </a:rPr>
              <a:t>وأمرهم </a:t>
            </a:r>
            <a:r>
              <a:rPr lang="ar-SA" sz="3200" dirty="0">
                <a:latin typeface="Arial" pitchFamily="34" charset="0"/>
                <a:cs typeface="Arial" pitchFamily="34" charset="0"/>
              </a:rPr>
              <a:t>بالعدل مع الأعداء فقال: ﴿</a:t>
            </a:r>
            <a:r>
              <a:rPr lang="ar-SA" sz="3200" dirty="0">
                <a:solidFill>
                  <a:srgbClr val="FF0000"/>
                </a:solidFill>
                <a:latin typeface="Arial" pitchFamily="34" charset="0"/>
                <a:cs typeface="Arial" pitchFamily="34" charset="0"/>
              </a:rPr>
              <a:t>وَقَاتِلُوهُمْ حَتَّى لاَ تَكُونَ فِتْنَةٌ وَيَكُونَ الدِّينُ لِلَّهِ فَإِنِ انتَهَوْا فَلاَ عُدْوَانَ إِلاَّ عَلَى الظَّالِمِينَ</a:t>
            </a:r>
            <a:r>
              <a:rPr lang="ar-SA" sz="3200" dirty="0">
                <a:latin typeface="Arial" pitchFamily="34" charset="0"/>
                <a:cs typeface="Arial" pitchFamily="34" charset="0"/>
              </a:rPr>
              <a:t>﴾ </a:t>
            </a:r>
            <a:r>
              <a:rPr lang="ar-SA" sz="2000" dirty="0">
                <a:latin typeface="Arial" pitchFamily="34" charset="0"/>
                <a:cs typeface="Arial" pitchFamily="34" charset="0"/>
              </a:rPr>
              <a:t>[البقرة: 193].</a:t>
            </a:r>
          </a:p>
          <a:p>
            <a:endParaRPr lang="ar-SA" dirty="0"/>
          </a:p>
        </p:txBody>
      </p:sp>
    </p:spTree>
    <p:extLst>
      <p:ext uri="{BB962C8B-B14F-4D97-AF65-F5344CB8AC3E}">
        <p14:creationId xmlns:p14="http://schemas.microsoft.com/office/powerpoint/2010/main" val="991520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764704"/>
            <a:ext cx="8856984" cy="5904656"/>
          </a:xfrm>
        </p:spPr>
        <p:txBody>
          <a:bodyPr>
            <a:noAutofit/>
          </a:bodyPr>
          <a:lstStyle/>
          <a:p>
            <a:pPr algn="just"/>
            <a:r>
              <a:rPr lang="ar-SA" sz="3200" dirty="0" smtClean="0">
                <a:latin typeface="Arial" pitchFamily="34" charset="0"/>
                <a:cs typeface="Arial" pitchFamily="34" charset="0"/>
              </a:rPr>
              <a:t>وحذرهم </a:t>
            </a:r>
            <a:r>
              <a:rPr lang="ar-SA" sz="3200" dirty="0">
                <a:latin typeface="Arial" pitchFamily="34" charset="0"/>
                <a:cs typeface="Arial" pitchFamily="34" charset="0"/>
              </a:rPr>
              <a:t>سبحانه أن يتركوا العدل أبدًا، فقال: ﴿</a:t>
            </a:r>
            <a:r>
              <a:rPr lang="ar-SA" sz="3200" dirty="0">
                <a:solidFill>
                  <a:srgbClr val="FF0000"/>
                </a:solidFill>
                <a:latin typeface="Arial" pitchFamily="34" charset="0"/>
                <a:cs typeface="Arial" pitchFamily="34" charset="0"/>
              </a:rPr>
              <a:t>فَلاَ تَتَّبِعُوا الْهَوَى أَن تَعْدِلُوا</a:t>
            </a:r>
            <a:r>
              <a:rPr lang="ar-SA" sz="3200" dirty="0">
                <a:latin typeface="Arial" pitchFamily="34" charset="0"/>
                <a:cs typeface="Arial" pitchFamily="34" charset="0"/>
              </a:rPr>
              <a:t>﴾ </a:t>
            </a:r>
            <a:r>
              <a:rPr lang="ar-SA" sz="2000" dirty="0">
                <a:latin typeface="Arial" pitchFamily="34" charset="0"/>
                <a:cs typeface="Arial" pitchFamily="34" charset="0"/>
              </a:rPr>
              <a:t>[النساء: 135]. </a:t>
            </a:r>
            <a:endParaRPr lang="ar-SA" sz="3200" dirty="0" smtClean="0">
              <a:latin typeface="Arial" pitchFamily="34" charset="0"/>
              <a:cs typeface="Arial" pitchFamily="34" charset="0"/>
            </a:endParaRPr>
          </a:p>
          <a:p>
            <a:pPr algn="just"/>
            <a:r>
              <a:rPr lang="ar-SA" sz="3200" dirty="0">
                <a:latin typeface="Arial" pitchFamily="34" charset="0"/>
                <a:cs typeface="Arial" pitchFamily="34" charset="0"/>
              </a:rPr>
              <a:t>إن هذه العدالة لا تقوم إلا بعد أن يترسخ مفهوم المساواة بين الناس، قال تعالَى</a:t>
            </a:r>
            <a:r>
              <a:rPr lang="ar-SA" sz="3200" dirty="0" smtClean="0">
                <a:latin typeface="Arial" pitchFamily="34" charset="0"/>
                <a:cs typeface="Arial" pitchFamily="34" charset="0"/>
              </a:rPr>
              <a:t>:(</a:t>
            </a:r>
            <a:r>
              <a:rPr lang="ar-SA" sz="3200" dirty="0">
                <a:solidFill>
                  <a:srgbClr val="FF0000"/>
                </a:solidFill>
                <a:latin typeface="Arial" pitchFamily="34" charset="0"/>
                <a:cs typeface="Arial" pitchFamily="34" charset="0"/>
              </a:rPr>
              <a:t>يَأيُّهَا النَّاسُ إِنَّا خَلَقْنَاكُم مِن ذَكَرٍ وَأُنثَى وَجَعَلْنَاكُمْ شُعُوبًا وَقَبَائِلَ لِتَعَارَفُوا إِنَّ أَكْرَمَكُمْ عِندَ اللَّهِ أَتْقَاكُمْ</a:t>
            </a:r>
            <a:r>
              <a:rPr lang="ar-SA" sz="3200" dirty="0">
                <a:latin typeface="Arial" pitchFamily="34" charset="0"/>
                <a:cs typeface="Arial" pitchFamily="34" charset="0"/>
              </a:rPr>
              <a:t>) </a:t>
            </a:r>
            <a:r>
              <a:rPr lang="ar-SA" sz="2000" dirty="0">
                <a:latin typeface="Arial" pitchFamily="34" charset="0"/>
                <a:cs typeface="Arial" pitchFamily="34" charset="0"/>
              </a:rPr>
              <a:t>[الحجرات: 13</a:t>
            </a:r>
            <a:r>
              <a:rPr lang="ar-SA" sz="2000" dirty="0" smtClean="0">
                <a:latin typeface="Arial" pitchFamily="34" charset="0"/>
                <a:cs typeface="Arial" pitchFamily="34" charset="0"/>
              </a:rPr>
              <a:t>].</a:t>
            </a:r>
            <a:endParaRPr lang="ar-SA" sz="2000" dirty="0">
              <a:latin typeface="Arial" pitchFamily="34" charset="0"/>
              <a:cs typeface="Arial" pitchFamily="34" charset="0"/>
            </a:endParaRPr>
          </a:p>
          <a:p>
            <a:pPr algn="just"/>
            <a:r>
              <a:rPr lang="ar-SA" sz="3200" dirty="0">
                <a:latin typeface="Arial" pitchFamily="34" charset="0"/>
                <a:cs typeface="Arial" pitchFamily="34" charset="0"/>
              </a:rPr>
              <a:t>وكما رفع الإسلام من شأن المساواة، فقد حط من شأن العصبيات والعنصريات. </a:t>
            </a:r>
          </a:p>
          <a:p>
            <a:pPr algn="just"/>
            <a:r>
              <a:rPr lang="ar-SA" sz="3200" dirty="0">
                <a:latin typeface="Arial" pitchFamily="34" charset="0"/>
                <a:cs typeface="Arial" pitchFamily="34" charset="0"/>
              </a:rPr>
              <a:t>وإذا كان الحق ما شهدت به الأعادي، فإن أعداء الإسلام قديْمًا وحديثًا، شهدوا للحكم الإسلامي بأنه حكم العدالة والمساواة، فمنذ عهد النبوة جاء كفار بنِي إسرائيل ينشدون العدالة عند نبينا صلى الله عليه وسلم بعد أن أيسوا من تحصيلها عند قضائهم وحكامهم</a:t>
            </a:r>
            <a:r>
              <a:rPr lang="ar-SA" sz="3200" dirty="0" smtClean="0">
                <a:latin typeface="Arial" pitchFamily="34" charset="0"/>
                <a:cs typeface="Arial" pitchFamily="34" charset="0"/>
              </a:rPr>
              <a:t>.</a:t>
            </a:r>
            <a:endParaRPr lang="ar-SA" sz="3200" dirty="0">
              <a:latin typeface="Arial" pitchFamily="34" charset="0"/>
              <a:cs typeface="Arial" pitchFamily="34" charset="0"/>
            </a:endParaRPr>
          </a:p>
        </p:txBody>
      </p:sp>
    </p:spTree>
    <p:extLst>
      <p:ext uri="{BB962C8B-B14F-4D97-AF65-F5344CB8AC3E}">
        <p14:creationId xmlns:p14="http://schemas.microsoft.com/office/powerpoint/2010/main" val="1724800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700808"/>
            <a:ext cx="8712968" cy="4896544"/>
          </a:xfrm>
        </p:spPr>
        <p:txBody>
          <a:bodyPr>
            <a:normAutofit/>
          </a:bodyPr>
          <a:lstStyle/>
          <a:p>
            <a:pPr marL="36576" indent="0" algn="just">
              <a:buNone/>
            </a:pPr>
            <a:endParaRPr lang="ar-SA" sz="3200" dirty="0" smtClean="0">
              <a:solidFill>
                <a:srgbClr val="00B0F0"/>
              </a:solidFill>
              <a:latin typeface="Arial" pitchFamily="34" charset="0"/>
              <a:cs typeface="Arial" pitchFamily="34" charset="0"/>
            </a:endParaRPr>
          </a:p>
          <a:p>
            <a:pPr marL="36576" indent="0" algn="just">
              <a:buNone/>
            </a:pPr>
            <a:r>
              <a:rPr lang="ar-SA" sz="3200" b="1" dirty="0">
                <a:solidFill>
                  <a:srgbClr val="7030A0"/>
                </a:solidFill>
                <a:latin typeface="Arial" pitchFamily="34" charset="0"/>
                <a:cs typeface="Arial" pitchFamily="34" charset="0"/>
              </a:rPr>
              <a:t>السمة السادسة: نظام عالمي:</a:t>
            </a:r>
          </a:p>
          <a:p>
            <a:pPr marL="36576" indent="0" algn="just">
              <a:buNone/>
            </a:pPr>
            <a:r>
              <a:rPr lang="ar-SA" sz="3200" dirty="0">
                <a:latin typeface="Arial" pitchFamily="34" charset="0"/>
                <a:cs typeface="Arial" pitchFamily="34" charset="0"/>
              </a:rPr>
              <a:t>خصائص النظام السياسي الإسلامي ومقوماته: جعلته نظامًا عالَميًّا، تشريعاته وقوانينه صالحة لكل زمان </a:t>
            </a:r>
            <a:r>
              <a:rPr lang="ar-SA" sz="3200" dirty="0" smtClean="0">
                <a:latin typeface="Arial" pitchFamily="34" charset="0"/>
                <a:cs typeface="Arial" pitchFamily="34" charset="0"/>
              </a:rPr>
              <a:t>ومكان. </a:t>
            </a:r>
          </a:p>
          <a:p>
            <a:pPr marL="493776" indent="-457200" algn="just">
              <a:buFont typeface="Wingdings" pitchFamily="2" charset="2"/>
              <a:buChar char="v"/>
            </a:pPr>
            <a:r>
              <a:rPr lang="ar-SA" sz="3200" dirty="0" smtClean="0">
                <a:latin typeface="Arial" pitchFamily="34" charset="0"/>
                <a:cs typeface="Arial" pitchFamily="34" charset="0"/>
              </a:rPr>
              <a:t>قال تعالى </a:t>
            </a:r>
            <a:r>
              <a:rPr lang="ar-SA" sz="3200" dirty="0" smtClean="0">
                <a:latin typeface="Arial" pitchFamily="34" charset="0"/>
                <a:cs typeface="Arial" pitchFamily="34" charset="0"/>
                <a:sym typeface="Wingdings" pitchFamily="2" charset="2"/>
              </a:rPr>
              <a:t>:(</a:t>
            </a:r>
            <a:r>
              <a:rPr lang="ar-SA" sz="3200" dirty="0">
                <a:solidFill>
                  <a:srgbClr val="FF0000"/>
                </a:solidFill>
              </a:rPr>
              <a:t>وَمَا هُوَ إِلاَّ ذِكْرٌ لِّلْعَالَمِينَ.</a:t>
            </a:r>
            <a:r>
              <a:rPr lang="ar-SA" sz="3200" dirty="0" smtClean="0">
                <a:solidFill>
                  <a:srgbClr val="FF0000"/>
                </a:solidFill>
                <a:latin typeface="Arial" pitchFamily="34" charset="0"/>
                <a:cs typeface="Arial" pitchFamily="34" charset="0"/>
                <a:sym typeface="Wingdings" pitchFamily="2" charset="2"/>
              </a:rPr>
              <a:t>)</a:t>
            </a:r>
            <a:endParaRPr lang="ar-SA" sz="3200" dirty="0">
              <a:solidFill>
                <a:srgbClr val="FF0000"/>
              </a:solidFill>
              <a:latin typeface="Arial" pitchFamily="34" charset="0"/>
              <a:cs typeface="Arial" pitchFamily="34" charset="0"/>
            </a:endParaRPr>
          </a:p>
          <a:p>
            <a:pPr marL="36576" indent="0" algn="just">
              <a:buNone/>
            </a:pPr>
            <a:r>
              <a:rPr lang="ar-SA" dirty="0" smtClean="0"/>
              <a:t> </a:t>
            </a:r>
            <a:endParaRPr lang="ar-SA" dirty="0"/>
          </a:p>
        </p:txBody>
      </p:sp>
    </p:spTree>
    <p:extLst>
      <p:ext uri="{BB962C8B-B14F-4D97-AF65-F5344CB8AC3E}">
        <p14:creationId xmlns:p14="http://schemas.microsoft.com/office/powerpoint/2010/main" val="1716325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332656"/>
            <a:ext cx="8712968" cy="6408712"/>
          </a:xfrm>
        </p:spPr>
        <p:txBody>
          <a:bodyPr>
            <a:normAutofit fontScale="47500" lnSpcReduction="20000"/>
          </a:bodyPr>
          <a:lstStyle/>
          <a:p>
            <a:pPr marL="36576" indent="0">
              <a:buNone/>
            </a:pPr>
            <a:r>
              <a:rPr lang="ar-SA" sz="6700" b="1" dirty="0">
                <a:solidFill>
                  <a:srgbClr val="002060"/>
                </a:solidFill>
                <a:latin typeface="Arial" pitchFamily="34" charset="0"/>
                <a:cs typeface="Arial" pitchFamily="34" charset="0"/>
              </a:rPr>
              <a:t>أهداف النظام السياسي في الإسلام </a:t>
            </a:r>
            <a:endParaRPr lang="ar-SA" sz="6700" b="1" dirty="0" smtClean="0">
              <a:solidFill>
                <a:srgbClr val="002060"/>
              </a:solidFill>
              <a:latin typeface="Arial" pitchFamily="34" charset="0"/>
              <a:cs typeface="Arial" pitchFamily="34" charset="0"/>
            </a:endParaRPr>
          </a:p>
          <a:p>
            <a:pPr marL="36576" indent="0" algn="just">
              <a:buNone/>
            </a:pPr>
            <a:r>
              <a:rPr lang="ar-SA" sz="5900" dirty="0">
                <a:latin typeface="Arial" pitchFamily="34" charset="0"/>
                <a:cs typeface="Arial" pitchFamily="34" charset="0"/>
              </a:rPr>
              <a:t>يهدف النظام السياسي الإسلامي إلى غايات نبيلة، وأهداف سامية، أهمها:</a:t>
            </a:r>
          </a:p>
          <a:p>
            <a:pPr marL="36576" indent="0" algn="just">
              <a:buNone/>
            </a:pPr>
            <a:r>
              <a:rPr lang="ar-SA" sz="5900" b="1" dirty="0">
                <a:solidFill>
                  <a:srgbClr val="002060"/>
                </a:solidFill>
                <a:latin typeface="Arial" pitchFamily="34" charset="0"/>
                <a:cs typeface="Arial" pitchFamily="34" charset="0"/>
              </a:rPr>
              <a:t>1- إقامة الدين وتحقيق العبودية لرب </a:t>
            </a:r>
            <a:r>
              <a:rPr lang="ar-SA" sz="5900" b="1" dirty="0" smtClean="0">
                <a:solidFill>
                  <a:srgbClr val="002060"/>
                </a:solidFill>
                <a:latin typeface="Arial" pitchFamily="34" charset="0"/>
                <a:cs typeface="Arial" pitchFamily="34" charset="0"/>
              </a:rPr>
              <a:t>العالمين: </a:t>
            </a:r>
            <a:r>
              <a:rPr lang="ar-SA" sz="5900" dirty="0" smtClean="0">
                <a:latin typeface="Arial" pitchFamily="34" charset="0"/>
                <a:cs typeface="Arial" pitchFamily="34" charset="0"/>
              </a:rPr>
              <a:t>إقامة </a:t>
            </a:r>
            <a:r>
              <a:rPr lang="ar-SA" sz="5900" dirty="0">
                <a:latin typeface="Arial" pitchFamily="34" charset="0"/>
                <a:cs typeface="Arial" pitchFamily="34" charset="0"/>
              </a:rPr>
              <a:t>الدين في الأرض مقصد أساسي من مقاصد الحكم في </a:t>
            </a:r>
            <a:r>
              <a:rPr lang="ar-SA" sz="5900" dirty="0" smtClean="0">
                <a:latin typeface="Arial" pitchFamily="34" charset="0"/>
                <a:cs typeface="Arial" pitchFamily="34" charset="0"/>
              </a:rPr>
              <a:t>الإسلام. </a:t>
            </a:r>
            <a:endParaRPr lang="ar-SA" sz="5900" dirty="0" smtClean="0">
              <a:latin typeface="Arial" pitchFamily="34" charset="0"/>
              <a:cs typeface="Arial" pitchFamily="34" charset="0"/>
            </a:endParaRPr>
          </a:p>
          <a:p>
            <a:pPr marL="36576" indent="0" algn="just">
              <a:buNone/>
            </a:pPr>
            <a:r>
              <a:rPr lang="ar-SA" sz="5900" dirty="0">
                <a:latin typeface="Arial" pitchFamily="34" charset="0"/>
                <a:cs typeface="Arial" pitchFamily="34" charset="0"/>
              </a:rPr>
              <a:t>ويقول الشوكانِي:  "</a:t>
            </a:r>
            <a:r>
              <a:rPr lang="ar-SA" sz="5900" dirty="0" smtClean="0">
                <a:latin typeface="Arial" pitchFamily="34" charset="0"/>
                <a:cs typeface="Arial" pitchFamily="34" charset="0"/>
              </a:rPr>
              <a:t>إن الغرض </a:t>
            </a:r>
            <a:r>
              <a:rPr lang="ar-SA" sz="5900" dirty="0">
                <a:latin typeface="Arial" pitchFamily="34" charset="0"/>
                <a:cs typeface="Arial" pitchFamily="34" charset="0"/>
              </a:rPr>
              <a:t>المقصود للشارع من نصب الأئمة أمران : </a:t>
            </a:r>
          </a:p>
          <a:p>
            <a:pPr marL="36576" indent="0" algn="just">
              <a:buNone/>
            </a:pPr>
            <a:r>
              <a:rPr lang="ar-SA" sz="6700" b="1" dirty="0">
                <a:solidFill>
                  <a:srgbClr val="002060"/>
                </a:solidFill>
                <a:latin typeface="Arial" pitchFamily="34" charset="0"/>
                <a:cs typeface="Arial" pitchFamily="34" charset="0"/>
              </a:rPr>
              <a:t>أولهما أو أهمهما </a:t>
            </a:r>
            <a:r>
              <a:rPr lang="ar-SA" sz="5900" dirty="0">
                <a:latin typeface="Arial" pitchFamily="34" charset="0"/>
                <a:cs typeface="Arial" pitchFamily="34" charset="0"/>
              </a:rPr>
              <a:t>: إقامة منار الدين ، وتثبيت العباد على صراطه المستقيم ودفعهم عن مخُالفته ، والوقوع في مناهيه طوعًا وكرهًا.</a:t>
            </a:r>
          </a:p>
          <a:p>
            <a:pPr marL="36576" indent="0" algn="just">
              <a:buNone/>
            </a:pPr>
            <a:r>
              <a:rPr lang="ar-SA" sz="6700" b="1" dirty="0">
                <a:solidFill>
                  <a:srgbClr val="002060"/>
                </a:solidFill>
                <a:latin typeface="Arial" pitchFamily="34" charset="0"/>
                <a:cs typeface="Arial" pitchFamily="34" charset="0"/>
              </a:rPr>
              <a:t>وثانيهما : </a:t>
            </a:r>
            <a:r>
              <a:rPr lang="ar-SA" sz="5900" dirty="0">
                <a:latin typeface="Arial" pitchFamily="34" charset="0"/>
                <a:cs typeface="Arial" pitchFamily="34" charset="0"/>
              </a:rPr>
              <a:t>تدبير المسلمين في جلب مصالحهم ، ودفع المفاسد عنهم"</a:t>
            </a:r>
          </a:p>
          <a:p>
            <a:pPr marL="493776" indent="-457200" algn="just">
              <a:buFont typeface="Wingdings" pitchFamily="2" charset="2"/>
              <a:buChar char="v"/>
            </a:pPr>
            <a:r>
              <a:rPr lang="ar-SA" sz="5900" dirty="0" smtClean="0">
                <a:latin typeface="Arial" pitchFamily="34" charset="0"/>
                <a:cs typeface="Arial" pitchFamily="34" charset="0"/>
              </a:rPr>
              <a:t>ودولة </a:t>
            </a:r>
            <a:r>
              <a:rPr lang="ar-SA" sz="5900" dirty="0">
                <a:latin typeface="Arial" pitchFamily="34" charset="0"/>
                <a:cs typeface="Arial" pitchFamily="34" charset="0"/>
              </a:rPr>
              <a:t>الإسلام تَهدف أيضًا إلى تَهيئة المجتمع الإسلامي للقيام بالعبادة بالمعنَى الشامل </a:t>
            </a:r>
            <a:r>
              <a:rPr lang="ar-SA" sz="5900" dirty="0" smtClean="0">
                <a:latin typeface="Arial" pitchFamily="34" charset="0"/>
                <a:cs typeface="Arial" pitchFamily="34" charset="0"/>
              </a:rPr>
              <a:t>.</a:t>
            </a:r>
          </a:p>
          <a:p>
            <a:pPr marL="493776" indent="-457200" algn="just">
              <a:buFont typeface="Wingdings" pitchFamily="2" charset="2"/>
              <a:buChar char="v"/>
            </a:pPr>
            <a:r>
              <a:rPr lang="ar-SA" sz="5900" dirty="0" smtClean="0">
                <a:latin typeface="Arial" pitchFamily="34" charset="0"/>
                <a:cs typeface="Arial" pitchFamily="34" charset="0"/>
              </a:rPr>
              <a:t>  </a:t>
            </a:r>
            <a:r>
              <a:rPr lang="ar-SA" sz="5900" dirty="0">
                <a:latin typeface="Arial" pitchFamily="34" charset="0"/>
                <a:cs typeface="Arial" pitchFamily="34" charset="0"/>
              </a:rPr>
              <a:t>وإذا كان للعبادة أصلان:  الإخلاص والمتابعة ، فإنه مما لا شك فيه أن الدولة الإسلامية مسئولة عن حماية هذين الأصلين بمحاربة الشرك </a:t>
            </a:r>
            <a:r>
              <a:rPr lang="ar-SA" sz="5900" dirty="0" smtClean="0">
                <a:latin typeface="Arial" pitchFamily="34" charset="0"/>
                <a:cs typeface="Arial" pitchFamily="34" charset="0"/>
              </a:rPr>
              <a:t>ومقاومة البدع </a:t>
            </a:r>
            <a:r>
              <a:rPr lang="ar-SA" sz="5900" dirty="0">
                <a:latin typeface="Arial" pitchFamily="34" charset="0"/>
                <a:cs typeface="Arial" pitchFamily="34" charset="0"/>
              </a:rPr>
              <a:t>والخرافات والتيارات الفاسدة </a:t>
            </a:r>
            <a:r>
              <a:rPr lang="ar-SA" sz="5900" dirty="0" smtClean="0">
                <a:latin typeface="Arial" pitchFamily="34" charset="0"/>
                <a:cs typeface="Arial" pitchFamily="34" charset="0"/>
              </a:rPr>
              <a:t>.</a:t>
            </a:r>
          </a:p>
          <a:p>
            <a:pPr marL="493776" indent="-457200" algn="just">
              <a:buFont typeface="Wingdings" pitchFamily="2" charset="2"/>
              <a:buChar char="v"/>
            </a:pPr>
            <a:r>
              <a:rPr lang="ar-SA" sz="5900" dirty="0" smtClean="0">
                <a:latin typeface="Arial" pitchFamily="34" charset="0"/>
                <a:cs typeface="Arial" pitchFamily="34" charset="0"/>
              </a:rPr>
              <a:t>قال </a:t>
            </a:r>
            <a:r>
              <a:rPr lang="ar-SA" sz="5900" dirty="0">
                <a:latin typeface="Arial" pitchFamily="34" charset="0"/>
                <a:cs typeface="Arial" pitchFamily="34" charset="0"/>
              </a:rPr>
              <a:t>تعالَى : ﴿</a:t>
            </a:r>
            <a:r>
              <a:rPr lang="ar-SA" sz="5900" dirty="0">
                <a:solidFill>
                  <a:srgbClr val="FF0000"/>
                </a:solidFill>
                <a:latin typeface="Arial" pitchFamily="34" charset="0"/>
                <a:cs typeface="Arial" pitchFamily="34" charset="0"/>
              </a:rPr>
              <a:t>الَّذِينَ إِن مَّكَّنَّاهُمْ فِي الأَرْضِ أَقَامُوا الصَّلاَةَ وَآتَوُا الزَّكَاةَ وَأَمَرُوا بِالْمَعْرُوفِ وَنَهَوْا عَنِ الْمُنكَرِ وَلِلَّهِ عَاقِبَةُ الأُمُورِ </a:t>
            </a:r>
            <a:r>
              <a:rPr lang="ar-SA" sz="5900" dirty="0" smtClean="0">
                <a:latin typeface="Arial" pitchFamily="34" charset="0"/>
                <a:cs typeface="Arial" pitchFamily="34" charset="0"/>
              </a:rPr>
              <a:t>﴾.</a:t>
            </a:r>
            <a:endParaRPr lang="ar-SA" sz="5900" dirty="0">
              <a:latin typeface="Arial" pitchFamily="34" charset="0"/>
              <a:cs typeface="Arial" pitchFamily="34" charset="0"/>
            </a:endParaRPr>
          </a:p>
        </p:txBody>
      </p:sp>
    </p:spTree>
    <p:extLst>
      <p:ext uri="{BB962C8B-B14F-4D97-AF65-F5344CB8AC3E}">
        <p14:creationId xmlns:p14="http://schemas.microsoft.com/office/powerpoint/2010/main" val="3424667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836712"/>
            <a:ext cx="8280920" cy="5760640"/>
          </a:xfrm>
        </p:spPr>
        <p:txBody>
          <a:bodyPr>
            <a:normAutofit fontScale="92500" lnSpcReduction="20000"/>
          </a:bodyPr>
          <a:lstStyle/>
          <a:p>
            <a:pPr marL="36576" indent="0" algn="just">
              <a:buNone/>
            </a:pPr>
            <a:r>
              <a:rPr lang="ar-SA" sz="3200" b="1" dirty="0" smtClean="0">
                <a:solidFill>
                  <a:srgbClr val="002060"/>
                </a:solidFill>
                <a:latin typeface="Arial" pitchFamily="34" charset="0"/>
                <a:cs typeface="Arial" pitchFamily="34" charset="0"/>
              </a:rPr>
              <a:t>2-إقامة </a:t>
            </a:r>
            <a:r>
              <a:rPr lang="ar-SA" sz="3200" b="1" dirty="0">
                <a:solidFill>
                  <a:srgbClr val="002060"/>
                </a:solidFill>
                <a:latin typeface="Arial" pitchFamily="34" charset="0"/>
                <a:cs typeface="Arial" pitchFamily="34" charset="0"/>
              </a:rPr>
              <a:t>العدل:</a:t>
            </a:r>
            <a:r>
              <a:rPr lang="ar-SA" sz="3200" dirty="0">
                <a:latin typeface="Arial" pitchFamily="34" charset="0"/>
                <a:cs typeface="Arial" pitchFamily="34" charset="0"/>
              </a:rPr>
              <a:t> يهدف النظام السياسي الإسلامي إلى تحقيق العدالة بأوسع معانيها، وفي شتى مَجالاتِها الاجتماعية والقضائية والإدارية والسياسية والدولية، ويتضمن ذلك حماية الحقوق والحريات والمساواة.</a:t>
            </a:r>
          </a:p>
          <a:p>
            <a:pPr marL="36576" indent="0" algn="just">
              <a:buNone/>
            </a:pPr>
            <a:r>
              <a:rPr lang="ar-SA" sz="3200" b="1" dirty="0" smtClean="0">
                <a:solidFill>
                  <a:srgbClr val="002060"/>
                </a:solidFill>
                <a:latin typeface="Arial" pitchFamily="34" charset="0"/>
                <a:cs typeface="Arial" pitchFamily="34" charset="0"/>
              </a:rPr>
              <a:t>3-إصلاح </a:t>
            </a:r>
            <a:r>
              <a:rPr lang="ar-SA" sz="3200" b="1" dirty="0" smtClean="0">
                <a:solidFill>
                  <a:srgbClr val="002060"/>
                </a:solidFill>
                <a:latin typeface="Arial" pitchFamily="34" charset="0"/>
                <a:cs typeface="Arial" pitchFamily="34" charset="0"/>
              </a:rPr>
              <a:t>دينا الناس: </a:t>
            </a:r>
            <a:r>
              <a:rPr lang="ar-SA" sz="3200" dirty="0" smtClean="0">
                <a:latin typeface="Arial" pitchFamily="34" charset="0"/>
                <a:cs typeface="Arial" pitchFamily="34" charset="0"/>
              </a:rPr>
              <a:t>فليس الحكم الإسلامي حدوداً فقط أو مجرد إمامة وخلافة تجمع شمل المسلمين </a:t>
            </a:r>
            <a:r>
              <a:rPr lang="ar-SA" sz="3200" dirty="0">
                <a:latin typeface="Arial" pitchFamily="34" charset="0"/>
                <a:cs typeface="Arial" pitchFamily="34" charset="0"/>
              </a:rPr>
              <a:t>، </a:t>
            </a:r>
            <a:r>
              <a:rPr lang="ar-SA" sz="3200" dirty="0" smtClean="0">
                <a:latin typeface="Arial" pitchFamily="34" charset="0"/>
                <a:cs typeface="Arial" pitchFamily="34" charset="0"/>
              </a:rPr>
              <a:t>فالحكم الإسلامي مسئول عن إصلاح دنيا الناس في عالم الاقتصاد والاجتماع والثقافة والإعلام والتعليم، والدفاع والاختراع إلى جانب الإصلاح السياسي.</a:t>
            </a:r>
          </a:p>
          <a:p>
            <a:pPr lvl="0" algn="just">
              <a:buClr>
                <a:srgbClr val="0BD0D9"/>
              </a:buClr>
              <a:buFont typeface="Wingdings" pitchFamily="2" charset="2"/>
              <a:buChar char="v"/>
            </a:pPr>
            <a:r>
              <a:rPr lang="ar-SA" sz="3200" dirty="0">
                <a:solidFill>
                  <a:prstClr val="black"/>
                </a:solidFill>
                <a:latin typeface="Arial" pitchFamily="34" charset="0"/>
                <a:cs typeface="Arial" pitchFamily="34" charset="0"/>
              </a:rPr>
              <a:t>وإن المتأمل لجميع قواعد النظام السياسي الإسلامي وأحكامه يَجدها تَهدف إلى مقاصد </a:t>
            </a:r>
            <a:r>
              <a:rPr lang="ar-SA" sz="3200" dirty="0" smtClean="0">
                <a:solidFill>
                  <a:prstClr val="black"/>
                </a:solidFill>
                <a:latin typeface="Arial" pitchFamily="34" charset="0"/>
                <a:cs typeface="Arial" pitchFamily="34" charset="0"/>
              </a:rPr>
              <a:t>ثلاثة هي: </a:t>
            </a:r>
          </a:p>
          <a:p>
            <a:pPr marL="514350" lvl="0" indent="-514350" algn="just">
              <a:buClr>
                <a:srgbClr val="0BD0D9"/>
              </a:buClr>
              <a:buFont typeface="+mj-lt"/>
              <a:buAutoNum type="arabicPeriod"/>
            </a:pPr>
            <a:r>
              <a:rPr lang="ar-SA" sz="3200" dirty="0" smtClean="0">
                <a:solidFill>
                  <a:srgbClr val="002060"/>
                </a:solidFill>
                <a:latin typeface="Arial" pitchFamily="34" charset="0"/>
                <a:cs typeface="Arial" pitchFamily="34" charset="0"/>
              </a:rPr>
              <a:t>درء المفاسد.</a:t>
            </a:r>
          </a:p>
          <a:p>
            <a:pPr marL="514350" lvl="0" indent="-514350" algn="just">
              <a:buClr>
                <a:srgbClr val="0BD0D9"/>
              </a:buClr>
              <a:buFont typeface="+mj-lt"/>
              <a:buAutoNum type="arabicPeriod"/>
            </a:pPr>
            <a:r>
              <a:rPr lang="ar-SA" sz="3200" dirty="0" smtClean="0">
                <a:solidFill>
                  <a:srgbClr val="002060"/>
                </a:solidFill>
                <a:latin typeface="Arial" pitchFamily="34" charset="0"/>
                <a:cs typeface="Arial" pitchFamily="34" charset="0"/>
              </a:rPr>
              <a:t>جلب المصالح.</a:t>
            </a:r>
          </a:p>
          <a:p>
            <a:pPr marL="514350" lvl="0" indent="-514350" algn="just">
              <a:buClr>
                <a:srgbClr val="0BD0D9"/>
              </a:buClr>
              <a:buFont typeface="+mj-lt"/>
              <a:buAutoNum type="arabicPeriod"/>
            </a:pPr>
            <a:r>
              <a:rPr lang="ar-SA" sz="3200" dirty="0" smtClean="0">
                <a:solidFill>
                  <a:srgbClr val="002060"/>
                </a:solidFill>
                <a:latin typeface="Arial" pitchFamily="34" charset="0"/>
                <a:cs typeface="Arial" pitchFamily="34" charset="0"/>
              </a:rPr>
              <a:t> الجري </a:t>
            </a:r>
            <a:r>
              <a:rPr lang="ar-SA" sz="3200" dirty="0">
                <a:solidFill>
                  <a:srgbClr val="002060"/>
                </a:solidFill>
                <a:latin typeface="Arial" pitchFamily="34" charset="0"/>
                <a:cs typeface="Arial" pitchFamily="34" charset="0"/>
              </a:rPr>
              <a:t>على مكارم </a:t>
            </a:r>
            <a:r>
              <a:rPr lang="ar-SA" sz="3200" dirty="0" smtClean="0">
                <a:solidFill>
                  <a:srgbClr val="002060"/>
                </a:solidFill>
                <a:latin typeface="Arial" pitchFamily="34" charset="0"/>
                <a:cs typeface="Arial" pitchFamily="34" charset="0"/>
              </a:rPr>
              <a:t>الأخلاق.</a:t>
            </a:r>
            <a:endParaRPr lang="ar-SA" sz="3200"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1880724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1628800"/>
            <a:ext cx="8424937" cy="4968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533935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4959</TotalTime>
  <Words>1458</Words>
  <Application>Microsoft Office PowerPoint</Application>
  <PresentationFormat>عرض على الشاشة (3:4)‏</PresentationFormat>
  <Paragraphs>90</Paragraphs>
  <Slides>17</Slides>
  <Notes>3</Notes>
  <HiddenSlides>0</HiddenSlides>
  <MMClips>0</MMClips>
  <ScaleCrop>false</ScaleCrop>
  <HeadingPairs>
    <vt:vector size="6" baseType="variant">
      <vt:variant>
        <vt:lpstr>نسق</vt:lpstr>
      </vt:variant>
      <vt:variant>
        <vt:i4>1</vt:i4>
      </vt:variant>
      <vt:variant>
        <vt:lpstr>خوادم OLE مضمنة</vt:lpstr>
      </vt:variant>
      <vt:variant>
        <vt:i4>1</vt:i4>
      </vt:variant>
      <vt:variant>
        <vt:lpstr>عناوين الشرائح</vt:lpstr>
      </vt:variant>
      <vt:variant>
        <vt:i4>17</vt:i4>
      </vt:variant>
    </vt:vector>
  </HeadingPairs>
  <TitlesOfParts>
    <vt:vector size="19" baseType="lpstr">
      <vt:lpstr>تدفق</vt:lpstr>
      <vt:lpstr>Packager Shell Object</vt:lpstr>
      <vt:lpstr>- مصادر النظام السياسي في الإسلام : - سمات النظام السياسي الإسلامي :      (رباني - أخلاقي - عقيدي - كامل شامل عادل -عالمي)  - أهداف النظام السياسي الإسلامي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التعريف بالنظام السياسي في الإسلام</dc:title>
  <dc:creator>ebtihaj altyb eneel</dc:creator>
  <cp:lastModifiedBy>ebtihaj altyb eneel</cp:lastModifiedBy>
  <cp:revision>103</cp:revision>
  <dcterms:created xsi:type="dcterms:W3CDTF">2013-08-28T11:51:46Z</dcterms:created>
  <dcterms:modified xsi:type="dcterms:W3CDTF">2014-09-24T08:20:28Z</dcterms:modified>
</cp:coreProperties>
</file>