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sldIdLst>
    <p:sldId id="256" r:id="rId2"/>
    <p:sldId id="269" r:id="rId3"/>
    <p:sldId id="277" r:id="rId4"/>
    <p:sldId id="257" r:id="rId5"/>
    <p:sldId id="258" r:id="rId6"/>
    <p:sldId id="259" r:id="rId7"/>
    <p:sldId id="260" r:id="rId8"/>
    <p:sldId id="265" r:id="rId9"/>
    <p:sldId id="268" r:id="rId10"/>
    <p:sldId id="266" r:id="rId11"/>
    <p:sldId id="262" r:id="rId12"/>
    <p:sldId id="271" r:id="rId13"/>
    <p:sldId id="272" r:id="rId14"/>
    <p:sldId id="273" r:id="rId15"/>
    <p:sldId id="270" r:id="rId16"/>
    <p:sldId id="267" r:id="rId17"/>
    <p:sldId id="274" r:id="rId18"/>
    <p:sldId id="275" r:id="rId19"/>
    <p:sldId id="276" r:id="rId20"/>
    <p:sldId id="278" r:id="rId21"/>
    <p:sldId id="279"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066D621-A99C-413C-B5D8-D9EE14101838}" type="datetimeFigureOut">
              <a:rPr lang="ar-SA" smtClean="0"/>
              <a:t>18/12/35</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2EF5C4D-D856-419B-9B24-F090BB140563}" type="slidenum">
              <a:rPr lang="ar-SA" smtClean="0"/>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8066D621-A99C-413C-B5D8-D9EE14101838}"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066D621-A99C-413C-B5D8-D9EE14101838}"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8066D621-A99C-413C-B5D8-D9EE14101838}" type="datetimeFigureOut">
              <a:rPr lang="ar-SA" smtClean="0"/>
              <a:t>18/12/35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2EF5C4D-D856-419B-9B24-F090BB140563}" type="slidenum">
              <a:rPr lang="ar-SA" smtClean="0"/>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8066D621-A99C-413C-B5D8-D9EE14101838}" type="datetimeFigureOut">
              <a:rPr lang="ar-SA" smtClean="0"/>
              <a:t>18/12/35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8066D621-A99C-413C-B5D8-D9EE14101838}" type="datetimeFigureOut">
              <a:rPr lang="ar-SA" smtClean="0"/>
              <a:t>18/12/35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66D621-A99C-413C-B5D8-D9EE14101838}" type="datetimeFigureOut">
              <a:rPr lang="ar-SA" smtClean="0"/>
              <a:t>18/12/35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066D621-A99C-413C-B5D8-D9EE14101838}" type="datetimeFigureOut">
              <a:rPr lang="ar-SA" smtClean="0"/>
              <a:t>18/12/35</a:t>
            </a:fld>
            <a:endParaRPr lang="ar-SA"/>
          </a:p>
        </p:txBody>
      </p:sp>
      <p:sp>
        <p:nvSpPr>
          <p:cNvPr id="7" name="Slide Number Placeholder 6"/>
          <p:cNvSpPr>
            <a:spLocks noGrp="1"/>
          </p:cNvSpPr>
          <p:nvPr>
            <p:ph type="sldNum" sz="quarter" idx="12"/>
          </p:nvPr>
        </p:nvSpPr>
        <p:spPr/>
        <p:txBody>
          <a:bodyPr/>
          <a:lstStyle/>
          <a:p>
            <a:fld id="{B2EF5C4D-D856-419B-9B24-F090BB140563}" type="slidenum">
              <a:rPr lang="ar-SA" smtClean="0"/>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8066D621-A99C-413C-B5D8-D9EE14101838}" type="datetimeFigureOut">
              <a:rPr lang="ar-SA" smtClean="0"/>
              <a:t>18/12/35</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8066D621-A99C-413C-B5D8-D9EE14101838}"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8066D621-A99C-413C-B5D8-D9EE14101838}"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2EF5C4D-D856-419B-9B24-F090BB140563}"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066D621-A99C-413C-B5D8-D9EE14101838}" type="datetimeFigureOut">
              <a:rPr lang="ar-SA" smtClean="0"/>
              <a:t>18/12/35</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2EF5C4D-D856-419B-9B24-F090BB140563}"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572000" y="2492896"/>
            <a:ext cx="3529379" cy="936104"/>
          </a:xfrm>
        </p:spPr>
        <p:txBody>
          <a:bodyPr>
            <a:normAutofit fontScale="90000"/>
          </a:bodyPr>
          <a:lstStyle/>
          <a:p>
            <a:pPr algn="ctr"/>
            <a:r>
              <a:rPr lang="ar-SA" b="1" dirty="0" smtClean="0">
                <a:solidFill>
                  <a:srgbClr val="C00000"/>
                </a:solidFill>
              </a:rPr>
              <a:t>المحاضرة الرابعة</a:t>
            </a:r>
            <a:endParaRPr lang="ar-SA" b="1" dirty="0">
              <a:solidFill>
                <a:srgbClr val="C00000"/>
              </a:solidFill>
            </a:endParaRPr>
          </a:p>
        </p:txBody>
      </p:sp>
      <p:sp>
        <p:nvSpPr>
          <p:cNvPr id="3" name="عنوان فرعي 2"/>
          <p:cNvSpPr>
            <a:spLocks noGrp="1"/>
          </p:cNvSpPr>
          <p:nvPr>
            <p:ph type="subTitle" idx="1"/>
          </p:nvPr>
        </p:nvSpPr>
        <p:spPr>
          <a:xfrm>
            <a:off x="-180528" y="4293096"/>
            <a:ext cx="4860032" cy="1548661"/>
          </a:xfrm>
        </p:spPr>
        <p:txBody>
          <a:bodyPr>
            <a:noAutofit/>
          </a:bodyPr>
          <a:lstStyle/>
          <a:p>
            <a:pPr algn="ctr"/>
            <a:r>
              <a:rPr lang="ar-SA" sz="3200" b="1" dirty="0" smtClean="0">
                <a:solidFill>
                  <a:srgbClr val="C00000"/>
                </a:solidFill>
              </a:rPr>
              <a:t>أركان </a:t>
            </a:r>
            <a:r>
              <a:rPr lang="ar-SA" sz="3200" b="1" dirty="0">
                <a:solidFill>
                  <a:srgbClr val="C00000"/>
                </a:solidFill>
              </a:rPr>
              <a:t>الدولة الإسلامية :</a:t>
            </a:r>
          </a:p>
          <a:p>
            <a:pPr algn="ctr"/>
            <a:r>
              <a:rPr lang="ar-SA" sz="3200" b="1" dirty="0">
                <a:solidFill>
                  <a:srgbClr val="C00000"/>
                </a:solidFill>
              </a:rPr>
              <a:t> </a:t>
            </a:r>
            <a:r>
              <a:rPr lang="ar-SA" sz="3200" b="1" dirty="0" smtClean="0">
                <a:solidFill>
                  <a:srgbClr val="C00000"/>
                </a:solidFill>
              </a:rPr>
              <a:t>  الركن </a:t>
            </a:r>
            <a:r>
              <a:rPr lang="ar-SA" sz="3200" b="1" dirty="0">
                <a:solidFill>
                  <a:srgbClr val="C00000"/>
                </a:solidFill>
              </a:rPr>
              <a:t>الأول : </a:t>
            </a:r>
            <a:endParaRPr lang="ar-SA" sz="3200" b="1" dirty="0" smtClean="0">
              <a:solidFill>
                <a:srgbClr val="C00000"/>
              </a:solidFill>
            </a:endParaRPr>
          </a:p>
          <a:p>
            <a:pPr algn="ctr"/>
            <a:r>
              <a:rPr lang="ar-SA" sz="3200" b="1" dirty="0" smtClean="0">
                <a:solidFill>
                  <a:srgbClr val="C00000"/>
                </a:solidFill>
              </a:rPr>
              <a:t>الحكم </a:t>
            </a:r>
            <a:r>
              <a:rPr lang="ar-SA" sz="3200" b="1" dirty="0">
                <a:solidFill>
                  <a:srgbClr val="C00000"/>
                </a:solidFill>
              </a:rPr>
              <a:t>بما أنزل الله .</a:t>
            </a:r>
          </a:p>
        </p:txBody>
      </p:sp>
    </p:spTree>
    <p:extLst>
      <p:ext uri="{BB962C8B-B14F-4D97-AF65-F5344CB8AC3E}">
        <p14:creationId xmlns:p14="http://schemas.microsoft.com/office/powerpoint/2010/main" val="73766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32656"/>
            <a:ext cx="8208912" cy="1440160"/>
          </a:xfrm>
          <a:solidFill>
            <a:schemeClr val="bg2">
              <a:lumMod val="40000"/>
              <a:lumOff val="60000"/>
            </a:schemeClr>
          </a:solidFill>
          <a:ln>
            <a:solidFill>
              <a:schemeClr val="accent1"/>
            </a:solidFill>
          </a:ln>
        </p:spPr>
        <p:txBody>
          <a:bodyPr/>
          <a:lstStyle/>
          <a:p>
            <a:pPr algn="ctr"/>
            <a:r>
              <a:rPr lang="ar-SA" b="1" dirty="0">
                <a:solidFill>
                  <a:srgbClr val="C00000"/>
                </a:solidFill>
              </a:rPr>
              <a:t>أركان الدولة الإسلامية </a:t>
            </a:r>
          </a:p>
        </p:txBody>
      </p:sp>
      <p:sp>
        <p:nvSpPr>
          <p:cNvPr id="3" name="عنصر نائب للمحتوى 2"/>
          <p:cNvSpPr>
            <a:spLocks noGrp="1"/>
          </p:cNvSpPr>
          <p:nvPr>
            <p:ph idx="1"/>
          </p:nvPr>
        </p:nvSpPr>
        <p:spPr>
          <a:xfrm>
            <a:off x="395536" y="1772816"/>
            <a:ext cx="8352928" cy="4824536"/>
          </a:xfrm>
          <a:solidFill>
            <a:schemeClr val="bg2">
              <a:lumMod val="40000"/>
              <a:lumOff val="60000"/>
            </a:schemeClr>
          </a:solidFill>
        </p:spPr>
        <p:txBody>
          <a:bodyPr>
            <a:noAutofit/>
          </a:bodyPr>
          <a:lstStyle/>
          <a:p>
            <a:pPr marL="68580" indent="0" algn="just">
              <a:buNone/>
            </a:pPr>
            <a:endParaRPr lang="ar-SA" sz="3600" dirty="0" smtClean="0">
              <a:latin typeface="Arial" pitchFamily="34" charset="0"/>
              <a:cs typeface="Arial" pitchFamily="34" charset="0"/>
            </a:endParaRPr>
          </a:p>
          <a:p>
            <a:pPr algn="just"/>
            <a:r>
              <a:rPr lang="ar-SA" sz="3600" b="1" dirty="0" smtClean="0">
                <a:solidFill>
                  <a:srgbClr val="002060"/>
                </a:solidFill>
                <a:latin typeface="Arial" pitchFamily="34" charset="0"/>
                <a:cs typeface="Arial" pitchFamily="34" charset="0"/>
              </a:rPr>
              <a:t>تعريف الدولة </a:t>
            </a:r>
            <a:r>
              <a:rPr lang="ar-SA" sz="3600" dirty="0" smtClean="0">
                <a:latin typeface="Arial" pitchFamily="34" charset="0"/>
                <a:cs typeface="Arial" pitchFamily="34" charset="0"/>
              </a:rPr>
              <a:t>: جماعة بشرية تقيم بصفة مستمرة على أرض معينة، تخضع لحكومة منظمة، تدير شؤونها الداخلية والخارجية.</a:t>
            </a:r>
          </a:p>
          <a:p>
            <a:pPr algn="just"/>
            <a:r>
              <a:rPr lang="ar-SA" sz="3600" dirty="0" smtClean="0">
                <a:latin typeface="Arial" pitchFamily="34" charset="0"/>
                <a:cs typeface="Arial" pitchFamily="34" charset="0"/>
              </a:rPr>
              <a:t>يتفق </a:t>
            </a:r>
            <a:r>
              <a:rPr lang="ar-SA" sz="3600" dirty="0">
                <a:latin typeface="Arial" pitchFamily="34" charset="0"/>
                <a:cs typeface="Arial" pitchFamily="34" charset="0"/>
              </a:rPr>
              <a:t>معظم كُتَّاب السياسة والقانون على أن الأركان الأساسية للدولة </a:t>
            </a:r>
            <a:r>
              <a:rPr lang="ar-SA" sz="3600" dirty="0" smtClean="0">
                <a:latin typeface="Arial" pitchFamily="34" charset="0"/>
                <a:cs typeface="Arial" pitchFamily="34" charset="0"/>
              </a:rPr>
              <a:t>هي:</a:t>
            </a:r>
          </a:p>
          <a:p>
            <a:pPr algn="just"/>
            <a:r>
              <a:rPr lang="ar-SA" sz="3600" dirty="0" smtClean="0">
                <a:latin typeface="Arial" pitchFamily="34" charset="0"/>
                <a:cs typeface="Arial" pitchFamily="34" charset="0"/>
              </a:rPr>
              <a:t> </a:t>
            </a:r>
            <a:r>
              <a:rPr lang="ar-SA" sz="3600" dirty="0">
                <a:latin typeface="Arial" pitchFamily="34" charset="0"/>
                <a:cs typeface="Arial" pitchFamily="34" charset="0"/>
              </a:rPr>
              <a:t>السيادة</a:t>
            </a:r>
            <a:r>
              <a:rPr lang="ar-SA" sz="3600" dirty="0" smtClean="0">
                <a:latin typeface="Arial" pitchFamily="34" charset="0"/>
                <a:cs typeface="Arial" pitchFamily="34" charset="0"/>
              </a:rPr>
              <a:t>، </a:t>
            </a:r>
            <a:r>
              <a:rPr lang="ar-SA" sz="3600" dirty="0">
                <a:latin typeface="Arial" pitchFamily="34" charset="0"/>
                <a:cs typeface="Arial" pitchFamily="34" charset="0"/>
              </a:rPr>
              <a:t>والحكومة، والشعب، </a:t>
            </a:r>
            <a:r>
              <a:rPr lang="ar-SA" sz="3600" dirty="0" smtClean="0">
                <a:latin typeface="Arial" pitchFamily="34" charset="0"/>
                <a:cs typeface="Arial" pitchFamily="34" charset="0"/>
              </a:rPr>
              <a:t>والإقليم.</a:t>
            </a:r>
          </a:p>
          <a:p>
            <a:pPr marL="68580" indent="0">
              <a:buNone/>
            </a:pPr>
            <a:endParaRPr lang="ar-SA" sz="1400" dirty="0"/>
          </a:p>
        </p:txBody>
      </p:sp>
    </p:spTree>
    <p:extLst>
      <p:ext uri="{BB962C8B-B14F-4D97-AF65-F5344CB8AC3E}">
        <p14:creationId xmlns:p14="http://schemas.microsoft.com/office/powerpoint/2010/main" val="23554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32656"/>
            <a:ext cx="8208912" cy="1008112"/>
          </a:xfrm>
          <a:solidFill>
            <a:schemeClr val="bg2">
              <a:lumMod val="40000"/>
              <a:lumOff val="60000"/>
            </a:schemeClr>
          </a:solidFill>
          <a:ln>
            <a:solidFill>
              <a:schemeClr val="accent1"/>
            </a:solidFill>
          </a:ln>
        </p:spPr>
        <p:txBody>
          <a:bodyPr/>
          <a:lstStyle/>
          <a:p>
            <a:pPr algn="ctr"/>
            <a:r>
              <a:rPr lang="ar-SA" b="1" dirty="0">
                <a:solidFill>
                  <a:srgbClr val="C00000"/>
                </a:solidFill>
              </a:rPr>
              <a:t>أركان الدولة الإسلامية </a:t>
            </a:r>
          </a:p>
        </p:txBody>
      </p:sp>
      <p:sp>
        <p:nvSpPr>
          <p:cNvPr id="3" name="عنصر نائب للمحتوى 2"/>
          <p:cNvSpPr>
            <a:spLocks noGrp="1"/>
          </p:cNvSpPr>
          <p:nvPr>
            <p:ph idx="1"/>
          </p:nvPr>
        </p:nvSpPr>
        <p:spPr>
          <a:xfrm>
            <a:off x="395536" y="1268760"/>
            <a:ext cx="8352928" cy="5328592"/>
          </a:xfrm>
          <a:solidFill>
            <a:schemeClr val="bg2">
              <a:lumMod val="40000"/>
              <a:lumOff val="60000"/>
            </a:schemeClr>
          </a:solidFill>
        </p:spPr>
        <p:txBody>
          <a:bodyPr>
            <a:noAutofit/>
          </a:bodyPr>
          <a:lstStyle/>
          <a:p>
            <a:pPr algn="just"/>
            <a:endParaRPr lang="ar-SA" sz="3600" dirty="0" smtClean="0">
              <a:latin typeface="Arial" pitchFamily="34" charset="0"/>
              <a:cs typeface="Arial" pitchFamily="34" charset="0"/>
            </a:endParaRPr>
          </a:p>
          <a:p>
            <a:pPr algn="just"/>
            <a:r>
              <a:rPr lang="ar-SA" sz="3600" dirty="0">
                <a:latin typeface="Arial" pitchFamily="34" charset="0"/>
                <a:cs typeface="Arial" pitchFamily="34" charset="0"/>
              </a:rPr>
              <a:t> </a:t>
            </a:r>
            <a:r>
              <a:rPr lang="ar-SA" sz="3600" dirty="0" smtClean="0">
                <a:latin typeface="Arial" pitchFamily="34" charset="0"/>
                <a:cs typeface="Arial" pitchFamily="34" charset="0"/>
              </a:rPr>
              <a:t>فالدولة </a:t>
            </a:r>
            <a:r>
              <a:rPr lang="ar-SA" sz="3600" dirty="0">
                <a:latin typeface="Arial" pitchFamily="34" charset="0"/>
                <a:cs typeface="Arial" pitchFamily="34" charset="0"/>
              </a:rPr>
              <a:t>الإسلامية كذلك تقوم على أركان أربعة:</a:t>
            </a:r>
          </a:p>
          <a:p>
            <a:pPr marL="68580" indent="0">
              <a:buNone/>
            </a:pPr>
            <a:r>
              <a:rPr lang="ar-SA" sz="3600" dirty="0">
                <a:solidFill>
                  <a:srgbClr val="C00000"/>
                </a:solidFill>
                <a:latin typeface="Arial" pitchFamily="34" charset="0"/>
                <a:cs typeface="Arial" pitchFamily="34" charset="0"/>
              </a:rPr>
              <a:t>الركن الأول</a:t>
            </a:r>
            <a:r>
              <a:rPr lang="ar-SA" sz="3600" dirty="0">
                <a:latin typeface="Arial" pitchFamily="34" charset="0"/>
                <a:cs typeface="Arial" pitchFamily="34" charset="0"/>
              </a:rPr>
              <a:t>: </a:t>
            </a:r>
            <a:r>
              <a:rPr lang="ar-SA" sz="3600" dirty="0" smtClean="0">
                <a:latin typeface="Arial" pitchFamily="34" charset="0"/>
                <a:cs typeface="Arial" pitchFamily="34" charset="0"/>
              </a:rPr>
              <a:t>السيادة وهي لحكم الله</a:t>
            </a:r>
            <a:r>
              <a:rPr lang="ar-SA" sz="3600" dirty="0">
                <a:latin typeface="Arial" pitchFamily="34" charset="0"/>
                <a:cs typeface="Arial" pitchFamily="34" charset="0"/>
              </a:rPr>
              <a:t>.</a:t>
            </a:r>
          </a:p>
          <a:p>
            <a:pPr marL="68580" indent="0">
              <a:buNone/>
            </a:pPr>
            <a:r>
              <a:rPr lang="ar-SA" sz="3600" dirty="0">
                <a:solidFill>
                  <a:srgbClr val="C00000"/>
                </a:solidFill>
                <a:latin typeface="Arial" pitchFamily="34" charset="0"/>
                <a:cs typeface="Arial" pitchFamily="34" charset="0"/>
              </a:rPr>
              <a:t>الركن الثانِي</a:t>
            </a:r>
            <a:r>
              <a:rPr lang="ar-SA" sz="3600" dirty="0">
                <a:latin typeface="Arial" pitchFamily="34" charset="0"/>
                <a:cs typeface="Arial" pitchFamily="34" charset="0"/>
              </a:rPr>
              <a:t>: </a:t>
            </a:r>
            <a:r>
              <a:rPr lang="ar-SA" sz="3600" dirty="0" smtClean="0">
                <a:latin typeface="Arial" pitchFamily="34" charset="0"/>
                <a:cs typeface="Arial" pitchFamily="34" charset="0"/>
              </a:rPr>
              <a:t>السلطة الحاكمة.</a:t>
            </a:r>
            <a:endParaRPr lang="ar-SA" sz="3600" dirty="0">
              <a:latin typeface="Arial" pitchFamily="34" charset="0"/>
              <a:cs typeface="Arial" pitchFamily="34" charset="0"/>
            </a:endParaRPr>
          </a:p>
          <a:p>
            <a:pPr marL="68580" indent="0">
              <a:buNone/>
            </a:pPr>
            <a:r>
              <a:rPr lang="ar-SA" sz="3600" dirty="0">
                <a:solidFill>
                  <a:srgbClr val="C00000"/>
                </a:solidFill>
                <a:latin typeface="Arial" pitchFamily="34" charset="0"/>
                <a:cs typeface="Arial" pitchFamily="34" charset="0"/>
              </a:rPr>
              <a:t>الركن الثالث</a:t>
            </a:r>
            <a:r>
              <a:rPr lang="ar-SA" sz="3600" dirty="0">
                <a:latin typeface="Arial" pitchFamily="34" charset="0"/>
                <a:cs typeface="Arial" pitchFamily="34" charset="0"/>
              </a:rPr>
              <a:t>: الشعب.</a:t>
            </a:r>
          </a:p>
          <a:p>
            <a:pPr marL="68580" indent="0">
              <a:buNone/>
            </a:pPr>
            <a:r>
              <a:rPr lang="ar-SA" sz="3600" dirty="0">
                <a:solidFill>
                  <a:srgbClr val="C00000"/>
                </a:solidFill>
                <a:latin typeface="Arial" pitchFamily="34" charset="0"/>
                <a:cs typeface="Arial" pitchFamily="34" charset="0"/>
              </a:rPr>
              <a:t>الركن الرابع: </a:t>
            </a:r>
            <a:r>
              <a:rPr lang="ar-SA" sz="3600" dirty="0" smtClean="0">
                <a:latin typeface="Arial" pitchFamily="34" charset="0"/>
                <a:cs typeface="Arial" pitchFamily="34" charset="0"/>
              </a:rPr>
              <a:t>الإقليم</a:t>
            </a:r>
            <a:r>
              <a:rPr lang="ar-SA" sz="3600" dirty="0">
                <a:latin typeface="Arial" pitchFamily="34" charset="0"/>
                <a:cs typeface="Arial" pitchFamily="34" charset="0"/>
              </a:rPr>
              <a:t>.</a:t>
            </a:r>
          </a:p>
          <a:p>
            <a:endParaRPr lang="ar-SA" sz="1400" dirty="0"/>
          </a:p>
        </p:txBody>
      </p:sp>
    </p:spTree>
    <p:extLst>
      <p:ext uri="{BB962C8B-B14F-4D97-AF65-F5344CB8AC3E}">
        <p14:creationId xmlns:p14="http://schemas.microsoft.com/office/powerpoint/2010/main" val="266344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692696"/>
            <a:ext cx="7024744" cy="864096"/>
          </a:xfrm>
        </p:spPr>
        <p:txBody>
          <a:bodyPr>
            <a:normAutofit fontScale="90000"/>
          </a:bodyPr>
          <a:lstStyle/>
          <a:p>
            <a:r>
              <a:rPr lang="ar-SA" b="1" dirty="0">
                <a:solidFill>
                  <a:srgbClr val="C00000"/>
                </a:solidFill>
              </a:rPr>
              <a:t>الركن الأول: الحكم بما أنزل الله</a:t>
            </a:r>
          </a:p>
        </p:txBody>
      </p:sp>
      <p:sp>
        <p:nvSpPr>
          <p:cNvPr id="3" name="عنصر نائب للمحتوى 2"/>
          <p:cNvSpPr>
            <a:spLocks noGrp="1"/>
          </p:cNvSpPr>
          <p:nvPr>
            <p:ph idx="1"/>
          </p:nvPr>
        </p:nvSpPr>
        <p:spPr>
          <a:xfrm>
            <a:off x="539552" y="1700808"/>
            <a:ext cx="8136904" cy="4824536"/>
          </a:xfrm>
        </p:spPr>
        <p:txBody>
          <a:bodyPr>
            <a:normAutofit/>
          </a:bodyPr>
          <a:lstStyle/>
          <a:p>
            <a:pPr algn="just">
              <a:buFont typeface="Wingdings" pitchFamily="2" charset="2"/>
              <a:buChar char="Ø"/>
            </a:pPr>
            <a:r>
              <a:rPr lang="ar-SA" sz="3200" b="1" dirty="0">
                <a:solidFill>
                  <a:srgbClr val="C00000"/>
                </a:solidFill>
                <a:latin typeface="Arial" pitchFamily="34" charset="0"/>
                <a:cs typeface="Arial" pitchFamily="34" charset="0"/>
              </a:rPr>
              <a:t>يعني كُتَّابُ السياسة </a:t>
            </a:r>
            <a:r>
              <a:rPr lang="ar-SA" sz="3200" b="1" u="sng" dirty="0">
                <a:solidFill>
                  <a:srgbClr val="C00000"/>
                </a:solidFill>
                <a:latin typeface="Arial" pitchFamily="34" charset="0"/>
                <a:cs typeface="Arial" pitchFamily="34" charset="0"/>
              </a:rPr>
              <a:t>بالسيادة</a:t>
            </a:r>
            <a:r>
              <a:rPr lang="ar-SA" sz="3200" dirty="0">
                <a:latin typeface="Arial" pitchFamily="34" charset="0"/>
                <a:cs typeface="Arial" pitchFamily="34" charset="0"/>
              </a:rPr>
              <a:t>: صاحب السلطة العليا في المجتمع والدولة، وهي القضية الأولَى في أي نظام سياسي، </a:t>
            </a:r>
            <a:r>
              <a:rPr lang="ar-SA" sz="3200" dirty="0" smtClean="0">
                <a:latin typeface="Arial" pitchFamily="34" charset="0"/>
                <a:cs typeface="Arial" pitchFamily="34" charset="0"/>
              </a:rPr>
              <a:t>والسيادة في الدولة الإسلامية لحكم الله</a:t>
            </a:r>
            <a:r>
              <a:rPr lang="ar-SA" sz="3200" dirty="0">
                <a:latin typeface="Arial" pitchFamily="34" charset="0"/>
                <a:cs typeface="Arial" pitchFamily="34" charset="0"/>
              </a:rPr>
              <a:t>، </a:t>
            </a:r>
            <a:endParaRPr lang="ar-SA" sz="3200" dirty="0" smtClean="0">
              <a:latin typeface="Arial" pitchFamily="34" charset="0"/>
              <a:cs typeface="Arial" pitchFamily="34" charset="0"/>
            </a:endParaRPr>
          </a:p>
          <a:p>
            <a:pPr algn="just">
              <a:buFont typeface="Wingdings" pitchFamily="2" charset="2"/>
              <a:buChar char="Ø"/>
            </a:pPr>
            <a:r>
              <a:rPr lang="ar-SA" sz="3200" dirty="0" smtClean="0">
                <a:latin typeface="Arial" pitchFamily="34" charset="0"/>
                <a:cs typeface="Arial" pitchFamily="34" charset="0"/>
              </a:rPr>
              <a:t>وتفصيل </a:t>
            </a:r>
            <a:r>
              <a:rPr lang="ar-SA" sz="3200" dirty="0">
                <a:latin typeface="Arial" pitchFamily="34" charset="0"/>
                <a:cs typeface="Arial" pitchFamily="34" charset="0"/>
              </a:rPr>
              <a:t>القول في </a:t>
            </a:r>
            <a:r>
              <a:rPr lang="ar-SA" sz="3200" dirty="0" smtClean="0">
                <a:latin typeface="Arial" pitchFamily="34" charset="0"/>
                <a:cs typeface="Arial" pitchFamily="34" charset="0"/>
              </a:rPr>
              <a:t>السيادة  </a:t>
            </a:r>
            <a:r>
              <a:rPr lang="ar-SA" sz="3200" dirty="0">
                <a:latin typeface="Arial" pitchFamily="34" charset="0"/>
                <a:cs typeface="Arial" pitchFamily="34" charset="0"/>
              </a:rPr>
              <a:t>بِما يلي:</a:t>
            </a:r>
          </a:p>
          <a:p>
            <a:pPr marL="68580" indent="0" algn="just">
              <a:buNone/>
            </a:pPr>
            <a:r>
              <a:rPr lang="ar-SA" sz="3200" dirty="0" smtClean="0">
                <a:latin typeface="Arial" pitchFamily="34" charset="0"/>
                <a:cs typeface="Arial" pitchFamily="34" charset="0"/>
              </a:rPr>
              <a:t>1- </a:t>
            </a:r>
            <a:r>
              <a:rPr lang="ar-SA" sz="3200" dirty="0">
                <a:latin typeface="Arial" pitchFamily="34" charset="0"/>
                <a:cs typeface="Arial" pitchFamily="34" charset="0"/>
              </a:rPr>
              <a:t>وجوب الحكم بِما أنزل الله.</a:t>
            </a:r>
          </a:p>
          <a:p>
            <a:pPr marL="68580" indent="0" algn="just">
              <a:buNone/>
            </a:pPr>
            <a:r>
              <a:rPr lang="ar-SA" sz="3200" dirty="0">
                <a:latin typeface="Arial" pitchFamily="34" charset="0"/>
                <a:cs typeface="Arial" pitchFamily="34" charset="0"/>
              </a:rPr>
              <a:t>2- الحكم بغير ما أنزل الله.</a:t>
            </a:r>
          </a:p>
          <a:p>
            <a:pPr marL="68580" indent="0" algn="just">
              <a:buNone/>
            </a:pPr>
            <a:r>
              <a:rPr lang="ar-SA" sz="3200" dirty="0">
                <a:latin typeface="Arial" pitchFamily="34" charset="0"/>
                <a:cs typeface="Arial" pitchFamily="34" charset="0"/>
              </a:rPr>
              <a:t>3- الطريق إلى الحكم بِما أنزل الله.</a:t>
            </a:r>
          </a:p>
          <a:p>
            <a:pPr>
              <a:buFont typeface="Wingdings" pitchFamily="2" charset="2"/>
              <a:buChar char="Ø"/>
            </a:pPr>
            <a:endParaRPr lang="ar-SA"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37112"/>
            <a:ext cx="3491880" cy="242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474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000"/>
                                        <p:tgtEl>
                                          <p:spTgt spid="3">
                                            <p:txEl>
                                              <p:pRg st="4" end="4"/>
                                            </p:txEl>
                                          </p:spTgt>
                                        </p:tgtEl>
                                      </p:cBhvr>
                                    </p:animEffect>
                                    <p:anim calcmode="lin" valueType="num">
                                      <p:cBhvr>
                                        <p:cTn id="3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1027"/>
                                        </p:tgtEl>
                                        <p:attrNameLst>
                                          <p:attrName>style.visibility</p:attrName>
                                        </p:attrNameLst>
                                      </p:cBhvr>
                                      <p:to>
                                        <p:strVal val="visible"/>
                                      </p:to>
                                    </p:set>
                                    <p:animEffect transition="in" filter="wheel(1)">
                                      <p:cBhvr>
                                        <p:cTn id="44"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404664"/>
            <a:ext cx="7024744" cy="1008112"/>
          </a:xfrm>
        </p:spPr>
        <p:txBody>
          <a:bodyPr>
            <a:normAutofit fontScale="90000"/>
          </a:bodyPr>
          <a:lstStyle/>
          <a:p>
            <a:r>
              <a:rPr lang="ar-SA" b="1" dirty="0">
                <a:solidFill>
                  <a:srgbClr val="C00000"/>
                </a:solidFill>
              </a:rPr>
              <a:t>أولاً: وجوب الحكم بما أنزل الله </a:t>
            </a:r>
          </a:p>
        </p:txBody>
      </p:sp>
      <p:sp>
        <p:nvSpPr>
          <p:cNvPr id="3" name="عنصر نائب للمحتوى 2"/>
          <p:cNvSpPr>
            <a:spLocks noGrp="1"/>
          </p:cNvSpPr>
          <p:nvPr>
            <p:ph idx="1"/>
          </p:nvPr>
        </p:nvSpPr>
        <p:spPr>
          <a:xfrm>
            <a:off x="467544" y="1772816"/>
            <a:ext cx="8280920" cy="5085184"/>
          </a:xfrm>
        </p:spPr>
        <p:txBody>
          <a:bodyPr>
            <a:normAutofit/>
          </a:bodyPr>
          <a:lstStyle/>
          <a:p>
            <a:pPr algn="just">
              <a:buFont typeface="Wingdings" pitchFamily="2" charset="2"/>
              <a:buChar char="v"/>
            </a:pPr>
            <a:r>
              <a:rPr lang="ar-SA" sz="3200" dirty="0">
                <a:latin typeface="Arial" pitchFamily="34" charset="0"/>
                <a:cs typeface="Arial" pitchFamily="34" charset="0"/>
              </a:rPr>
              <a:t>إن تحكيم شرع الله -جل وعلا- والتحاكم إليه مِما أوجبه الله ورسوله، إنه مقتضى العبودية لله، والشهادة بالرسالة لنبيه </a:t>
            </a:r>
            <a:r>
              <a:rPr lang="ar-SA" sz="3200" dirty="0" smtClean="0">
                <a:latin typeface="Arial" pitchFamily="34" charset="0"/>
                <a:cs typeface="Arial" pitchFamily="34" charset="0"/>
              </a:rPr>
              <a:t>صلى الله عليه وسلم، </a:t>
            </a:r>
            <a:r>
              <a:rPr lang="ar-SA" sz="3200" dirty="0">
                <a:latin typeface="Arial" pitchFamily="34" charset="0"/>
                <a:cs typeface="Arial" pitchFamily="34" charset="0"/>
              </a:rPr>
              <a:t>وإن الإعراض عن ذلك "أو شيء منه" موجب لعذاب الله </a:t>
            </a:r>
            <a:r>
              <a:rPr lang="ar-SA" sz="3200" dirty="0" smtClean="0">
                <a:latin typeface="Arial" pitchFamily="34" charset="0"/>
                <a:cs typeface="Arial" pitchFamily="34" charset="0"/>
              </a:rPr>
              <a:t>وعقابه.</a:t>
            </a:r>
          </a:p>
          <a:p>
            <a:pPr marL="68580" indent="0" algn="just">
              <a:buNone/>
            </a:pPr>
            <a:endParaRPr lang="ar-SA" sz="1000" dirty="0" smtClean="0">
              <a:latin typeface="Arial" pitchFamily="34" charset="0"/>
              <a:cs typeface="Arial" pitchFamily="34" charset="0"/>
            </a:endParaRPr>
          </a:p>
          <a:p>
            <a:pPr algn="just">
              <a:buFont typeface="Wingdings" pitchFamily="2" charset="2"/>
              <a:buChar char="v"/>
            </a:pPr>
            <a:r>
              <a:rPr lang="ar-SA" sz="3200" dirty="0">
                <a:latin typeface="Arial" pitchFamily="34" charset="0"/>
                <a:cs typeface="Arial" pitchFamily="34" charset="0"/>
              </a:rPr>
              <a:t>قوله تعالى: ﴿</a:t>
            </a:r>
            <a:r>
              <a:rPr lang="ar-SA" sz="3200" dirty="0">
                <a:solidFill>
                  <a:srgbClr val="FF0000"/>
                </a:solidFill>
                <a:latin typeface="Arial" pitchFamily="34" charset="0"/>
                <a:cs typeface="Arial" pitchFamily="34" charset="0"/>
              </a:rPr>
              <a:t>فَإِن تَنَازَعْتُمْ فِي شَيْءٍ فَرُدُّوهُ إِلَى اللَّهِ وَالرَّسُولِ</a:t>
            </a:r>
            <a:r>
              <a:rPr lang="ar-SA" sz="3200" dirty="0">
                <a:latin typeface="Arial" pitchFamily="34" charset="0"/>
                <a:cs typeface="Arial" pitchFamily="34" charset="0"/>
              </a:rPr>
              <a:t>﴾ </a:t>
            </a:r>
            <a:r>
              <a:rPr lang="ar-SA" dirty="0">
                <a:latin typeface="Arial" pitchFamily="34" charset="0"/>
                <a:cs typeface="Arial" pitchFamily="34" charset="0"/>
              </a:rPr>
              <a:t>[النساء: 59]. </a:t>
            </a:r>
            <a:endParaRPr lang="ar-SA" dirty="0" smtClean="0">
              <a:latin typeface="Arial" pitchFamily="34" charset="0"/>
              <a:cs typeface="Arial" pitchFamily="34" charset="0"/>
            </a:endParaRPr>
          </a:p>
          <a:p>
            <a:pPr marL="68580" indent="0" algn="just">
              <a:buNone/>
            </a:pPr>
            <a:endParaRPr lang="ar-SA" sz="1400" dirty="0" smtClean="0">
              <a:latin typeface="Arial" pitchFamily="34" charset="0"/>
              <a:cs typeface="Arial" pitchFamily="34" charset="0"/>
            </a:endParaRPr>
          </a:p>
          <a:p>
            <a:pPr algn="just">
              <a:buFont typeface="Wingdings" pitchFamily="2" charset="2"/>
              <a:buChar char="v"/>
            </a:pPr>
            <a:r>
              <a:rPr lang="ar-SA" sz="3200" dirty="0">
                <a:latin typeface="Arial" pitchFamily="34" charset="0"/>
                <a:cs typeface="Arial" pitchFamily="34" charset="0"/>
              </a:rPr>
              <a:t>و</a:t>
            </a:r>
            <a:r>
              <a:rPr lang="ar-SA" sz="3200" dirty="0" smtClean="0">
                <a:latin typeface="Arial" pitchFamily="34" charset="0"/>
                <a:cs typeface="Arial" pitchFamily="34" charset="0"/>
              </a:rPr>
              <a:t>قوله: </a:t>
            </a:r>
            <a:r>
              <a:rPr lang="ar-SA" sz="3200" dirty="0">
                <a:latin typeface="Arial" pitchFamily="34" charset="0"/>
                <a:cs typeface="Arial" pitchFamily="34" charset="0"/>
              </a:rPr>
              <a:t>﴿</a:t>
            </a:r>
            <a:r>
              <a:rPr lang="ar-SA" sz="3200" dirty="0">
                <a:solidFill>
                  <a:srgbClr val="FF0000"/>
                </a:solidFill>
                <a:latin typeface="Arial" pitchFamily="34" charset="0"/>
                <a:cs typeface="Arial" pitchFamily="34" charset="0"/>
              </a:rPr>
              <a:t>وَمَا كَانَ لِمُؤْمِنٍ </a:t>
            </a:r>
            <a:r>
              <a:rPr lang="ar-SA" sz="3200" dirty="0" smtClean="0">
                <a:solidFill>
                  <a:srgbClr val="FF0000"/>
                </a:solidFill>
                <a:latin typeface="Arial" pitchFamily="34" charset="0"/>
                <a:cs typeface="Arial" pitchFamily="34" charset="0"/>
              </a:rPr>
              <a:t>وَلاَ مُؤْمِنَةٍ </a:t>
            </a:r>
            <a:r>
              <a:rPr lang="ar-SA" sz="3200" dirty="0">
                <a:solidFill>
                  <a:srgbClr val="FF0000"/>
                </a:solidFill>
                <a:latin typeface="Arial" pitchFamily="34" charset="0"/>
                <a:cs typeface="Arial" pitchFamily="34" charset="0"/>
              </a:rPr>
              <a:t>إِذَا قَضَى اللَّهُ وَرَسُولُهُ أَمْرًا أَن يَكُونَ لَهُمُ الْخِيَرَةُ مِنْ أَمْرِهِمْ</a:t>
            </a:r>
            <a:r>
              <a:rPr lang="ar-SA" sz="3200" dirty="0">
                <a:latin typeface="Arial" pitchFamily="34" charset="0"/>
                <a:cs typeface="Arial" pitchFamily="34" charset="0"/>
              </a:rPr>
              <a:t>﴾ </a:t>
            </a:r>
            <a:r>
              <a:rPr lang="ar-SA" sz="1800" dirty="0">
                <a:latin typeface="Arial" pitchFamily="34" charset="0"/>
                <a:cs typeface="Arial" pitchFamily="34" charset="0"/>
              </a:rPr>
              <a:t>[الأحزاب: 36]. </a:t>
            </a:r>
          </a:p>
        </p:txBody>
      </p:sp>
    </p:spTree>
    <p:extLst>
      <p:ext uri="{BB962C8B-B14F-4D97-AF65-F5344CB8AC3E}">
        <p14:creationId xmlns:p14="http://schemas.microsoft.com/office/powerpoint/2010/main" val="195821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052736"/>
            <a:ext cx="8208912" cy="5472608"/>
          </a:xfrm>
        </p:spPr>
        <p:txBody>
          <a:bodyPr>
            <a:normAutofit/>
          </a:bodyPr>
          <a:lstStyle/>
          <a:p>
            <a:pPr algn="just">
              <a:buFont typeface="Wingdings" pitchFamily="2" charset="2"/>
              <a:buChar char="v"/>
            </a:pPr>
            <a:endParaRPr lang="ar-SA" sz="3200" dirty="0" smtClean="0">
              <a:latin typeface="Arial" pitchFamily="34" charset="0"/>
              <a:cs typeface="Arial" pitchFamily="34" charset="0"/>
            </a:endParaRPr>
          </a:p>
          <a:p>
            <a:pPr algn="just">
              <a:buFont typeface="Wingdings" pitchFamily="2" charset="2"/>
              <a:buChar char="v"/>
            </a:pPr>
            <a:r>
              <a:rPr lang="ar-SA" sz="3200" dirty="0" smtClean="0">
                <a:latin typeface="Arial" pitchFamily="34" charset="0"/>
                <a:cs typeface="Arial" pitchFamily="34" charset="0"/>
              </a:rPr>
              <a:t>وقال </a:t>
            </a:r>
            <a:r>
              <a:rPr lang="ar-SA" sz="3200" dirty="0">
                <a:latin typeface="Arial" pitchFamily="34" charset="0"/>
                <a:cs typeface="Arial" pitchFamily="34" charset="0"/>
              </a:rPr>
              <a:t>الله تعالَى: ﴿</a:t>
            </a:r>
            <a:r>
              <a:rPr lang="ar-SA" sz="3200" dirty="0">
                <a:solidFill>
                  <a:srgbClr val="FF0000"/>
                </a:solidFill>
                <a:latin typeface="Arial" pitchFamily="34" charset="0"/>
                <a:cs typeface="Arial" pitchFamily="34" charset="0"/>
              </a:rPr>
              <a:t>وَأَنزَلْنَا إِلَيْكَ الْكِتَابَ بِالْحَقِّ مُصَدِّقًا لِمَا بَيْنَ يَدَيْهِ مِنَ الْكِتَابِ وَمُهَيْمِنًا عَلَيْهِ فَاحْكُم بَيْنَهُم بِمَا أَنزَلَ اللَّهُ </a:t>
            </a:r>
            <a:r>
              <a:rPr lang="ar-SA" sz="3200" dirty="0" smtClean="0">
                <a:solidFill>
                  <a:srgbClr val="FF0000"/>
                </a:solidFill>
                <a:latin typeface="Arial" pitchFamily="34" charset="0"/>
                <a:cs typeface="Arial" pitchFamily="34" charset="0"/>
              </a:rPr>
              <a:t>وَلاَ </a:t>
            </a:r>
            <a:r>
              <a:rPr lang="ar-SA" sz="3200" dirty="0">
                <a:solidFill>
                  <a:srgbClr val="FF0000"/>
                </a:solidFill>
                <a:latin typeface="Arial" pitchFamily="34" charset="0"/>
                <a:cs typeface="Arial" pitchFamily="34" charset="0"/>
              </a:rPr>
              <a:t>تَتَّبِعْ أَهْواءَهُمْ عَمَّا جَاءَكَ مِنَ الْحَقِّ</a:t>
            </a:r>
            <a:r>
              <a:rPr lang="ar-SA" sz="3200" dirty="0">
                <a:latin typeface="Arial" pitchFamily="34" charset="0"/>
                <a:cs typeface="Arial" pitchFamily="34" charset="0"/>
              </a:rPr>
              <a:t>﴾ </a:t>
            </a:r>
            <a:r>
              <a:rPr lang="ar-SA" sz="2000" dirty="0">
                <a:latin typeface="Arial" pitchFamily="34" charset="0"/>
                <a:cs typeface="Arial" pitchFamily="34" charset="0"/>
              </a:rPr>
              <a:t>[المائدة: 48</a:t>
            </a:r>
            <a:r>
              <a:rPr lang="ar-SA" sz="2000" dirty="0" smtClean="0">
                <a:latin typeface="Arial" pitchFamily="34" charset="0"/>
                <a:cs typeface="Arial" pitchFamily="34" charset="0"/>
              </a:rPr>
              <a:t>].</a:t>
            </a:r>
            <a:endParaRPr lang="ar-SA" sz="3200" dirty="0" smtClean="0">
              <a:latin typeface="Arial" pitchFamily="34" charset="0"/>
              <a:cs typeface="Arial" pitchFamily="34" charset="0"/>
            </a:endParaRPr>
          </a:p>
          <a:p>
            <a:pPr marL="68580" indent="0" algn="just">
              <a:buNone/>
            </a:pPr>
            <a:endParaRPr lang="ar-SA" sz="3200" dirty="0" smtClean="0">
              <a:latin typeface="Arial" pitchFamily="34" charset="0"/>
              <a:cs typeface="Arial" pitchFamily="34" charset="0"/>
            </a:endParaRPr>
          </a:p>
          <a:p>
            <a:pPr algn="just">
              <a:buFont typeface="Wingdings" pitchFamily="2" charset="2"/>
              <a:buChar char="v"/>
            </a:pPr>
            <a:r>
              <a:rPr lang="ar-SA" sz="3200" dirty="0">
                <a:latin typeface="Arial" pitchFamily="34" charset="0"/>
                <a:cs typeface="Arial" pitchFamily="34" charset="0"/>
              </a:rPr>
              <a:t>ولا يكفي </a:t>
            </a:r>
            <a:r>
              <a:rPr lang="ar-SA" sz="3200" dirty="0" smtClean="0">
                <a:latin typeface="Arial" pitchFamily="34" charset="0"/>
                <a:cs typeface="Arial" pitchFamily="34" charset="0"/>
              </a:rPr>
              <a:t>في </a:t>
            </a:r>
            <a:r>
              <a:rPr lang="ar-SA" sz="3200" dirty="0">
                <a:latin typeface="Arial" pitchFamily="34" charset="0"/>
                <a:cs typeface="Arial" pitchFamily="34" charset="0"/>
              </a:rPr>
              <a:t>حصول الإيمان حتى يزول الحرج من نفوسهم بِما حكم به في ذلك أيضًا حتى يحصل منهم الرضا والتسليم فقال تعالَى: ﴿</a:t>
            </a:r>
            <a:r>
              <a:rPr lang="ar-SA" sz="3200" dirty="0" smtClean="0">
                <a:solidFill>
                  <a:srgbClr val="FF0000"/>
                </a:solidFill>
                <a:latin typeface="Arial" pitchFamily="34" charset="0"/>
                <a:cs typeface="Arial" pitchFamily="34" charset="0"/>
              </a:rPr>
              <a:t>فَلاَ وَرَبِّكَ لاَ </a:t>
            </a:r>
            <a:r>
              <a:rPr lang="ar-SA" sz="3200" dirty="0">
                <a:solidFill>
                  <a:srgbClr val="FF0000"/>
                </a:solidFill>
                <a:latin typeface="Arial" pitchFamily="34" charset="0"/>
                <a:cs typeface="Arial" pitchFamily="34" charset="0"/>
              </a:rPr>
              <a:t>يُؤْمِنُونَ حَتَّى يُحَكِّمُوكَ فِيمَا شَجَرَ بَيْنَهُمْ ثُمَّ </a:t>
            </a:r>
            <a:r>
              <a:rPr lang="ar-SA" sz="3200" dirty="0" smtClean="0">
                <a:solidFill>
                  <a:srgbClr val="FF0000"/>
                </a:solidFill>
                <a:latin typeface="Arial" pitchFamily="34" charset="0"/>
                <a:cs typeface="Arial" pitchFamily="34" charset="0"/>
              </a:rPr>
              <a:t>لاَ يَجِدُوا </a:t>
            </a:r>
            <a:r>
              <a:rPr lang="ar-SA" sz="3200" dirty="0">
                <a:solidFill>
                  <a:srgbClr val="FF0000"/>
                </a:solidFill>
                <a:latin typeface="Arial" pitchFamily="34" charset="0"/>
                <a:cs typeface="Arial" pitchFamily="34" charset="0"/>
              </a:rPr>
              <a:t>فِي أَنفُسِهِمْ حَرَجًا مِمَّا قَضَيْتَ وَيُسَلِّمُوا تَسْلِيمًا</a:t>
            </a:r>
            <a:r>
              <a:rPr lang="ar-SA" sz="3200" dirty="0">
                <a:latin typeface="Arial" pitchFamily="34" charset="0"/>
                <a:cs typeface="Arial" pitchFamily="34" charset="0"/>
              </a:rPr>
              <a:t>﴾  </a:t>
            </a:r>
            <a:r>
              <a:rPr lang="ar-SA" sz="2000" dirty="0">
                <a:latin typeface="Arial" pitchFamily="34" charset="0"/>
                <a:cs typeface="Arial" pitchFamily="34" charset="0"/>
              </a:rPr>
              <a:t>[النساء: 65].</a:t>
            </a:r>
          </a:p>
        </p:txBody>
      </p:sp>
    </p:spTree>
    <p:extLst>
      <p:ext uri="{BB962C8B-B14F-4D97-AF65-F5344CB8AC3E}">
        <p14:creationId xmlns:p14="http://schemas.microsoft.com/office/powerpoint/2010/main" val="156705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692696"/>
            <a:ext cx="8208912" cy="5760640"/>
          </a:xfrm>
        </p:spPr>
        <p:txBody>
          <a:bodyPr>
            <a:normAutofit fontScale="77500" lnSpcReduction="20000"/>
          </a:bodyPr>
          <a:lstStyle/>
          <a:p>
            <a:pPr marL="68580" indent="0" algn="ctr">
              <a:buNone/>
            </a:pPr>
            <a:r>
              <a:rPr lang="ar-SA" sz="3600" b="1" dirty="0" smtClean="0">
                <a:solidFill>
                  <a:srgbClr val="C00000"/>
                </a:solidFill>
              </a:rPr>
              <a:t>المطلوب </a:t>
            </a:r>
            <a:r>
              <a:rPr lang="ar-SA" sz="3600" b="1" dirty="0">
                <a:solidFill>
                  <a:srgbClr val="C00000"/>
                </a:solidFill>
              </a:rPr>
              <a:t>شرعًا لتحقيق هذا الركن الركين</a:t>
            </a:r>
            <a:r>
              <a:rPr lang="ar-SA" sz="3600" b="1" dirty="0" smtClean="0">
                <a:solidFill>
                  <a:srgbClr val="C00000"/>
                </a:solidFill>
              </a:rPr>
              <a:t>:</a:t>
            </a:r>
          </a:p>
          <a:p>
            <a:pPr marL="68580" indent="0" algn="ctr">
              <a:buNone/>
            </a:pPr>
            <a:endParaRPr lang="ar-SA" sz="1300" b="1" dirty="0" smtClean="0">
              <a:solidFill>
                <a:srgbClr val="C00000"/>
              </a:solidFill>
            </a:endParaRPr>
          </a:p>
          <a:p>
            <a:pPr marL="68580" indent="0" algn="ctr">
              <a:buNone/>
            </a:pPr>
            <a:endParaRPr lang="ar-SA" b="1" dirty="0" smtClean="0">
              <a:solidFill>
                <a:srgbClr val="C00000"/>
              </a:solidFill>
            </a:endParaRPr>
          </a:p>
          <a:p>
            <a:pPr marL="68580" indent="0" algn="just">
              <a:buNone/>
            </a:pPr>
            <a:r>
              <a:rPr lang="ar-SA" dirty="0" smtClean="0"/>
              <a:t>1</a:t>
            </a:r>
            <a:r>
              <a:rPr lang="ar-SA" sz="4100" dirty="0" smtClean="0">
                <a:latin typeface="Arial" pitchFamily="34" charset="0"/>
                <a:cs typeface="Arial" pitchFamily="34" charset="0"/>
              </a:rPr>
              <a:t>- التزام الدولة عقيدة أهل السنة والجماعة المتلقاة من الكتاب والسنة وما عليه سلف الأمة.</a:t>
            </a:r>
          </a:p>
          <a:p>
            <a:pPr marL="68580" indent="0" algn="just">
              <a:buNone/>
            </a:pPr>
            <a:endParaRPr lang="ar-SA" sz="1400" dirty="0" smtClean="0">
              <a:latin typeface="Arial" pitchFamily="34" charset="0"/>
              <a:cs typeface="Arial" pitchFamily="34" charset="0"/>
            </a:endParaRPr>
          </a:p>
          <a:p>
            <a:pPr marL="68580" indent="0" algn="just">
              <a:buNone/>
            </a:pPr>
            <a:r>
              <a:rPr lang="ar-SA" sz="4100" dirty="0" smtClean="0">
                <a:latin typeface="Arial" pitchFamily="34" charset="0"/>
                <a:cs typeface="Arial" pitchFamily="34" charset="0"/>
              </a:rPr>
              <a:t>2- والتزام الأحكام المعلومة من الدين بالضرورة.</a:t>
            </a:r>
          </a:p>
          <a:p>
            <a:pPr marL="68580" indent="0" algn="just">
              <a:buNone/>
            </a:pPr>
            <a:endParaRPr lang="ar-SA" sz="1400" dirty="0" smtClean="0">
              <a:latin typeface="Arial" pitchFamily="34" charset="0"/>
              <a:cs typeface="Arial" pitchFamily="34" charset="0"/>
            </a:endParaRPr>
          </a:p>
          <a:p>
            <a:pPr marL="68580" indent="0" algn="just">
              <a:buNone/>
            </a:pPr>
            <a:r>
              <a:rPr lang="ar-SA" sz="4100" dirty="0" smtClean="0">
                <a:latin typeface="Arial" pitchFamily="34" charset="0"/>
                <a:cs typeface="Arial" pitchFamily="34" charset="0"/>
              </a:rPr>
              <a:t>3- تحليل ما أحله الله ورسوله، وتحريم ما حرمه الله ورسوله، وإيجاب العقاب المقرر لما حرمه الله ورسوله.</a:t>
            </a:r>
          </a:p>
          <a:p>
            <a:pPr marL="68580" indent="0" algn="just">
              <a:buNone/>
            </a:pPr>
            <a:endParaRPr lang="ar-SA" sz="1300" dirty="0" smtClean="0">
              <a:latin typeface="Arial" pitchFamily="34" charset="0"/>
              <a:cs typeface="Arial" pitchFamily="34" charset="0"/>
            </a:endParaRPr>
          </a:p>
          <a:p>
            <a:pPr marL="68580" indent="0" algn="just">
              <a:buNone/>
            </a:pPr>
            <a:r>
              <a:rPr lang="ar-SA" sz="4100" dirty="0" smtClean="0">
                <a:latin typeface="Arial" pitchFamily="34" charset="0"/>
                <a:cs typeface="Arial" pitchFamily="34" charset="0"/>
              </a:rPr>
              <a:t>4- تطبيق النظم السياسية والاقتصادية والاجتماعية الإسلامية.</a:t>
            </a:r>
          </a:p>
          <a:p>
            <a:pPr marL="68580" indent="0" algn="just">
              <a:buNone/>
            </a:pPr>
            <a:endParaRPr lang="ar-SA" sz="1300" dirty="0" smtClean="0">
              <a:latin typeface="Arial" pitchFamily="34" charset="0"/>
              <a:cs typeface="Arial" pitchFamily="34" charset="0"/>
            </a:endParaRPr>
          </a:p>
          <a:p>
            <a:pPr marL="68580" indent="0" algn="just">
              <a:buNone/>
            </a:pPr>
            <a:r>
              <a:rPr lang="ar-SA" sz="4100" dirty="0" smtClean="0">
                <a:latin typeface="Arial" pitchFamily="34" charset="0"/>
                <a:cs typeface="Arial" pitchFamily="34" charset="0"/>
              </a:rPr>
              <a:t>5- عدم مخالفة الدولة لنصوص الكتاب والسنة، وإجماع الأمة، ومقاصد الشريعة، وقواعد الشريعة، وأصولها العامة.</a:t>
            </a:r>
          </a:p>
          <a:p>
            <a:pPr marL="68580" indent="0" algn="just">
              <a:buNone/>
            </a:pPr>
            <a:endParaRPr lang="ar-SA" sz="4100" dirty="0" smtClean="0">
              <a:latin typeface="Arial" pitchFamily="34" charset="0"/>
              <a:cs typeface="Arial" pitchFamily="34" charset="0"/>
            </a:endParaRPr>
          </a:p>
        </p:txBody>
      </p:sp>
    </p:spTree>
    <p:extLst>
      <p:ext uri="{BB962C8B-B14F-4D97-AF65-F5344CB8AC3E}">
        <p14:creationId xmlns:p14="http://schemas.microsoft.com/office/powerpoint/2010/main" val="424503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1000"/>
                                        <p:tgtEl>
                                          <p:spTgt spid="3">
                                            <p:txEl>
                                              <p:pRg st="11" end="11"/>
                                            </p:txEl>
                                          </p:spTgt>
                                        </p:tgtEl>
                                      </p:cBhvr>
                                    </p:animEffect>
                                    <p:anim calcmode="lin" valueType="num">
                                      <p:cBhvr>
                                        <p:cTn id="4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490" y="548680"/>
            <a:ext cx="7632966" cy="792088"/>
          </a:xfrm>
        </p:spPr>
        <p:txBody>
          <a:bodyPr>
            <a:normAutofit fontScale="90000"/>
          </a:bodyPr>
          <a:lstStyle/>
          <a:p>
            <a:pPr algn="r"/>
            <a:r>
              <a:rPr lang="ar-SA" sz="3600" b="1" dirty="0" smtClean="0">
                <a:solidFill>
                  <a:srgbClr val="C00000"/>
                </a:solidFill>
              </a:rPr>
              <a:t/>
            </a:r>
            <a:br>
              <a:rPr lang="ar-SA" sz="3600" b="1" dirty="0" smtClean="0">
                <a:solidFill>
                  <a:srgbClr val="C00000"/>
                </a:solidFill>
              </a:rPr>
            </a:br>
            <a:r>
              <a:rPr lang="ar-SA" sz="3600" b="1" dirty="0">
                <a:solidFill>
                  <a:srgbClr val="C00000"/>
                </a:solidFill>
              </a:rPr>
              <a:t/>
            </a:r>
            <a:br>
              <a:rPr lang="ar-SA" sz="3600" b="1" dirty="0">
                <a:solidFill>
                  <a:srgbClr val="C00000"/>
                </a:solidFill>
              </a:rPr>
            </a:br>
            <a:r>
              <a:rPr lang="ar-SA" sz="3600" b="1" dirty="0" smtClean="0">
                <a:solidFill>
                  <a:srgbClr val="C00000"/>
                </a:solidFill>
              </a:rPr>
              <a:t/>
            </a:r>
            <a:br>
              <a:rPr lang="ar-SA" sz="3600" b="1" dirty="0" smtClean="0">
                <a:solidFill>
                  <a:srgbClr val="C00000"/>
                </a:solidFill>
              </a:rPr>
            </a:br>
            <a:r>
              <a:rPr lang="ar-SA" sz="3600" b="1" dirty="0">
                <a:solidFill>
                  <a:srgbClr val="C00000"/>
                </a:solidFill>
              </a:rPr>
              <a:t/>
            </a:r>
            <a:br>
              <a:rPr lang="ar-SA" sz="3600" b="1" dirty="0">
                <a:solidFill>
                  <a:srgbClr val="C00000"/>
                </a:solidFill>
              </a:rPr>
            </a:br>
            <a:r>
              <a:rPr lang="ar-SA" b="1" dirty="0" smtClean="0">
                <a:solidFill>
                  <a:srgbClr val="C00000"/>
                </a:solidFill>
              </a:rPr>
              <a:t>ثانيًا</a:t>
            </a:r>
            <a:r>
              <a:rPr lang="ar-SA" b="1" dirty="0">
                <a:solidFill>
                  <a:srgbClr val="C00000"/>
                </a:solidFill>
              </a:rPr>
              <a:t>: الحكم بغير ما أنزل الله</a:t>
            </a:r>
            <a:endParaRPr lang="ar-SA" sz="3600" b="1" dirty="0">
              <a:solidFill>
                <a:srgbClr val="C00000"/>
              </a:solidFill>
            </a:endParaRPr>
          </a:p>
        </p:txBody>
      </p:sp>
      <p:sp>
        <p:nvSpPr>
          <p:cNvPr id="3" name="عنصر نائب للمحتوى 2"/>
          <p:cNvSpPr>
            <a:spLocks noGrp="1"/>
          </p:cNvSpPr>
          <p:nvPr>
            <p:ph idx="1"/>
          </p:nvPr>
        </p:nvSpPr>
        <p:spPr>
          <a:xfrm>
            <a:off x="467544" y="1484784"/>
            <a:ext cx="8136904" cy="5112568"/>
          </a:xfrm>
        </p:spPr>
        <p:txBody>
          <a:bodyPr>
            <a:normAutofit/>
          </a:bodyPr>
          <a:lstStyle/>
          <a:p>
            <a:pPr algn="just">
              <a:buFont typeface="Wingdings" pitchFamily="2" charset="2"/>
              <a:buChar char="q"/>
            </a:pPr>
            <a:endParaRPr lang="ar-SA" sz="3200" dirty="0" smtClean="0">
              <a:latin typeface="Arial" pitchFamily="34" charset="0"/>
              <a:cs typeface="Arial" pitchFamily="34" charset="0"/>
            </a:endParaRPr>
          </a:p>
          <a:p>
            <a:pPr algn="just">
              <a:buFont typeface="Wingdings" pitchFamily="2" charset="2"/>
              <a:buChar char="q"/>
            </a:pPr>
            <a:r>
              <a:rPr lang="ar-SA" sz="3200" dirty="0" smtClean="0">
                <a:latin typeface="Arial" pitchFamily="34" charset="0"/>
                <a:cs typeface="Arial" pitchFamily="34" charset="0"/>
              </a:rPr>
              <a:t>الدول </a:t>
            </a:r>
            <a:r>
              <a:rPr lang="ar-SA" sz="3200" dirty="0">
                <a:latin typeface="Arial" pitchFamily="34" charset="0"/>
                <a:cs typeface="Arial" pitchFamily="34" charset="0"/>
              </a:rPr>
              <a:t>التي </a:t>
            </a:r>
            <a:r>
              <a:rPr lang="ar-SA" sz="3200" dirty="0" smtClean="0">
                <a:latin typeface="Arial" pitchFamily="34" charset="0"/>
                <a:cs typeface="Arial" pitchFamily="34" charset="0"/>
              </a:rPr>
              <a:t>تحكم </a:t>
            </a:r>
            <a:r>
              <a:rPr lang="ar-SA" sz="3200" dirty="0">
                <a:latin typeface="Arial" pitchFamily="34" charset="0"/>
                <a:cs typeface="Arial" pitchFamily="34" charset="0"/>
              </a:rPr>
              <a:t>بغير ما أنزل </a:t>
            </a:r>
            <a:r>
              <a:rPr lang="ar-SA" sz="3200" dirty="0" smtClean="0">
                <a:latin typeface="Arial" pitchFamily="34" charset="0"/>
                <a:cs typeface="Arial" pitchFamily="34" charset="0"/>
              </a:rPr>
              <a:t>الله، هل</a:t>
            </a:r>
          </a:p>
          <a:p>
            <a:pPr marL="68580" indent="0" algn="just">
              <a:buNone/>
            </a:pPr>
            <a:r>
              <a:rPr lang="ar-SA" sz="3200" dirty="0" smtClean="0">
                <a:latin typeface="Arial" pitchFamily="34" charset="0"/>
                <a:cs typeface="Arial" pitchFamily="34" charset="0"/>
              </a:rPr>
              <a:t> يستمر وصفها بأنها دول إسلامية؟</a:t>
            </a:r>
            <a:endParaRPr lang="ar-SA" sz="3200" dirty="0">
              <a:latin typeface="Arial" pitchFamily="34" charset="0"/>
              <a:cs typeface="Arial" pitchFamily="34" charset="0"/>
            </a:endParaRPr>
          </a:p>
          <a:p>
            <a:pPr marL="68580" indent="0" algn="just">
              <a:buNone/>
            </a:pPr>
            <a:endParaRPr lang="ar-SA" sz="2000" dirty="0" smtClean="0">
              <a:latin typeface="Arial" pitchFamily="34" charset="0"/>
              <a:cs typeface="Arial" pitchFamily="34" charset="0"/>
            </a:endParaRPr>
          </a:p>
          <a:p>
            <a:pPr algn="just">
              <a:buFont typeface="Wingdings" pitchFamily="2" charset="2"/>
              <a:buChar char="q"/>
            </a:pPr>
            <a:r>
              <a:rPr lang="ar-SA" sz="3200" dirty="0" smtClean="0">
                <a:latin typeface="Arial" pitchFamily="34" charset="0"/>
                <a:cs typeface="Arial" pitchFamily="34" charset="0"/>
              </a:rPr>
              <a:t>الأمر </a:t>
            </a:r>
            <a:r>
              <a:rPr lang="ar-SA" sz="3200" dirty="0">
                <a:latin typeface="Arial" pitchFamily="34" charset="0"/>
                <a:cs typeface="Arial" pitchFamily="34" charset="0"/>
              </a:rPr>
              <a:t>الذي لا اختلاف فيه بين </a:t>
            </a:r>
            <a:r>
              <a:rPr lang="ar-SA" sz="3200" dirty="0" smtClean="0">
                <a:latin typeface="Arial" pitchFamily="34" charset="0"/>
                <a:cs typeface="Arial" pitchFamily="34" charset="0"/>
              </a:rPr>
              <a:t>المتقدمين والمتأخرين </a:t>
            </a:r>
            <a:r>
              <a:rPr lang="ar-SA" sz="3200" dirty="0">
                <a:latin typeface="Arial" pitchFamily="34" charset="0"/>
                <a:cs typeface="Arial" pitchFamily="34" charset="0"/>
              </a:rPr>
              <a:t>والمعاصرين أن من حكم بغير ما أنزل الله من القوانين الوضعية، والأحكام الجاهلية، منكرًا وجوب الحكم بالشريعة الربانية، أو رأى أنَّها لا تناسب الأعصار المتأخرة، أو أن الحكم بِها وبغيرها سواء، خرج من الملة </a:t>
            </a:r>
            <a:r>
              <a:rPr lang="ar-SA" sz="3200" dirty="0" smtClean="0">
                <a:latin typeface="Arial" pitchFamily="34" charset="0"/>
                <a:cs typeface="Arial" pitchFamily="34" charset="0"/>
              </a:rPr>
              <a:t>بالكلية. </a:t>
            </a:r>
          </a:p>
          <a:p>
            <a:pPr marL="68580" indent="0" algn="just">
              <a:buNone/>
            </a:pPr>
            <a:endParaRPr lang="ar-SA" sz="2000" dirty="0" smtClean="0"/>
          </a:p>
          <a:p>
            <a:pPr marL="68580" indent="0" algn="just">
              <a:buNone/>
            </a:pPr>
            <a:endParaRPr lang="ar-SA"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2304256"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319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548680"/>
            <a:ext cx="8064896" cy="936104"/>
          </a:xfrm>
        </p:spPr>
        <p:txBody>
          <a:bodyPr>
            <a:normAutofit/>
          </a:bodyPr>
          <a:lstStyle/>
          <a:p>
            <a:pPr algn="r"/>
            <a:r>
              <a:rPr lang="ar-SA" sz="3600" b="1" dirty="0" smtClean="0"/>
              <a:t>الأصل في الحكام الكفر أم الإسلام</a:t>
            </a:r>
            <a:endParaRPr lang="ar-SA" sz="3600" b="1" dirty="0"/>
          </a:p>
        </p:txBody>
      </p:sp>
      <p:sp>
        <p:nvSpPr>
          <p:cNvPr id="3" name="عنصر نائب للمحتوى 2"/>
          <p:cNvSpPr>
            <a:spLocks noGrp="1"/>
          </p:cNvSpPr>
          <p:nvPr>
            <p:ph idx="1"/>
          </p:nvPr>
        </p:nvSpPr>
        <p:spPr>
          <a:xfrm>
            <a:off x="467544" y="1556792"/>
            <a:ext cx="8208912" cy="4968552"/>
          </a:xfrm>
        </p:spPr>
        <p:txBody>
          <a:bodyPr>
            <a:normAutofit fontScale="92500" lnSpcReduction="10000"/>
          </a:bodyPr>
          <a:lstStyle/>
          <a:p>
            <a:r>
              <a:rPr lang="ar-SA" sz="3200" b="1" dirty="0" smtClean="0">
                <a:solidFill>
                  <a:srgbClr val="C00000"/>
                </a:solidFill>
                <a:latin typeface="Arial" pitchFamily="34" charset="0"/>
                <a:cs typeface="Arial" pitchFamily="34" charset="0"/>
              </a:rPr>
              <a:t>عدم التساهل في تكفير المسلم حاكماً أو محكوماً:</a:t>
            </a:r>
          </a:p>
          <a:p>
            <a:pPr marL="68580" indent="0">
              <a:buNone/>
            </a:pPr>
            <a:r>
              <a:rPr lang="ar-SA" sz="3200" b="1" dirty="0">
                <a:solidFill>
                  <a:srgbClr val="C00000"/>
                </a:solidFill>
                <a:latin typeface="Arial" pitchFamily="34" charset="0"/>
                <a:cs typeface="Arial" pitchFamily="34" charset="0"/>
              </a:rPr>
              <a:t>أحدهما: </a:t>
            </a:r>
            <a:r>
              <a:rPr lang="ar-SA" sz="3200" dirty="0" smtClean="0">
                <a:latin typeface="Arial" pitchFamily="34" charset="0"/>
                <a:cs typeface="Arial" pitchFamily="34" charset="0"/>
              </a:rPr>
              <a:t>الوقوع في </a:t>
            </a:r>
            <a:r>
              <a:rPr lang="ar-SA" sz="3200" dirty="0">
                <a:latin typeface="Arial" pitchFamily="34" charset="0"/>
                <a:cs typeface="Arial" pitchFamily="34" charset="0"/>
              </a:rPr>
              <a:t>الوعيد </a:t>
            </a:r>
            <a:r>
              <a:rPr lang="ar-SA" sz="3200" dirty="0" smtClean="0">
                <a:latin typeface="Arial" pitchFamily="34" charset="0"/>
                <a:cs typeface="Arial" pitchFamily="34" charset="0"/>
              </a:rPr>
              <a:t>الشديد، لقوله </a:t>
            </a:r>
            <a:r>
              <a:rPr lang="ar-SA" sz="3200" dirty="0">
                <a:latin typeface="Arial" pitchFamily="34" charset="0"/>
                <a:cs typeface="Arial" pitchFamily="34" charset="0"/>
              </a:rPr>
              <a:t>- صلى الله عليه وسلم </a:t>
            </a:r>
            <a:r>
              <a:rPr lang="ar-SA" sz="3200" dirty="0" smtClean="0">
                <a:latin typeface="Arial" pitchFamily="34" charset="0"/>
                <a:cs typeface="Arial" pitchFamily="34" charset="0"/>
              </a:rPr>
              <a:t>– :(إذا </a:t>
            </a:r>
            <a:r>
              <a:rPr lang="ar-SA" sz="3200" dirty="0">
                <a:latin typeface="Arial" pitchFamily="34" charset="0"/>
                <a:cs typeface="Arial" pitchFamily="34" charset="0"/>
              </a:rPr>
              <a:t>كفر الرجل أخاه فقد باء بها </a:t>
            </a:r>
            <a:r>
              <a:rPr lang="ar-SA" sz="3200" dirty="0" smtClean="0">
                <a:latin typeface="Arial" pitchFamily="34" charset="0"/>
                <a:cs typeface="Arial" pitchFamily="34" charset="0"/>
              </a:rPr>
              <a:t>أحدهما).</a:t>
            </a:r>
          </a:p>
          <a:p>
            <a:pPr marL="68580" indent="0">
              <a:buNone/>
            </a:pPr>
            <a:r>
              <a:rPr lang="ar-SA" sz="3200" b="1" dirty="0">
                <a:solidFill>
                  <a:srgbClr val="C00000"/>
                </a:solidFill>
                <a:latin typeface="Arial" pitchFamily="34" charset="0"/>
                <a:cs typeface="Arial" pitchFamily="34" charset="0"/>
              </a:rPr>
              <a:t>الثاني: </a:t>
            </a:r>
            <a:r>
              <a:rPr lang="ar-SA" sz="3200" dirty="0" smtClean="0">
                <a:latin typeface="Arial" pitchFamily="34" charset="0"/>
                <a:cs typeface="Arial" pitchFamily="34" charset="0"/>
              </a:rPr>
              <a:t>افتراء الكذب على الله تعالى، لأن التكفير حكم شرعي، حق لله سبحانه.</a:t>
            </a:r>
          </a:p>
          <a:p>
            <a:pPr marL="68580" indent="0">
              <a:buNone/>
            </a:pPr>
            <a:endParaRPr lang="ar-SA" sz="1900" dirty="0" smtClean="0">
              <a:latin typeface="Arial" pitchFamily="34" charset="0"/>
              <a:cs typeface="Arial" pitchFamily="34" charset="0"/>
            </a:endParaRPr>
          </a:p>
          <a:p>
            <a:pPr marL="68580" indent="0">
              <a:buNone/>
            </a:pPr>
            <a:r>
              <a:rPr lang="ar-SA" sz="3200" b="1" dirty="0">
                <a:solidFill>
                  <a:srgbClr val="C00000"/>
                </a:solidFill>
                <a:latin typeface="Arial" pitchFamily="34" charset="0"/>
                <a:cs typeface="Arial" pitchFamily="34" charset="0"/>
              </a:rPr>
              <a:t>لاحتياط يوجب على العالم أو الباحث أن يراعي :</a:t>
            </a:r>
          </a:p>
          <a:p>
            <a:pPr marL="68580" indent="0">
              <a:buNone/>
            </a:pPr>
            <a:r>
              <a:rPr lang="ar-SA" sz="3200" dirty="0" smtClean="0">
                <a:latin typeface="Arial" pitchFamily="34" charset="0"/>
                <a:cs typeface="Arial" pitchFamily="34" charset="0"/>
              </a:rPr>
              <a:t>1- دلالة نصوص الكتاب والسنة على أن ما صدر من المسلم (قولاً أو فعلاً) يوجب التكفير .</a:t>
            </a:r>
          </a:p>
          <a:p>
            <a:pPr marL="68580" indent="0">
              <a:buNone/>
            </a:pPr>
            <a:r>
              <a:rPr lang="ar-SA" sz="3200" dirty="0" smtClean="0">
                <a:latin typeface="Arial" pitchFamily="34" charset="0"/>
                <a:cs typeface="Arial" pitchFamily="34" charset="0"/>
              </a:rPr>
              <a:t>2- التثبت من التوفير </a:t>
            </a:r>
            <a:r>
              <a:rPr lang="ar-SA" sz="3200" dirty="0">
                <a:latin typeface="Arial" pitchFamily="34" charset="0"/>
                <a:cs typeface="Arial" pitchFamily="34" charset="0"/>
              </a:rPr>
              <a:t>شروط التكفير، </a:t>
            </a:r>
            <a:r>
              <a:rPr lang="ar-SA" sz="3200" dirty="0" smtClean="0">
                <a:latin typeface="Arial" pitchFamily="34" charset="0"/>
                <a:cs typeface="Arial" pitchFamily="34" charset="0"/>
              </a:rPr>
              <a:t>لقوله </a:t>
            </a:r>
            <a:r>
              <a:rPr lang="ar-SA" sz="3200" dirty="0">
                <a:latin typeface="Arial" pitchFamily="34" charset="0"/>
                <a:cs typeface="Arial" pitchFamily="34" charset="0"/>
              </a:rPr>
              <a:t>الله تعالى:" وَمَا كُنَّا مُعَذِّبِينَ حَتَّى نَبْعَثَ رَسُولاً"  </a:t>
            </a:r>
            <a:endParaRPr lang="ar-SA" sz="3200" dirty="0" smtClean="0">
              <a:latin typeface="Arial" pitchFamily="34" charset="0"/>
              <a:cs typeface="Arial" pitchFamily="34" charset="0"/>
            </a:endParaRPr>
          </a:p>
          <a:p>
            <a:pPr marL="68580" indent="0">
              <a:buNone/>
            </a:pPr>
            <a:endParaRPr lang="ar-SA" dirty="0"/>
          </a:p>
        </p:txBody>
      </p:sp>
    </p:spTree>
    <p:extLst>
      <p:ext uri="{BB962C8B-B14F-4D97-AF65-F5344CB8AC3E}">
        <p14:creationId xmlns:p14="http://schemas.microsoft.com/office/powerpoint/2010/main" val="74185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down)">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wipe(down)">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wipe(down)">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692696"/>
            <a:ext cx="8136904" cy="5832648"/>
          </a:xfrm>
        </p:spPr>
        <p:txBody>
          <a:bodyPr>
            <a:normAutofit lnSpcReduction="10000"/>
          </a:bodyPr>
          <a:lstStyle/>
          <a:p>
            <a:pPr marL="68580" indent="0" algn="just">
              <a:buNone/>
            </a:pPr>
            <a:endParaRPr lang="ar-SA" sz="2800" b="1" dirty="0" smtClean="0">
              <a:solidFill>
                <a:srgbClr val="C00000"/>
              </a:solidFill>
            </a:endParaRPr>
          </a:p>
          <a:p>
            <a:pPr marL="68580" indent="0" algn="just">
              <a:buNone/>
            </a:pPr>
            <a:r>
              <a:rPr lang="ar-SA" sz="3200" b="1" dirty="0" smtClean="0">
                <a:solidFill>
                  <a:srgbClr val="C00000"/>
                </a:solidFill>
                <a:latin typeface="Arial" pitchFamily="34" charset="0"/>
                <a:cs typeface="Arial" pitchFamily="34" charset="0"/>
              </a:rPr>
              <a:t>الحكم </a:t>
            </a:r>
            <a:r>
              <a:rPr lang="ar-SA" sz="3200" b="1" dirty="0">
                <a:solidFill>
                  <a:srgbClr val="C00000"/>
                </a:solidFill>
                <a:latin typeface="Arial" pitchFamily="34" charset="0"/>
                <a:cs typeface="Arial" pitchFamily="34" charset="0"/>
              </a:rPr>
              <a:t>بغير ما أنزل الله </a:t>
            </a:r>
            <a:r>
              <a:rPr lang="ar-SA" sz="3200" b="1" dirty="0" smtClean="0">
                <a:solidFill>
                  <a:srgbClr val="C00000"/>
                </a:solidFill>
                <a:latin typeface="Arial" pitchFamily="34" charset="0"/>
                <a:cs typeface="Arial" pitchFamily="34" charset="0"/>
              </a:rPr>
              <a:t>من </a:t>
            </a:r>
          </a:p>
          <a:p>
            <a:pPr marL="68580" indent="0" algn="just">
              <a:buNone/>
            </a:pPr>
            <a:r>
              <a:rPr lang="ar-SA" sz="3200" b="1" dirty="0" smtClean="0">
                <a:solidFill>
                  <a:srgbClr val="C00000"/>
                </a:solidFill>
                <a:latin typeface="Arial" pitchFamily="34" charset="0"/>
                <a:cs typeface="Arial" pitchFamily="34" charset="0"/>
              </a:rPr>
              <a:t>أي </a:t>
            </a:r>
            <a:r>
              <a:rPr lang="ar-SA" sz="3200" b="1" dirty="0" smtClean="0">
                <a:solidFill>
                  <a:srgbClr val="C00000"/>
                </a:solidFill>
                <a:latin typeface="Arial" pitchFamily="34" charset="0"/>
                <a:cs typeface="Arial" pitchFamily="34" charset="0"/>
              </a:rPr>
              <a:t>الكفرين</a:t>
            </a:r>
            <a:r>
              <a:rPr lang="ar-SA" sz="3200" b="1" dirty="0" smtClean="0">
                <a:solidFill>
                  <a:srgbClr val="C00000"/>
                </a:solidFill>
                <a:latin typeface="Arial" pitchFamily="34" charset="0"/>
                <a:cs typeface="Arial" pitchFamily="34" charset="0"/>
              </a:rPr>
              <a:t>؟</a:t>
            </a:r>
            <a:endParaRPr lang="ar-SA" sz="3200" b="1" dirty="0">
              <a:solidFill>
                <a:srgbClr val="C00000"/>
              </a:solidFill>
              <a:latin typeface="Arial" pitchFamily="34" charset="0"/>
              <a:cs typeface="Arial" pitchFamily="34" charset="0"/>
            </a:endParaRPr>
          </a:p>
          <a:p>
            <a:pPr algn="just">
              <a:buFont typeface="Wingdings" pitchFamily="2" charset="2"/>
              <a:buChar char="v"/>
            </a:pPr>
            <a:r>
              <a:rPr lang="ar-SA" sz="3200" dirty="0" smtClean="0">
                <a:latin typeface="Arial" pitchFamily="34" charset="0"/>
                <a:cs typeface="Arial" pitchFamily="34" charset="0"/>
              </a:rPr>
              <a:t>وإذا كان الله سبحانه قد </a:t>
            </a:r>
            <a:r>
              <a:rPr lang="ar-SA" sz="3200" dirty="0">
                <a:latin typeface="Arial" pitchFamily="34" charset="0"/>
                <a:cs typeface="Arial" pitchFamily="34" charset="0"/>
              </a:rPr>
              <a:t>جعل الحكم بغير ما أنزل الله من </a:t>
            </a:r>
            <a:r>
              <a:rPr lang="ar-SA" sz="3200" dirty="0" smtClean="0">
                <a:latin typeface="Arial" pitchFamily="34" charset="0"/>
                <a:cs typeface="Arial" pitchFamily="34" charset="0"/>
              </a:rPr>
              <a:t>الكفر العملي.</a:t>
            </a:r>
          </a:p>
          <a:p>
            <a:pPr marL="68580" indent="0" algn="just">
              <a:buNone/>
            </a:pPr>
            <a:endParaRPr lang="ar-SA" sz="2000" dirty="0" smtClean="0">
              <a:latin typeface="Arial" pitchFamily="34" charset="0"/>
              <a:cs typeface="Arial" pitchFamily="34" charset="0"/>
            </a:endParaRPr>
          </a:p>
          <a:p>
            <a:pPr algn="just">
              <a:buFont typeface="Wingdings" pitchFamily="2" charset="2"/>
              <a:buChar char="v"/>
            </a:pPr>
            <a:r>
              <a:rPr lang="ar-SA" sz="3200" b="1" dirty="0">
                <a:solidFill>
                  <a:srgbClr val="C00000"/>
                </a:solidFill>
                <a:latin typeface="Arial" pitchFamily="34" charset="0"/>
                <a:cs typeface="Arial" pitchFamily="34" charset="0"/>
              </a:rPr>
              <a:t>أن الكفر العملي في لغة الشارع نوعان:</a:t>
            </a:r>
          </a:p>
          <a:p>
            <a:pPr marL="68580" indent="0" algn="just">
              <a:buNone/>
            </a:pPr>
            <a:r>
              <a:rPr lang="ar-SA" sz="3200" dirty="0">
                <a:latin typeface="Arial" pitchFamily="34" charset="0"/>
                <a:cs typeface="Arial" pitchFamily="34" charset="0"/>
              </a:rPr>
              <a:t>1- </a:t>
            </a:r>
            <a:r>
              <a:rPr lang="ar-SA" sz="3200" dirty="0" smtClean="0">
                <a:latin typeface="Arial" pitchFamily="34" charset="0"/>
                <a:cs typeface="Arial" pitchFamily="34" charset="0"/>
              </a:rPr>
              <a:t>كفر عملي مخرج </a:t>
            </a:r>
            <a:r>
              <a:rPr lang="ar-SA" sz="3200" dirty="0">
                <a:latin typeface="Arial" pitchFamily="34" charset="0"/>
                <a:cs typeface="Arial" pitchFamily="34" charset="0"/>
              </a:rPr>
              <a:t>من </a:t>
            </a:r>
            <a:r>
              <a:rPr lang="ar-SA" sz="3200" dirty="0" smtClean="0">
                <a:latin typeface="Arial" pitchFamily="34" charset="0"/>
                <a:cs typeface="Arial" pitchFamily="34" charset="0"/>
              </a:rPr>
              <a:t>الملة بالكلية، إذا كان فساد الاعتقاد أو فساد عمل القلب.</a:t>
            </a:r>
            <a:endParaRPr lang="ar-SA" sz="3200" dirty="0">
              <a:latin typeface="Arial" pitchFamily="34" charset="0"/>
              <a:cs typeface="Arial" pitchFamily="34" charset="0"/>
            </a:endParaRPr>
          </a:p>
          <a:p>
            <a:pPr marL="68580" indent="0" algn="just">
              <a:buNone/>
            </a:pPr>
            <a:r>
              <a:rPr lang="ar-SA" sz="3200" dirty="0">
                <a:latin typeface="Arial" pitchFamily="34" charset="0"/>
                <a:cs typeface="Arial" pitchFamily="34" charset="0"/>
              </a:rPr>
              <a:t>2- كفر عملي غير مخرج من الدائرة الإسلامية إلا إذا دل على فساد الاعتقاد من الجحود والاستحلال </a:t>
            </a:r>
            <a:r>
              <a:rPr lang="ar-SA" sz="3200" dirty="0" smtClean="0">
                <a:latin typeface="Arial" pitchFamily="34" charset="0"/>
                <a:cs typeface="Arial" pitchFamily="34" charset="0"/>
              </a:rPr>
              <a:t>.</a:t>
            </a:r>
            <a:endParaRPr lang="ar-SA" sz="3200" dirty="0">
              <a:latin typeface="Arial" pitchFamily="34" charset="0"/>
              <a:cs typeface="Arial" pitchFamily="34" charset="0"/>
            </a:endParaRPr>
          </a:p>
          <a:p>
            <a:pPr marL="68580" indent="0" algn="just">
              <a:buNone/>
            </a:pPr>
            <a:endParaRPr lang="ar-SA"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4032448"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462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332656"/>
            <a:ext cx="8352928" cy="6192688"/>
          </a:xfrm>
          <a:ln>
            <a:solidFill>
              <a:schemeClr val="accent1"/>
            </a:solidFill>
          </a:ln>
        </p:spPr>
        <p:txBody>
          <a:bodyPr>
            <a:normAutofit fontScale="92500" lnSpcReduction="10000"/>
          </a:bodyPr>
          <a:lstStyle/>
          <a:p>
            <a:pPr marL="68580" indent="0" algn="just">
              <a:buNone/>
            </a:pPr>
            <a:endParaRPr lang="ar-SA" sz="2600" b="1" dirty="0">
              <a:solidFill>
                <a:srgbClr val="C00000"/>
              </a:solidFill>
            </a:endParaRPr>
          </a:p>
          <a:p>
            <a:pPr marL="68580" indent="0" algn="just">
              <a:buNone/>
            </a:pPr>
            <a:endParaRPr lang="ar-SA" sz="2000" b="1" dirty="0" smtClean="0">
              <a:solidFill>
                <a:srgbClr val="C00000"/>
              </a:solidFill>
            </a:endParaRPr>
          </a:p>
          <a:p>
            <a:pPr marL="68580" indent="0" algn="just">
              <a:buNone/>
            </a:pPr>
            <a:r>
              <a:rPr lang="ar-SA" sz="3800" b="1" dirty="0" smtClean="0">
                <a:solidFill>
                  <a:srgbClr val="C00000"/>
                </a:solidFill>
                <a:latin typeface="Arial" pitchFamily="34" charset="0"/>
                <a:cs typeface="Arial" pitchFamily="34" charset="0"/>
              </a:rPr>
              <a:t>فالحكم </a:t>
            </a:r>
            <a:r>
              <a:rPr lang="ar-SA" sz="3800" b="1" dirty="0">
                <a:solidFill>
                  <a:srgbClr val="C00000"/>
                </a:solidFill>
                <a:latin typeface="Arial" pitchFamily="34" charset="0"/>
                <a:cs typeface="Arial" pitchFamily="34" charset="0"/>
              </a:rPr>
              <a:t>بغير ما أنزل الله من </a:t>
            </a:r>
            <a:r>
              <a:rPr lang="ar-SA" sz="3800" b="1" dirty="0" smtClean="0">
                <a:solidFill>
                  <a:srgbClr val="C00000"/>
                </a:solidFill>
                <a:latin typeface="Arial" pitchFamily="34" charset="0"/>
                <a:cs typeface="Arial" pitchFamily="34" charset="0"/>
              </a:rPr>
              <a:t>أي  النوعين؟</a:t>
            </a:r>
          </a:p>
          <a:p>
            <a:pPr marL="68580" indent="0" algn="just">
              <a:buNone/>
            </a:pPr>
            <a:endParaRPr lang="ar-SA" sz="900" b="1" dirty="0" smtClean="0">
              <a:solidFill>
                <a:srgbClr val="C00000"/>
              </a:solidFill>
              <a:latin typeface="Arial" pitchFamily="34" charset="0"/>
              <a:cs typeface="Arial" pitchFamily="34" charset="0"/>
            </a:endParaRPr>
          </a:p>
          <a:p>
            <a:pPr marL="68580" indent="0" algn="just">
              <a:buNone/>
            </a:pPr>
            <a:r>
              <a:rPr lang="ar-SA" sz="3800" b="1" dirty="0" smtClean="0">
                <a:solidFill>
                  <a:srgbClr val="C00000"/>
                </a:solidFill>
                <a:latin typeface="Arial" pitchFamily="34" charset="0"/>
                <a:cs typeface="Arial" pitchFamily="34" charset="0"/>
              </a:rPr>
              <a:t>الجواب </a:t>
            </a:r>
            <a:r>
              <a:rPr lang="ar-SA" sz="3800" dirty="0" smtClean="0">
                <a:solidFill>
                  <a:schemeClr val="tx1"/>
                </a:solidFill>
                <a:latin typeface="Arial" pitchFamily="34" charset="0"/>
                <a:cs typeface="Arial" pitchFamily="34" charset="0"/>
              </a:rPr>
              <a:t>:أنه من الثاني دون الأول</a:t>
            </a:r>
            <a:r>
              <a:rPr lang="ar-SA" sz="3800" b="1" dirty="0" smtClean="0">
                <a:solidFill>
                  <a:schemeClr val="tx1"/>
                </a:solidFill>
                <a:latin typeface="Arial" pitchFamily="34" charset="0"/>
                <a:cs typeface="Arial" pitchFamily="34" charset="0"/>
              </a:rPr>
              <a:t>، </a:t>
            </a:r>
            <a:r>
              <a:rPr lang="ar-SA" sz="3800" dirty="0" smtClean="0">
                <a:solidFill>
                  <a:schemeClr val="tx1"/>
                </a:solidFill>
                <a:latin typeface="Arial" pitchFamily="34" charset="0"/>
                <a:cs typeface="Arial" pitchFamily="34" charset="0"/>
              </a:rPr>
              <a:t>وذلك بإجماع أهل السنة</a:t>
            </a:r>
            <a:r>
              <a:rPr lang="ar-SA" sz="3800" dirty="0" smtClean="0">
                <a:solidFill>
                  <a:schemeClr val="tx1"/>
                </a:solidFill>
                <a:latin typeface="Arial" pitchFamily="34" charset="0"/>
                <a:cs typeface="Arial" pitchFamily="34" charset="0"/>
              </a:rPr>
              <a:t>.</a:t>
            </a:r>
          </a:p>
          <a:p>
            <a:pPr marL="68580" indent="0" algn="just">
              <a:buNone/>
            </a:pPr>
            <a:endParaRPr lang="ar-SA" sz="3000" dirty="0" smtClean="0">
              <a:solidFill>
                <a:schemeClr val="tx1"/>
              </a:solidFill>
              <a:latin typeface="Arial" pitchFamily="34" charset="0"/>
              <a:cs typeface="Arial" pitchFamily="34" charset="0"/>
            </a:endParaRPr>
          </a:p>
          <a:p>
            <a:pPr marL="68580" indent="0" algn="just">
              <a:buNone/>
            </a:pPr>
            <a:r>
              <a:rPr lang="ar-SA" sz="3800" b="1" dirty="0" smtClean="0">
                <a:solidFill>
                  <a:srgbClr val="002060"/>
                </a:solidFill>
                <a:latin typeface="Arial" pitchFamily="34" charset="0"/>
                <a:cs typeface="Arial" pitchFamily="34" charset="0"/>
              </a:rPr>
              <a:t>يدل على ذلك ثلاثة تقريرات في هذه المسالة:</a:t>
            </a:r>
          </a:p>
          <a:p>
            <a:pPr marL="68580" indent="0" algn="just">
              <a:buNone/>
            </a:pPr>
            <a:endParaRPr lang="ar-SA" sz="1300" b="1" dirty="0" smtClean="0">
              <a:solidFill>
                <a:schemeClr val="accent1">
                  <a:lumMod val="50000"/>
                </a:schemeClr>
              </a:solidFill>
              <a:latin typeface="Arial" pitchFamily="34" charset="0"/>
              <a:cs typeface="Arial" pitchFamily="34" charset="0"/>
            </a:endParaRPr>
          </a:p>
          <a:p>
            <a:pPr marL="68580" indent="0" algn="just">
              <a:buNone/>
            </a:pPr>
            <a:r>
              <a:rPr lang="ar-SA" sz="3800" b="1" dirty="0" smtClean="0">
                <a:solidFill>
                  <a:srgbClr val="C00000"/>
                </a:solidFill>
                <a:latin typeface="Arial" pitchFamily="34" charset="0"/>
                <a:cs typeface="Arial" pitchFamily="34" charset="0"/>
              </a:rPr>
              <a:t>التقدير الأول: </a:t>
            </a:r>
            <a:r>
              <a:rPr lang="ar-SA" sz="3800" dirty="0" smtClean="0">
                <a:solidFill>
                  <a:schemeClr val="tx1"/>
                </a:solidFill>
                <a:latin typeface="Arial" pitchFamily="34" charset="0"/>
                <a:cs typeface="Arial" pitchFamily="34" charset="0"/>
              </a:rPr>
              <a:t>أن تكفير الحكام بإطلاق ، ليس من منهج أهل السنة، بل هو من اعتقاد فرق الخوارج.</a:t>
            </a:r>
          </a:p>
          <a:p>
            <a:pPr marL="68580" indent="0" algn="just">
              <a:buNone/>
            </a:pPr>
            <a:endParaRPr lang="ar-SA" sz="1300" dirty="0" smtClean="0">
              <a:solidFill>
                <a:schemeClr val="tx1"/>
              </a:solidFill>
              <a:latin typeface="Arial" pitchFamily="34" charset="0"/>
              <a:cs typeface="Arial" pitchFamily="34" charset="0"/>
            </a:endParaRPr>
          </a:p>
          <a:p>
            <a:pPr marL="68580" indent="0" algn="just">
              <a:buNone/>
            </a:pPr>
            <a:r>
              <a:rPr lang="ar-SA" sz="3800" b="1" dirty="0">
                <a:solidFill>
                  <a:srgbClr val="C00000"/>
                </a:solidFill>
                <a:latin typeface="Arial" pitchFamily="34" charset="0"/>
                <a:cs typeface="Arial" pitchFamily="34" charset="0"/>
              </a:rPr>
              <a:t>التقدير الثاني: </a:t>
            </a:r>
            <a:r>
              <a:rPr lang="ar-SA" sz="3800" dirty="0" smtClean="0">
                <a:solidFill>
                  <a:schemeClr val="tx1"/>
                </a:solidFill>
                <a:latin typeface="Arial" pitchFamily="34" charset="0"/>
                <a:cs typeface="Arial" pitchFamily="34" charset="0"/>
              </a:rPr>
              <a:t>الحكم </a:t>
            </a:r>
            <a:r>
              <a:rPr lang="ar-SA" sz="3800" dirty="0">
                <a:solidFill>
                  <a:schemeClr val="tx1"/>
                </a:solidFill>
                <a:latin typeface="Arial" pitchFamily="34" charset="0"/>
                <a:cs typeface="Arial" pitchFamily="34" charset="0"/>
              </a:rPr>
              <a:t>بغير ما أنزل الله من </a:t>
            </a:r>
            <a:r>
              <a:rPr lang="ar-SA" sz="3800" dirty="0" smtClean="0">
                <a:solidFill>
                  <a:schemeClr val="tx1"/>
                </a:solidFill>
                <a:latin typeface="Arial" pitchFamily="34" charset="0"/>
                <a:cs typeface="Arial" pitchFamily="34" charset="0"/>
              </a:rPr>
              <a:t>غير جحود كفر لا يخرج من الملة في إجماع أهل السنة.</a:t>
            </a:r>
          </a:p>
          <a:p>
            <a:pPr marL="68580" indent="0" algn="just">
              <a:buNone/>
            </a:pPr>
            <a:endParaRPr lang="ar-SA" sz="2000" dirty="0" smtClean="0"/>
          </a:p>
        </p:txBody>
      </p:sp>
    </p:spTree>
    <p:extLst>
      <p:ext uri="{BB962C8B-B14F-4D97-AF65-F5344CB8AC3E}">
        <p14:creationId xmlns:p14="http://schemas.microsoft.com/office/powerpoint/2010/main" val="59302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908720"/>
            <a:ext cx="8136904" cy="5616624"/>
          </a:xfrm>
          <a:ln>
            <a:solidFill>
              <a:schemeClr val="accent1"/>
            </a:solidFill>
          </a:ln>
        </p:spPr>
        <p:txBody>
          <a:bodyPr>
            <a:normAutofit fontScale="40000" lnSpcReduction="20000"/>
          </a:bodyPr>
          <a:lstStyle/>
          <a:p>
            <a:pPr marL="68580" indent="0" algn="just">
              <a:buNone/>
            </a:pPr>
            <a:endParaRPr lang="ar-SA" sz="7000" b="1" dirty="0" smtClean="0">
              <a:solidFill>
                <a:srgbClr val="C00000"/>
              </a:solidFill>
              <a:latin typeface="Arial" pitchFamily="34" charset="0"/>
              <a:cs typeface="Arial" pitchFamily="34" charset="0"/>
            </a:endParaRPr>
          </a:p>
          <a:p>
            <a:pPr marL="68580" indent="0" algn="just">
              <a:buNone/>
            </a:pPr>
            <a:endParaRPr lang="ar-SA" sz="8000" b="1" dirty="0">
              <a:solidFill>
                <a:srgbClr val="C00000"/>
              </a:solidFill>
              <a:latin typeface="Arial" pitchFamily="34" charset="0"/>
              <a:cs typeface="Arial" pitchFamily="34" charset="0"/>
            </a:endParaRPr>
          </a:p>
          <a:p>
            <a:pPr marL="68580" indent="0" algn="just">
              <a:buNone/>
            </a:pPr>
            <a:r>
              <a:rPr lang="ar-SA" sz="8000" b="1" dirty="0" smtClean="0">
                <a:solidFill>
                  <a:srgbClr val="C00000"/>
                </a:solidFill>
                <a:latin typeface="Arial" pitchFamily="34" charset="0"/>
                <a:cs typeface="Arial" pitchFamily="34" charset="0"/>
              </a:rPr>
              <a:t>التقدير </a:t>
            </a:r>
            <a:r>
              <a:rPr lang="ar-SA" sz="8000" b="1" dirty="0">
                <a:solidFill>
                  <a:srgbClr val="C00000"/>
                </a:solidFill>
                <a:latin typeface="Arial" pitchFamily="34" charset="0"/>
                <a:cs typeface="Arial" pitchFamily="34" charset="0"/>
              </a:rPr>
              <a:t>الثالث</a:t>
            </a:r>
            <a:r>
              <a:rPr lang="ar-SA" sz="8000" b="1" dirty="0" smtClean="0">
                <a:solidFill>
                  <a:srgbClr val="C00000"/>
                </a:solidFill>
                <a:latin typeface="Arial" pitchFamily="34" charset="0"/>
                <a:cs typeface="Arial" pitchFamily="34" charset="0"/>
              </a:rPr>
              <a:t>: </a:t>
            </a:r>
            <a:r>
              <a:rPr lang="ar-SA" sz="8000" dirty="0" smtClean="0">
                <a:solidFill>
                  <a:schemeClr val="tx1"/>
                </a:solidFill>
                <a:latin typeface="Arial" pitchFamily="34" charset="0"/>
                <a:cs typeface="Arial" pitchFamily="34" charset="0"/>
              </a:rPr>
              <a:t>أن العلماء لم يكفروا من الحكام إلا </a:t>
            </a:r>
          </a:p>
          <a:p>
            <a:pPr marL="68580" indent="0" algn="just">
              <a:buNone/>
            </a:pPr>
            <a:endParaRPr lang="ar-SA" sz="2800" dirty="0" smtClean="0">
              <a:solidFill>
                <a:schemeClr val="tx1"/>
              </a:solidFill>
              <a:latin typeface="Arial" pitchFamily="34" charset="0"/>
              <a:cs typeface="Arial" pitchFamily="34" charset="0"/>
            </a:endParaRPr>
          </a:p>
          <a:p>
            <a:pPr marL="68580" indent="0" algn="just">
              <a:buNone/>
            </a:pPr>
            <a:r>
              <a:rPr lang="ar-SA" sz="8000" dirty="0" smtClean="0">
                <a:solidFill>
                  <a:schemeClr val="tx1"/>
                </a:solidFill>
                <a:latin typeface="Arial" pitchFamily="34" charset="0"/>
                <a:cs typeface="Arial" pitchFamily="34" charset="0"/>
              </a:rPr>
              <a:t>1- من جحد الحكم بالشريعة الإسلامية واستحل الحكم بما يخالفها من القوانين الوضعية.</a:t>
            </a:r>
          </a:p>
          <a:p>
            <a:pPr marL="68580" indent="0" algn="just">
              <a:buNone/>
            </a:pPr>
            <a:r>
              <a:rPr lang="ar-SA" sz="8000" dirty="0" smtClean="0">
                <a:solidFill>
                  <a:schemeClr val="tx1"/>
                </a:solidFill>
                <a:latin typeface="Arial" pitchFamily="34" charset="0"/>
                <a:cs typeface="Arial" pitchFamily="34" charset="0"/>
              </a:rPr>
              <a:t>2- إذا جحد وجوب الحكم بما أنزل الله.</a:t>
            </a:r>
          </a:p>
          <a:p>
            <a:pPr marL="68580" indent="0" algn="just">
              <a:buNone/>
            </a:pPr>
            <a:r>
              <a:rPr lang="ar-SA" sz="8000" dirty="0" smtClean="0">
                <a:solidFill>
                  <a:schemeClr val="tx1"/>
                </a:solidFill>
                <a:latin typeface="Arial" pitchFamily="34" charset="0"/>
                <a:cs typeface="Arial" pitchFamily="34" charset="0"/>
              </a:rPr>
              <a:t>3- ذهب إلى أن الحكم به وبغيره سواء .</a:t>
            </a:r>
          </a:p>
          <a:p>
            <a:pPr marL="68580" indent="0" algn="just">
              <a:buNone/>
            </a:pPr>
            <a:r>
              <a:rPr lang="ar-SA" sz="8000" dirty="0" smtClean="0">
                <a:solidFill>
                  <a:schemeClr val="tx1"/>
                </a:solidFill>
                <a:latin typeface="Arial" pitchFamily="34" charset="0"/>
                <a:cs typeface="Arial" pitchFamily="34" charset="0"/>
              </a:rPr>
              <a:t>4- أن الحكم بما شرع الله لا يناسب العصور المتأخرة .</a:t>
            </a:r>
          </a:p>
          <a:p>
            <a:pPr marL="68580" indent="0" algn="just">
              <a:buNone/>
            </a:pPr>
            <a:endParaRPr lang="ar-SA" sz="4500" dirty="0" smtClean="0">
              <a:solidFill>
                <a:schemeClr val="tx1"/>
              </a:solidFill>
              <a:latin typeface="Arial" pitchFamily="34" charset="0"/>
              <a:cs typeface="Arial" pitchFamily="34" charset="0"/>
            </a:endParaRPr>
          </a:p>
          <a:p>
            <a:pPr marL="68580" indent="0" algn="just">
              <a:buNone/>
            </a:pPr>
            <a:r>
              <a:rPr lang="ar-SA" sz="8000" b="1" dirty="0" smtClean="0">
                <a:solidFill>
                  <a:srgbClr val="C00000"/>
                </a:solidFill>
                <a:latin typeface="Arial" pitchFamily="34" charset="0"/>
                <a:cs typeface="Arial" pitchFamily="34" charset="0"/>
              </a:rPr>
              <a:t>خرج من الملة إذا وصفه بالصفات أعلاه.</a:t>
            </a:r>
          </a:p>
          <a:p>
            <a:pPr marL="68580" indent="0" algn="just">
              <a:buNone/>
            </a:pPr>
            <a:r>
              <a:rPr lang="ar-SA" sz="3800" dirty="0" smtClean="0">
                <a:solidFill>
                  <a:schemeClr val="tx1"/>
                </a:solidFill>
              </a:rPr>
              <a:t> </a:t>
            </a:r>
            <a:endParaRPr lang="ar-SA" sz="3800" dirty="0">
              <a:solidFill>
                <a:schemeClr val="tx1"/>
              </a:solidFill>
            </a:endParaRPr>
          </a:p>
          <a:p>
            <a:pPr marL="68580" indent="0" algn="just">
              <a:buNone/>
            </a:pPr>
            <a:endParaRPr lang="ar-SA" sz="2600" dirty="0" smtClean="0">
              <a:solidFill>
                <a:schemeClr val="tx1"/>
              </a:solidFill>
            </a:endParaRPr>
          </a:p>
          <a:p>
            <a:pPr marL="68580" indent="0" algn="just">
              <a:buNone/>
            </a:pPr>
            <a:endParaRPr lang="ar-SA" sz="2600" b="1" dirty="0" smtClean="0">
              <a:solidFill>
                <a:srgbClr val="C00000"/>
              </a:solidFill>
            </a:endParaRPr>
          </a:p>
          <a:p>
            <a:pPr marL="68580" indent="0" algn="just">
              <a:buNone/>
            </a:pPr>
            <a:r>
              <a:rPr lang="ar-SA" sz="2600" b="1" dirty="0" smtClean="0">
                <a:solidFill>
                  <a:schemeClr val="accent1">
                    <a:lumMod val="50000"/>
                  </a:schemeClr>
                </a:solidFill>
              </a:rPr>
              <a:t> </a:t>
            </a:r>
            <a:endParaRPr lang="ar-SA" sz="2600" b="1" dirty="0">
              <a:solidFill>
                <a:schemeClr val="accent1">
                  <a:lumMod val="50000"/>
                </a:schemeClr>
              </a:solidFill>
            </a:endParaRPr>
          </a:p>
          <a:p>
            <a:pPr marL="68580" indent="0" algn="just">
              <a:buNone/>
            </a:pPr>
            <a:endParaRPr lang="ar-SA" sz="2000" dirty="0" smtClean="0"/>
          </a:p>
        </p:txBody>
      </p:sp>
    </p:spTree>
    <p:extLst>
      <p:ext uri="{BB962C8B-B14F-4D97-AF65-F5344CB8AC3E}">
        <p14:creationId xmlns:p14="http://schemas.microsoft.com/office/powerpoint/2010/main" val="263328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Effect transition="in" filter="fade">
                                      <p:cBhvr>
                                        <p:cTn id="4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692696"/>
            <a:ext cx="8208912" cy="5832648"/>
          </a:xfrm>
          <a:ln>
            <a:solidFill>
              <a:schemeClr val="accent1"/>
            </a:solidFill>
          </a:ln>
        </p:spPr>
        <p:txBody>
          <a:bodyPr>
            <a:normAutofit fontScale="92500" lnSpcReduction="20000"/>
          </a:bodyPr>
          <a:lstStyle/>
          <a:p>
            <a:pPr marL="68580" indent="0" algn="just">
              <a:buNone/>
            </a:pPr>
            <a:endParaRPr lang="ar-SA" sz="2600" b="1" dirty="0" smtClean="0">
              <a:solidFill>
                <a:srgbClr val="C00000"/>
              </a:solidFill>
            </a:endParaRPr>
          </a:p>
          <a:p>
            <a:pPr marL="68580" indent="0" algn="just">
              <a:buNone/>
            </a:pPr>
            <a:endParaRPr lang="ar-SA" sz="2000" b="1" dirty="0" smtClean="0">
              <a:solidFill>
                <a:srgbClr val="C00000"/>
              </a:solidFill>
            </a:endParaRPr>
          </a:p>
          <a:p>
            <a:pPr marL="68580" indent="0" algn="just">
              <a:buNone/>
            </a:pPr>
            <a:r>
              <a:rPr lang="ar-SA" sz="3800" b="1" dirty="0" smtClean="0">
                <a:solidFill>
                  <a:srgbClr val="C00000"/>
                </a:solidFill>
                <a:latin typeface="Arial" pitchFamily="34" charset="0"/>
                <a:cs typeface="Arial" pitchFamily="34" charset="0"/>
              </a:rPr>
              <a:t>من حكم بغير ما أنزل الله فلا يخرج عن أربعة أمور:</a:t>
            </a:r>
          </a:p>
          <a:p>
            <a:pPr marL="68580" indent="0" algn="just">
              <a:buNone/>
            </a:pPr>
            <a:r>
              <a:rPr lang="ar-SA" sz="3800" dirty="0" smtClean="0">
                <a:solidFill>
                  <a:schemeClr val="tx1"/>
                </a:solidFill>
                <a:latin typeface="Arial" pitchFamily="34" charset="0"/>
                <a:cs typeface="Arial" pitchFamily="34" charset="0"/>
              </a:rPr>
              <a:t>1- من قال: أنا أحكم بهذا يعني القانون الوضعي ، لأنه أفضل من الشريعة الإسلامية فهو كافر كفراً أكبر.</a:t>
            </a:r>
          </a:p>
          <a:p>
            <a:pPr marL="68580" indent="0" algn="just">
              <a:buNone/>
            </a:pPr>
            <a:endParaRPr lang="ar-SA" sz="1500" dirty="0" smtClean="0">
              <a:solidFill>
                <a:schemeClr val="tx1"/>
              </a:solidFill>
              <a:latin typeface="Arial" pitchFamily="34" charset="0"/>
              <a:cs typeface="Arial" pitchFamily="34" charset="0"/>
            </a:endParaRPr>
          </a:p>
          <a:p>
            <a:pPr marL="68580" indent="0" algn="just">
              <a:buNone/>
            </a:pPr>
            <a:r>
              <a:rPr lang="ar-SA" sz="3800" dirty="0" smtClean="0">
                <a:solidFill>
                  <a:schemeClr val="tx1"/>
                </a:solidFill>
                <a:latin typeface="Arial" pitchFamily="34" charset="0"/>
                <a:cs typeface="Arial" pitchFamily="34" charset="0"/>
              </a:rPr>
              <a:t>2- ومن قال: أنا أحكم بهذا، لأنه مثل الشريعة الإسلامية، فالحكم بهذا جائز، وبالشريعة جائز، فهو كافر كفراً أكبر.</a:t>
            </a:r>
          </a:p>
          <a:p>
            <a:pPr marL="68580" indent="0" algn="just">
              <a:buNone/>
            </a:pPr>
            <a:endParaRPr lang="ar-SA" sz="1500" dirty="0" smtClean="0">
              <a:solidFill>
                <a:schemeClr val="tx1"/>
              </a:solidFill>
              <a:latin typeface="Arial" pitchFamily="34" charset="0"/>
              <a:cs typeface="Arial" pitchFamily="34" charset="0"/>
            </a:endParaRPr>
          </a:p>
          <a:p>
            <a:pPr marL="68580" indent="0" algn="just">
              <a:buNone/>
            </a:pPr>
            <a:r>
              <a:rPr lang="ar-SA" sz="3800" dirty="0" smtClean="0">
                <a:solidFill>
                  <a:schemeClr val="tx1"/>
                </a:solidFill>
                <a:latin typeface="Arial" pitchFamily="34" charset="0"/>
                <a:cs typeface="Arial" pitchFamily="34" charset="0"/>
              </a:rPr>
              <a:t>3- ومن قال: أنا أحكم بهذا، والحكم بالشريعة الإسلامية أفضل، لكن الحكم بغير ما أنزل الله جائز</a:t>
            </a:r>
            <a:r>
              <a:rPr lang="ar-SA" sz="3800" dirty="0">
                <a:solidFill>
                  <a:schemeClr val="tx1"/>
                </a:solidFill>
                <a:latin typeface="Arial" pitchFamily="34" charset="0"/>
                <a:cs typeface="Arial" pitchFamily="34" charset="0"/>
              </a:rPr>
              <a:t>، فهو كافر كفراً أكبر</a:t>
            </a:r>
            <a:r>
              <a:rPr lang="ar-SA" sz="3800" dirty="0" smtClean="0">
                <a:solidFill>
                  <a:schemeClr val="tx1"/>
                </a:solidFill>
                <a:latin typeface="Arial" pitchFamily="34" charset="0"/>
                <a:cs typeface="Arial" pitchFamily="34" charset="0"/>
              </a:rPr>
              <a:t>.</a:t>
            </a:r>
          </a:p>
          <a:p>
            <a:pPr marL="68580" indent="0" algn="just">
              <a:buNone/>
            </a:pPr>
            <a:endParaRPr lang="ar-SA" sz="3200" dirty="0">
              <a:solidFill>
                <a:schemeClr val="tx1"/>
              </a:solidFill>
            </a:endParaRPr>
          </a:p>
          <a:p>
            <a:pPr marL="68580" indent="0" algn="just">
              <a:buNone/>
            </a:pPr>
            <a:r>
              <a:rPr lang="ar-SA" sz="2600" b="1" dirty="0" smtClean="0">
                <a:solidFill>
                  <a:schemeClr val="accent1">
                    <a:lumMod val="50000"/>
                  </a:schemeClr>
                </a:solidFill>
              </a:rPr>
              <a:t> </a:t>
            </a:r>
            <a:endParaRPr lang="ar-SA" sz="2600" b="1" dirty="0">
              <a:solidFill>
                <a:schemeClr val="accent1">
                  <a:lumMod val="50000"/>
                </a:schemeClr>
              </a:solidFill>
            </a:endParaRPr>
          </a:p>
          <a:p>
            <a:pPr marL="68580" indent="0" algn="just">
              <a:buNone/>
            </a:pPr>
            <a:endParaRPr lang="ar-SA" sz="2000" dirty="0" smtClean="0"/>
          </a:p>
        </p:txBody>
      </p:sp>
    </p:spTree>
    <p:extLst>
      <p:ext uri="{BB962C8B-B14F-4D97-AF65-F5344CB8AC3E}">
        <p14:creationId xmlns:p14="http://schemas.microsoft.com/office/powerpoint/2010/main" val="62569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down)">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332656"/>
            <a:ext cx="7272808" cy="6192688"/>
          </a:xfrm>
          <a:ln>
            <a:solidFill>
              <a:schemeClr val="accent1"/>
            </a:solidFill>
          </a:ln>
        </p:spPr>
        <p:txBody>
          <a:bodyPr>
            <a:normAutofit/>
          </a:bodyPr>
          <a:lstStyle/>
          <a:p>
            <a:pPr marL="68580" indent="0" algn="just">
              <a:buNone/>
            </a:pPr>
            <a:endParaRPr lang="ar-SA" sz="3200" dirty="0">
              <a:solidFill>
                <a:schemeClr val="tx1"/>
              </a:solidFill>
            </a:endParaRPr>
          </a:p>
          <a:p>
            <a:pPr marL="68580" indent="0" algn="just">
              <a:buNone/>
            </a:pPr>
            <a:r>
              <a:rPr lang="ar-SA" sz="3200" dirty="0" smtClean="0">
                <a:solidFill>
                  <a:schemeClr val="tx1"/>
                </a:solidFill>
                <a:latin typeface="Arial" pitchFamily="34" charset="0"/>
                <a:cs typeface="Arial" pitchFamily="34" charset="0"/>
              </a:rPr>
              <a:t>4- ومن </a:t>
            </a:r>
            <a:r>
              <a:rPr lang="ar-SA" sz="3200" dirty="0">
                <a:solidFill>
                  <a:schemeClr val="tx1"/>
                </a:solidFill>
                <a:latin typeface="Arial" pitchFamily="34" charset="0"/>
                <a:cs typeface="Arial" pitchFamily="34" charset="0"/>
              </a:rPr>
              <a:t>قال: أنا أحكم بهذا،  وهو يعتقد أن الحكم بغير ما أنزل الله لا يجوز، </a:t>
            </a:r>
            <a:r>
              <a:rPr lang="ar-SA" sz="3200" dirty="0" smtClean="0">
                <a:solidFill>
                  <a:schemeClr val="tx1"/>
                </a:solidFill>
                <a:latin typeface="Arial" pitchFamily="34" charset="0"/>
                <a:cs typeface="Arial" pitchFamily="34" charset="0"/>
              </a:rPr>
              <a:t>ويقول: </a:t>
            </a:r>
            <a:r>
              <a:rPr lang="ar-SA" sz="3200" dirty="0">
                <a:solidFill>
                  <a:schemeClr val="tx1"/>
                </a:solidFill>
                <a:latin typeface="Arial" pitchFamily="34" charset="0"/>
                <a:cs typeface="Arial" pitchFamily="34" charset="0"/>
              </a:rPr>
              <a:t>الحكم بالشريعة الإسلامية أفضل، ولا يجوز الحكم </a:t>
            </a:r>
            <a:r>
              <a:rPr lang="ar-SA" sz="3200" dirty="0" smtClean="0">
                <a:solidFill>
                  <a:schemeClr val="tx1"/>
                </a:solidFill>
                <a:latin typeface="Arial" pitchFamily="34" charset="0"/>
                <a:cs typeface="Arial" pitchFamily="34" charset="0"/>
              </a:rPr>
              <a:t>بغيرها، ولكنه متساهل، أو يفعل هذا لأمر صادر من حكامه فهو كافر كفراً أصغر لا يخرج من الملة</a:t>
            </a:r>
            <a:r>
              <a:rPr lang="ar-SA" sz="3200" dirty="0" smtClean="0">
                <a:solidFill>
                  <a:schemeClr val="tx1"/>
                </a:solidFill>
                <a:latin typeface="Arial" pitchFamily="34" charset="0"/>
                <a:cs typeface="Arial" pitchFamily="34" charset="0"/>
              </a:rPr>
              <a:t>, ويعتبر </a:t>
            </a:r>
            <a:r>
              <a:rPr lang="ar-SA" sz="3200" dirty="0" smtClean="0">
                <a:solidFill>
                  <a:schemeClr val="tx1"/>
                </a:solidFill>
                <a:latin typeface="Arial" pitchFamily="34" charset="0"/>
                <a:cs typeface="Arial" pitchFamily="34" charset="0"/>
              </a:rPr>
              <a:t>من أكبر الكبائر.</a:t>
            </a:r>
            <a:r>
              <a:rPr lang="ar-SA" sz="2600" dirty="0" smtClean="0">
                <a:solidFill>
                  <a:schemeClr val="tx1"/>
                </a:solidFill>
              </a:rPr>
              <a:t/>
            </a:r>
            <a:br>
              <a:rPr lang="ar-SA" sz="2600" dirty="0" smtClean="0">
                <a:solidFill>
                  <a:schemeClr val="tx1"/>
                </a:solidFill>
              </a:rPr>
            </a:br>
            <a:endParaRPr lang="ar-SA" sz="2600" b="1" dirty="0" smtClean="0">
              <a:solidFill>
                <a:srgbClr val="C00000"/>
              </a:solidFill>
            </a:endParaRPr>
          </a:p>
          <a:p>
            <a:pPr marL="68580" indent="0" algn="just">
              <a:buNone/>
            </a:pPr>
            <a:r>
              <a:rPr lang="ar-SA" sz="2600" b="1" dirty="0" smtClean="0">
                <a:solidFill>
                  <a:schemeClr val="accent1">
                    <a:lumMod val="50000"/>
                  </a:schemeClr>
                </a:solidFill>
              </a:rPr>
              <a:t> </a:t>
            </a:r>
            <a:endParaRPr lang="ar-SA" sz="2600" b="1" dirty="0">
              <a:solidFill>
                <a:schemeClr val="accent1">
                  <a:lumMod val="50000"/>
                </a:schemeClr>
              </a:solidFill>
            </a:endParaRPr>
          </a:p>
          <a:p>
            <a:pPr marL="68580" indent="0" algn="just">
              <a:buNone/>
            </a:pPr>
            <a:endParaRPr lang="ar-SA" sz="20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789040"/>
            <a:ext cx="4572000" cy="282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145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404664"/>
            <a:ext cx="8208912" cy="6048672"/>
          </a:xfrm>
        </p:spPr>
        <p:txBody>
          <a:bodyPr>
            <a:normAutofit/>
          </a:bodyPr>
          <a:lstStyle/>
          <a:p>
            <a:pPr algn="just"/>
            <a:endParaRPr lang="ar-SA" b="1" dirty="0" smtClean="0">
              <a:solidFill>
                <a:srgbClr val="C00000"/>
              </a:solidFill>
            </a:endParaRPr>
          </a:p>
          <a:p>
            <a:pPr algn="just">
              <a:buFont typeface="Wingdings" pitchFamily="2" charset="2"/>
              <a:buChar char="v"/>
            </a:pPr>
            <a:r>
              <a:rPr lang="ar-SA" sz="3200" b="1" dirty="0" smtClean="0">
                <a:solidFill>
                  <a:srgbClr val="C00000"/>
                </a:solidFill>
                <a:latin typeface="Arial" pitchFamily="34" charset="0"/>
                <a:cs typeface="Arial" pitchFamily="34" charset="0"/>
              </a:rPr>
              <a:t>الحكم بغير ما أنزل الله فهو كما في الكتاب العزيز ينقسم إلى ثلاثة أقسام:</a:t>
            </a:r>
          </a:p>
          <a:p>
            <a:pPr marL="68580" indent="0" algn="just">
              <a:buNone/>
            </a:pPr>
            <a:endParaRPr lang="ar-SA" sz="1100" b="1" dirty="0" smtClean="0">
              <a:solidFill>
                <a:srgbClr val="C00000"/>
              </a:solidFill>
              <a:latin typeface="Arial" pitchFamily="34" charset="0"/>
              <a:cs typeface="Arial" pitchFamily="34" charset="0"/>
            </a:endParaRPr>
          </a:p>
          <a:p>
            <a:pPr algn="just">
              <a:buFont typeface="Wingdings" pitchFamily="2" charset="2"/>
              <a:buChar char="v"/>
            </a:pPr>
            <a:r>
              <a:rPr lang="ar-SA" sz="3200" b="1" dirty="0" smtClean="0">
                <a:solidFill>
                  <a:schemeClr val="tx1">
                    <a:lumMod val="75000"/>
                    <a:lumOff val="25000"/>
                  </a:schemeClr>
                </a:solidFill>
                <a:latin typeface="Arial" pitchFamily="34" charset="0"/>
                <a:cs typeface="Arial" pitchFamily="34" charset="0"/>
              </a:rPr>
              <a:t>       كفر                  ظلم                        فسق.</a:t>
            </a:r>
          </a:p>
          <a:p>
            <a:pPr marL="68580" indent="0" algn="just">
              <a:buNone/>
            </a:pPr>
            <a:endParaRPr lang="ar-SA" sz="1200" b="1" dirty="0" smtClean="0">
              <a:solidFill>
                <a:schemeClr val="tx1">
                  <a:lumMod val="75000"/>
                  <a:lumOff val="25000"/>
                </a:schemeClr>
              </a:solidFill>
              <a:latin typeface="Arial" pitchFamily="34" charset="0"/>
              <a:cs typeface="Arial" pitchFamily="34" charset="0"/>
            </a:endParaRPr>
          </a:p>
          <a:p>
            <a:pPr algn="just">
              <a:buFont typeface="Wingdings" pitchFamily="2" charset="2"/>
              <a:buChar char="v"/>
            </a:pPr>
            <a:r>
              <a:rPr lang="ar-SA" sz="3200" b="1" dirty="0">
                <a:solidFill>
                  <a:srgbClr val="C00000"/>
                </a:solidFill>
                <a:latin typeface="Arial" pitchFamily="34" charset="0"/>
                <a:cs typeface="Arial" pitchFamily="34" charset="0"/>
              </a:rPr>
              <a:t>على حسب الأسباب التي بني عليها هذا الحكم :</a:t>
            </a:r>
          </a:p>
          <a:p>
            <a:pPr marL="68580" indent="0" algn="just">
              <a:buNone/>
            </a:pPr>
            <a:r>
              <a:rPr lang="ar-SA" sz="3200" b="1" dirty="0" smtClean="0">
                <a:solidFill>
                  <a:schemeClr val="tx1">
                    <a:lumMod val="75000"/>
                    <a:lumOff val="25000"/>
                  </a:schemeClr>
                </a:solidFill>
                <a:latin typeface="Arial" pitchFamily="34" charset="0"/>
                <a:cs typeface="Arial" pitchFamily="34" charset="0"/>
              </a:rPr>
              <a:t>1- </a:t>
            </a:r>
            <a:r>
              <a:rPr lang="ar-SA" sz="3200" dirty="0" smtClean="0">
                <a:solidFill>
                  <a:schemeClr val="tx1">
                    <a:lumMod val="75000"/>
                    <a:lumOff val="25000"/>
                  </a:schemeClr>
                </a:solidFill>
                <a:latin typeface="Arial" pitchFamily="34" charset="0"/>
                <a:cs typeface="Arial" pitchFamily="34" charset="0"/>
              </a:rPr>
              <a:t>فإذا كان الرجل يحكم بغير ما أنزل الله تبعاً لهواه مع علمه بأن الحق فيما قضى الله به فهذا لا يكفر لكنه بين فاسق وظالم.</a:t>
            </a:r>
          </a:p>
          <a:p>
            <a:pPr marL="68580" indent="0" algn="just">
              <a:buNone/>
            </a:pPr>
            <a:endParaRPr lang="ar-SA" sz="1800" dirty="0" smtClean="0">
              <a:solidFill>
                <a:schemeClr val="tx1">
                  <a:lumMod val="75000"/>
                  <a:lumOff val="25000"/>
                </a:schemeClr>
              </a:solidFill>
              <a:latin typeface="Arial" pitchFamily="34" charset="0"/>
              <a:cs typeface="Arial" pitchFamily="34" charset="0"/>
            </a:endParaRPr>
          </a:p>
          <a:p>
            <a:pPr marL="68580" indent="0" algn="just">
              <a:buNone/>
            </a:pPr>
            <a:r>
              <a:rPr lang="ar-SA" sz="3200" dirty="0" smtClean="0">
                <a:solidFill>
                  <a:schemeClr val="tx1">
                    <a:lumMod val="75000"/>
                    <a:lumOff val="25000"/>
                  </a:schemeClr>
                </a:solidFill>
                <a:latin typeface="Arial" pitchFamily="34" charset="0"/>
                <a:cs typeface="Arial" pitchFamily="34" charset="0"/>
              </a:rPr>
              <a:t>2- وأما إذا كان يشرع حكماً عاماً تمشي عليه الأمة، ويرى أن ذلك من المصلحة، وقد لبس عليه فيه، فلا يكفر.</a:t>
            </a:r>
          </a:p>
          <a:p>
            <a:pPr marL="68580" indent="0" algn="just">
              <a:buNone/>
            </a:pPr>
            <a:endParaRPr lang="ar-SA" dirty="0" smtClean="0">
              <a:solidFill>
                <a:schemeClr val="tx1">
                  <a:lumMod val="75000"/>
                  <a:lumOff val="25000"/>
                </a:schemeClr>
              </a:solidFill>
            </a:endParaRPr>
          </a:p>
          <a:p>
            <a:pPr marL="68580" indent="0" algn="just">
              <a:buNone/>
            </a:pPr>
            <a:endParaRPr lang="ar-SA" dirty="0">
              <a:solidFill>
                <a:schemeClr val="tx1">
                  <a:lumMod val="75000"/>
                  <a:lumOff val="25000"/>
                </a:schemeClr>
              </a:solidFill>
            </a:endParaRPr>
          </a:p>
        </p:txBody>
      </p:sp>
    </p:spTree>
    <p:extLst>
      <p:ext uri="{BB962C8B-B14F-4D97-AF65-F5344CB8AC3E}">
        <p14:creationId xmlns:p14="http://schemas.microsoft.com/office/powerpoint/2010/main" val="126989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764704"/>
            <a:ext cx="8208912" cy="5688632"/>
          </a:xfrm>
        </p:spPr>
        <p:txBody>
          <a:bodyPr>
            <a:normAutofit/>
          </a:bodyPr>
          <a:lstStyle/>
          <a:p>
            <a:pPr marL="68580" indent="0" algn="just">
              <a:buNone/>
            </a:pPr>
            <a:endParaRPr lang="ar-SA" dirty="0" smtClean="0">
              <a:solidFill>
                <a:schemeClr val="tx1">
                  <a:lumMod val="75000"/>
                  <a:lumOff val="25000"/>
                </a:schemeClr>
              </a:solidFill>
            </a:endParaRPr>
          </a:p>
          <a:p>
            <a:pPr algn="just">
              <a:buFont typeface="Wingdings" pitchFamily="2" charset="2"/>
              <a:buChar char="v"/>
            </a:pPr>
            <a:r>
              <a:rPr lang="ar-SA" sz="3200" dirty="0">
                <a:solidFill>
                  <a:schemeClr val="tx1"/>
                </a:solidFill>
                <a:latin typeface="Arial" pitchFamily="34" charset="0"/>
                <a:cs typeface="Arial" pitchFamily="34" charset="0"/>
              </a:rPr>
              <a:t>3- وإذا كان يعلم الشرع، ولكنه حكم بهذا، ويعتقد أنه ظالماً  وأن الحق فيما جاء به الكتاب والسنة، لا نكفره.</a:t>
            </a:r>
          </a:p>
          <a:p>
            <a:pPr algn="just">
              <a:buFont typeface="Wingdings" pitchFamily="2" charset="2"/>
              <a:buChar char="v"/>
            </a:pPr>
            <a:endParaRPr lang="ar-SA" sz="1000" dirty="0">
              <a:solidFill>
                <a:schemeClr val="tx1"/>
              </a:solidFill>
              <a:latin typeface="Arial" pitchFamily="34" charset="0"/>
              <a:cs typeface="Arial" pitchFamily="34" charset="0"/>
            </a:endParaRPr>
          </a:p>
          <a:p>
            <a:pPr algn="just">
              <a:buFont typeface="Wingdings" pitchFamily="2" charset="2"/>
              <a:buChar char="v"/>
            </a:pPr>
            <a:r>
              <a:rPr lang="ar-SA" sz="3200" dirty="0">
                <a:solidFill>
                  <a:schemeClr val="tx1"/>
                </a:solidFill>
                <a:latin typeface="Arial" pitchFamily="34" charset="0"/>
                <a:cs typeface="Arial" pitchFamily="34" charset="0"/>
              </a:rPr>
              <a:t>4- وإنما يكفر : من يرى أن حكم غير الله أولى أن يكون الناس عليه، أو مثل حكم الله. </a:t>
            </a:r>
          </a:p>
          <a:p>
            <a:pPr algn="just">
              <a:buFont typeface="Wingdings" pitchFamily="2" charset="2"/>
              <a:buChar char="v"/>
            </a:pPr>
            <a:endParaRPr lang="ar-SA" sz="1000" dirty="0">
              <a:solidFill>
                <a:schemeClr val="tx1"/>
              </a:solidFill>
              <a:latin typeface="Arial" pitchFamily="34" charset="0"/>
              <a:cs typeface="Arial" pitchFamily="34" charset="0"/>
            </a:endParaRPr>
          </a:p>
          <a:p>
            <a:pPr algn="just">
              <a:buFont typeface="Wingdings" pitchFamily="2" charset="2"/>
              <a:buChar char="v"/>
            </a:pPr>
            <a:r>
              <a:rPr lang="ar-SA" sz="3200" dirty="0">
                <a:solidFill>
                  <a:schemeClr val="tx1"/>
                </a:solidFill>
                <a:latin typeface="Arial" pitchFamily="34" charset="0"/>
                <a:cs typeface="Arial" pitchFamily="34" charset="0"/>
              </a:rPr>
              <a:t>فإن هذا كافر، لأنه مكذب لقوله الله تبارك وتعالى : ( </a:t>
            </a:r>
            <a:r>
              <a:rPr lang="ar-SA" sz="3200" dirty="0" smtClean="0">
                <a:solidFill>
                  <a:srgbClr val="FF0000"/>
                </a:solidFill>
                <a:latin typeface="Arial" pitchFamily="34" charset="0"/>
                <a:cs typeface="Arial" pitchFamily="34" charset="0"/>
              </a:rPr>
              <a:t>أليس الله بأحكم الحاكمين</a:t>
            </a:r>
            <a:r>
              <a:rPr lang="ar-SA" sz="3200" dirty="0" smtClean="0">
                <a:solidFill>
                  <a:schemeClr val="tx1">
                    <a:lumMod val="75000"/>
                    <a:lumOff val="25000"/>
                  </a:schemeClr>
                </a:solidFill>
                <a:latin typeface="Arial" pitchFamily="34" charset="0"/>
                <a:cs typeface="Arial" pitchFamily="34" charset="0"/>
              </a:rPr>
              <a:t>).</a:t>
            </a:r>
            <a:endParaRPr lang="ar-SA" sz="3200" dirty="0" smtClean="0">
              <a:solidFill>
                <a:schemeClr val="tx1">
                  <a:lumMod val="75000"/>
                  <a:lumOff val="25000"/>
                </a:schemeClr>
              </a:solidFill>
              <a:latin typeface="Arial" pitchFamily="34" charset="0"/>
              <a:cs typeface="Arial" pitchFamily="34" charset="0"/>
            </a:endParaRPr>
          </a:p>
          <a:p>
            <a:pPr algn="just">
              <a:buFont typeface="Wingdings" pitchFamily="2" charset="2"/>
              <a:buChar char="v"/>
            </a:pPr>
            <a:r>
              <a:rPr lang="ar-SA" sz="3200" b="1" u="sng" dirty="0" smtClean="0">
                <a:solidFill>
                  <a:srgbClr val="002060"/>
                </a:solidFill>
                <a:latin typeface="Arial" pitchFamily="34" charset="0"/>
                <a:cs typeface="Arial" pitchFamily="34" charset="0"/>
              </a:rPr>
              <a:t>تنبيه:</a:t>
            </a:r>
          </a:p>
          <a:p>
            <a:pPr algn="just">
              <a:buFont typeface="Wingdings" pitchFamily="2" charset="2"/>
              <a:buChar char="v"/>
            </a:pPr>
            <a:r>
              <a:rPr lang="ar-SA" sz="3200" dirty="0" smtClean="0">
                <a:solidFill>
                  <a:schemeClr val="tx1"/>
                </a:solidFill>
                <a:latin typeface="Arial" pitchFamily="34" charset="0"/>
                <a:cs typeface="Arial" pitchFamily="34" charset="0"/>
              </a:rPr>
              <a:t>التكفي</a:t>
            </a:r>
            <a:r>
              <a:rPr lang="ar-SA" sz="3200" dirty="0" smtClean="0">
                <a:solidFill>
                  <a:schemeClr val="tx1"/>
                </a:solidFill>
                <a:latin typeface="Arial" pitchFamily="34" charset="0"/>
                <a:cs typeface="Arial" pitchFamily="34" charset="0"/>
              </a:rPr>
              <a:t>ر أحد لا يعني الخروج عليه .</a:t>
            </a:r>
            <a:endParaRPr lang="ar-SA" sz="3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95614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7584" y="548680"/>
            <a:ext cx="7416824" cy="648072"/>
          </a:xfrm>
        </p:spPr>
        <p:txBody>
          <a:bodyPr>
            <a:normAutofit/>
          </a:bodyPr>
          <a:lstStyle/>
          <a:p>
            <a:r>
              <a:rPr lang="ar-SA" sz="3200" b="1" dirty="0">
                <a:solidFill>
                  <a:srgbClr val="C00000"/>
                </a:solidFill>
              </a:rPr>
              <a:t>ثالثـًا: الطريق إلى الحكم بما أنزل </a:t>
            </a:r>
            <a:r>
              <a:rPr lang="ar-SA" sz="3200" b="1" dirty="0" smtClean="0">
                <a:solidFill>
                  <a:srgbClr val="C00000"/>
                </a:solidFill>
              </a:rPr>
              <a:t>الله</a:t>
            </a:r>
            <a:endParaRPr lang="ar-SA" sz="3200" b="1" dirty="0">
              <a:solidFill>
                <a:srgbClr val="C00000"/>
              </a:solidFill>
            </a:endParaRPr>
          </a:p>
        </p:txBody>
      </p:sp>
      <p:sp>
        <p:nvSpPr>
          <p:cNvPr id="3" name="عنصر نائب للمحتوى 2"/>
          <p:cNvSpPr>
            <a:spLocks noGrp="1"/>
          </p:cNvSpPr>
          <p:nvPr>
            <p:ph idx="1"/>
          </p:nvPr>
        </p:nvSpPr>
        <p:spPr>
          <a:xfrm>
            <a:off x="467544" y="1412776"/>
            <a:ext cx="8208912" cy="5040560"/>
          </a:xfrm>
        </p:spPr>
        <p:txBody>
          <a:bodyPr>
            <a:normAutofit fontScale="92500" lnSpcReduction="20000"/>
          </a:bodyPr>
          <a:lstStyle/>
          <a:p>
            <a:pPr marL="68580" indent="0">
              <a:buNone/>
            </a:pPr>
            <a:r>
              <a:rPr lang="ar-SA" sz="3200" b="1" dirty="0" smtClean="0">
                <a:solidFill>
                  <a:schemeClr val="accent1">
                    <a:lumMod val="50000"/>
                  </a:schemeClr>
                </a:solidFill>
                <a:latin typeface="Arial" pitchFamily="34" charset="0"/>
                <a:cs typeface="Arial" pitchFamily="34" charset="0"/>
              </a:rPr>
              <a:t>ما هو الطريق إلى الحكم بما أنزل الله؟</a:t>
            </a:r>
          </a:p>
          <a:p>
            <a:pPr marL="68580" indent="0" algn="just">
              <a:buNone/>
            </a:pPr>
            <a:r>
              <a:rPr lang="ar-SA" sz="3200" b="1" dirty="0" smtClean="0">
                <a:solidFill>
                  <a:schemeClr val="accent3"/>
                </a:solidFill>
                <a:latin typeface="Arial" pitchFamily="34" charset="0"/>
                <a:cs typeface="Arial" pitchFamily="34" charset="0"/>
              </a:rPr>
              <a:t>الطريق هو السنة</a:t>
            </a:r>
            <a:r>
              <a:rPr lang="ar-SA" sz="3200" b="1" dirty="0" smtClean="0">
                <a:solidFill>
                  <a:schemeClr val="accent3"/>
                </a:solidFill>
                <a:latin typeface="Arial" pitchFamily="34" charset="0"/>
                <a:cs typeface="Arial" pitchFamily="34" charset="0"/>
              </a:rPr>
              <a:t>:</a:t>
            </a:r>
            <a:endParaRPr lang="ar-SA" sz="3200" b="1" dirty="0" smtClean="0">
              <a:solidFill>
                <a:schemeClr val="accent3"/>
              </a:solidFill>
              <a:latin typeface="Arial" pitchFamily="34" charset="0"/>
              <a:cs typeface="Arial" pitchFamily="34" charset="0"/>
            </a:endParaRPr>
          </a:p>
          <a:p>
            <a:pPr algn="just">
              <a:buFont typeface="Wingdings" pitchFamily="2" charset="2"/>
              <a:buChar char="v"/>
            </a:pPr>
            <a:r>
              <a:rPr lang="ar-SA" sz="3200" dirty="0" smtClean="0">
                <a:solidFill>
                  <a:schemeClr val="tx1"/>
                </a:solidFill>
                <a:latin typeface="Arial" pitchFamily="34" charset="0"/>
                <a:cs typeface="Arial" pitchFamily="34" charset="0"/>
              </a:rPr>
              <a:t>الرسول صلى الله عليه وسلم  معلم وقدوة.</a:t>
            </a:r>
          </a:p>
          <a:p>
            <a:pPr algn="just">
              <a:buFont typeface="Wingdings" pitchFamily="2" charset="2"/>
              <a:buChar char="v"/>
            </a:pPr>
            <a:r>
              <a:rPr lang="ar-SA" sz="3200" dirty="0">
                <a:solidFill>
                  <a:schemeClr val="tx1"/>
                </a:solidFill>
                <a:latin typeface="Arial" pitchFamily="34" charset="0"/>
                <a:cs typeface="Arial" pitchFamily="34" charset="0"/>
              </a:rPr>
              <a:t>وحذر رسول </a:t>
            </a:r>
            <a:r>
              <a:rPr lang="ar-SA" sz="3200" dirty="0" smtClean="0">
                <a:solidFill>
                  <a:schemeClr val="tx1"/>
                </a:solidFill>
                <a:latin typeface="Arial" pitchFamily="34" charset="0"/>
                <a:cs typeface="Arial" pitchFamily="34" charset="0"/>
              </a:rPr>
              <a:t>الله صلى </a:t>
            </a:r>
            <a:r>
              <a:rPr lang="ar-SA" sz="3200" dirty="0">
                <a:solidFill>
                  <a:schemeClr val="tx1"/>
                </a:solidFill>
                <a:latin typeface="Arial" pitchFamily="34" charset="0"/>
                <a:cs typeface="Arial" pitchFamily="34" charset="0"/>
              </a:rPr>
              <a:t>الله عليه وسلم  </a:t>
            </a:r>
            <a:r>
              <a:rPr lang="ar-SA" sz="3200" dirty="0" smtClean="0">
                <a:solidFill>
                  <a:schemeClr val="tx1"/>
                </a:solidFill>
                <a:latin typeface="Arial" pitchFamily="34" charset="0"/>
                <a:cs typeface="Arial" pitchFamily="34" charset="0"/>
              </a:rPr>
              <a:t>أمته </a:t>
            </a:r>
            <a:r>
              <a:rPr lang="ar-SA" sz="3200" dirty="0">
                <a:solidFill>
                  <a:schemeClr val="tx1"/>
                </a:solidFill>
                <a:latin typeface="Arial" pitchFamily="34" charset="0"/>
                <a:cs typeface="Arial" pitchFamily="34" charset="0"/>
              </a:rPr>
              <a:t>مغبة الحكم بغير ما أنزل </a:t>
            </a:r>
            <a:r>
              <a:rPr lang="ar-SA" sz="3200" dirty="0" smtClean="0">
                <a:solidFill>
                  <a:schemeClr val="tx1"/>
                </a:solidFill>
                <a:latin typeface="Arial" pitchFamily="34" charset="0"/>
                <a:cs typeface="Arial" pitchFamily="34" charset="0"/>
              </a:rPr>
              <a:t>الله.</a:t>
            </a:r>
          </a:p>
          <a:p>
            <a:pPr algn="just">
              <a:buFont typeface="Wingdings" pitchFamily="2" charset="2"/>
              <a:buChar char="v"/>
            </a:pPr>
            <a:r>
              <a:rPr lang="ar-SA" sz="3200" dirty="0">
                <a:solidFill>
                  <a:schemeClr val="tx1"/>
                </a:solidFill>
                <a:latin typeface="Arial" pitchFamily="34" charset="0"/>
                <a:cs typeface="Arial" pitchFamily="34" charset="0"/>
              </a:rPr>
              <a:t>التربية </a:t>
            </a:r>
            <a:r>
              <a:rPr lang="ar-SA" sz="3200" dirty="0" smtClean="0">
                <a:solidFill>
                  <a:schemeClr val="tx1"/>
                </a:solidFill>
                <a:latin typeface="Arial" pitchFamily="34" charset="0"/>
                <a:cs typeface="Arial" pitchFamily="34" charset="0"/>
              </a:rPr>
              <a:t>والتصفية.، وهذا العملية ذات شقين</a:t>
            </a:r>
            <a:r>
              <a:rPr lang="ar-SA" sz="3200" dirty="0" smtClean="0">
                <a:solidFill>
                  <a:schemeClr val="tx1"/>
                </a:solidFill>
                <a:latin typeface="Arial" pitchFamily="34" charset="0"/>
                <a:cs typeface="Arial" pitchFamily="34" charset="0"/>
              </a:rPr>
              <a:t>:</a:t>
            </a:r>
            <a:endParaRPr lang="ar-SA" sz="3200" dirty="0" smtClean="0">
              <a:solidFill>
                <a:schemeClr val="tx1"/>
              </a:solidFill>
              <a:latin typeface="Arial" pitchFamily="34" charset="0"/>
              <a:cs typeface="Arial" pitchFamily="34" charset="0"/>
            </a:endParaRPr>
          </a:p>
          <a:p>
            <a:pPr marL="68580" indent="0" algn="just">
              <a:buNone/>
            </a:pPr>
            <a:r>
              <a:rPr lang="ar-SA" sz="3200" dirty="0">
                <a:solidFill>
                  <a:schemeClr val="tx1"/>
                </a:solidFill>
                <a:latin typeface="Arial" pitchFamily="34" charset="0"/>
                <a:cs typeface="Arial" pitchFamily="34" charset="0"/>
              </a:rPr>
              <a:t>والشق الأول: هو تنقية العقيدة وتصفيتها من كل الشوائب التي خالطتها وشوهت وجهها البهيج. </a:t>
            </a:r>
          </a:p>
          <a:p>
            <a:pPr marL="68580" indent="0" algn="just">
              <a:buNone/>
            </a:pPr>
            <a:r>
              <a:rPr lang="ar-SA" sz="3200" dirty="0">
                <a:solidFill>
                  <a:schemeClr val="tx1"/>
                </a:solidFill>
                <a:latin typeface="Arial" pitchFamily="34" charset="0"/>
                <a:cs typeface="Arial" pitchFamily="34" charset="0"/>
              </a:rPr>
              <a:t>والشق الثانِي: هو تربية أفراد الأمة وتنشئتهم على أساس من الأحكام الشرعية، والآداب الإسلامية </a:t>
            </a:r>
            <a:endParaRPr lang="ar-SA" sz="3200" dirty="0" smtClean="0">
              <a:solidFill>
                <a:schemeClr val="tx1"/>
              </a:solidFill>
              <a:latin typeface="Arial" pitchFamily="34" charset="0"/>
              <a:cs typeface="Arial" pitchFamily="34" charset="0"/>
            </a:endParaRPr>
          </a:p>
          <a:p>
            <a:pPr algn="just">
              <a:buFont typeface="Wingdings" pitchFamily="2" charset="2"/>
              <a:buChar char="v"/>
            </a:pPr>
            <a:r>
              <a:rPr lang="ar-SA" sz="3200" dirty="0">
                <a:solidFill>
                  <a:schemeClr val="tx1"/>
                </a:solidFill>
                <a:latin typeface="Arial" pitchFamily="34" charset="0"/>
                <a:cs typeface="Arial" pitchFamily="34" charset="0"/>
              </a:rPr>
              <a:t>إرسال الرسل لهداية البشر وإنقاذهم من الشرك والضلال.</a:t>
            </a:r>
          </a:p>
          <a:p>
            <a:pPr>
              <a:buFont typeface="Wingdings" pitchFamily="2" charset="2"/>
              <a:buChar char="v"/>
            </a:pPr>
            <a:endParaRPr lang="ar-SA" dirty="0">
              <a:solidFill>
                <a:schemeClr val="tx1"/>
              </a:solidFill>
            </a:endParaRPr>
          </a:p>
          <a:p>
            <a:pPr marL="68580" indent="0">
              <a:buNone/>
            </a:pPr>
            <a:endParaRPr lang="ar-SA" dirty="0" smtClean="0">
              <a:solidFill>
                <a:schemeClr val="tx1"/>
              </a:solidFill>
            </a:endParaRPr>
          </a:p>
          <a:p>
            <a:pPr>
              <a:buFont typeface="Wingdings" pitchFamily="2" charset="2"/>
              <a:buChar char="v"/>
            </a:pPr>
            <a:endParaRPr lang="ar-SA" dirty="0">
              <a:solidFill>
                <a:schemeClr val="tx1"/>
              </a:solidFill>
            </a:endParaRPr>
          </a:p>
        </p:txBody>
      </p:sp>
    </p:spTree>
    <p:extLst>
      <p:ext uri="{BB962C8B-B14F-4D97-AF65-F5344CB8AC3E}">
        <p14:creationId xmlns:p14="http://schemas.microsoft.com/office/powerpoint/2010/main" val="260234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wipe(down)">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down)">
                                      <p:cBhvr>
                                        <p:cTn id="43" dur="5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wipe(down)">
                                      <p:cBhvr>
                                        <p:cTn id="4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620688"/>
            <a:ext cx="8208912" cy="5904656"/>
          </a:xfrm>
        </p:spPr>
        <p:txBody>
          <a:bodyPr>
            <a:normAutofit/>
          </a:bodyPr>
          <a:lstStyle/>
          <a:p>
            <a:pPr>
              <a:buFont typeface="Wingdings" pitchFamily="2" charset="2"/>
              <a:buChar char="q"/>
            </a:pPr>
            <a:r>
              <a:rPr lang="ar-SA" sz="3200" b="1" dirty="0" smtClean="0">
                <a:solidFill>
                  <a:srgbClr val="C00000"/>
                </a:solidFill>
                <a:latin typeface="Arial" pitchFamily="34" charset="0"/>
                <a:cs typeface="Arial" pitchFamily="34" charset="0"/>
              </a:rPr>
              <a:t>السؤال </a:t>
            </a:r>
          </a:p>
          <a:p>
            <a:pPr marL="68580" indent="0" algn="ctr">
              <a:buNone/>
            </a:pPr>
            <a:r>
              <a:rPr lang="ar-SA" sz="3200" dirty="0" smtClean="0">
                <a:solidFill>
                  <a:schemeClr val="tx1"/>
                </a:solidFill>
                <a:latin typeface="Arial" pitchFamily="34" charset="0"/>
                <a:cs typeface="Arial" pitchFamily="34" charset="0"/>
              </a:rPr>
              <a:t>هل </a:t>
            </a:r>
            <a:r>
              <a:rPr lang="ar-SA" sz="3200" dirty="0">
                <a:solidFill>
                  <a:schemeClr val="tx1"/>
                </a:solidFill>
                <a:latin typeface="Arial" pitchFamily="34" charset="0"/>
                <a:cs typeface="Arial" pitchFamily="34" charset="0"/>
              </a:rPr>
              <a:t>يَجوز للدعاة والعاملين للإسلام في أي عصر من العصور العدول عن منهج الأنبياء القائم على التصفية والتربية في الدعوة إلى الله والتمكين لشرعه الحكيم؟</a:t>
            </a:r>
          </a:p>
          <a:p>
            <a:pPr>
              <a:buFont typeface="Wingdings" pitchFamily="2" charset="2"/>
              <a:buChar char="q"/>
            </a:pPr>
            <a:r>
              <a:rPr lang="ar-SA" sz="3200" b="1" dirty="0" smtClean="0">
                <a:solidFill>
                  <a:srgbClr val="C00000"/>
                </a:solidFill>
                <a:latin typeface="Arial" pitchFamily="34" charset="0"/>
                <a:cs typeface="Arial" pitchFamily="34" charset="0"/>
              </a:rPr>
              <a:t>الجواب</a:t>
            </a:r>
          </a:p>
          <a:p>
            <a:pPr marL="68580" indent="0" algn="ctr">
              <a:buNone/>
            </a:pPr>
            <a:r>
              <a:rPr lang="ar-SA" sz="3200" dirty="0">
                <a:solidFill>
                  <a:schemeClr val="tx1"/>
                </a:solidFill>
                <a:latin typeface="Arial" pitchFamily="34" charset="0"/>
                <a:cs typeface="Arial" pitchFamily="34" charset="0"/>
              </a:rPr>
              <a:t>أنه </a:t>
            </a:r>
            <a:r>
              <a:rPr lang="ar-SA" sz="3200" dirty="0">
                <a:solidFill>
                  <a:schemeClr val="tx1"/>
                </a:solidFill>
                <a:latin typeface="Arial" pitchFamily="34" charset="0"/>
                <a:cs typeface="Arial" pitchFamily="34" charset="0"/>
              </a:rPr>
              <a:t>لا يَجوز شرعًا ولا عقلاً العدول عن هذا المنهج الذي رسمنا خطوطه العريضة واختيار </a:t>
            </a:r>
            <a:r>
              <a:rPr lang="ar-SA" sz="3200" dirty="0">
                <a:solidFill>
                  <a:schemeClr val="tx1"/>
                </a:solidFill>
                <a:latin typeface="Arial" pitchFamily="34" charset="0"/>
                <a:cs typeface="Arial" pitchFamily="34" charset="0"/>
              </a:rPr>
              <a:t>سواه. </a:t>
            </a:r>
          </a:p>
          <a:p>
            <a:pPr>
              <a:buFont typeface="Wingdings" pitchFamily="2" charset="2"/>
              <a:buChar char="q"/>
            </a:pPr>
            <a:r>
              <a:rPr lang="ar-SA" sz="3200" b="1" dirty="0" smtClean="0">
                <a:solidFill>
                  <a:srgbClr val="C00000"/>
                </a:solidFill>
                <a:latin typeface="Arial" pitchFamily="34" charset="0"/>
                <a:cs typeface="Arial" pitchFamily="34" charset="0"/>
              </a:rPr>
              <a:t>الأسباب</a:t>
            </a:r>
          </a:p>
          <a:p>
            <a:pPr marL="68580" indent="0" algn="ctr">
              <a:buNone/>
            </a:pPr>
            <a:r>
              <a:rPr lang="ar-SA" sz="3200" dirty="0">
                <a:solidFill>
                  <a:schemeClr val="tx1"/>
                </a:solidFill>
                <a:latin typeface="Arial" pitchFamily="34" charset="0"/>
                <a:cs typeface="Arial" pitchFamily="34" charset="0"/>
              </a:rPr>
              <a:t>أن هذا هو الطريق الأقوم الذي شرعه الله لجميع الأنبياء، </a:t>
            </a:r>
            <a:r>
              <a:rPr lang="ar-SA" sz="3200" dirty="0">
                <a:solidFill>
                  <a:schemeClr val="tx1"/>
                </a:solidFill>
                <a:latin typeface="Arial" pitchFamily="34" charset="0"/>
                <a:cs typeface="Arial" pitchFamily="34" charset="0"/>
              </a:rPr>
              <a:t>قال تعالى: ﴿</a:t>
            </a:r>
            <a:r>
              <a:rPr lang="ar-SA" sz="3200" dirty="0">
                <a:solidFill>
                  <a:srgbClr val="FF0000"/>
                </a:solidFill>
                <a:latin typeface="Arial" pitchFamily="34" charset="0"/>
                <a:cs typeface="Arial" pitchFamily="34" charset="0"/>
              </a:rPr>
              <a:t>أَلاَ </a:t>
            </a:r>
            <a:r>
              <a:rPr lang="ar-SA" sz="3200" dirty="0">
                <a:solidFill>
                  <a:srgbClr val="FF0000"/>
                </a:solidFill>
                <a:latin typeface="Arial" pitchFamily="34" charset="0"/>
                <a:cs typeface="Arial" pitchFamily="34" charset="0"/>
              </a:rPr>
              <a:t>يَعْلَمُ مَنْ خَلَقَ وَهُوَ اللَّطِيفُ الْخَبِيرُ</a:t>
            </a:r>
            <a:r>
              <a:rPr lang="ar-SA" sz="3200" dirty="0">
                <a:solidFill>
                  <a:schemeClr val="tx1"/>
                </a:solidFill>
                <a:latin typeface="Arial" pitchFamily="34" charset="0"/>
                <a:cs typeface="Arial" pitchFamily="34" charset="0"/>
              </a:rPr>
              <a:t>﴾ </a:t>
            </a:r>
            <a:r>
              <a:rPr lang="ar-SA" dirty="0">
                <a:solidFill>
                  <a:schemeClr val="tx1"/>
                </a:solidFill>
                <a:latin typeface="Arial" pitchFamily="34" charset="0"/>
                <a:cs typeface="Arial" pitchFamily="34" charset="0"/>
              </a:rPr>
              <a:t>[الملك: 14</a:t>
            </a:r>
            <a:r>
              <a:rPr lang="ar-SA" dirty="0">
                <a:solidFill>
                  <a:schemeClr val="tx1"/>
                </a:solidFill>
                <a:latin typeface="Arial" pitchFamily="34" charset="0"/>
                <a:cs typeface="Arial" pitchFamily="34" charset="0"/>
              </a:rPr>
              <a:t>].</a:t>
            </a:r>
          </a:p>
          <a:p>
            <a:pPr marL="68580" indent="0">
              <a:buNone/>
            </a:pPr>
            <a:endParaRPr lang="ar-SA" dirty="0"/>
          </a:p>
        </p:txBody>
      </p:sp>
    </p:spTree>
    <p:extLst>
      <p:ext uri="{BB962C8B-B14F-4D97-AF65-F5344CB8AC3E}">
        <p14:creationId xmlns:p14="http://schemas.microsoft.com/office/powerpoint/2010/main" val="195437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620688"/>
            <a:ext cx="8208912" cy="5904656"/>
          </a:xfrm>
        </p:spPr>
        <p:txBody>
          <a:bodyPr>
            <a:normAutofit lnSpcReduction="10000"/>
          </a:bodyPr>
          <a:lstStyle/>
          <a:p>
            <a:pPr>
              <a:buFont typeface="Wingdings" pitchFamily="2" charset="2"/>
              <a:buChar char="q"/>
            </a:pPr>
            <a:r>
              <a:rPr lang="ar-SA" sz="3200" b="1" dirty="0" smtClean="0">
                <a:solidFill>
                  <a:srgbClr val="C00000"/>
                </a:solidFill>
                <a:latin typeface="Arial" pitchFamily="34" charset="0"/>
                <a:cs typeface="Arial" pitchFamily="34" charset="0"/>
              </a:rPr>
              <a:t>مثال</a:t>
            </a:r>
          </a:p>
          <a:p>
            <a:pPr>
              <a:buFont typeface="Wingdings" pitchFamily="2" charset="2"/>
              <a:buChar char="§"/>
            </a:pPr>
            <a:r>
              <a:rPr lang="ar-SA" sz="3200" dirty="0" smtClean="0">
                <a:solidFill>
                  <a:schemeClr val="tx1"/>
                </a:solidFill>
                <a:latin typeface="Arial" pitchFamily="34" charset="0"/>
                <a:cs typeface="Arial" pitchFamily="34" charset="0"/>
              </a:rPr>
              <a:t>ثُمَّ </a:t>
            </a:r>
            <a:r>
              <a:rPr lang="ar-SA" sz="3200" dirty="0">
                <a:solidFill>
                  <a:schemeClr val="tx1"/>
                </a:solidFill>
                <a:latin typeface="Arial" pitchFamily="34" charset="0"/>
                <a:cs typeface="Arial" pitchFamily="34" charset="0"/>
              </a:rPr>
              <a:t>إن الأنبياء قد التزموه وطبقوه </a:t>
            </a:r>
            <a:r>
              <a:rPr lang="ar-SA" sz="3200" dirty="0" smtClean="0">
                <a:solidFill>
                  <a:schemeClr val="tx1"/>
                </a:solidFill>
                <a:latin typeface="Arial" pitchFamily="34" charset="0"/>
                <a:cs typeface="Arial" pitchFamily="34" charset="0"/>
              </a:rPr>
              <a:t>كاملاً</a:t>
            </a:r>
            <a:r>
              <a:rPr lang="ar-SA" sz="3200" dirty="0">
                <a:solidFill>
                  <a:schemeClr val="tx1"/>
                </a:solidFill>
                <a:latin typeface="Arial" pitchFamily="34" charset="0"/>
                <a:cs typeface="Arial" pitchFamily="34" charset="0"/>
              </a:rPr>
              <a:t>.</a:t>
            </a:r>
            <a:endParaRPr lang="ar-SA" sz="3200" dirty="0" smtClean="0">
              <a:solidFill>
                <a:schemeClr val="tx1"/>
              </a:solidFill>
              <a:latin typeface="Arial" pitchFamily="34" charset="0"/>
              <a:cs typeface="Arial" pitchFamily="34" charset="0"/>
            </a:endParaRPr>
          </a:p>
          <a:p>
            <a:pPr>
              <a:buFont typeface="Wingdings" pitchFamily="2" charset="2"/>
              <a:buChar char="§"/>
            </a:pPr>
            <a:r>
              <a:rPr lang="ar-SA" sz="3200" dirty="0" smtClean="0">
                <a:solidFill>
                  <a:schemeClr val="tx1"/>
                </a:solidFill>
                <a:latin typeface="Arial" pitchFamily="34" charset="0"/>
                <a:cs typeface="Arial" pitchFamily="34" charset="0"/>
              </a:rPr>
              <a:t>وقد </a:t>
            </a:r>
            <a:r>
              <a:rPr lang="ar-SA" sz="3200" dirty="0">
                <a:solidFill>
                  <a:schemeClr val="tx1"/>
                </a:solidFill>
                <a:latin typeface="Arial" pitchFamily="34" charset="0"/>
                <a:cs typeface="Arial" pitchFamily="34" charset="0"/>
              </a:rPr>
              <a:t>أوجب الله على رسولنا الكريم صلى الله عليه وسلم  أن يقتدي بِهم في الدعوة إلى الله ويسلك </a:t>
            </a:r>
            <a:r>
              <a:rPr lang="ar-SA" sz="3200" dirty="0" smtClean="0">
                <a:solidFill>
                  <a:schemeClr val="tx1"/>
                </a:solidFill>
                <a:latin typeface="Arial" pitchFamily="34" charset="0"/>
                <a:cs typeface="Arial" pitchFamily="34" charset="0"/>
              </a:rPr>
              <a:t>منهجهم</a:t>
            </a:r>
            <a:r>
              <a:rPr lang="ar-SA" sz="3200" dirty="0" smtClean="0">
                <a:solidFill>
                  <a:schemeClr val="tx1"/>
                </a:solidFill>
                <a:latin typeface="Arial" pitchFamily="34" charset="0"/>
                <a:cs typeface="Arial" pitchFamily="34" charset="0"/>
              </a:rPr>
              <a:t>.</a:t>
            </a:r>
          </a:p>
          <a:p>
            <a:pPr>
              <a:buFont typeface="Wingdings" pitchFamily="2" charset="2"/>
              <a:buChar char="§"/>
            </a:pPr>
            <a:r>
              <a:rPr lang="ar-SA" sz="3200" dirty="0" smtClean="0">
                <a:solidFill>
                  <a:schemeClr val="tx1"/>
                </a:solidFill>
                <a:latin typeface="Arial" pitchFamily="34" charset="0"/>
                <a:cs typeface="Arial" pitchFamily="34" charset="0"/>
              </a:rPr>
              <a:t>والله خلق الكون ونظمه تنظيماً كونياً وشرعياً، وجعل للكون سنناً يسير في نطاقها،  لو اختلت لفسد وزال.</a:t>
            </a:r>
            <a:endParaRPr lang="ar-SA" sz="3200" dirty="0" smtClean="0">
              <a:solidFill>
                <a:schemeClr val="tx1"/>
              </a:solidFill>
              <a:latin typeface="Arial" pitchFamily="34" charset="0"/>
              <a:cs typeface="Arial" pitchFamily="34" charset="0"/>
            </a:endParaRPr>
          </a:p>
          <a:p>
            <a:pPr>
              <a:buFont typeface="Wingdings" pitchFamily="2" charset="2"/>
              <a:buChar char="q"/>
            </a:pPr>
            <a:r>
              <a:rPr lang="ar-SA" sz="3200" b="1" dirty="0">
                <a:solidFill>
                  <a:srgbClr val="C00000"/>
                </a:solidFill>
                <a:latin typeface="Arial" pitchFamily="34" charset="0"/>
                <a:cs typeface="Arial" pitchFamily="34" charset="0"/>
              </a:rPr>
              <a:t>حكم </a:t>
            </a:r>
            <a:r>
              <a:rPr lang="ar-SA" sz="3200" b="1" dirty="0" smtClean="0">
                <a:solidFill>
                  <a:srgbClr val="C00000"/>
                </a:solidFill>
                <a:latin typeface="Arial" pitchFamily="34" charset="0"/>
                <a:cs typeface="Arial" pitchFamily="34" charset="0"/>
              </a:rPr>
              <a:t>اتباع رسول الله </a:t>
            </a:r>
            <a:r>
              <a:rPr lang="ar-SA" sz="3200" b="1" dirty="0">
                <a:solidFill>
                  <a:srgbClr val="C00000"/>
                </a:solidFill>
                <a:latin typeface="Arial" pitchFamily="34" charset="0"/>
                <a:cs typeface="Arial" pitchFamily="34" charset="0"/>
              </a:rPr>
              <a:t>صلى الله عليه وسلم </a:t>
            </a:r>
            <a:r>
              <a:rPr lang="ar-SA" sz="3200" b="1" dirty="0" smtClean="0">
                <a:solidFill>
                  <a:srgbClr val="C00000"/>
                </a:solidFill>
                <a:latin typeface="Arial" pitchFamily="34" charset="0"/>
                <a:cs typeface="Arial" pitchFamily="34" charset="0"/>
              </a:rPr>
              <a:t>؟</a:t>
            </a:r>
            <a:endParaRPr lang="ar-SA" sz="3200" b="1" dirty="0" smtClean="0">
              <a:solidFill>
                <a:srgbClr val="C00000"/>
              </a:solidFill>
              <a:latin typeface="Arial" pitchFamily="34" charset="0"/>
              <a:cs typeface="Arial" pitchFamily="34" charset="0"/>
            </a:endParaRPr>
          </a:p>
          <a:p>
            <a:pPr>
              <a:buFont typeface="Wingdings" pitchFamily="2" charset="2"/>
              <a:buChar char="§"/>
            </a:pPr>
            <a:r>
              <a:rPr lang="ar-SA" sz="3200" b="1" dirty="0" smtClean="0">
                <a:solidFill>
                  <a:schemeClr val="accent1">
                    <a:lumMod val="50000"/>
                  </a:schemeClr>
                </a:solidFill>
                <a:latin typeface="Arial" pitchFamily="34" charset="0"/>
                <a:cs typeface="Arial" pitchFamily="34" charset="0"/>
              </a:rPr>
              <a:t> </a:t>
            </a:r>
            <a:r>
              <a:rPr lang="ar-SA" sz="3200" dirty="0">
                <a:solidFill>
                  <a:schemeClr val="tx1"/>
                </a:solidFill>
                <a:latin typeface="Arial" pitchFamily="34" charset="0"/>
                <a:cs typeface="Arial" pitchFamily="34" charset="0"/>
              </a:rPr>
              <a:t>الوجوب</a:t>
            </a:r>
          </a:p>
          <a:p>
            <a:pPr>
              <a:buFont typeface="Wingdings" pitchFamily="2" charset="2"/>
              <a:buChar char="q"/>
            </a:pPr>
            <a:r>
              <a:rPr lang="ar-SA" sz="3200" b="1" dirty="0">
                <a:solidFill>
                  <a:srgbClr val="C00000"/>
                </a:solidFill>
                <a:latin typeface="Arial" pitchFamily="34" charset="0"/>
                <a:cs typeface="Arial" pitchFamily="34" charset="0"/>
              </a:rPr>
              <a:t>الدليل:  </a:t>
            </a:r>
          </a:p>
          <a:p>
            <a:pPr>
              <a:buFont typeface="Wingdings" pitchFamily="2" charset="2"/>
              <a:buChar char="§"/>
            </a:pPr>
            <a:r>
              <a:rPr lang="ar-SA" sz="3200" dirty="0" smtClean="0">
                <a:solidFill>
                  <a:schemeClr val="tx1"/>
                </a:solidFill>
                <a:latin typeface="Arial" pitchFamily="34" charset="0"/>
                <a:cs typeface="Arial" pitchFamily="34" charset="0"/>
              </a:rPr>
              <a:t>قوله(صلوا </a:t>
            </a:r>
            <a:r>
              <a:rPr lang="ar-SA" sz="3200" dirty="0">
                <a:solidFill>
                  <a:schemeClr val="tx1"/>
                </a:solidFill>
                <a:latin typeface="Arial" pitchFamily="34" charset="0"/>
                <a:cs typeface="Arial" pitchFamily="34" charset="0"/>
              </a:rPr>
              <a:t>كما رأيتمونِي أصلي) </a:t>
            </a:r>
            <a:endParaRPr lang="ar-SA" sz="3200" dirty="0" smtClean="0">
              <a:solidFill>
                <a:schemeClr val="tx1"/>
              </a:solidFill>
              <a:latin typeface="Arial" pitchFamily="34" charset="0"/>
              <a:cs typeface="Arial" pitchFamily="34" charset="0"/>
            </a:endParaRPr>
          </a:p>
          <a:p>
            <a:pPr>
              <a:buFont typeface="Wingdings" pitchFamily="2" charset="2"/>
              <a:buChar char="§"/>
            </a:pPr>
            <a:r>
              <a:rPr lang="ar-SA" sz="3200" dirty="0" smtClean="0">
                <a:solidFill>
                  <a:schemeClr val="tx1"/>
                </a:solidFill>
                <a:latin typeface="Arial" pitchFamily="34" charset="0"/>
                <a:cs typeface="Arial" pitchFamily="34" charset="0"/>
              </a:rPr>
              <a:t>وقوله:( </a:t>
            </a:r>
            <a:r>
              <a:rPr lang="ar-SA" sz="3200" dirty="0">
                <a:solidFill>
                  <a:schemeClr val="tx1"/>
                </a:solidFill>
                <a:latin typeface="Arial" pitchFamily="34" charset="0"/>
                <a:cs typeface="Arial" pitchFamily="34" charset="0"/>
              </a:rPr>
              <a:t>خذوا عنِّي </a:t>
            </a:r>
            <a:r>
              <a:rPr lang="ar-SA" sz="3200" dirty="0" smtClean="0">
                <a:solidFill>
                  <a:schemeClr val="tx1"/>
                </a:solidFill>
                <a:latin typeface="Arial" pitchFamily="34" charset="0"/>
                <a:cs typeface="Arial" pitchFamily="34" charset="0"/>
              </a:rPr>
              <a:t>مناسككم).</a:t>
            </a:r>
            <a:endParaRPr lang="ar-SA" sz="3200" dirty="0">
              <a:solidFill>
                <a:schemeClr val="tx1"/>
              </a:solidFill>
              <a:latin typeface="Arial" pitchFamily="34" charset="0"/>
              <a:cs typeface="Arial" pitchFamily="34" charset="0"/>
            </a:endParaRPr>
          </a:p>
          <a:p>
            <a:pPr marL="68580" indent="0">
              <a:buNone/>
            </a:pPr>
            <a:endParaRPr lang="ar-SA" dirty="0"/>
          </a:p>
        </p:txBody>
      </p:sp>
    </p:spTree>
    <p:extLst>
      <p:ext uri="{BB962C8B-B14F-4D97-AF65-F5344CB8AC3E}">
        <p14:creationId xmlns:p14="http://schemas.microsoft.com/office/powerpoint/2010/main" val="176573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620688"/>
            <a:ext cx="8208912" cy="5904656"/>
          </a:xfrm>
        </p:spPr>
        <p:txBody>
          <a:bodyPr>
            <a:normAutofit/>
          </a:bodyPr>
          <a:lstStyle/>
          <a:p>
            <a:pPr algn="just">
              <a:buFont typeface="Wingdings" pitchFamily="2" charset="2"/>
              <a:buChar char="q"/>
            </a:pPr>
            <a:r>
              <a:rPr lang="ar-SA" sz="3200" b="1" dirty="0" smtClean="0">
                <a:solidFill>
                  <a:srgbClr val="C00000"/>
                </a:solidFill>
                <a:latin typeface="Arial" pitchFamily="34" charset="0"/>
                <a:cs typeface="Arial" pitchFamily="34" charset="0"/>
              </a:rPr>
              <a:t>الخلاصة</a:t>
            </a:r>
            <a:r>
              <a:rPr lang="ar-SA" sz="3200" b="1" dirty="0" smtClean="0">
                <a:solidFill>
                  <a:srgbClr val="C00000"/>
                </a:solidFill>
                <a:latin typeface="Arial" pitchFamily="34" charset="0"/>
                <a:cs typeface="Arial" pitchFamily="34" charset="0"/>
              </a:rPr>
              <a:t>:</a:t>
            </a:r>
            <a:endParaRPr lang="ar-SA" sz="3200" b="1" dirty="0" smtClean="0">
              <a:solidFill>
                <a:srgbClr val="C00000"/>
              </a:solidFill>
              <a:latin typeface="Arial" pitchFamily="34" charset="0"/>
              <a:cs typeface="Arial" pitchFamily="34" charset="0"/>
            </a:endParaRPr>
          </a:p>
          <a:p>
            <a:pPr marL="68580" indent="0" algn="just">
              <a:buNone/>
            </a:pPr>
            <a:r>
              <a:rPr lang="ar-SA" sz="3200" dirty="0">
                <a:solidFill>
                  <a:schemeClr val="tx1"/>
                </a:solidFill>
                <a:latin typeface="Arial" pitchFamily="34" charset="0"/>
                <a:cs typeface="Arial" pitchFamily="34" charset="0"/>
              </a:rPr>
              <a:t>وجوب الفهم الصحيح والتربية الإسلامية الصحيحة.</a:t>
            </a:r>
          </a:p>
          <a:p>
            <a:pPr algn="just">
              <a:buFont typeface="Wingdings" pitchFamily="2" charset="2"/>
              <a:buChar char="q"/>
            </a:pPr>
            <a:r>
              <a:rPr lang="ar-SA" sz="3200" b="1" dirty="0" smtClean="0">
                <a:solidFill>
                  <a:srgbClr val="C00000"/>
                </a:solidFill>
                <a:latin typeface="Arial" pitchFamily="34" charset="0"/>
                <a:cs typeface="Arial" pitchFamily="34" charset="0"/>
              </a:rPr>
              <a:t>ما الطريق </a:t>
            </a:r>
            <a:r>
              <a:rPr lang="ar-SA" sz="3200" b="1" dirty="0">
                <a:solidFill>
                  <a:srgbClr val="C00000"/>
                </a:solidFill>
                <a:latin typeface="Arial" pitchFamily="34" charset="0"/>
                <a:cs typeface="Arial" pitchFamily="34" charset="0"/>
              </a:rPr>
              <a:t>إلى الحكم بما أنزل الله </a:t>
            </a:r>
            <a:r>
              <a:rPr lang="ar-SA" sz="3200" b="1" dirty="0" smtClean="0">
                <a:solidFill>
                  <a:srgbClr val="C00000"/>
                </a:solidFill>
                <a:latin typeface="Arial" pitchFamily="34" charset="0"/>
                <a:cs typeface="Arial" pitchFamily="34" charset="0"/>
              </a:rPr>
              <a:t>؟</a:t>
            </a:r>
          </a:p>
          <a:p>
            <a:pPr marL="68580" indent="0" algn="just">
              <a:buNone/>
            </a:pPr>
            <a:r>
              <a:rPr lang="ar-SA" sz="3200" b="1" dirty="0">
                <a:solidFill>
                  <a:schemeClr val="tx1"/>
                </a:solidFill>
                <a:latin typeface="Arial" pitchFamily="34" charset="0"/>
                <a:cs typeface="Arial" pitchFamily="34" charset="0"/>
              </a:rPr>
              <a:t>فالجواب من وجهين :</a:t>
            </a:r>
          </a:p>
          <a:p>
            <a:pPr marL="68580" indent="0" algn="just">
              <a:buNone/>
            </a:pPr>
            <a:r>
              <a:rPr lang="ar-SA" sz="3200" b="1" dirty="0">
                <a:solidFill>
                  <a:srgbClr val="C00000"/>
                </a:solidFill>
                <a:latin typeface="Arial" pitchFamily="34" charset="0"/>
                <a:cs typeface="Arial" pitchFamily="34" charset="0"/>
              </a:rPr>
              <a:t>الأول : </a:t>
            </a:r>
            <a:r>
              <a:rPr lang="ar-SA" sz="3200" dirty="0">
                <a:solidFill>
                  <a:schemeClr val="tx1"/>
                </a:solidFill>
                <a:latin typeface="Arial" pitchFamily="34" charset="0"/>
                <a:cs typeface="Arial" pitchFamily="34" charset="0"/>
              </a:rPr>
              <a:t>أن سبيلنا هو سبيل السلف ، فلن يضرنا –بعد- ما يصيبنا منهم أو من غيرهم ﴿وَأَنَّ هَذَا صِرَاطِي مُسْتَقِيمًا فَاتَّبِعُوهُ وَلاَ تَتَّبِعُوا السُّبُلَ فَتَفَرَّقَ بِكُمْ عَن سَبِيلِهِ ﴾.</a:t>
            </a:r>
          </a:p>
          <a:p>
            <a:pPr marL="68580" indent="0" algn="just">
              <a:buNone/>
            </a:pPr>
            <a:r>
              <a:rPr lang="ar-SA" sz="3200" b="1" dirty="0">
                <a:solidFill>
                  <a:srgbClr val="C00000"/>
                </a:solidFill>
                <a:latin typeface="Arial" pitchFamily="34" charset="0"/>
                <a:cs typeface="Arial" pitchFamily="34" charset="0"/>
              </a:rPr>
              <a:t>الثانِي : </a:t>
            </a:r>
            <a:r>
              <a:rPr lang="ar-SA" sz="3200" dirty="0">
                <a:solidFill>
                  <a:schemeClr val="tx1"/>
                </a:solidFill>
                <a:latin typeface="Arial" pitchFamily="34" charset="0"/>
                <a:cs typeface="Arial" pitchFamily="34" charset="0"/>
              </a:rPr>
              <a:t>أن سبيلنا وسيلة جادة لضرب خططهم وإفشال مكائدهم إذ لا مسوِّغ لهَم بحال أن يصفونا أو يصفوكم ب "الإرهابية " أو "التطرف"! </a:t>
            </a:r>
            <a:endParaRPr lang="ar-SA" dirty="0"/>
          </a:p>
        </p:txBody>
      </p:sp>
    </p:spTree>
    <p:extLst>
      <p:ext uri="{BB962C8B-B14F-4D97-AF65-F5344CB8AC3E}">
        <p14:creationId xmlns:p14="http://schemas.microsoft.com/office/powerpoint/2010/main" val="21319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1" y="1484784"/>
            <a:ext cx="6624736" cy="3960440"/>
          </a:xfrm>
          <a:prstGeom prst="rect">
            <a:avLst/>
          </a:prstGeom>
          <a:noFill/>
          <a:ln w="9525">
            <a:solidFill>
              <a:srgbClr val="E551A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332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1270</TotalTime>
  <Words>1397</Words>
  <Application>Microsoft Office PowerPoint</Application>
  <PresentationFormat>عرض على الشاشة (3:4)‏</PresentationFormat>
  <Paragraphs>152</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أوستن</vt:lpstr>
      <vt:lpstr>المحاضرة الرابعة</vt:lpstr>
      <vt:lpstr>أركان الدولة الإسلامية </vt:lpstr>
      <vt:lpstr>أركان الدولة الإسلامية </vt:lpstr>
      <vt:lpstr>الركن الأول: الحكم بما أنزل الله</vt:lpstr>
      <vt:lpstr>أولاً: وجوب الحكم بما أنزل الله </vt:lpstr>
      <vt:lpstr>عرض تقديمي في PowerPoint</vt:lpstr>
      <vt:lpstr>عرض تقديمي في PowerPoint</vt:lpstr>
      <vt:lpstr>    ثانيًا: الحكم بغير ما أنزل الله</vt:lpstr>
      <vt:lpstr>الأصل في الحكام الكفر أم الإسلام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ثالثـًا: الطريق إلى الحكم بما أنزل الله</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dc:title>
  <dc:creator>ebtihaj altyb eneel</dc:creator>
  <cp:lastModifiedBy>ebtihaj altyb eneel</cp:lastModifiedBy>
  <cp:revision>83</cp:revision>
  <dcterms:created xsi:type="dcterms:W3CDTF">2013-08-28T19:54:35Z</dcterms:created>
  <dcterms:modified xsi:type="dcterms:W3CDTF">2014-10-12T05:31:40Z</dcterms:modified>
</cp:coreProperties>
</file>