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69" r:id="rId2"/>
    <p:sldId id="270" r:id="rId3"/>
    <p:sldId id="271" r:id="rId4"/>
    <p:sldId id="272" r:id="rId5"/>
    <p:sldId id="273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91525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5958" y="1267485"/>
            <a:ext cx="7235981" cy="5133316"/>
          </a:xfrm>
        </p:spPr>
        <p:txBody>
          <a:bodyPr/>
          <a:lstStyle>
            <a:lvl1pPr>
              <a:defRPr sz="8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1680" y="201702"/>
            <a:ext cx="6189583" cy="949569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9B0E-08AA-4084-8E91-AFDFDCC6E653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30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6DD0039B-E393-43AB-8FA6-1FCFEBC91C7A}" type="slidenum">
              <a:rPr lang="ar-SA" smtClean="0"/>
              <a:t>‹#›</a:t>
            </a:fld>
            <a:endParaRPr lang="ar-SA"/>
          </a:p>
        </p:txBody>
      </p:sp>
      <p:grpSp>
        <p:nvGrpSpPr>
          <p:cNvPr id="7" name="Group 6"/>
          <p:cNvGrpSpPr/>
          <p:nvPr/>
        </p:nvGrpSpPr>
        <p:grpSpPr>
          <a:xfrm flipH="1">
            <a:off x="943073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00" y="5257800"/>
            <a:ext cx="7239000" cy="1143000"/>
          </a:xfrm>
        </p:spPr>
        <p:txBody>
          <a:bodyPr>
            <a:noAutofit/>
          </a:bodyPr>
          <a:lstStyle>
            <a:lvl1pPr algn="r">
              <a:defRPr sz="40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776" y="838200"/>
            <a:ext cx="7467600" cy="4419600"/>
          </a:xfrm>
        </p:spPr>
        <p:txBody>
          <a:bodyPr>
            <a:normAutofit/>
          </a:bodyPr>
          <a:lstStyle>
            <a:lvl1pPr algn="r">
              <a:defRPr sz="2800"/>
            </a:lvl1pPr>
            <a:lvl2pPr algn="r">
              <a:defRPr sz="1800">
                <a:solidFill>
                  <a:schemeClr val="tx1"/>
                </a:solidFill>
              </a:defRPr>
            </a:lvl2pPr>
            <a:lvl3pPr algn="r">
              <a:defRPr sz="1800">
                <a:solidFill>
                  <a:schemeClr val="tx1"/>
                </a:solidFill>
              </a:defRPr>
            </a:lvl3pPr>
            <a:lvl4pPr algn="r">
              <a:defRPr sz="1800">
                <a:solidFill>
                  <a:schemeClr val="tx1"/>
                </a:solidFill>
              </a:defRPr>
            </a:lvl4pPr>
            <a:lvl5pPr algn="r"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9B0E-08AA-4084-8E91-AFDFDCC6E653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D0039B-E393-43AB-8FA6-1FCFEBC91C7A}" type="slidenum">
              <a:rPr lang="ar-SA" smtClean="0"/>
              <a:t>‹#›</a:t>
            </a:fld>
            <a:endParaRPr lang="ar-S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0597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9B0E-08AA-4084-8E91-AFDFDCC6E653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D0039B-E393-43AB-8FA6-1FCFEBC91C7A}" type="slidenum">
              <a:rPr lang="ar-SA" smtClean="0"/>
              <a:t>‹#›</a:t>
            </a:fld>
            <a:endParaRPr lang="ar-S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04800" y="5257800"/>
            <a:ext cx="7239000" cy="1143000"/>
          </a:xfrm>
        </p:spPr>
        <p:txBody>
          <a:bodyPr>
            <a:noAutofit/>
          </a:bodyPr>
          <a:lstStyle>
            <a:lvl1pPr algn="r">
              <a:defRPr sz="40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9B0E-08AA-4084-8E91-AFDFDCC6E653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039B-E393-43AB-8FA6-1FCFEBC91C7A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23528" y="841248"/>
            <a:ext cx="3730752" cy="43891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209728" y="841248"/>
            <a:ext cx="3730752" cy="43891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04800" y="5257800"/>
            <a:ext cx="7239000" cy="1143000"/>
          </a:xfrm>
        </p:spPr>
        <p:txBody>
          <a:bodyPr>
            <a:noAutofit/>
          </a:bodyPr>
          <a:lstStyle>
            <a:lvl1pPr algn="r">
              <a:defRPr sz="40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6576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12776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9B0E-08AA-4084-8E91-AFDFDCC6E653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039B-E393-43AB-8FA6-1FCFEBC91C7A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323528" y="1380744"/>
            <a:ext cx="3730752" cy="384048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209728" y="1380743"/>
            <a:ext cx="3730752" cy="384048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04800" y="5257800"/>
            <a:ext cx="7239000" cy="1143000"/>
          </a:xfrm>
        </p:spPr>
        <p:txBody>
          <a:bodyPr>
            <a:noAutofit/>
          </a:bodyPr>
          <a:lstStyle>
            <a:lvl1pPr algn="r">
              <a:defRPr sz="40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9B0E-08AA-4084-8E91-AFDFDCC6E653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039B-E393-43AB-8FA6-1FCFEBC91C7A}" type="slidenum">
              <a:rPr lang="ar-SA" smtClean="0"/>
              <a:t>‹#›</a:t>
            </a:fld>
            <a:endParaRPr lang="ar-S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00" y="5257800"/>
            <a:ext cx="7239000" cy="1143000"/>
          </a:xfrm>
        </p:spPr>
        <p:txBody>
          <a:bodyPr>
            <a:noAutofit/>
          </a:bodyPr>
          <a:lstStyle>
            <a:lvl1pPr algn="r">
              <a:defRPr sz="40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9B0E-08AA-4084-8E91-AFDFDCC6E653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D0039B-E393-43AB-8FA6-1FCFEBC91C7A}" type="slidenum">
              <a:rPr lang="ar-SA" smtClean="0"/>
              <a:t>‹#›</a:t>
            </a:fld>
            <a:endParaRPr lang="ar-S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115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115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3452197" y="381000"/>
            <a:ext cx="4800600" cy="59436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1929B0E-08AA-4084-8E91-AFDFDCC6E653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D0039B-E393-43AB-8FA6-1FCFEBC91C7A}" type="slidenum">
              <a:rPr lang="ar-SA" smtClean="0"/>
              <a:t>‹#›</a:t>
            </a:fld>
            <a:endParaRPr lang="ar-S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219" y="4624754"/>
            <a:ext cx="5486400" cy="404446"/>
          </a:xfrm>
        </p:spPr>
        <p:txBody>
          <a:bodyPr bIns="0" anchor="b"/>
          <a:lstStyle>
            <a:lvl1pPr algn="r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5498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45768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9B0E-08AA-4084-8E91-AFDFDCC6E653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039B-E393-43AB-8FA6-1FCFEBC91C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0800000">
            <a:off x="467816" y="838200"/>
            <a:ext cx="7467600" cy="4419600"/>
          </a:xfrm>
        </p:spPr>
        <p:txBody>
          <a:bodyPr vert="eaVert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9B0E-08AA-4084-8E91-AFDFDCC6E653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039B-E393-43AB-8FA6-1FCFEBC91C7A}" type="slidenum">
              <a:rPr lang="ar-SA" smtClean="0"/>
              <a:t>‹#›</a:t>
            </a:fld>
            <a:endParaRPr lang="ar-S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04800" y="5257800"/>
            <a:ext cx="7239000" cy="1143000"/>
          </a:xfrm>
        </p:spPr>
        <p:txBody>
          <a:bodyPr>
            <a:noAutofit/>
          </a:bodyPr>
          <a:lstStyle>
            <a:lvl1pPr algn="r">
              <a:defRPr sz="40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0800000">
            <a:off x="459155" y="274638"/>
            <a:ext cx="2057400" cy="5851525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0800000">
            <a:off x="2691403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9B0E-08AA-4084-8E91-AFDFDCC6E653}" type="datetimeFigureOut">
              <a:rPr lang="ar-SA" smtClean="0"/>
              <a:t>03/01/36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039B-E393-43AB-8FA6-1FCFEBC91C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891540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1540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0346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816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1568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76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D0039B-E393-43AB-8FA6-1FCFEBC91C7A}" type="slidenum">
              <a:rPr lang="ar-SA" smtClean="0"/>
              <a:t>‹#›</a:t>
            </a:fld>
            <a:endParaRPr lang="ar-SA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 flipH="1">
            <a:off x="462376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716718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>
              <a:defRPr sz="1200">
                <a:solidFill>
                  <a:srgbClr val="FFFFFF"/>
                </a:solidFill>
              </a:defRPr>
            </a:lvl1pPr>
          </a:lstStyle>
          <a:p>
            <a:fld id="{61929B0E-08AA-4084-8E91-AFDFDCC6E653}" type="datetimeFigureOut">
              <a:rPr lang="ar-SA" smtClean="0"/>
              <a:t>03/01/36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r" defTabSz="914400" rtl="1" eaLnBrk="1" latinLnBrk="0" hangingPunct="1">
        <a:spcBef>
          <a:spcPct val="0"/>
        </a:spcBef>
        <a:buNone/>
        <a:defRPr sz="48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04800" y="1772816"/>
            <a:ext cx="7239000" cy="4627984"/>
          </a:xfrm>
        </p:spPr>
        <p:txBody>
          <a:bodyPr/>
          <a:lstStyle/>
          <a:p>
            <a:r>
              <a:rPr lang="ar-SA" sz="3600" dirty="0" smtClean="0">
                <a:solidFill>
                  <a:srgbClr val="FF0000"/>
                </a:solidFill>
              </a:rPr>
              <a:t>1- واجبات </a:t>
            </a:r>
            <a:r>
              <a:rPr lang="ar-SA" sz="3600" dirty="0">
                <a:solidFill>
                  <a:srgbClr val="FF0000"/>
                </a:solidFill>
              </a:rPr>
              <a:t>ولي الأمر أو وظائف الدولة </a:t>
            </a:r>
            <a:br>
              <a:rPr lang="ar-SA" sz="3600" dirty="0">
                <a:solidFill>
                  <a:srgbClr val="FF0000"/>
                </a:solidFill>
              </a:rPr>
            </a:br>
            <a:r>
              <a:rPr lang="ar-SA" sz="3600" dirty="0" smtClean="0">
                <a:solidFill>
                  <a:srgbClr val="FF0000"/>
                </a:solidFill>
              </a:rPr>
              <a:t>2- حقوق </a:t>
            </a:r>
            <a:r>
              <a:rPr lang="ar-SA" sz="3600" dirty="0">
                <a:solidFill>
                  <a:srgbClr val="FF0000"/>
                </a:solidFill>
              </a:rPr>
              <a:t>ولي الأمر</a:t>
            </a:r>
            <a:br>
              <a:rPr lang="ar-SA" sz="3600" dirty="0">
                <a:solidFill>
                  <a:srgbClr val="FF0000"/>
                </a:solidFill>
              </a:rPr>
            </a:br>
            <a:r>
              <a:rPr lang="ar-SA" sz="3600" dirty="0">
                <a:solidFill>
                  <a:srgbClr val="FF0000"/>
                </a:solidFill>
              </a:rPr>
              <a:t>الإخلاص والدعاء </a:t>
            </a:r>
            <a:br>
              <a:rPr lang="ar-SA" sz="3600" dirty="0">
                <a:solidFill>
                  <a:srgbClr val="FF0000"/>
                </a:solidFill>
              </a:rPr>
            </a:br>
            <a:r>
              <a:rPr lang="ar-SA" sz="3600" dirty="0">
                <a:solidFill>
                  <a:srgbClr val="FF0000"/>
                </a:solidFill>
              </a:rPr>
              <a:t> التوقير والاحترام</a:t>
            </a:r>
            <a:br>
              <a:rPr lang="ar-SA" sz="3600" dirty="0">
                <a:solidFill>
                  <a:srgbClr val="FF0000"/>
                </a:solidFill>
              </a:rPr>
            </a:br>
            <a:r>
              <a:rPr lang="ar-SA" sz="3600" dirty="0">
                <a:solidFill>
                  <a:srgbClr val="FF0000"/>
                </a:solidFill>
              </a:rPr>
              <a:t>السمع والطاعة</a:t>
            </a:r>
            <a:br>
              <a:rPr lang="ar-SA" sz="3600" dirty="0">
                <a:solidFill>
                  <a:srgbClr val="FF0000"/>
                </a:solidFill>
              </a:rPr>
            </a:br>
            <a:r>
              <a:rPr lang="ar-SA" sz="3600" dirty="0">
                <a:solidFill>
                  <a:srgbClr val="FF0000"/>
                </a:solidFill>
              </a:rPr>
              <a:t> النصيحة </a:t>
            </a:r>
            <a:br>
              <a:rPr lang="ar-SA" sz="3600" dirty="0">
                <a:solidFill>
                  <a:srgbClr val="FF0000"/>
                </a:solidFill>
              </a:rPr>
            </a:br>
            <a:r>
              <a:rPr lang="ar-SA" sz="3600" dirty="0">
                <a:solidFill>
                  <a:srgbClr val="FF0000"/>
                </a:solidFill>
              </a:rPr>
              <a:t>النصرة والتعاون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776" y="838200"/>
            <a:ext cx="7467600" cy="1006624"/>
          </a:xfrm>
        </p:spPr>
        <p:txBody>
          <a:bodyPr/>
          <a:lstStyle/>
          <a:p>
            <a:pPr marL="0" indent="0" algn="ctr">
              <a:buNone/>
            </a:pPr>
            <a:r>
              <a:rPr lang="ar-SA" sz="4000" b="1" dirty="0">
                <a:solidFill>
                  <a:srgbClr val="FF0000"/>
                </a:solidFill>
              </a:rPr>
              <a:t>المحاضرة </a:t>
            </a:r>
            <a:r>
              <a:rPr lang="ar-SA" sz="4000" b="1" dirty="0" smtClean="0">
                <a:solidFill>
                  <a:srgbClr val="FF0000"/>
                </a:solidFill>
              </a:rPr>
              <a:t>السادسة</a:t>
            </a:r>
            <a:endParaRPr lang="ar-SA" sz="4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4681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064896" cy="1080120"/>
          </a:xfrm>
        </p:spPr>
        <p:txBody>
          <a:bodyPr/>
          <a:lstStyle/>
          <a:p>
            <a:pPr algn="ctr"/>
            <a:r>
              <a:rPr lang="ar-SA" sz="4400" dirty="0">
                <a:solidFill>
                  <a:srgbClr val="7030A0"/>
                </a:solidFill>
              </a:rPr>
              <a:t>واجبات ولي الأمر أو وظائف الدولة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484784"/>
            <a:ext cx="7971656" cy="504056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</a:rPr>
              <a:t>الأول: </a:t>
            </a:r>
            <a:r>
              <a:rPr lang="ar-SA" sz="3200" dirty="0" smtClean="0"/>
              <a:t>حفظ </a:t>
            </a:r>
            <a:r>
              <a:rPr lang="ar-SA" sz="3200" dirty="0"/>
              <a:t>الدين على أصوله المقررة، وقواعده المحررة، المستنبطة من الكتاب والسنة، وما أجمع عليه سلف </a:t>
            </a:r>
            <a:r>
              <a:rPr lang="ar-SA" sz="3200" dirty="0" smtClean="0"/>
              <a:t>الأمة.</a:t>
            </a:r>
          </a:p>
          <a:p>
            <a:pPr marL="0" indent="0" algn="just">
              <a:buNone/>
            </a:pP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</a:rPr>
              <a:t>الثاني:</a:t>
            </a:r>
            <a:r>
              <a:rPr lang="ar-SA" sz="3200" dirty="0"/>
              <a:t> </a:t>
            </a:r>
            <a:r>
              <a:rPr lang="ar-SA" sz="3200" dirty="0" smtClean="0"/>
              <a:t>حماية </a:t>
            </a:r>
            <a:r>
              <a:rPr lang="ar-SA" sz="3200" dirty="0"/>
              <a:t>بيضة الإسلام والذب عنها، إما في كل إقليم إن كان خليفة، أو في القطر المختص به إن كان مفوضًا </a:t>
            </a:r>
            <a:r>
              <a:rPr lang="ar-SA" sz="3200" dirty="0" smtClean="0"/>
              <a:t>إليه.</a:t>
            </a:r>
          </a:p>
          <a:p>
            <a:pPr marL="0" indent="0" algn="just">
              <a:buNone/>
            </a:pPr>
            <a:r>
              <a:rPr lang="ar-SA" sz="4000" b="1" dirty="0" smtClean="0">
                <a:solidFill>
                  <a:schemeClr val="accent6">
                    <a:lumMod val="75000"/>
                  </a:schemeClr>
                </a:solidFill>
              </a:rPr>
              <a:t>الثالث: </a:t>
            </a:r>
            <a:r>
              <a:rPr lang="ar-SA" sz="3200" dirty="0" smtClean="0"/>
              <a:t>العدل</a:t>
            </a:r>
            <a:r>
              <a:rPr lang="ar-SA" sz="3200" dirty="0"/>
              <a:t>.. فيجب على من حكمه الله تعالى في عباده، وملكه شيئًا من بلاده، أن يجعل العدل أصل اعتماده، وقاعدة </a:t>
            </a:r>
            <a:r>
              <a:rPr lang="ar-SA" sz="3200" dirty="0" smtClean="0"/>
              <a:t>استناده.</a:t>
            </a:r>
          </a:p>
          <a:p>
            <a:pPr marL="0" indent="0" algn="just">
              <a:buNone/>
            </a:pP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</a:rPr>
              <a:t> الرابع: </a:t>
            </a:r>
            <a:r>
              <a:rPr lang="ar-SA" sz="3200" dirty="0" smtClean="0"/>
              <a:t>إقامة </a:t>
            </a:r>
            <a:r>
              <a:rPr lang="ar-SA" sz="3200" dirty="0"/>
              <a:t>الحدود الشرعية على الشروط المرعية، صيانة لمحارم الله عن </a:t>
            </a:r>
            <a:r>
              <a:rPr lang="ar-SA" sz="3200" dirty="0" err="1"/>
              <a:t>التجرئ</a:t>
            </a:r>
            <a:r>
              <a:rPr lang="ar-SA" sz="3200" dirty="0"/>
              <a:t> </a:t>
            </a:r>
            <a:r>
              <a:rPr lang="ar-SA" sz="3200" dirty="0" smtClean="0"/>
              <a:t>عليها</a:t>
            </a:r>
            <a:r>
              <a:rPr lang="ar-SA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014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776" y="838200"/>
            <a:ext cx="8187680" cy="51830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</a:rPr>
              <a:t>الخامس: </a:t>
            </a:r>
            <a:r>
              <a:rPr lang="ar-SA" sz="3200" dirty="0" smtClean="0"/>
              <a:t>فصل </a:t>
            </a:r>
            <a:r>
              <a:rPr lang="ar-SA" sz="3200" dirty="0"/>
              <a:t>القضايا والأحكام، بتقليد الولاة والقضاة، لقطع المنازعات بين الخصوم، وكف الظالم عن </a:t>
            </a:r>
            <a:r>
              <a:rPr lang="ar-SA" sz="3200" dirty="0" smtClean="0"/>
              <a:t>المظلوم.</a:t>
            </a:r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</a:rPr>
              <a:t>السادس: </a:t>
            </a:r>
            <a:r>
              <a:rPr lang="ar-SA" sz="3200" dirty="0" smtClean="0"/>
              <a:t>جباية </a:t>
            </a:r>
            <a:r>
              <a:rPr lang="ar-SA" sz="3200" dirty="0" err="1"/>
              <a:t>الزكوات</a:t>
            </a:r>
            <a:r>
              <a:rPr lang="ar-SA" sz="3200" dirty="0"/>
              <a:t> والجزية من أهلها، وأموال الفيء والخراج عند محلها، وصرف ذلك في مصارفه الشرعية، وجهاته </a:t>
            </a:r>
            <a:r>
              <a:rPr lang="ar-SA" sz="3200" dirty="0" smtClean="0"/>
              <a:t>المرضية.</a:t>
            </a:r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</a:rPr>
              <a:t>السابع: </a:t>
            </a:r>
            <a:r>
              <a:rPr lang="ar-SA" sz="3200" dirty="0" smtClean="0"/>
              <a:t>استكفاء </a:t>
            </a:r>
            <a:r>
              <a:rPr lang="ar-SA" sz="3200" dirty="0"/>
              <a:t>الأمناء، وتقليد النصحاء فيما يفوض إليهم من </a:t>
            </a:r>
            <a:r>
              <a:rPr lang="ar-SA" sz="3200" dirty="0" smtClean="0"/>
              <a:t>الأعمال.</a:t>
            </a:r>
          </a:p>
          <a:p>
            <a:pPr marL="0" indent="0" algn="just">
              <a:buNone/>
            </a:pPr>
            <a:r>
              <a:rPr lang="ar-SA" sz="3200" dirty="0"/>
              <a:t> </a:t>
            </a: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</a:rPr>
              <a:t>الثامن: </a:t>
            </a:r>
            <a:r>
              <a:rPr lang="ar-SA" sz="3200" dirty="0" smtClean="0"/>
              <a:t>أن </a:t>
            </a:r>
            <a:r>
              <a:rPr lang="ar-SA" sz="3200" dirty="0"/>
              <a:t>يباشر بنفسه مشارفة الأمور، وتصفح الأحوال، لينهض بسياسة الأمة، وحراسة </a:t>
            </a:r>
            <a:r>
              <a:rPr lang="ar-SA" sz="3200" dirty="0" smtClean="0"/>
              <a:t>الملة.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1774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87624" y="838200"/>
            <a:ext cx="7272808" cy="48950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500" b="1" dirty="0">
                <a:solidFill>
                  <a:srgbClr val="C00000"/>
                </a:solidFill>
              </a:rPr>
              <a:t>هذه هي أهم وظائف الدولة الإسلامية في كتب السياسة الشرعية: </a:t>
            </a:r>
          </a:p>
          <a:p>
            <a:pPr marL="0" indent="0" algn="just">
              <a:buNone/>
            </a:pPr>
            <a:r>
              <a:rPr lang="ar-SA" sz="3500" b="1" dirty="0">
                <a:solidFill>
                  <a:srgbClr val="7030A0"/>
                </a:solidFill>
              </a:rPr>
              <a:t>فالأولى: </a:t>
            </a:r>
            <a:r>
              <a:rPr lang="ar-SA" sz="3500" dirty="0"/>
              <a:t>هي الوظيفة الدينية. </a:t>
            </a:r>
          </a:p>
          <a:p>
            <a:pPr marL="0" indent="0" algn="just">
              <a:buNone/>
            </a:pPr>
            <a:r>
              <a:rPr lang="ar-SA" sz="3500" b="1" dirty="0">
                <a:solidFill>
                  <a:srgbClr val="7030A0"/>
                </a:solidFill>
              </a:rPr>
              <a:t>والثانية: </a:t>
            </a:r>
            <a:r>
              <a:rPr lang="ar-SA" sz="3500" dirty="0"/>
              <a:t>هي الوظيفة الدفاعية. </a:t>
            </a:r>
          </a:p>
          <a:p>
            <a:pPr marL="0" indent="0" algn="just">
              <a:buNone/>
            </a:pPr>
            <a:r>
              <a:rPr lang="ar-SA" sz="3500" b="1" dirty="0">
                <a:solidFill>
                  <a:srgbClr val="7030A0"/>
                </a:solidFill>
              </a:rPr>
              <a:t>والثالثة والرابعة والخامسة</a:t>
            </a:r>
            <a:r>
              <a:rPr lang="ar-SA" sz="3500" dirty="0"/>
              <a:t>: هي الوظيفة القضائية. </a:t>
            </a:r>
          </a:p>
          <a:p>
            <a:pPr marL="0" indent="0" algn="just">
              <a:buNone/>
            </a:pPr>
            <a:r>
              <a:rPr lang="ar-SA" sz="3500" b="1" dirty="0">
                <a:solidFill>
                  <a:srgbClr val="7030A0"/>
                </a:solidFill>
              </a:rPr>
              <a:t>والسادسة: </a:t>
            </a:r>
            <a:r>
              <a:rPr lang="ar-SA" sz="3500" dirty="0"/>
              <a:t>هي الوظيفة المالية. </a:t>
            </a:r>
          </a:p>
          <a:p>
            <a:pPr marL="0" indent="0" algn="just">
              <a:buNone/>
            </a:pPr>
            <a:r>
              <a:rPr lang="ar-SA" sz="3500" b="1" dirty="0">
                <a:solidFill>
                  <a:srgbClr val="7030A0"/>
                </a:solidFill>
              </a:rPr>
              <a:t>والسابعة والثامنة: </a:t>
            </a:r>
            <a:r>
              <a:rPr lang="ar-SA" sz="3500" dirty="0"/>
              <a:t>هي الوظيفة الإدارية. </a:t>
            </a:r>
          </a:p>
          <a:p>
            <a:pPr marL="0" indent="0">
              <a:buNone/>
            </a:pPr>
            <a:endParaRPr lang="ar-SA" sz="35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587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051720" y="838200"/>
            <a:ext cx="6408712" cy="44630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600" b="1" dirty="0" smtClean="0">
                <a:solidFill>
                  <a:srgbClr val="00B050"/>
                </a:solidFill>
              </a:rPr>
              <a:t>ويُمكن </a:t>
            </a:r>
            <a:r>
              <a:rPr lang="ar-SA" sz="3600" b="1" dirty="0">
                <a:solidFill>
                  <a:srgbClr val="00B050"/>
                </a:solidFill>
              </a:rPr>
              <a:t>أن نضيف إلى ذلك باختصار:</a:t>
            </a:r>
          </a:p>
          <a:p>
            <a:pPr marL="0" indent="0" algn="just">
              <a:buNone/>
            </a:pPr>
            <a:r>
              <a:rPr lang="ar-SA" sz="3600" b="1" dirty="0">
                <a:solidFill>
                  <a:srgbClr val="C00000"/>
                </a:solidFill>
              </a:rPr>
              <a:t>تاسعًا: </a:t>
            </a:r>
            <a:r>
              <a:rPr lang="ar-SA" sz="3600" dirty="0"/>
              <a:t>تحقيق الحياة الطيبة لكل فرد من أفراد الرعية.</a:t>
            </a:r>
          </a:p>
          <a:p>
            <a:pPr marL="0" indent="0" algn="just">
              <a:buNone/>
            </a:pPr>
            <a:r>
              <a:rPr lang="ar-SA" sz="3600" b="1" dirty="0">
                <a:solidFill>
                  <a:srgbClr val="C00000"/>
                </a:solidFill>
              </a:rPr>
              <a:t>عاشرًا: </a:t>
            </a:r>
            <a:r>
              <a:rPr lang="ar-SA" sz="3600" dirty="0"/>
              <a:t>العمل المستمر على تحقيق الأفضل في جميع نواحي الحياة </a:t>
            </a:r>
            <a:r>
              <a:rPr lang="ar-SA" sz="3600" dirty="0" smtClean="0"/>
              <a:t>البشرية.</a:t>
            </a:r>
            <a:endParaRPr lang="ar-SA" sz="3600" dirty="0"/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2636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776" y="838200"/>
            <a:ext cx="8187680" cy="5327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</a:rPr>
              <a:t>أولاً: الإخلاص والدعاء:</a:t>
            </a:r>
          </a:p>
          <a:p>
            <a:pPr marL="0" indent="0" algn="just">
              <a:buNone/>
            </a:pPr>
            <a:r>
              <a:rPr lang="ar-SA" sz="3200" dirty="0"/>
              <a:t>أول ما يجب على الرعية لأولياء الأمور والمسئولين هو الإخلاص لهم، وحبهم وإرادة الخير لهم، وكراهة ما </a:t>
            </a:r>
            <a:r>
              <a:rPr lang="ar-SA" sz="3200" dirty="0" err="1"/>
              <a:t>يسوؤهم</a:t>
            </a:r>
            <a:r>
              <a:rPr lang="ar-SA" sz="3200" dirty="0"/>
              <a:t>، وقد عبر الشارع عن ذلك بكلمة النصح كما في الحديث: </a:t>
            </a:r>
            <a:r>
              <a:rPr lang="ar-SA" sz="3200" dirty="0" smtClean="0"/>
              <a:t>(الدين </a:t>
            </a:r>
            <a:r>
              <a:rPr lang="ar-SA" sz="3200" dirty="0"/>
              <a:t>النصيحة.. لله </a:t>
            </a:r>
            <a:r>
              <a:rPr lang="ar-SA" sz="3200" dirty="0" smtClean="0"/>
              <a:t>عز وجل، </a:t>
            </a:r>
            <a:r>
              <a:rPr lang="ar-SA" sz="3200" dirty="0"/>
              <a:t>ولكتابه، ولرسوله، ولأئمة المسلمين، </a:t>
            </a:r>
            <a:r>
              <a:rPr lang="ar-SA" sz="3200" dirty="0" smtClean="0"/>
              <a:t>وعامتهم). </a:t>
            </a:r>
          </a:p>
          <a:p>
            <a:pPr marL="0" indent="0" algn="just">
              <a:buNone/>
            </a:pPr>
            <a:r>
              <a:rPr lang="ar-SA" sz="3200" dirty="0"/>
              <a:t>والدعاء لهم بالصلاح والتوفيق، فإن صلاحهم صلاح لرعيتهم.</a:t>
            </a:r>
          </a:p>
          <a:p>
            <a:pPr marL="0" indent="0" algn="just">
              <a:buNone/>
            </a:pPr>
            <a:r>
              <a:rPr lang="ar-SA" sz="3200" dirty="0"/>
              <a:t>واجتناب سبهم، والقدح فيهم، وإشاعة مثالبهم، فإن في ذلك شرًّا وفسادًا كبيرًا</a:t>
            </a:r>
            <a:r>
              <a:rPr lang="ar-SA" sz="3200" dirty="0" smtClean="0"/>
              <a:t>.</a:t>
            </a:r>
          </a:p>
          <a:p>
            <a:pPr marL="0" indent="0" algn="just">
              <a:buNone/>
            </a:pPr>
            <a:endParaRPr lang="ar-SA" sz="3200" dirty="0"/>
          </a:p>
          <a:p>
            <a:pPr marL="0" indent="0" algn="just">
              <a:buNone/>
            </a:pP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80045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1340768"/>
            <a:ext cx="7827640" cy="468052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ar-SA" sz="3900" b="1" dirty="0" smtClean="0">
                <a:solidFill>
                  <a:schemeClr val="accent1">
                    <a:lumMod val="75000"/>
                  </a:schemeClr>
                </a:solidFill>
              </a:rPr>
              <a:t>ما موقف من </a:t>
            </a:r>
            <a:r>
              <a:rPr lang="ar-SA" sz="3900" b="1" dirty="0">
                <a:solidFill>
                  <a:schemeClr val="accent1">
                    <a:lumMod val="75000"/>
                  </a:schemeClr>
                </a:solidFill>
              </a:rPr>
              <a:t>رأى منهم من لا </a:t>
            </a:r>
            <a:r>
              <a:rPr lang="ar-SA" sz="3900" b="1" dirty="0" smtClean="0">
                <a:solidFill>
                  <a:schemeClr val="accent1">
                    <a:lumMod val="75000"/>
                  </a:schemeClr>
                </a:solidFill>
              </a:rPr>
              <a:t>يحل؟ </a:t>
            </a:r>
          </a:p>
          <a:p>
            <a:pPr marL="0" indent="0" algn="just">
              <a:buNone/>
            </a:pPr>
            <a:r>
              <a:rPr lang="ar-SA" sz="3900" dirty="0"/>
              <a:t>أن ينبههم سرًّا لا علنًا، بلطف وبعبارة تليق بالمقام، ويحصل بِها المقصود، فإن هذا مطلوب في حق كل أحد، وبالأخص ولاة الأمر.</a:t>
            </a:r>
          </a:p>
          <a:p>
            <a:pPr algn="just">
              <a:buFont typeface="Wingdings" pitchFamily="2" charset="2"/>
              <a:buChar char="q"/>
            </a:pPr>
            <a:r>
              <a:rPr lang="ar-SA" sz="3900" b="1" dirty="0">
                <a:solidFill>
                  <a:schemeClr val="accent1">
                    <a:lumMod val="75000"/>
                  </a:schemeClr>
                </a:solidFill>
              </a:rPr>
              <a:t>واحذر أيها الناصح لهم على هذا الوجه المحمود: </a:t>
            </a:r>
            <a:r>
              <a:rPr lang="ar-SA" sz="3900" dirty="0"/>
              <a:t>أن تفسد نصيحتك بالتمدح عند الناس، فتقول لهم: إني نصحتهم، وقلتُ </a:t>
            </a:r>
            <a:r>
              <a:rPr lang="ar-SA" sz="3900" dirty="0" err="1"/>
              <a:t>وقلتُ</a:t>
            </a:r>
            <a:r>
              <a:rPr lang="ar-SA" sz="3900" dirty="0"/>
              <a:t>. فإن هذا عنوان الرياء، وعلامة ضعف الإخلاص</a:t>
            </a:r>
          </a:p>
          <a:p>
            <a:pPr marL="0" indent="0" algn="just">
              <a:buNone/>
            </a:pPr>
            <a:endParaRPr lang="ar-SA" sz="3200" dirty="0"/>
          </a:p>
          <a:p>
            <a:pPr marL="0" indent="0" algn="just">
              <a:buNone/>
            </a:pP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413176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ar-SA" sz="3900" b="1" dirty="0" smtClean="0">
                <a:solidFill>
                  <a:srgbClr val="7030A0"/>
                </a:solidFill>
              </a:rPr>
              <a:t>ثانيًا</a:t>
            </a:r>
            <a:r>
              <a:rPr lang="ar-SA" sz="3900" b="1" dirty="0">
                <a:solidFill>
                  <a:srgbClr val="7030A0"/>
                </a:solidFill>
              </a:rPr>
              <a:t>: التوقير والاحترام:</a:t>
            </a:r>
          </a:p>
          <a:p>
            <a:pPr algn="just">
              <a:buFont typeface="Wingdings" pitchFamily="2" charset="2"/>
              <a:buChar char="q"/>
            </a:pPr>
            <a:r>
              <a:rPr lang="ar-SA" sz="3500" b="1" dirty="0">
                <a:solidFill>
                  <a:schemeClr val="accent1">
                    <a:lumMod val="75000"/>
                  </a:schemeClr>
                </a:solidFill>
              </a:rPr>
              <a:t>أوجب الشارع الشريف على الأمة </a:t>
            </a:r>
            <a:endParaRPr lang="ar-SA" sz="35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ar-SA" sz="3500" dirty="0" smtClean="0"/>
              <a:t>توقير </a:t>
            </a:r>
            <a:r>
              <a:rPr lang="ar-SA" sz="3500" dirty="0"/>
              <a:t>الأمراء واحترامهم </a:t>
            </a:r>
            <a:r>
              <a:rPr lang="ar-SA" sz="3500" dirty="0" smtClean="0"/>
              <a:t>وتبجيلهم.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500" dirty="0" smtClean="0"/>
              <a:t>نَهى </a:t>
            </a:r>
            <a:r>
              <a:rPr lang="ar-SA" sz="3500" dirty="0"/>
              <a:t>في الوقت نفسه عن سبهم وانتقاصهم </a:t>
            </a:r>
            <a:r>
              <a:rPr lang="ar-SA" sz="3500" dirty="0" smtClean="0"/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500" dirty="0" smtClean="0"/>
              <a:t>الحط </a:t>
            </a:r>
            <a:r>
              <a:rPr lang="ar-SA" sz="3500" dirty="0"/>
              <a:t>من </a:t>
            </a:r>
            <a:r>
              <a:rPr lang="ar-SA" sz="3500" dirty="0" smtClean="0"/>
              <a:t>أقدارهم.</a:t>
            </a:r>
          </a:p>
          <a:p>
            <a:pPr algn="just">
              <a:buFont typeface="Wingdings" pitchFamily="2" charset="2"/>
              <a:buChar char="q"/>
            </a:pPr>
            <a:r>
              <a:rPr lang="ar-SA" sz="3500" b="1" dirty="0" smtClean="0">
                <a:solidFill>
                  <a:schemeClr val="accent1">
                    <a:lumMod val="75000"/>
                  </a:schemeClr>
                </a:solidFill>
              </a:rPr>
              <a:t>لماذا أوجب </a:t>
            </a:r>
            <a:r>
              <a:rPr lang="ar-SA" sz="3500" b="1" dirty="0">
                <a:solidFill>
                  <a:schemeClr val="accent1">
                    <a:lumMod val="75000"/>
                  </a:schemeClr>
                </a:solidFill>
              </a:rPr>
              <a:t>الشارع التوقير </a:t>
            </a:r>
            <a:r>
              <a:rPr lang="ar-SA" sz="3500" b="1" dirty="0" smtClean="0">
                <a:solidFill>
                  <a:schemeClr val="accent1">
                    <a:lumMod val="75000"/>
                  </a:schemeClr>
                </a:solidFill>
              </a:rPr>
              <a:t>والاحترام للحكام؟</a:t>
            </a:r>
            <a:endParaRPr lang="ar-SA" sz="3500" dirty="0" smtClean="0"/>
          </a:p>
          <a:p>
            <a:pPr algn="just">
              <a:buFont typeface="Wingdings" pitchFamily="2" charset="2"/>
              <a:buChar char="§"/>
            </a:pPr>
            <a:r>
              <a:rPr lang="ar-SA" sz="3500" dirty="0" smtClean="0"/>
              <a:t>لتقع </a:t>
            </a:r>
            <a:r>
              <a:rPr lang="ar-SA" sz="3500" dirty="0"/>
              <a:t>مهابتهم والرهبة منهم في نفوس </a:t>
            </a:r>
            <a:r>
              <a:rPr lang="ar-SA" sz="3500" dirty="0" smtClean="0"/>
              <a:t>الرعية.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500" dirty="0" smtClean="0"/>
              <a:t>فتنكف </a:t>
            </a:r>
            <a:r>
              <a:rPr lang="ar-SA" sz="3500" dirty="0"/>
              <a:t>عن الشر والفساد والبغي والعدوان النفوس الردية.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9909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776" y="838200"/>
            <a:ext cx="7899648" cy="554312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ar-SA" sz="3900" b="1" dirty="0">
                <a:solidFill>
                  <a:srgbClr val="7030A0"/>
                </a:solidFill>
              </a:rPr>
              <a:t>ثالثًا: السمع والطاعة:</a:t>
            </a:r>
          </a:p>
          <a:p>
            <a:pPr marL="0" indent="0" algn="just">
              <a:buNone/>
            </a:pPr>
            <a:r>
              <a:rPr lang="ar-SA" sz="3500" dirty="0"/>
              <a:t>ومن حقوق ولي الأمر كذلك: "بذل الطاعة له </a:t>
            </a:r>
            <a:r>
              <a:rPr lang="ar-SA" sz="3500" dirty="0">
                <a:solidFill>
                  <a:schemeClr val="accent1">
                    <a:lumMod val="75000"/>
                  </a:schemeClr>
                </a:solidFill>
              </a:rPr>
              <a:t>ظاهرًا</a:t>
            </a:r>
            <a:r>
              <a:rPr lang="ar-SA" sz="3500" dirty="0"/>
              <a:t> و</a:t>
            </a:r>
            <a:r>
              <a:rPr lang="ar-SA" sz="3500" dirty="0">
                <a:solidFill>
                  <a:schemeClr val="accent1">
                    <a:lumMod val="75000"/>
                  </a:schemeClr>
                </a:solidFill>
              </a:rPr>
              <a:t>باطنًا</a:t>
            </a:r>
            <a:r>
              <a:rPr lang="ar-SA" sz="3500" dirty="0"/>
              <a:t>، في كل ما </a:t>
            </a:r>
            <a:r>
              <a:rPr lang="ar-SA" sz="3500" dirty="0">
                <a:solidFill>
                  <a:schemeClr val="accent1">
                    <a:lumMod val="75000"/>
                  </a:schemeClr>
                </a:solidFill>
              </a:rPr>
              <a:t>يأمر</a:t>
            </a:r>
            <a:r>
              <a:rPr lang="ar-SA" sz="3500" dirty="0"/>
              <a:t> به، أو </a:t>
            </a:r>
            <a:r>
              <a:rPr lang="ar-SA" sz="3500" dirty="0">
                <a:solidFill>
                  <a:schemeClr val="accent1">
                    <a:lumMod val="75000"/>
                  </a:schemeClr>
                </a:solidFill>
              </a:rPr>
              <a:t>ينهى</a:t>
            </a:r>
            <a:r>
              <a:rPr lang="ar-SA" sz="3500" dirty="0"/>
              <a:t> عنه، إلا أن يكون </a:t>
            </a:r>
            <a:r>
              <a:rPr lang="ar-SA" sz="3500" dirty="0" smtClean="0">
                <a:solidFill>
                  <a:schemeClr val="accent1">
                    <a:lumMod val="75000"/>
                  </a:schemeClr>
                </a:solidFill>
              </a:rPr>
              <a:t>معصية</a:t>
            </a:r>
            <a:r>
              <a:rPr lang="ar-SA" sz="3500" dirty="0" smtClean="0"/>
              <a:t> .</a:t>
            </a:r>
          </a:p>
          <a:p>
            <a:pPr algn="just">
              <a:buFont typeface="Wingdings" pitchFamily="2" charset="2"/>
              <a:buChar char="q"/>
            </a:pPr>
            <a:r>
              <a:rPr lang="ar-SA" sz="3500" b="1" dirty="0" smtClean="0">
                <a:solidFill>
                  <a:schemeClr val="accent1">
                    <a:lumMod val="75000"/>
                  </a:schemeClr>
                </a:solidFill>
              </a:rPr>
              <a:t>لماذا السمع والطاعة </a:t>
            </a:r>
            <a:r>
              <a:rPr lang="ar-SA" sz="3500" b="1" dirty="0">
                <a:solidFill>
                  <a:schemeClr val="accent1">
                    <a:lumMod val="75000"/>
                  </a:schemeClr>
                </a:solidFill>
              </a:rPr>
              <a:t>من أكبر الحقوق على الرعية، وأعظم الواجبات </a:t>
            </a:r>
            <a:r>
              <a:rPr lang="ar-SA" sz="3500" b="1" dirty="0" smtClean="0">
                <a:solidFill>
                  <a:schemeClr val="accent1">
                    <a:lumMod val="75000"/>
                  </a:schemeClr>
                </a:solidFill>
              </a:rPr>
              <a:t>؟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500" dirty="0" smtClean="0"/>
              <a:t>لأن </a:t>
            </a:r>
            <a:r>
              <a:rPr lang="ar-SA" sz="3500" dirty="0"/>
              <a:t>الطاعة من أعظم الأسس والدعائم لانتظام أمور الدول </a:t>
            </a:r>
            <a:r>
              <a:rPr lang="ar-SA" sz="3500" dirty="0" smtClean="0"/>
              <a:t>والجماعات.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500" dirty="0" smtClean="0"/>
              <a:t> </a:t>
            </a:r>
            <a:r>
              <a:rPr lang="ar-SA" sz="3500" dirty="0"/>
              <a:t>وتحقيق أهدافها ومقاصدها الدينية </a:t>
            </a:r>
            <a:r>
              <a:rPr lang="ar-SA" sz="3500" dirty="0" smtClean="0"/>
              <a:t>والدنيوية.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500" dirty="0" smtClean="0"/>
              <a:t> </a:t>
            </a:r>
            <a:r>
              <a:rPr lang="ar-SA" sz="3500" dirty="0"/>
              <a:t>لأن الولاة لابد لهم من أمر ونَهي، ولا يتحقق المقصود من الأمر والنهي إلا بالسمع والطاعة من </a:t>
            </a:r>
            <a:r>
              <a:rPr lang="ar-SA" sz="3500" dirty="0" smtClean="0"/>
              <a:t>الرعية.</a:t>
            </a:r>
          </a:p>
          <a:p>
            <a:pPr algn="just">
              <a:buFont typeface="Wingdings" pitchFamily="2" charset="2"/>
              <a:buChar char="q"/>
            </a:pPr>
            <a:r>
              <a:rPr lang="ar-SA" sz="3500" dirty="0" smtClean="0"/>
              <a:t> </a:t>
            </a:r>
            <a:r>
              <a:rPr lang="ar-SA" sz="3500" dirty="0"/>
              <a:t>كما قال عمر بن الخطاب </a:t>
            </a:r>
            <a:r>
              <a:rPr lang="ar-SA" sz="3500" dirty="0" smtClean="0"/>
              <a:t>رضى الله عنه: </a:t>
            </a:r>
            <a:r>
              <a:rPr lang="ar-SA" sz="3900" dirty="0">
                <a:solidFill>
                  <a:srgbClr val="7030A0"/>
                </a:solidFill>
              </a:rPr>
              <a:t>"لا إسلام بلا جماعة، ولا جماعة بلا أمير، ولا أمير بلا طاعة</a:t>
            </a:r>
            <a:r>
              <a:rPr lang="ar-SA" sz="3900" dirty="0" smtClean="0">
                <a:solidFill>
                  <a:srgbClr val="7030A0"/>
                </a:solidFill>
              </a:rPr>
              <a:t>". </a:t>
            </a:r>
            <a:endParaRPr lang="ar-SA" sz="3500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0081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776" y="838200"/>
            <a:ext cx="7971656" cy="51110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600" b="1" dirty="0">
                <a:solidFill>
                  <a:srgbClr val="0070C0"/>
                </a:solidFill>
              </a:rPr>
              <a:t>رابعًا: النصح والتقويم:</a:t>
            </a:r>
          </a:p>
          <a:p>
            <a:pPr algn="just">
              <a:buFont typeface="Wingdings" pitchFamily="2" charset="2"/>
              <a:buChar char="q"/>
            </a:pPr>
            <a:r>
              <a:rPr lang="ar-SA" sz="3600" dirty="0"/>
              <a:t>ولاة الأمر والمسئولون غير </a:t>
            </a:r>
            <a:r>
              <a:rPr lang="ar-SA" sz="3600" dirty="0" smtClean="0"/>
              <a:t>معصومين. </a:t>
            </a:r>
          </a:p>
          <a:p>
            <a:pPr algn="just">
              <a:buFont typeface="Wingdings" pitchFamily="2" charset="2"/>
              <a:buChar char="q"/>
            </a:pPr>
            <a:r>
              <a:rPr lang="ar-SA" sz="3600" dirty="0" smtClean="0"/>
              <a:t>ولا </a:t>
            </a:r>
            <a:r>
              <a:rPr lang="ar-SA" sz="3600" dirty="0"/>
              <a:t>يزالون في حاجة إلى نصيحة </a:t>
            </a:r>
            <a:r>
              <a:rPr lang="ar-SA" sz="3600" dirty="0" smtClean="0"/>
              <a:t>المخلصين.</a:t>
            </a:r>
          </a:p>
          <a:p>
            <a:pPr algn="just"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C00000"/>
                </a:solidFill>
              </a:rPr>
              <a:t>عللي،</a:t>
            </a:r>
            <a:r>
              <a:rPr lang="ar-SA" sz="3600" dirty="0" smtClean="0"/>
              <a:t> </a:t>
            </a:r>
            <a:r>
              <a:rPr lang="ar-SA" sz="3600" dirty="0"/>
              <a:t>ونصيحتهم بالطريقة </a:t>
            </a:r>
            <a:r>
              <a:rPr lang="ar-SA" sz="3600" dirty="0" smtClean="0"/>
              <a:t>الشرعية؟ 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600" dirty="0" smtClean="0"/>
              <a:t>من </a:t>
            </a:r>
            <a:r>
              <a:rPr lang="ar-SA" sz="3600" dirty="0"/>
              <a:t>عزائم الدين وهدي السلف الأولين يعوزهم الإخلاص والتعقل والرفق واللين والتفنن في </a:t>
            </a:r>
            <a:r>
              <a:rPr lang="ar-SA" sz="3600" dirty="0" smtClean="0"/>
              <a:t>أسلوبِها.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600" dirty="0" smtClean="0"/>
              <a:t> </a:t>
            </a:r>
            <a:r>
              <a:rPr lang="ar-SA" sz="3600" dirty="0"/>
              <a:t>لكي تؤتي ثمارها.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7961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776" y="838200"/>
            <a:ext cx="8043664" cy="56151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SA" sz="3200" b="1" dirty="0" smtClean="0">
                <a:solidFill>
                  <a:srgbClr val="FF0000"/>
                </a:solidFill>
              </a:rPr>
              <a:t>تنبيه</a:t>
            </a:r>
          </a:p>
          <a:p>
            <a:pPr marL="0" indent="0" algn="just">
              <a:buNone/>
            </a:pPr>
            <a:r>
              <a:rPr lang="ar-SA" sz="3200" b="1" dirty="0" smtClean="0"/>
              <a:t>ينبغي </a:t>
            </a:r>
            <a:r>
              <a:rPr lang="ar-SA" sz="3200" b="1" dirty="0"/>
              <a:t>أن يراعى عند إرادة نصح ولاة أمور المسلمين من الملوك والرؤساء </a:t>
            </a:r>
            <a:r>
              <a:rPr lang="ar-SA" sz="3200" b="1" dirty="0" smtClean="0"/>
              <a:t>وغيرهم: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200" b="1" dirty="0" smtClean="0"/>
              <a:t> </a:t>
            </a:r>
            <a:r>
              <a:rPr lang="ar-SA" sz="3200" b="1" dirty="0"/>
              <a:t>الأوقات </a:t>
            </a:r>
            <a:r>
              <a:rPr lang="ar-SA" sz="3200" b="1" dirty="0" smtClean="0"/>
              <a:t>المناسبة.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200" b="1" dirty="0" smtClean="0"/>
              <a:t> </a:t>
            </a:r>
            <a:r>
              <a:rPr lang="ar-SA" sz="3200" b="1" dirty="0"/>
              <a:t>والأساليب </a:t>
            </a:r>
            <a:r>
              <a:rPr lang="ar-SA" sz="3200" b="1" dirty="0" smtClean="0"/>
              <a:t>الحسنة.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200" b="1" dirty="0" smtClean="0"/>
              <a:t> </a:t>
            </a:r>
            <a:r>
              <a:rPr lang="ar-SA" sz="3200" b="1" dirty="0"/>
              <a:t>فيذكرون بالمعروف، وينهون عن </a:t>
            </a:r>
            <a:r>
              <a:rPr lang="ar-SA" sz="3200" b="1" dirty="0" smtClean="0"/>
              <a:t>المنكر.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200" b="1" dirty="0" smtClean="0"/>
              <a:t> </a:t>
            </a:r>
            <a:r>
              <a:rPr lang="ar-SA" sz="3200" b="1" dirty="0"/>
              <a:t>بأدب ولطف ورفق </a:t>
            </a:r>
            <a:r>
              <a:rPr lang="ar-SA" sz="3200" b="1" dirty="0" smtClean="0"/>
              <a:t>ولين.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200" b="1" dirty="0" smtClean="0"/>
              <a:t> </a:t>
            </a:r>
            <a:r>
              <a:rPr lang="ar-SA" sz="3200" b="1" dirty="0"/>
              <a:t>وأن يراعى في ذلك مكانتهم في الأمة، وعلو قدرهم </a:t>
            </a:r>
            <a:r>
              <a:rPr lang="ar-SA" sz="3200" b="1" dirty="0" smtClean="0"/>
              <a:t>فيها.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00B050"/>
                </a:solidFill>
              </a:rPr>
              <a:t> </a:t>
            </a:r>
            <a:r>
              <a:rPr lang="ar-SA" sz="3200" b="1" dirty="0">
                <a:solidFill>
                  <a:srgbClr val="00B050"/>
                </a:solidFill>
              </a:rPr>
              <a:t>فإن ذلك أحرى بالقبول، وحصول </a:t>
            </a:r>
            <a:r>
              <a:rPr lang="ar-SA" sz="3200" b="1" dirty="0" smtClean="0">
                <a:solidFill>
                  <a:srgbClr val="00B050"/>
                </a:solidFill>
              </a:rPr>
              <a:t>المقصود</a:t>
            </a:r>
            <a:r>
              <a:rPr lang="ar-SA" sz="3200" b="1" dirty="0" smtClean="0"/>
              <a:t>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178410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776" y="838200"/>
            <a:ext cx="7467600" cy="5111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r-SA" sz="3600" b="1" dirty="0">
                <a:solidFill>
                  <a:srgbClr val="FF0000"/>
                </a:solidFill>
              </a:rPr>
              <a:t>خامسًا: النصرة:</a:t>
            </a:r>
          </a:p>
          <a:p>
            <a:pPr marL="0" indent="0" algn="just">
              <a:buNone/>
            </a:pPr>
            <a:r>
              <a:rPr lang="ar-SA" sz="3200" dirty="0"/>
              <a:t>1- </a:t>
            </a:r>
            <a:r>
              <a:rPr lang="ar-SA" sz="3600" dirty="0"/>
              <a:t>فعلى المسلمين أن يتعاونوا مع الحاكم في كل ما يحقق التقدم والخير والازدهار في جميع المجالات </a:t>
            </a:r>
            <a:endParaRPr lang="ar-SA" sz="3600" dirty="0" smtClean="0"/>
          </a:p>
          <a:p>
            <a:pPr marL="0" indent="0" algn="just">
              <a:buNone/>
            </a:pPr>
            <a:r>
              <a:rPr lang="ar-SA" sz="3600" dirty="0"/>
              <a:t>2- ويجب على الرعية أن تنصر ولي أمرها في الحق، وإن كان يمنعها حقوقها فإن نصرته نصرة للدين، وقوة للمسلمين، </a:t>
            </a:r>
            <a:endParaRPr lang="ar-SA" sz="3600" dirty="0" smtClean="0"/>
          </a:p>
          <a:p>
            <a:pPr marL="0" indent="0" algn="just">
              <a:buNone/>
            </a:pPr>
            <a:r>
              <a:rPr lang="ar-SA" sz="3600" dirty="0" smtClean="0"/>
              <a:t>3- </a:t>
            </a:r>
            <a:r>
              <a:rPr lang="ar-SA" sz="3600" dirty="0"/>
              <a:t>فهؤلاء الذين يخرجون على الحاكم بغاة يجب ردهم إلى طاعته، وإلا قوتلوا. </a:t>
            </a:r>
          </a:p>
        </p:txBody>
      </p:sp>
    </p:spTree>
    <p:extLst>
      <p:ext uri="{BB962C8B-B14F-4D97-AF65-F5344CB8AC3E}">
        <p14:creationId xmlns:p14="http://schemas.microsoft.com/office/powerpoint/2010/main" val="34843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_TP101859858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TC101859868[[fn=حراري]]</Template>
  <TotalTime>228</TotalTime>
  <Words>730</Words>
  <Application>Microsoft Office PowerPoint</Application>
  <PresentationFormat>عرض على الشاشة (3:4)‏</PresentationFormat>
  <Paragraphs>60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thermal_TP101859858</vt:lpstr>
      <vt:lpstr>1- واجبات ولي الأمر أو وظائف الدولة  2- حقوق ولي الأمر الإخلاص والدعاء   التوقير والاحترام السمع والطاعة  النصيحة  النصرة والتعاون</vt:lpstr>
      <vt:lpstr>واجبات ولي الأمر أو وظائف الدولة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ebtihaj altyb eneel</dc:creator>
  <cp:lastModifiedBy>ebtihaj altyb eneel</cp:lastModifiedBy>
  <cp:revision>25</cp:revision>
  <dcterms:created xsi:type="dcterms:W3CDTF">2013-10-19T05:02:13Z</dcterms:created>
  <dcterms:modified xsi:type="dcterms:W3CDTF">2014-10-26T05:34:32Z</dcterms:modified>
</cp:coreProperties>
</file>