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62" r:id="rId6"/>
    <p:sldId id="259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6" r:id="rId20"/>
    <p:sldId id="275" r:id="rId21"/>
    <p:sldId id="277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298A907-7779-4FAD-9D4C-66A12CB7BD17}" type="datetimeFigureOut">
              <a:rPr lang="ar-SA" smtClean="0"/>
              <a:t>02/01/35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D462318-3696-484A-9FC9-4C8D8E86F980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224135"/>
          </a:xfrm>
        </p:spPr>
        <p:txBody>
          <a:bodyPr/>
          <a:lstStyle/>
          <a:p>
            <a:r>
              <a:rPr lang="ar-SA" dirty="0" smtClean="0"/>
              <a:t>المحاضرة السادسة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699792" y="1916832"/>
            <a:ext cx="6048672" cy="4320480"/>
          </a:xfrm>
        </p:spPr>
        <p:txBody>
          <a:bodyPr>
            <a:noAutofit/>
          </a:bodyPr>
          <a:lstStyle/>
          <a:p>
            <a:r>
              <a:rPr lang="ar-SA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الركن الثالث : الشعب :</a:t>
            </a:r>
          </a:p>
          <a:p>
            <a:r>
              <a:rPr lang="ar-SA" sz="3200" dirty="0" smtClean="0"/>
              <a:t>أولا : المسلمون.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ar-SA" sz="3200" dirty="0" smtClean="0"/>
              <a:t>لزوم جماعة المسلمين.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ar-SA" sz="3200" dirty="0" smtClean="0"/>
              <a:t> حكم تكوين الأحزاب والجماعات داخل الدولة الإسلامية.</a:t>
            </a:r>
          </a:p>
          <a:p>
            <a:r>
              <a:rPr lang="ar-SA" sz="3200" dirty="0" smtClean="0"/>
              <a:t>ثانيا :أهل الذمة حقوقهم وواجباتهم.</a:t>
            </a:r>
          </a:p>
          <a:p>
            <a:r>
              <a:rPr lang="ar-SA" sz="3200" dirty="0" smtClean="0"/>
              <a:t>ثالثا : المستأمنون 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31636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1224136"/>
          </a:xfrm>
        </p:spPr>
        <p:txBody>
          <a:bodyPr>
            <a:normAutofit/>
          </a:bodyPr>
          <a:lstStyle/>
          <a:p>
            <a:pPr algn="ctr"/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من </a:t>
            </a:r>
            <a:r>
              <a:rPr lang="ar-SA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أركان الدولة الإسلامية </a:t>
            </a:r>
            <a:br>
              <a:rPr lang="ar-SA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الركن الثالث الشعب </a:t>
            </a:r>
            <a:endParaRPr lang="ar-S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810039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" y="1681644"/>
            <a:ext cx="6876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الشعب في مفهوم الدولة الإسلامية </a:t>
            </a:r>
            <a:endParaRPr lang="ar-SA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691680" y="2348880"/>
            <a:ext cx="56166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q"/>
            </a:pPr>
            <a:r>
              <a:rPr lang="ar-SA" sz="2800" dirty="0" smtClean="0">
                <a:solidFill>
                  <a:srgbClr val="FF0000"/>
                </a:solidFill>
              </a:rPr>
              <a:t>من المسلمين الذين يؤمنون بالإسلام شريعة وعقيدة ونظامًا سياسيًّا.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ar-SA" sz="2800" dirty="0" smtClean="0">
                <a:solidFill>
                  <a:srgbClr val="FF0000"/>
                </a:solidFill>
              </a:rPr>
              <a:t>من غير المسلمين الذين يقيمون إقامة دائمة في الإقليم الإسلامي، وهم الذميون.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ar-SA" sz="2800" dirty="0" smtClean="0">
                <a:solidFill>
                  <a:srgbClr val="FF0000"/>
                </a:solidFill>
              </a:rPr>
              <a:t>الذين يقيمون بصفة مؤقتة، وهم المستأمنون.</a:t>
            </a:r>
            <a:endParaRPr lang="ar-S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85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8172400" cy="1058376"/>
          </a:xfrm>
          <a:solidFill>
            <a:schemeClr val="tx2">
              <a:lumMod val="50000"/>
            </a:schemeClr>
          </a:solidFill>
        </p:spPr>
        <p:txBody>
          <a:bodyPr/>
          <a:lstStyle/>
          <a:p>
            <a:pPr algn="ctr"/>
            <a:r>
              <a:rPr lang="ar-SA" dirty="0">
                <a:solidFill>
                  <a:srgbClr val="00FFFF"/>
                </a:solidFill>
              </a:rPr>
              <a:t>أولاً: </a:t>
            </a:r>
            <a:r>
              <a:rPr lang="ar-SA" dirty="0" smtClean="0">
                <a:solidFill>
                  <a:srgbClr val="00FFFF"/>
                </a:solidFill>
              </a:rPr>
              <a:t>المسلمون</a:t>
            </a:r>
            <a:endParaRPr lang="ar-SA" dirty="0">
              <a:solidFill>
                <a:srgbClr val="00FFFF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8460432" cy="580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992263" y="1401967"/>
            <a:ext cx="44759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لزوم جماعة المسلمين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51620" y="2129359"/>
            <a:ext cx="59406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  <a:t>يوجب النظام السياسي الإسلامي على كل مسلم </a:t>
            </a:r>
            <a:endParaRPr lang="ar-SA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11560" y="3068960"/>
            <a:ext cx="66967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أن يلزم جماعة المسلمين.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وأن يسمع لإمامهم ويطيع.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ويكون معهم يدًا واحدة على من عداهم.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يحب لهم الخير كله، ويكره لهم الشر كله.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 يسعى في صلاح أمورهم وما ينفعهم.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ويعمل على ائتلافهم، ولَم شعثهم.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</a:rPr>
              <a:t> واجتماع كلمتهم، وانتظام أحوالهم.</a:t>
            </a:r>
            <a:endParaRPr lang="ar-SA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13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571184" cy="936104"/>
          </a:xfrm>
        </p:spPr>
        <p:txBody>
          <a:bodyPr>
            <a:normAutofit/>
          </a:bodyPr>
          <a:lstStyle/>
          <a:p>
            <a:pPr algn="ctr"/>
            <a:r>
              <a:rPr lang="ar-SA" sz="2700" dirty="0">
                <a:solidFill>
                  <a:srgbClr val="FFC000"/>
                </a:solidFill>
              </a:rPr>
              <a:t>إن النصوص القرآنية والحديثية في الأمر </a:t>
            </a:r>
            <a:r>
              <a:rPr lang="ar-SA" sz="2700" dirty="0" err="1">
                <a:solidFill>
                  <a:srgbClr val="FFC000"/>
                </a:solidFill>
              </a:rPr>
              <a:t>بلزم</a:t>
            </a:r>
            <a:r>
              <a:rPr lang="ar-SA" sz="2700" dirty="0">
                <a:solidFill>
                  <a:srgbClr val="FFC000"/>
                </a:solidFill>
              </a:rPr>
              <a:t> الجماعة، والنهي عن التفرق </a:t>
            </a:r>
            <a:r>
              <a:rPr lang="ar-SA" sz="2700" dirty="0" smtClean="0">
                <a:solidFill>
                  <a:srgbClr val="FFC000"/>
                </a:solidFill>
              </a:rPr>
              <a:t>عنها </a:t>
            </a:r>
            <a:endParaRPr lang="ar-SA" dirty="0">
              <a:solidFill>
                <a:srgbClr val="FFC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609416"/>
            <a:ext cx="7920880" cy="4846320"/>
          </a:xfrm>
        </p:spPr>
        <p:txBody>
          <a:bodyPr/>
          <a:lstStyle/>
          <a:p>
            <a:pPr marL="0" indent="0" algn="just">
              <a:buNone/>
            </a:pPr>
            <a:r>
              <a:rPr lang="ar-SA" b="1" dirty="0">
                <a:solidFill>
                  <a:srgbClr val="FF0000"/>
                </a:solidFill>
              </a:rPr>
              <a:t>منها: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84432"/>
            <a:ext cx="5544616" cy="207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79512" y="3861048"/>
            <a:ext cx="7992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400" dirty="0" smtClean="0"/>
              <a:t> </a:t>
            </a:r>
            <a:r>
              <a:rPr lang="ar-SA" sz="2800" b="1" dirty="0" smtClean="0">
                <a:solidFill>
                  <a:srgbClr val="00B050"/>
                </a:solidFill>
              </a:rPr>
              <a:t>قال رسول الله صلى الله عليه وسلم: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2">
                    <a:lumMod val="75000"/>
                  </a:schemeClr>
                </a:solidFill>
              </a:rPr>
              <a:t>(إنه ستكون هنات وهنات فمن أراد أن يفرق أمر هذه الأمة وهي جميع فاضربوه بالسيف كائنًا من كان). 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ar-SA" sz="2800" dirty="0" smtClean="0">
                <a:solidFill>
                  <a:srgbClr val="0070C0"/>
                </a:solidFill>
              </a:rPr>
              <a:t>وفي رواية:(من أتاكم وأمركم جميع على رجل واحد يريد أن يشق عصاكم، أو يفرق جماعتكم فاقتلوه).</a:t>
            </a:r>
            <a:endParaRPr lang="ar-SA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66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49" y="814609"/>
            <a:ext cx="7848872" cy="5566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1244983" y="2276872"/>
            <a:ext cx="65527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00B050"/>
                </a:solidFill>
              </a:rPr>
              <a:t>حب الوطن أمر فطري </a:t>
            </a:r>
          </a:p>
          <a:p>
            <a:pPr algn="ctr"/>
            <a:endParaRPr lang="ar-SA" sz="800" b="1" dirty="0" smtClean="0">
              <a:solidFill>
                <a:srgbClr val="00B050"/>
              </a:solidFill>
            </a:endParaRPr>
          </a:p>
          <a:p>
            <a:pPr algn="ctr"/>
            <a:r>
              <a:rPr lang="ar-SA" sz="3200" b="1" dirty="0" smtClean="0">
                <a:solidFill>
                  <a:srgbClr val="00B050"/>
                </a:solidFill>
              </a:rPr>
              <a:t>وهو أساس الاستقرار والاستمرار</a:t>
            </a:r>
          </a:p>
          <a:p>
            <a:pPr algn="ctr"/>
            <a:endParaRPr lang="ar-SA" sz="800" b="1" dirty="0" smtClean="0">
              <a:solidFill>
                <a:srgbClr val="00B050"/>
              </a:solidFill>
            </a:endParaRPr>
          </a:p>
          <a:p>
            <a:pPr algn="ctr"/>
            <a:r>
              <a:rPr lang="ar-SA" sz="3200" b="1" dirty="0" smtClean="0">
                <a:solidFill>
                  <a:srgbClr val="00B050"/>
                </a:solidFill>
              </a:rPr>
              <a:t>والنصوص الشرعية تؤكد ذلك. </a:t>
            </a:r>
            <a:endParaRPr lang="ar-SA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05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715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2-حكم </a:t>
            </a:r>
            <a:r>
              <a:rPr lang="ar-SA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تكوين الأحزاب والجماعات داخل الدولة الإسلامية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928992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3203848" y="2420888"/>
            <a:ext cx="38164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itchFamily="2" charset="2"/>
              <a:buChar char="§"/>
            </a:pPr>
            <a:r>
              <a:rPr lang="ar-SA" sz="2800" b="1" dirty="0" smtClean="0">
                <a:solidFill>
                  <a:srgbClr val="00B050"/>
                </a:solidFill>
              </a:rPr>
              <a:t>الأصل في الإسلام وجوب الوحدة. </a:t>
            </a:r>
            <a:endParaRPr lang="ar-SA" sz="2800" b="1" dirty="0">
              <a:solidFill>
                <a:srgbClr val="00B05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051720" y="3501008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itchFamily="2" charset="2"/>
              <a:buChar char="§"/>
            </a:pPr>
            <a:r>
              <a:rPr lang="ar-SA" sz="2800" b="1" dirty="0">
                <a:solidFill>
                  <a:srgbClr val="00B050"/>
                </a:solidFill>
              </a:rPr>
              <a:t>المطلوب من كل مسلم أن يكون على الإسلام </a:t>
            </a:r>
            <a:r>
              <a:rPr lang="ar-SA" sz="2800" b="1" dirty="0" smtClean="0">
                <a:solidFill>
                  <a:srgbClr val="00B050"/>
                </a:solidFill>
              </a:rPr>
              <a:t>الصحيح.</a:t>
            </a:r>
            <a:endParaRPr lang="ar-SA" sz="2800" b="1" dirty="0">
              <a:solidFill>
                <a:srgbClr val="00B050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475656" y="4581128"/>
            <a:ext cx="62646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itchFamily="2" charset="2"/>
              <a:buChar char="§"/>
            </a:pPr>
            <a:r>
              <a:rPr lang="ar-SA" sz="2800" b="1" dirty="0">
                <a:solidFill>
                  <a:srgbClr val="00B050"/>
                </a:solidFill>
              </a:rPr>
              <a:t>وعلى هذا مضى المسلمون </a:t>
            </a:r>
            <a:endParaRPr lang="ar-SA" sz="2800" b="1" dirty="0" smtClean="0">
              <a:solidFill>
                <a:srgbClr val="00B050"/>
              </a:solidFill>
            </a:endParaRPr>
          </a:p>
          <a:p>
            <a:pPr algn="ctr"/>
            <a:r>
              <a:rPr lang="ar-SA" sz="2800" b="1" dirty="0" smtClean="0">
                <a:solidFill>
                  <a:srgbClr val="00B050"/>
                </a:solidFill>
              </a:rPr>
              <a:t>الأوائل</a:t>
            </a:r>
            <a:r>
              <a:rPr lang="ar-SA" sz="2800" b="1" dirty="0">
                <a:solidFill>
                  <a:srgbClr val="00B050"/>
                </a:solidFill>
              </a:rPr>
              <a:t>، وكانوا أمة </a:t>
            </a:r>
            <a:r>
              <a:rPr lang="ar-SA" sz="2800" b="1" dirty="0" smtClean="0">
                <a:solidFill>
                  <a:srgbClr val="00B050"/>
                </a:solidFill>
              </a:rPr>
              <a:t>واحدة.</a:t>
            </a:r>
            <a:endParaRPr lang="ar-SA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90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0648"/>
            <a:ext cx="7715200" cy="6195088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770485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611560" y="692696"/>
            <a:ext cx="7704856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ar-SA" sz="3200" b="1" dirty="0" smtClean="0">
                <a:solidFill>
                  <a:srgbClr val="7030A0"/>
                </a:solidFill>
              </a:rPr>
              <a:t>وكانوا أمة واحدة</a:t>
            </a:r>
          </a:p>
          <a:p>
            <a:endParaRPr lang="ar-SA" sz="1000" b="1" dirty="0" smtClean="0">
              <a:solidFill>
                <a:srgbClr val="7030A0"/>
              </a:solidFill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ar-SA" sz="3200" dirty="0" smtClean="0">
                <a:solidFill>
                  <a:srgbClr val="C00000"/>
                </a:solidFill>
              </a:rPr>
              <a:t>إلى أن ظهرت الخوارج.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ar-SA" sz="3200" dirty="0" smtClean="0">
                <a:solidFill>
                  <a:srgbClr val="FFC000"/>
                </a:solidFill>
              </a:rPr>
              <a:t>وكفروا كبار الصحابة.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ar-SA" sz="3200" dirty="0" smtClean="0">
                <a:solidFill>
                  <a:srgbClr val="00B050"/>
                </a:solidFill>
              </a:rPr>
              <a:t> ثم توالت الفرق.</a:t>
            </a:r>
          </a:p>
          <a:p>
            <a:r>
              <a:rPr lang="ar-SA" sz="3200" dirty="0" smtClean="0"/>
              <a:t> </a:t>
            </a:r>
            <a:r>
              <a:rPr lang="ar-SA" sz="3200" dirty="0" smtClean="0">
                <a:solidFill>
                  <a:srgbClr val="00FFFF"/>
                </a:solidFill>
              </a:rPr>
              <a:t>فظهرت الروافض، ثم القدرية، ثم المعتزلة وغيرها. 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ar-SA" sz="3200" dirty="0" smtClean="0">
                <a:solidFill>
                  <a:srgbClr val="0070C0"/>
                </a:solidFill>
              </a:rPr>
              <a:t>كان شعار هم هذه  جميعًا هو ترك اتباع الصحابة رضى الله عنهم </a:t>
            </a:r>
            <a:r>
              <a:rPr lang="ar-SA" sz="3200" dirty="0">
                <a:solidFill>
                  <a:srgbClr val="0070C0"/>
                </a:solidFill>
              </a:rPr>
              <a:t>في فهم الكتاب والسنة. 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ar-SA" sz="3200" dirty="0" smtClean="0">
                <a:solidFill>
                  <a:srgbClr val="00B050"/>
                </a:solidFill>
              </a:rPr>
              <a:t>وهكذا تفرق أهل الإسلام، وكفر بعضهم بعضًا، وأصبحوا أعداء بعد أن كانوا إخوانًا. </a:t>
            </a:r>
            <a:endParaRPr lang="ar-SA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96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pPr algn="ctr"/>
            <a:r>
              <a:rPr lang="ar-SA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الحل </a:t>
            </a:r>
            <a:endParaRPr lang="ar-SA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12776"/>
            <a:ext cx="7715200" cy="45365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ar-SA" sz="32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solidFill>
                  <a:srgbClr val="002060"/>
                </a:solidFill>
              </a:rPr>
              <a:t>ورأي أهل الحديث والسنة: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solidFill>
                  <a:srgbClr val="002060"/>
                </a:solidFill>
              </a:rPr>
              <a:t>أنه لا يصلح آخر هذه الأمة إلا بِما صلح به أولها.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solidFill>
                  <a:srgbClr val="002060"/>
                </a:solidFill>
              </a:rPr>
              <a:t>وبحثوا عن الطريقة الشرعية لإقامة الملة </a:t>
            </a:r>
            <a:r>
              <a:rPr lang="ar-SA" sz="3200" dirty="0" err="1" smtClean="0">
                <a:solidFill>
                  <a:srgbClr val="002060"/>
                </a:solidFill>
              </a:rPr>
              <a:t>الحنيفية</a:t>
            </a:r>
            <a:r>
              <a:rPr lang="ar-SA" sz="3200" dirty="0" smtClean="0">
                <a:solidFill>
                  <a:srgbClr val="002060"/>
                </a:solidFill>
              </a:rPr>
              <a:t> وإعادة مجد الأمة الإسلامية.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solidFill>
                  <a:srgbClr val="002060"/>
                </a:solidFill>
              </a:rPr>
              <a:t>الطريق الموصلة إلى التمكين لدين الله.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>
                <a:solidFill>
                  <a:srgbClr val="002060"/>
                </a:solidFill>
              </a:rPr>
              <a:t> وتحكيم شرعه.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1241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pPr algn="ctr"/>
            <a:r>
              <a:rPr lang="ar-SA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ماذا فعلوا؟</a:t>
            </a:r>
            <a:endParaRPr lang="ar-SA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8532440" cy="568863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ar-SA" sz="3200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ar-SA" sz="3200" dirty="0" smtClean="0">
                <a:solidFill>
                  <a:srgbClr val="002060"/>
                </a:solidFill>
              </a:rPr>
              <a:t>قاموا بتصفية ما علق بحياة المسلمين من الشرك على اختلاف أشكاله وصوره.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 smtClean="0">
                <a:solidFill>
                  <a:srgbClr val="002060"/>
                </a:solidFill>
              </a:rPr>
              <a:t> وتحذيرهم من البدع المنكرة والأفكار الدخيلة.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 smtClean="0">
                <a:solidFill>
                  <a:srgbClr val="002060"/>
                </a:solidFill>
              </a:rPr>
              <a:t> واجتهدوا في تربيتهم على دينهم الحق. 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 smtClean="0">
                <a:solidFill>
                  <a:srgbClr val="002060"/>
                </a:solidFill>
              </a:rPr>
              <a:t>وسلكوا </a:t>
            </a:r>
            <a:r>
              <a:rPr lang="ar-SA" sz="3200" dirty="0">
                <a:solidFill>
                  <a:srgbClr val="002060"/>
                </a:solidFill>
              </a:rPr>
              <a:t>بِهم الطريق الشرعية في التعامل مع الواقع </a:t>
            </a:r>
            <a:r>
              <a:rPr lang="ar-SA" sz="3200" dirty="0" smtClean="0">
                <a:solidFill>
                  <a:srgbClr val="002060"/>
                </a:solidFill>
              </a:rPr>
              <a:t>اللاشرعي.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>
                <a:solidFill>
                  <a:srgbClr val="FF0000"/>
                </a:solidFill>
              </a:rPr>
              <a:t>لاسيما </a:t>
            </a:r>
            <a:r>
              <a:rPr lang="ar-SA" sz="3200" dirty="0">
                <a:solidFill>
                  <a:srgbClr val="002060"/>
                </a:solidFill>
              </a:rPr>
              <a:t>مع الحكومات التي لا تحكم بِما أنزل </a:t>
            </a:r>
            <a:r>
              <a:rPr lang="ar-SA" sz="3200" dirty="0" smtClean="0">
                <a:solidFill>
                  <a:srgbClr val="002060"/>
                </a:solidFill>
              </a:rPr>
              <a:t>الله.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>
                <a:solidFill>
                  <a:srgbClr val="002060"/>
                </a:solidFill>
              </a:rPr>
              <a:t>وأبوا أن يزيدوا في تفريق الأمة بإنشاء حزب أو </a:t>
            </a:r>
            <a:r>
              <a:rPr lang="ar-SA" sz="3200" dirty="0" smtClean="0">
                <a:solidFill>
                  <a:srgbClr val="002060"/>
                </a:solidFill>
              </a:rPr>
              <a:t>جماعة.</a:t>
            </a:r>
            <a:endParaRPr lang="ar-S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91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dirty="0" smtClean="0"/>
              <a:t>من مضار </a:t>
            </a:r>
            <a:r>
              <a:rPr lang="ar-SA" sz="3200" dirty="0"/>
              <a:t>الجماعات والأحزاب على الإسلام </a:t>
            </a:r>
            <a:r>
              <a:rPr lang="ar-SA" sz="3200" dirty="0" smtClean="0"/>
              <a:t>والمسلمين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1484784"/>
            <a:ext cx="7992888" cy="4970952"/>
          </a:xfrm>
        </p:spPr>
        <p:txBody>
          <a:bodyPr/>
          <a:lstStyle/>
          <a:p>
            <a:pPr marL="0" indent="0" algn="just">
              <a:buNone/>
            </a:pPr>
            <a:r>
              <a:rPr lang="ar-SA" b="1" dirty="0">
                <a:solidFill>
                  <a:srgbClr val="00B050"/>
                </a:solidFill>
              </a:rPr>
              <a:t>1- أن الولاء والبراء يعقد </a:t>
            </a:r>
            <a:r>
              <a:rPr lang="ar-SA" b="1" dirty="0" smtClean="0">
                <a:solidFill>
                  <a:srgbClr val="00B050"/>
                </a:solidFill>
              </a:rPr>
              <a:t>عليها.</a:t>
            </a:r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 </a:t>
            </a:r>
            <a:r>
              <a:rPr lang="ar-SA" dirty="0"/>
              <a:t>فأصبح </a:t>
            </a:r>
            <a:r>
              <a:rPr lang="ar-SA" dirty="0" smtClean="0"/>
              <a:t>الولاء  </a:t>
            </a:r>
            <a:r>
              <a:rPr lang="ar-SA" dirty="0"/>
              <a:t>والدعوة </a:t>
            </a:r>
            <a:r>
              <a:rPr lang="ar-SA" dirty="0" smtClean="0"/>
              <a:t>والتعصب</a:t>
            </a:r>
            <a:r>
              <a:rPr lang="ar-SA" dirty="0"/>
              <a:t>.</a:t>
            </a:r>
            <a:endParaRPr lang="ar-SA" dirty="0" smtClean="0"/>
          </a:p>
          <a:p>
            <a:pPr algn="just">
              <a:buFont typeface="Wingdings" pitchFamily="2" charset="2"/>
              <a:buChar char="§"/>
            </a:pPr>
            <a:r>
              <a:rPr lang="ar-SA" dirty="0" smtClean="0"/>
              <a:t> </a:t>
            </a:r>
            <a:r>
              <a:rPr lang="ar-SA" dirty="0"/>
              <a:t>لهذه التنظيمات وتلك الجماعات لا لله -تبارك </a:t>
            </a:r>
            <a:r>
              <a:rPr lang="ar-SA" dirty="0" smtClean="0"/>
              <a:t>وتعالى-.</a:t>
            </a:r>
            <a:endParaRPr lang="ar-SA" dirty="0"/>
          </a:p>
          <a:p>
            <a:pPr marL="0" indent="0" algn="just">
              <a:buNone/>
            </a:pPr>
            <a:r>
              <a:rPr lang="ar-SA" b="1" dirty="0">
                <a:solidFill>
                  <a:srgbClr val="00B050"/>
                </a:solidFill>
              </a:rPr>
              <a:t>2- أن الانتماء إلى جماعة يميز المنتسب إليها </a:t>
            </a:r>
            <a:r>
              <a:rPr lang="ar-SA" dirty="0"/>
              <a:t>عن غيره ويجعل له حقوقًا </a:t>
            </a:r>
            <a:r>
              <a:rPr lang="ar-SA" dirty="0" smtClean="0"/>
              <a:t>وعقداً ليست </a:t>
            </a:r>
            <a:r>
              <a:rPr lang="ar-SA" dirty="0"/>
              <a:t>لغيره من </a:t>
            </a:r>
            <a:r>
              <a:rPr lang="ar-SA" dirty="0" smtClean="0"/>
              <a:t>المسلمين. </a:t>
            </a:r>
          </a:p>
          <a:p>
            <a:pPr marL="0" indent="0" algn="ctr">
              <a:buNone/>
            </a:pPr>
            <a:r>
              <a:rPr lang="ar-SA" dirty="0" smtClean="0"/>
              <a:t>قال :صلى </a:t>
            </a:r>
            <a:r>
              <a:rPr lang="ar-SA" dirty="0"/>
              <a:t>الله عليه </a:t>
            </a:r>
            <a:r>
              <a:rPr lang="ar-SA" dirty="0" smtClean="0"/>
              <a:t>وسلم: </a:t>
            </a:r>
            <a:r>
              <a:rPr lang="ar-SA" dirty="0"/>
              <a:t>(لا حِلْفَ فِي الإِسْلامِ)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r>
              <a:rPr lang="ar-SA" b="1" dirty="0">
                <a:solidFill>
                  <a:srgbClr val="00B050"/>
                </a:solidFill>
              </a:rPr>
              <a:t>3- كثرة هذه الجماعات أدى </a:t>
            </a:r>
            <a:r>
              <a:rPr lang="ar-SA" b="1" dirty="0" smtClean="0">
                <a:solidFill>
                  <a:srgbClr val="00B050"/>
                </a:solidFill>
              </a:rPr>
              <a:t>إلى:</a:t>
            </a:r>
            <a:endParaRPr lang="ar-SA" b="1" dirty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كثرة </a:t>
            </a:r>
            <a:r>
              <a:rPr lang="ar-SA" dirty="0"/>
              <a:t>مناهجها الفكرية </a:t>
            </a:r>
            <a:r>
              <a:rPr lang="ar-SA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فرقت </a:t>
            </a:r>
            <a:r>
              <a:rPr lang="ar-SA" dirty="0"/>
              <a:t>الأمة ومزقت شملها </a:t>
            </a:r>
            <a:r>
              <a:rPr lang="ar-SA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وأورثت </a:t>
            </a:r>
            <a:r>
              <a:rPr lang="ar-SA" dirty="0"/>
              <a:t>المنازعة والشحناء </a:t>
            </a:r>
            <a:r>
              <a:rPr lang="ar-SA" dirty="0" smtClean="0"/>
              <a:t>والبغضاء.</a:t>
            </a:r>
          </a:p>
          <a:p>
            <a:pPr marL="0" indent="0" algn="just">
              <a:buNone/>
            </a:pPr>
            <a:endParaRPr lang="ar-S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201622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86897"/>
            <a:ext cx="2160240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982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836712"/>
            <a:ext cx="7776864" cy="56190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SA" sz="2800" dirty="0" smtClean="0">
                <a:solidFill>
                  <a:srgbClr val="0099FF"/>
                </a:solidFill>
              </a:rPr>
              <a:t>4-إن </a:t>
            </a:r>
            <a:r>
              <a:rPr lang="ar-SA" sz="2800" dirty="0">
                <a:solidFill>
                  <a:srgbClr val="0099FF"/>
                </a:solidFill>
              </a:rPr>
              <a:t>السماح بإنشاء جماعات إسلامية على أرض الدولة المسلمة سيؤدي </a:t>
            </a:r>
            <a:r>
              <a:rPr lang="ar-SA" sz="2800" dirty="0" smtClean="0">
                <a:solidFill>
                  <a:srgbClr val="0099FF"/>
                </a:solidFill>
              </a:rPr>
              <a:t>إلى</a:t>
            </a:r>
          </a:p>
          <a:p>
            <a:pPr algn="just">
              <a:buFont typeface="Wingdings" pitchFamily="2" charset="2"/>
              <a:buChar char="§"/>
            </a:pPr>
            <a:r>
              <a:rPr lang="ar-SA" sz="2800" dirty="0" smtClean="0">
                <a:solidFill>
                  <a:srgbClr val="0099FF"/>
                </a:solidFill>
              </a:rPr>
              <a:t> </a:t>
            </a:r>
            <a:r>
              <a:rPr lang="ar-SA" sz="2800" dirty="0">
                <a:solidFill>
                  <a:srgbClr val="0099FF"/>
                </a:solidFill>
              </a:rPr>
              <a:t>التلاعب بمسألة شرعية خطيرة، وهي مسألة </a:t>
            </a:r>
            <a:r>
              <a:rPr lang="ar-SA" sz="2800" dirty="0" smtClean="0">
                <a:solidFill>
                  <a:srgbClr val="0099FF"/>
                </a:solidFill>
              </a:rPr>
              <a:t>البيعة.</a:t>
            </a:r>
          </a:p>
          <a:p>
            <a:pPr marL="0" indent="0" algn="just">
              <a:buNone/>
            </a:pPr>
            <a:r>
              <a:rPr lang="ar-SA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5-وفي </a:t>
            </a:r>
            <a:r>
              <a:rPr lang="ar-SA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الحزبية تحجيم للإسلام فلا ينظر إليه إلا من خلالها في تجمع حول قيادة معينة</a:t>
            </a:r>
            <a:r>
              <a:rPr lang="ar-SA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، ومبادئ </a:t>
            </a:r>
            <a:r>
              <a:rPr lang="ar-SA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فكرية </a:t>
            </a:r>
            <a:r>
              <a:rPr lang="ar-SA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خاصة.</a:t>
            </a:r>
          </a:p>
          <a:p>
            <a:pPr marL="0" indent="0" algn="just">
              <a:buNone/>
            </a:pPr>
            <a:r>
              <a:rPr lang="ar-SA" sz="2800" dirty="0">
                <a:solidFill>
                  <a:srgbClr val="00B0F0"/>
                </a:solidFill>
              </a:rPr>
              <a:t>6- والحزبية تقوم على التسليم بآراء الجماعة والدعوة إليها وسد منافذ النقد لها.</a:t>
            </a:r>
          </a:p>
          <a:p>
            <a:pPr marL="0" indent="0" algn="just">
              <a:buNone/>
            </a:pPr>
            <a:r>
              <a:rPr lang="ar-SA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7- وبسبب الحزبية المقيتة تكونت الجماعات الإسلامية التي تعتمد طريق المواجهات المسلحة </a:t>
            </a:r>
            <a:r>
              <a:rPr lang="ar-SA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والاغتيلات</a:t>
            </a:r>
            <a:r>
              <a:rPr lang="ar-SA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المدمرة.</a:t>
            </a:r>
          </a:p>
        </p:txBody>
      </p:sp>
    </p:spTree>
    <p:extLst>
      <p:ext uri="{BB962C8B-B14F-4D97-AF65-F5344CB8AC3E}">
        <p14:creationId xmlns:p14="http://schemas.microsoft.com/office/powerpoint/2010/main" val="280174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7643192" cy="46085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200" dirty="0">
                <a:solidFill>
                  <a:srgbClr val="C00000"/>
                </a:solidFill>
              </a:rPr>
              <a:t>8- والغالب أن هذه الجماعات تنقسم على نفسها</a:t>
            </a:r>
            <a:r>
              <a:rPr lang="ar-SA" sz="3200" dirty="0"/>
              <a:t>؛ لتخرج للأمة جماعات أخرى، تزيد في تمزيق شملها وإنْهاك </a:t>
            </a:r>
            <a:r>
              <a:rPr lang="ar-SA" sz="3200" dirty="0" smtClean="0"/>
              <a:t>قوتِها .</a:t>
            </a:r>
            <a:endParaRPr lang="ar-SA" sz="3200" dirty="0"/>
          </a:p>
          <a:p>
            <a:pPr marL="0" indent="0" algn="just">
              <a:buNone/>
            </a:pPr>
            <a:r>
              <a:rPr lang="ar-SA" sz="3200" dirty="0">
                <a:solidFill>
                  <a:srgbClr val="C00000"/>
                </a:solidFill>
              </a:rPr>
              <a:t>9- وبسبب الحزبية </a:t>
            </a:r>
            <a:r>
              <a:rPr lang="ar-SA" sz="3200" dirty="0" smtClean="0">
                <a:solidFill>
                  <a:srgbClr val="002060"/>
                </a:solidFill>
              </a:rPr>
              <a:t>والسرية </a:t>
            </a:r>
            <a:r>
              <a:rPr lang="ar-SA" sz="3200" dirty="0">
                <a:solidFill>
                  <a:srgbClr val="002060"/>
                </a:solidFill>
              </a:rPr>
              <a:t>في </a:t>
            </a:r>
            <a:r>
              <a:rPr lang="ar-SA" sz="3200" dirty="0" smtClean="0">
                <a:solidFill>
                  <a:srgbClr val="002060"/>
                </a:solidFill>
              </a:rPr>
              <a:t>العمل </a:t>
            </a:r>
            <a:r>
              <a:rPr lang="ar-SA" sz="3200" dirty="0">
                <a:solidFill>
                  <a:srgbClr val="C00000"/>
                </a:solidFill>
              </a:rPr>
              <a:t>نشأ الفكر التكفيري </a:t>
            </a:r>
            <a:r>
              <a:rPr lang="ar-SA" sz="3200" dirty="0"/>
              <a:t>فترى كثيرين </a:t>
            </a:r>
            <a:r>
              <a:rPr lang="ar-SA" sz="3200" dirty="0" smtClean="0"/>
              <a:t>يقضون </a:t>
            </a:r>
            <a:r>
              <a:rPr lang="ar-SA" sz="3200" dirty="0"/>
              <a:t>معظم حياتِهم في دهاليز السرية ينظمون الشباب، ويحزبونَهم</a:t>
            </a:r>
            <a:r>
              <a:rPr lang="ar-SA" sz="3200" dirty="0" smtClean="0"/>
              <a:t>، وينظرون </a:t>
            </a:r>
            <a:r>
              <a:rPr lang="ar-SA" sz="3200" dirty="0"/>
              <a:t>لهم أفكارهم </a:t>
            </a:r>
            <a:r>
              <a:rPr lang="ar-SA" sz="3200" dirty="0" smtClean="0"/>
              <a:t>وتوجهاتِهم </a:t>
            </a:r>
            <a:r>
              <a:rPr lang="ar-SA" sz="3200" dirty="0"/>
              <a:t>وهذه السرية في حقيقتها كبت للطاقات، وتمويت للعمل الجاد الشامل</a:t>
            </a:r>
            <a:r>
              <a:rPr lang="ar-SA" sz="3200" dirty="0" smtClean="0"/>
              <a:t>...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25415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/>
          </a:bodyPr>
          <a:lstStyle/>
          <a:p>
            <a:pPr algn="ctr"/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ثانيًا: أهل الذمة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ar-S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1268760"/>
            <a:ext cx="8064896" cy="547260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ar-SA" sz="3200" b="1" dirty="0" smtClean="0">
                <a:solidFill>
                  <a:srgbClr val="C00000"/>
                </a:solidFill>
              </a:rPr>
              <a:t>الذمة</a:t>
            </a:r>
            <a:r>
              <a:rPr lang="ar-SA" sz="3200" b="1" dirty="0">
                <a:solidFill>
                  <a:srgbClr val="C00000"/>
                </a:solidFill>
              </a:rPr>
              <a:t>: هي العهد والأمان والضمان.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/>
              <a:t>وأهل الذمة هم اليهود والنصارى والمجوس وغيرهم ممن يعيشون في الدولة الإسلامية بصفة </a:t>
            </a:r>
            <a:r>
              <a:rPr lang="ar-SA" sz="3200" dirty="0" smtClean="0"/>
              <a:t>دائمة.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 smtClean="0"/>
              <a:t> </a:t>
            </a:r>
            <a:r>
              <a:rPr lang="ar-SA" sz="3200" dirty="0"/>
              <a:t>وأقرهم الحاكم على </a:t>
            </a:r>
            <a:r>
              <a:rPr lang="ar-SA" sz="3200" dirty="0" smtClean="0"/>
              <a:t>دينهم.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 smtClean="0"/>
              <a:t> </a:t>
            </a:r>
            <a:r>
              <a:rPr lang="ar-SA" sz="3200" dirty="0"/>
              <a:t>بشرط أن يلتزموا أحكام النظام الإسلامي من معاملات </a:t>
            </a:r>
            <a:r>
              <a:rPr lang="ar-SA" sz="3200" dirty="0" smtClean="0"/>
              <a:t>وعقوبات.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dirty="0" smtClean="0"/>
              <a:t> </a:t>
            </a:r>
            <a:r>
              <a:rPr lang="ar-SA" sz="3200" dirty="0"/>
              <a:t>وأن يدفعوا الجزية نظير قيام المسلمين بحمايتهم والدفاع </a:t>
            </a:r>
            <a:r>
              <a:rPr lang="ar-SA" sz="3200" dirty="0" smtClean="0"/>
              <a:t>عنهم.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05353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16632"/>
            <a:ext cx="7776864" cy="633910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ar-SA" sz="3200" b="1" dirty="0">
                <a:solidFill>
                  <a:srgbClr val="00B050"/>
                </a:solidFill>
              </a:rPr>
              <a:t>وينقض عهد </a:t>
            </a:r>
            <a:r>
              <a:rPr lang="ar-SA" sz="3200" b="1" dirty="0" smtClean="0">
                <a:solidFill>
                  <a:srgbClr val="00B050"/>
                </a:solidFill>
              </a:rPr>
              <a:t>الذمة:</a:t>
            </a:r>
          </a:p>
          <a:p>
            <a:pPr algn="just"/>
            <a:r>
              <a:rPr lang="ar-SA" sz="3200" dirty="0" smtClean="0"/>
              <a:t> </a:t>
            </a:r>
            <a:r>
              <a:rPr lang="ar-SA" sz="2800" dirty="0"/>
              <a:t>بالامتناع عن </a:t>
            </a:r>
            <a:r>
              <a:rPr lang="ar-SA" sz="2800" dirty="0" smtClean="0"/>
              <a:t>الجزية.</a:t>
            </a:r>
          </a:p>
          <a:p>
            <a:pPr algn="just"/>
            <a:r>
              <a:rPr lang="ar-SA" sz="2800" dirty="0" smtClean="0"/>
              <a:t> الاجتماع </a:t>
            </a:r>
            <a:r>
              <a:rPr lang="ar-SA" sz="2800" dirty="0"/>
              <a:t>على قتال </a:t>
            </a:r>
            <a:r>
              <a:rPr lang="ar-SA" sz="2800" dirty="0" smtClean="0"/>
              <a:t>المسلمين.</a:t>
            </a:r>
          </a:p>
          <a:p>
            <a:pPr algn="just"/>
            <a:r>
              <a:rPr lang="ar-SA" sz="2800" dirty="0" smtClean="0"/>
              <a:t>المعاونة عليه </a:t>
            </a:r>
            <a:r>
              <a:rPr lang="ar-SA" sz="2800" dirty="0"/>
              <a:t>بدلالة الأعداء على عورات المسلمين أو </a:t>
            </a:r>
            <a:r>
              <a:rPr lang="ar-SA" sz="2800" dirty="0" smtClean="0"/>
              <a:t>مكاتبتهم.</a:t>
            </a:r>
          </a:p>
          <a:p>
            <a:pPr algn="just"/>
            <a:r>
              <a:rPr lang="ar-SA" sz="2800" dirty="0" smtClean="0"/>
              <a:t> الامتناع عن </a:t>
            </a:r>
            <a:r>
              <a:rPr lang="ar-SA" sz="2800" dirty="0"/>
              <a:t>التزام أحكام النظام </a:t>
            </a:r>
            <a:r>
              <a:rPr lang="ar-SA" sz="2800" dirty="0" smtClean="0"/>
              <a:t>الإسلامي.</a:t>
            </a:r>
          </a:p>
          <a:p>
            <a:pPr algn="just"/>
            <a:r>
              <a:rPr lang="ar-SA" sz="2800" dirty="0" smtClean="0"/>
              <a:t> فتنة </a:t>
            </a:r>
            <a:r>
              <a:rPr lang="ar-SA" sz="2800" dirty="0"/>
              <a:t>مسلم عن </a:t>
            </a:r>
            <a:r>
              <a:rPr lang="ar-SA" sz="2800" dirty="0" smtClean="0"/>
              <a:t>دينه.</a:t>
            </a:r>
          </a:p>
          <a:p>
            <a:pPr algn="just"/>
            <a:r>
              <a:rPr lang="ar-SA" sz="2800" dirty="0" smtClean="0"/>
              <a:t> التعدي </a:t>
            </a:r>
            <a:r>
              <a:rPr lang="ar-SA" sz="2800" dirty="0"/>
              <a:t>عليه بقتل أو فاحشة، أو قطع الطريق، أو تجسس، أو سب دين </a:t>
            </a:r>
            <a:r>
              <a:rPr lang="ar-SA" sz="2800" dirty="0" smtClean="0"/>
              <a:t>الإسلام.</a:t>
            </a:r>
          </a:p>
          <a:p>
            <a:pPr algn="just"/>
            <a:r>
              <a:rPr lang="ar-SA" sz="2800" dirty="0" smtClean="0"/>
              <a:t> </a:t>
            </a:r>
            <a:r>
              <a:rPr lang="ar-SA" sz="2800" dirty="0"/>
              <a:t>أو ذكر الله، أو كتابه، أو رسوله </a:t>
            </a:r>
            <a:r>
              <a:rPr lang="ar-SA" sz="2800" dirty="0" smtClean="0"/>
              <a:t>بسوء.</a:t>
            </a:r>
          </a:p>
          <a:p>
            <a:pPr algn="just"/>
            <a:r>
              <a:rPr lang="ar-SA" sz="2800" dirty="0" smtClean="0"/>
              <a:t>ولا ينتقض عهد الذمة بِما منعوا منه مما ليس فيه ضرر على المسلمين، ولا نقض </a:t>
            </a:r>
            <a:r>
              <a:rPr lang="ar-SA" sz="2800" dirty="0"/>
              <a:t>عقد الذمة من </a:t>
            </a:r>
            <a:r>
              <a:rPr lang="ar-SA" sz="2800" dirty="0" smtClean="0"/>
              <a:t>البعض.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36922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/>
          <a:lstStyle/>
          <a:p>
            <a:pPr algn="ctr"/>
            <a:r>
              <a:rPr lang="ar-SA" dirty="0">
                <a:solidFill>
                  <a:schemeClr val="bg2">
                    <a:lumMod val="75000"/>
                  </a:schemeClr>
                </a:solidFill>
              </a:rPr>
              <a:t>ومن حقوق أهل الذمة: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916832"/>
            <a:ext cx="7239000" cy="4392488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200" dirty="0" smtClean="0"/>
              <a:t>1- الوفاء </a:t>
            </a:r>
            <a:r>
              <a:rPr lang="ar-SA" sz="3200" dirty="0"/>
              <a:t>لهم بعقد الذمة، كما قال تعالى: </a:t>
            </a:r>
            <a:r>
              <a:rPr lang="ar-SA" sz="3200" dirty="0">
                <a:solidFill>
                  <a:srgbClr val="FF0000"/>
                </a:solidFill>
              </a:rPr>
              <a:t>﴿وَأَوْفُوا بِعَهْدِ اللهِ إِذَا عَاهَدتُّمْ﴾ </a:t>
            </a:r>
            <a:r>
              <a:rPr lang="ar-SA" sz="1800" dirty="0"/>
              <a:t>[النحل:91]. </a:t>
            </a:r>
          </a:p>
          <a:p>
            <a:pPr marL="0" indent="0" algn="just">
              <a:buNone/>
            </a:pPr>
            <a:r>
              <a:rPr lang="ar-SA" sz="3200" dirty="0" smtClean="0"/>
              <a:t>2- </a:t>
            </a:r>
            <a:r>
              <a:rPr lang="ar-SA" sz="3200" dirty="0"/>
              <a:t>عدم إكراههم على دخول الإسلام، كما </a:t>
            </a:r>
            <a:r>
              <a:rPr lang="ar-SA" sz="3200" dirty="0" smtClean="0"/>
              <a:t>قال تعالى: </a:t>
            </a:r>
            <a:r>
              <a:rPr lang="ar-SA" sz="3200" dirty="0">
                <a:solidFill>
                  <a:srgbClr val="FF0000"/>
                </a:solidFill>
              </a:rPr>
              <a:t>﴿لاَ إِكْرَاهَ فِي الدِّينِ قَد تَّبَيَّنَ الرُّشْدُ مِنَ الْغَيِّ﴾ </a:t>
            </a:r>
            <a:r>
              <a:rPr lang="ar-SA" sz="1800" dirty="0"/>
              <a:t>[البقرة:256].</a:t>
            </a:r>
          </a:p>
          <a:p>
            <a:pPr marL="0" indent="0" algn="just">
              <a:buNone/>
            </a:pPr>
            <a:r>
              <a:rPr lang="ar-SA" sz="3200" dirty="0"/>
              <a:t>3- عدم التعرض لكنائسهم، ولا لخمورهم وخنازيرهم </a:t>
            </a:r>
            <a:r>
              <a:rPr lang="ar-SA" sz="3200" dirty="0">
                <a:solidFill>
                  <a:srgbClr val="FF0000"/>
                </a:solidFill>
              </a:rPr>
              <a:t>ما لَم يظهروها</a:t>
            </a:r>
            <a:r>
              <a:rPr lang="ar-SA" sz="3200" dirty="0"/>
              <a:t>.</a:t>
            </a:r>
          </a:p>
          <a:p>
            <a:pPr marL="0" indent="0" algn="just">
              <a:buNone/>
            </a:pPr>
            <a:r>
              <a:rPr lang="ar-SA" sz="3200" dirty="0"/>
              <a:t>4- </a:t>
            </a:r>
            <a:r>
              <a:rPr lang="ar-SA" sz="3200" dirty="0" smtClean="0"/>
              <a:t>تحريم دمائهم وأموالهم.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71858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692696"/>
            <a:ext cx="7643192" cy="5688632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ar-SA" sz="3200" dirty="0" smtClean="0"/>
              <a:t>5- </a:t>
            </a:r>
            <a:r>
              <a:rPr lang="ar-SA" sz="3200" dirty="0"/>
              <a:t>حمايتهم والدفاع عنهم ضد أي اعتداء يقع عليهم.</a:t>
            </a:r>
          </a:p>
          <a:p>
            <a:pPr marL="0" indent="0" algn="just">
              <a:buNone/>
            </a:pPr>
            <a:r>
              <a:rPr lang="ar-SA" sz="3200" dirty="0" smtClean="0"/>
              <a:t>6- برهم والإحسان إليهم من غير مودة لهم، أما مودتُهم وحبهم وموالاتُهم فحرام، قال تعالى: </a:t>
            </a:r>
            <a:r>
              <a:rPr lang="ar-SA" sz="3200" dirty="0" smtClean="0">
                <a:solidFill>
                  <a:srgbClr val="FF0000"/>
                </a:solidFill>
              </a:rPr>
              <a:t>﴿لاَ تَجِدُ قَوْمًا يُؤْمِنُونَ بِاللهِ وَالْيَوْمِ الآَخِرِ يُوَادُّونَ مَنْ حَادَّ اللهَ وَرَسُولَهُ وَلَوْ كَانُوا آبَاءَهُمْ أَوْ أَبْنَاءَهُمْ أَوْ إِخْوَانَهُمْ أَوْ عَشِيرَتَهُمْ﴾ </a:t>
            </a:r>
            <a:r>
              <a:rPr lang="ar-SA" sz="2400" dirty="0" smtClean="0"/>
              <a:t>[المجادلة:22]. </a:t>
            </a:r>
          </a:p>
          <a:p>
            <a:pPr marL="0" indent="0" algn="just">
              <a:buNone/>
            </a:pPr>
            <a:r>
              <a:rPr lang="ar-SA" sz="3200" dirty="0"/>
              <a:t>7-وتحريم ظلمهم وتكليفهم فوق </a:t>
            </a:r>
            <a:r>
              <a:rPr lang="ar-SA" sz="3200" dirty="0" smtClean="0"/>
              <a:t>طاقتهم، لقوله صلى الله عليه وسلم </a:t>
            </a:r>
            <a:r>
              <a:rPr lang="ar-SA" sz="3200" dirty="0">
                <a:solidFill>
                  <a:srgbClr val="FF0000"/>
                </a:solidFill>
              </a:rPr>
              <a:t>:(ألا من ظلم معاهدًا، أو انتقصه، أو كلفه فوق طاقته، أو أخذ منه شيئًا بغير طيب نفس منه، فأنا حجيجه يوم القيامة</a:t>
            </a:r>
            <a:r>
              <a:rPr lang="ar-SA" sz="3200" dirty="0" smtClean="0">
                <a:solidFill>
                  <a:srgbClr val="FF0000"/>
                </a:solidFill>
              </a:rPr>
              <a:t>).</a:t>
            </a:r>
            <a:endParaRPr lang="ar-S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4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239000" cy="770344"/>
          </a:xfrm>
        </p:spPr>
        <p:txBody>
          <a:bodyPr>
            <a:normAutofit/>
          </a:bodyPr>
          <a:lstStyle/>
          <a:p>
            <a:pPr algn="ctr"/>
            <a:r>
              <a:rPr lang="ar-SA" sz="4000" dirty="0">
                <a:solidFill>
                  <a:srgbClr val="00FFFF"/>
                </a:solidFill>
              </a:rPr>
              <a:t>وواجبات أهل الذمة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9416"/>
            <a:ext cx="7643192" cy="484632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1- </a:t>
            </a: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أداء الجزية </a:t>
            </a:r>
            <a:r>
              <a:rPr lang="ar-SA" sz="2800" dirty="0"/>
              <a:t>عن كل رجل في كل عام مرة، وهي دينار في مذهب </a:t>
            </a:r>
            <a:r>
              <a:rPr lang="ar-SA" sz="2800" dirty="0" smtClean="0"/>
              <a:t>الشافعي.</a:t>
            </a:r>
          </a:p>
          <a:p>
            <a:pPr marL="0" indent="0" algn="just">
              <a:buNone/>
            </a:pP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2-أن يوقروا المسلمين</a:t>
            </a:r>
            <a:r>
              <a:rPr lang="ar-SA" sz="2800" dirty="0"/>
              <a:t>، فلا يضربوا مسلمًا ولا يسبونه ولا يغشونه ولا يفتنوه عن دينه.</a:t>
            </a:r>
          </a:p>
          <a:p>
            <a:pPr marL="0" indent="0" algn="just">
              <a:buNone/>
            </a:pP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3-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أن </a:t>
            </a: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لا يظهروا شيئًا من شعائر دينهم، </a:t>
            </a:r>
            <a:r>
              <a:rPr lang="ar-SA" sz="2800" dirty="0"/>
              <a:t>أو معتقداتِهم الباطلة، فلا يسمعوا المسلمين شركهم، أو صلاتَهم، أو قراءتَهم، أو معتقداتِهم في المسيح </a:t>
            </a:r>
            <a:r>
              <a:rPr lang="ar-SA" sz="2800" dirty="0" smtClean="0"/>
              <a:t>وعزير.</a:t>
            </a:r>
          </a:p>
          <a:p>
            <a:pPr marL="0" indent="0" algn="just">
              <a:buNone/>
            </a:pP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4- أن لا يذكروا كتاب الله، أو رسول الله صلى الله عليه وسلم </a:t>
            </a:r>
            <a:r>
              <a:rPr lang="ar-SA" sz="2800" dirty="0"/>
              <a:t>، أو دين الإسلام بذم أو </a:t>
            </a:r>
            <a:r>
              <a:rPr lang="ar-SA" sz="2800" dirty="0" smtClean="0"/>
              <a:t>قدح.</a:t>
            </a:r>
            <a:endParaRPr lang="ar-SA" sz="2800" dirty="0"/>
          </a:p>
          <a:p>
            <a:pPr marL="0" indent="0" algn="just">
              <a:buNone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32198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>
            <a:normAutofit/>
          </a:bodyPr>
          <a:lstStyle/>
          <a:p>
            <a:pPr algn="ctr"/>
            <a:r>
              <a:rPr lang="ar-SA" sz="4000" dirty="0">
                <a:solidFill>
                  <a:srgbClr val="00FFFF"/>
                </a:solidFill>
              </a:rPr>
              <a:t>ثالثًا: </a:t>
            </a:r>
            <a:r>
              <a:rPr lang="ar-SA" sz="4000" dirty="0" smtClean="0">
                <a:solidFill>
                  <a:srgbClr val="00FFFF"/>
                </a:solidFill>
              </a:rPr>
              <a:t>المستأمنون</a:t>
            </a:r>
            <a:endParaRPr lang="ar-SA" sz="4000" dirty="0">
              <a:solidFill>
                <a:srgbClr val="00FFFF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1609416"/>
            <a:ext cx="7344816" cy="4195848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ar-SA" sz="2800" dirty="0" smtClean="0"/>
              <a:t>هم </a:t>
            </a:r>
            <a:r>
              <a:rPr lang="ar-SA" sz="2800" b="1" dirty="0">
                <a:solidFill>
                  <a:schemeClr val="accent2">
                    <a:lumMod val="75000"/>
                  </a:schemeClr>
                </a:solidFill>
              </a:rPr>
              <a:t>غير المسلمين </a:t>
            </a:r>
            <a:r>
              <a:rPr lang="ar-SA" sz="2800" dirty="0"/>
              <a:t>الذين يدخلون البلاد </a:t>
            </a:r>
            <a:r>
              <a:rPr lang="ar-SA" sz="2800" dirty="0" smtClean="0"/>
              <a:t>الإسلامية.</a:t>
            </a:r>
          </a:p>
          <a:p>
            <a:pPr algn="just">
              <a:buFont typeface="Wingdings" pitchFamily="2" charset="2"/>
              <a:buChar char="q"/>
            </a:pPr>
            <a:r>
              <a:rPr lang="ar-SA" sz="2800" dirty="0" smtClean="0"/>
              <a:t> </a:t>
            </a:r>
            <a:r>
              <a:rPr lang="ar-SA" sz="2800" dirty="0"/>
              <a:t>ويقيمون فيها </a:t>
            </a:r>
            <a:r>
              <a:rPr lang="ar-SA" sz="2800" b="1" dirty="0">
                <a:solidFill>
                  <a:schemeClr val="accent2">
                    <a:lumMod val="75000"/>
                  </a:schemeClr>
                </a:solidFill>
              </a:rPr>
              <a:t>إقامة مؤقتة </a:t>
            </a:r>
            <a:r>
              <a:rPr lang="ar-SA" sz="2800" dirty="0"/>
              <a:t>بعقد أمان من أولياء الأمور أو غيرهم من آحاد الرعية المسلمة</a:t>
            </a:r>
            <a:r>
              <a:rPr lang="ar-SA" sz="2800" dirty="0" smtClean="0"/>
              <a:t>.</a:t>
            </a:r>
          </a:p>
          <a:p>
            <a:pPr marL="0" indent="0" algn="just">
              <a:buNone/>
            </a:pPr>
            <a:endParaRPr lang="ar-SA" sz="800" dirty="0" smtClean="0"/>
          </a:p>
          <a:p>
            <a:pPr algn="just">
              <a:buFont typeface="Wingdings" pitchFamily="2" charset="2"/>
              <a:buChar char="q"/>
            </a:pPr>
            <a:r>
              <a:rPr lang="ar-SA" sz="2800" dirty="0" smtClean="0"/>
              <a:t> </a:t>
            </a:r>
            <a:r>
              <a:rPr lang="ar-SA" sz="2800" b="1" dirty="0">
                <a:solidFill>
                  <a:schemeClr val="accent2">
                    <a:lumMod val="75000"/>
                  </a:schemeClr>
                </a:solidFill>
              </a:rPr>
              <a:t>والأمان في لغة </a:t>
            </a:r>
            <a:r>
              <a:rPr lang="ar-SA" sz="2800" dirty="0"/>
              <a:t>العرب ضد الخوف</a:t>
            </a:r>
            <a:r>
              <a:rPr lang="ar-SA" sz="2800" dirty="0" smtClean="0"/>
              <a:t>.</a:t>
            </a:r>
          </a:p>
          <a:p>
            <a:pPr marL="0" indent="0" algn="just">
              <a:buNone/>
            </a:pPr>
            <a:endParaRPr lang="ar-SA" sz="800" dirty="0"/>
          </a:p>
          <a:p>
            <a:pPr marL="0" indent="0" algn="just">
              <a:buNone/>
            </a:pPr>
            <a:r>
              <a:rPr lang="ar-SA" sz="2800" b="1" dirty="0">
                <a:solidFill>
                  <a:schemeClr val="accent2">
                    <a:lumMod val="75000"/>
                  </a:schemeClr>
                </a:solidFill>
              </a:rPr>
              <a:t>وفي الاصطلاح</a:t>
            </a:r>
            <a:r>
              <a:rPr lang="ar-SA" sz="2800" dirty="0"/>
              <a:t>: عقد يفيد ترك القتل والقتال مع الحربيين.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9529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836712"/>
            <a:ext cx="7560840" cy="496855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3200" b="1" dirty="0">
                <a:solidFill>
                  <a:srgbClr val="C00000"/>
                </a:solidFill>
              </a:rPr>
              <a:t>وهذا العقد: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rgbClr val="C00000"/>
                </a:solidFill>
              </a:rPr>
              <a:t>إما عام:</a:t>
            </a:r>
            <a:r>
              <a:rPr lang="ar-SA" sz="3200" dirty="0"/>
              <a:t> وهو ما يكون لأهل ولاية، ولا يعقده </a:t>
            </a:r>
            <a:r>
              <a:rPr lang="ar-SA" sz="3200" dirty="0" smtClean="0"/>
              <a:t>إلا الإمام </a:t>
            </a:r>
            <a:r>
              <a:rPr lang="ar-SA" sz="3200" dirty="0"/>
              <a:t>أو نائبه، كعقد الهدنة وعقد </a:t>
            </a:r>
            <a:r>
              <a:rPr lang="ar-SA" sz="3200" dirty="0" smtClean="0"/>
              <a:t>الذمة. </a:t>
            </a:r>
          </a:p>
          <a:p>
            <a:pPr marL="0" indent="0" algn="just">
              <a:buNone/>
            </a:pPr>
            <a:r>
              <a:rPr lang="ar-SA" sz="3200" b="1" dirty="0">
                <a:solidFill>
                  <a:srgbClr val="C00000"/>
                </a:solidFill>
              </a:rPr>
              <a:t>وإما خاص: </a:t>
            </a:r>
            <a:r>
              <a:rPr lang="ar-SA" sz="3200" dirty="0"/>
              <a:t>وهو ما يعقده آحاد المسلمين، فقد أجمع أهل العلم على أن من أمنه أحد المسلمين صار </a:t>
            </a:r>
            <a:r>
              <a:rPr lang="ar-SA" sz="3200" dirty="0" smtClean="0"/>
              <a:t>آمنًا.</a:t>
            </a:r>
          </a:p>
          <a:p>
            <a:pPr marL="0" indent="0" algn="just">
              <a:buNone/>
            </a:pPr>
            <a:r>
              <a:rPr lang="ar-SA" sz="3200" dirty="0" smtClean="0"/>
              <a:t>لقوله تعالى</a:t>
            </a:r>
            <a:r>
              <a:rPr lang="ar-SA" sz="3200" dirty="0"/>
              <a:t>: ﴿وَإِنْ أَحَدٌ مِّنَ الْمُشْرِكِينَ اسْتَجَارَكَ فَأَجِرْهُ حَتَّى يَسْمَعَ كَلاَمَ اللهِ﴾ </a:t>
            </a:r>
            <a:r>
              <a:rPr lang="ar-SA" sz="2200" dirty="0"/>
              <a:t>[التوبة:6</a:t>
            </a:r>
            <a:r>
              <a:rPr lang="ar-SA" sz="2200" dirty="0" smtClean="0"/>
              <a:t>].</a:t>
            </a:r>
          </a:p>
        </p:txBody>
      </p:sp>
    </p:spTree>
    <p:extLst>
      <p:ext uri="{BB962C8B-B14F-4D97-AF65-F5344CB8AC3E}">
        <p14:creationId xmlns:p14="http://schemas.microsoft.com/office/powerpoint/2010/main" val="237921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548680"/>
            <a:ext cx="7776864" cy="585443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ar-SA" sz="3200" b="1" dirty="0" smtClean="0">
                <a:solidFill>
                  <a:srgbClr val="00B050"/>
                </a:solidFill>
              </a:rPr>
              <a:t>فيحرم </a:t>
            </a:r>
            <a:r>
              <a:rPr lang="ar-SA" sz="3200" b="1" dirty="0">
                <a:solidFill>
                  <a:srgbClr val="00B050"/>
                </a:solidFill>
              </a:rPr>
              <a:t>قتلهم</a:t>
            </a:r>
            <a:r>
              <a:rPr lang="ar-SA" sz="3200" dirty="0"/>
              <a:t>، وسبي نسائهم، واغتنام أموالهم، بل ولا يجوز ضرب الجزية عليهم.</a:t>
            </a:r>
          </a:p>
          <a:p>
            <a:pPr algn="just">
              <a:buFont typeface="Wingdings" pitchFamily="2" charset="2"/>
              <a:buChar char="q"/>
            </a:pPr>
            <a:r>
              <a:rPr lang="ar-SA" sz="3200" dirty="0"/>
              <a:t>ويشترط في الأمان أن </a:t>
            </a:r>
            <a:r>
              <a:rPr lang="ar-SA" sz="3200" b="1" dirty="0">
                <a:solidFill>
                  <a:srgbClr val="00B050"/>
                </a:solidFill>
              </a:rPr>
              <a:t>لا يعود بضرر على المسلمين.</a:t>
            </a:r>
          </a:p>
          <a:p>
            <a:pPr algn="just">
              <a:buFont typeface="Wingdings" pitchFamily="2" charset="2"/>
              <a:buChar char="q"/>
            </a:pPr>
            <a:r>
              <a:rPr lang="ar-SA" sz="3200" dirty="0"/>
              <a:t> وللمستأمن أن يتنقل في كل البلاد الإسلامية </a:t>
            </a:r>
            <a:r>
              <a:rPr lang="ar-SA" sz="3200" b="1" dirty="0">
                <a:solidFill>
                  <a:srgbClr val="00B050"/>
                </a:solidFill>
              </a:rPr>
              <a:t>إلا الحجاز</a:t>
            </a:r>
            <a:r>
              <a:rPr lang="ar-SA" sz="3200" dirty="0" smtClean="0">
                <a:solidFill>
                  <a:srgbClr val="00B05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ar-SA" sz="3200" dirty="0" smtClean="0"/>
              <a:t>لقوله صلى </a:t>
            </a:r>
            <a:r>
              <a:rPr lang="ar-SA" sz="3200" dirty="0"/>
              <a:t>الله عليه </a:t>
            </a:r>
            <a:r>
              <a:rPr lang="ar-SA" sz="3200" dirty="0" smtClean="0"/>
              <a:t>وسلم: </a:t>
            </a:r>
            <a:r>
              <a:rPr lang="ar-SA" sz="3200" dirty="0" smtClean="0">
                <a:solidFill>
                  <a:srgbClr val="C00000"/>
                </a:solidFill>
              </a:rPr>
              <a:t>(لأخرجن </a:t>
            </a:r>
            <a:r>
              <a:rPr lang="ar-SA" sz="3200" dirty="0">
                <a:solidFill>
                  <a:srgbClr val="C00000"/>
                </a:solidFill>
              </a:rPr>
              <a:t>اليهود والنصارى من جزيرة العرب، حتى لا أترك إلا </a:t>
            </a:r>
            <a:r>
              <a:rPr lang="ar-SA" sz="3200" dirty="0" smtClean="0">
                <a:solidFill>
                  <a:srgbClr val="C00000"/>
                </a:solidFill>
              </a:rPr>
              <a:t>مسلمًا).</a:t>
            </a:r>
            <a:endParaRPr lang="ar-SA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94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064896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765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1023</TotalTime>
  <Words>1190</Words>
  <Application>Microsoft Office PowerPoint</Application>
  <PresentationFormat>عرض على الشاشة (3:4)‏</PresentationFormat>
  <Paragraphs>120</Paragraphs>
  <Slides>21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وافر</vt:lpstr>
      <vt:lpstr>المحاضرة السادسة</vt:lpstr>
      <vt:lpstr>من أركان الدولة الإسلامية  الركن الثالث الشعب </vt:lpstr>
      <vt:lpstr>أولاً: المسلمون</vt:lpstr>
      <vt:lpstr>إن النصوص القرآنية والحديثية في الأمر بلزم الجماعة، والنهي عن التفرق عنها </vt:lpstr>
      <vt:lpstr>عرض تقديمي في PowerPoint</vt:lpstr>
      <vt:lpstr>2-حكم تكوين الأحزاب والجماعات داخل الدولة الإسلامية</vt:lpstr>
      <vt:lpstr>عرض تقديمي في PowerPoint</vt:lpstr>
      <vt:lpstr>الحل </vt:lpstr>
      <vt:lpstr>ماذا فعلوا؟</vt:lpstr>
      <vt:lpstr>من مضار الجماعات والأحزاب على الإسلام والمسلمين</vt:lpstr>
      <vt:lpstr>عرض تقديمي في PowerPoint</vt:lpstr>
      <vt:lpstr>عرض تقديمي في PowerPoint</vt:lpstr>
      <vt:lpstr>ثانيًا: أهل الذمة:</vt:lpstr>
      <vt:lpstr>عرض تقديمي في PowerPoint</vt:lpstr>
      <vt:lpstr>ومن حقوق أهل الذمة:</vt:lpstr>
      <vt:lpstr>عرض تقديمي في PowerPoint</vt:lpstr>
      <vt:lpstr>وواجبات أهل الذمة </vt:lpstr>
      <vt:lpstr>ثالثًا: المستأمنون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ebtihaj altyb eneel</dc:creator>
  <cp:lastModifiedBy>ebtihaj altyb eneel</cp:lastModifiedBy>
  <cp:revision>38</cp:revision>
  <dcterms:created xsi:type="dcterms:W3CDTF">2013-11-02T02:03:49Z</dcterms:created>
  <dcterms:modified xsi:type="dcterms:W3CDTF">2013-11-05T15:16:13Z</dcterms:modified>
</cp:coreProperties>
</file>