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E882294A-2ACA-4985-9BF4-0CF7714AE863}" type="datetimeFigureOut">
              <a:rPr lang="ar-SA" smtClean="0"/>
              <a:t>18/01/35</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7A788DAE-2036-406E-851D-39851F3C3431}" type="slidenum">
              <a:rPr lang="ar-SA" smtClean="0"/>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E882294A-2ACA-4985-9BF4-0CF7714AE863}" type="datetimeFigureOut">
              <a:rPr lang="ar-SA" smtClean="0"/>
              <a:t>18/01/35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7A788DAE-2036-406E-851D-39851F3C3431}"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E882294A-2ACA-4985-9BF4-0CF7714AE863}" type="datetimeFigureOut">
              <a:rPr lang="ar-SA" smtClean="0"/>
              <a:t>18/01/35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7A788DAE-2036-406E-851D-39851F3C3431}" type="slidenum">
              <a:rPr lang="ar-SA" smtClean="0"/>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E882294A-2ACA-4985-9BF4-0CF7714AE863}" type="datetimeFigureOut">
              <a:rPr lang="ar-SA" smtClean="0"/>
              <a:t>18/01/35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7A788DAE-2036-406E-851D-39851F3C3431}"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E882294A-2ACA-4985-9BF4-0CF7714AE863}" type="datetimeFigureOut">
              <a:rPr lang="ar-SA" smtClean="0"/>
              <a:t>18/01/35</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7A788DAE-2036-406E-851D-39851F3C3431}"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E882294A-2ACA-4985-9BF4-0CF7714AE863}" type="datetimeFigureOut">
              <a:rPr lang="ar-SA" smtClean="0"/>
              <a:t>18/01/35</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7A788DAE-2036-406E-851D-39851F3C3431}"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E882294A-2ACA-4985-9BF4-0CF7714AE863}" type="datetimeFigureOut">
              <a:rPr lang="ar-SA" smtClean="0"/>
              <a:t>18/01/35</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7A788DAE-2036-406E-851D-39851F3C3431}" type="slidenum">
              <a:rPr lang="ar-SA" smtClean="0"/>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E882294A-2ACA-4985-9BF4-0CF7714AE863}" type="datetimeFigureOut">
              <a:rPr lang="ar-SA" smtClean="0"/>
              <a:t>18/01/35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7A788DAE-2036-406E-851D-39851F3C3431}"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E882294A-2ACA-4985-9BF4-0CF7714AE863}" type="datetimeFigureOut">
              <a:rPr lang="ar-SA" smtClean="0"/>
              <a:t>18/01/35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7A788DAE-2036-406E-851D-39851F3C3431}" type="slidenum">
              <a:rPr lang="ar-SA" smtClean="0"/>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E882294A-2ACA-4985-9BF4-0CF7714AE863}" type="datetimeFigureOut">
              <a:rPr lang="ar-SA" smtClean="0"/>
              <a:t>18/01/35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7A788DAE-2036-406E-851D-39851F3C3431}"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E882294A-2ACA-4985-9BF4-0CF7714AE863}" type="datetimeFigureOut">
              <a:rPr lang="ar-SA" smtClean="0"/>
              <a:t>18/01/35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7A788DAE-2036-406E-851D-39851F3C3431}"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E882294A-2ACA-4985-9BF4-0CF7714AE863}" type="datetimeFigureOut">
              <a:rPr lang="ar-SA" smtClean="0"/>
              <a:t>18/01/35</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A788DAE-2036-406E-851D-39851F3C3431}" type="slidenum">
              <a:rPr lang="ar-SA" smtClean="0"/>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432560" y="359898"/>
            <a:ext cx="7406640" cy="980870"/>
          </a:xfrm>
        </p:spPr>
        <p:txBody>
          <a:bodyPr>
            <a:normAutofit/>
          </a:bodyPr>
          <a:lstStyle/>
          <a:p>
            <a:pPr algn="ctr"/>
            <a:r>
              <a:rPr lang="ar-SA" b="1" dirty="0">
                <a:solidFill>
                  <a:srgbClr val="0070C0"/>
                </a:solidFill>
              </a:rPr>
              <a:t>العلمانية</a:t>
            </a:r>
          </a:p>
        </p:txBody>
      </p:sp>
      <p:sp>
        <p:nvSpPr>
          <p:cNvPr id="3" name="عنوان فرعي 2"/>
          <p:cNvSpPr>
            <a:spLocks noGrp="1"/>
          </p:cNvSpPr>
          <p:nvPr>
            <p:ph type="subTitle" idx="1"/>
          </p:nvPr>
        </p:nvSpPr>
        <p:spPr>
          <a:xfrm>
            <a:off x="1475656" y="1700808"/>
            <a:ext cx="7406640" cy="4248472"/>
          </a:xfrm>
        </p:spPr>
        <p:txBody>
          <a:bodyPr>
            <a:normAutofit/>
          </a:bodyPr>
          <a:lstStyle/>
          <a:p>
            <a:pPr algn="just"/>
            <a:r>
              <a:rPr lang="ar-SA" sz="3600" b="1" dirty="0"/>
              <a:t> </a:t>
            </a:r>
            <a:r>
              <a:rPr lang="ar-SA" sz="3600" b="1" dirty="0" smtClean="0">
                <a:solidFill>
                  <a:srgbClr val="0070C0"/>
                </a:solidFill>
              </a:rPr>
              <a:t>تعريفها</a:t>
            </a:r>
            <a:r>
              <a:rPr lang="ar-SA" sz="3600" b="1" dirty="0" smtClean="0">
                <a:solidFill>
                  <a:srgbClr val="0070C0"/>
                </a:solidFill>
              </a:rPr>
              <a:t>: </a:t>
            </a:r>
          </a:p>
          <a:p>
            <a:pPr marL="484632" indent="-457200" algn="just">
              <a:buFont typeface="Wingdings" pitchFamily="2" charset="2"/>
              <a:buChar char="q"/>
            </a:pPr>
            <a:r>
              <a:rPr lang="ar-SA" dirty="0" smtClean="0"/>
              <a:t>أن العلمانية مذهب </a:t>
            </a:r>
            <a:r>
              <a:rPr lang="ar-SA" dirty="0"/>
              <a:t>هدَّام يُراد به فصل الدين عن الحياة كلها وإبعاده عنها.</a:t>
            </a:r>
          </a:p>
          <a:p>
            <a:pPr marL="484632" indent="-457200" algn="just">
              <a:buFont typeface="Wingdings" pitchFamily="2" charset="2"/>
              <a:buChar char="q"/>
            </a:pPr>
            <a:r>
              <a:rPr lang="ar-SA" dirty="0"/>
              <a:t> أو هي إقامة الحياة على غير دين </a:t>
            </a:r>
            <a:endParaRPr lang="ar-SA" dirty="0" smtClean="0"/>
          </a:p>
          <a:p>
            <a:pPr marL="484632" indent="-457200" algn="just">
              <a:buFont typeface="Wingdings" pitchFamily="2" charset="2"/>
              <a:buChar char="§"/>
            </a:pPr>
            <a:r>
              <a:rPr lang="ar-SA" dirty="0" smtClean="0"/>
              <a:t>بإبعاده </a:t>
            </a:r>
            <a:r>
              <a:rPr lang="ar-SA" dirty="0"/>
              <a:t>قهراً ومحاربته علناً </a:t>
            </a:r>
            <a:r>
              <a:rPr lang="ar-SA" dirty="0" smtClean="0"/>
              <a:t>كالشيوعية.</a:t>
            </a:r>
          </a:p>
          <a:p>
            <a:pPr marL="484632" indent="-457200" algn="just">
              <a:buFont typeface="Wingdings" pitchFamily="2" charset="2"/>
              <a:buChar char="§"/>
            </a:pPr>
            <a:r>
              <a:rPr lang="ar-SA" dirty="0" smtClean="0"/>
              <a:t>وإما </a:t>
            </a:r>
            <a:r>
              <a:rPr lang="ar-SA" dirty="0"/>
              <a:t>بالسماح به وبضده من الإلحاد كما هو الحال في الدول الغربية </a:t>
            </a:r>
            <a:endParaRPr lang="ar-SA" dirty="0" smtClean="0"/>
          </a:p>
          <a:p>
            <a:pPr marL="484632" indent="-457200" algn="just">
              <a:buFont typeface="Wingdings" pitchFamily="2" charset="2"/>
              <a:buChar char="§"/>
            </a:pPr>
            <a:r>
              <a:rPr lang="ar-SA" dirty="0" smtClean="0"/>
              <a:t>التي </a:t>
            </a:r>
            <a:r>
              <a:rPr lang="ar-SA" dirty="0"/>
              <a:t>تسمي هذا الصنيع حرية وديمقراطية أو تدين شخصي.</a:t>
            </a:r>
          </a:p>
        </p:txBody>
      </p:sp>
    </p:spTree>
    <p:extLst>
      <p:ext uri="{BB962C8B-B14F-4D97-AF65-F5344CB8AC3E}">
        <p14:creationId xmlns:p14="http://schemas.microsoft.com/office/powerpoint/2010/main" val="2041244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additive="base">
                                        <p:cTn id="4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692696"/>
            <a:ext cx="7890080" cy="5555704"/>
          </a:xfrm>
        </p:spPr>
        <p:txBody>
          <a:bodyPr>
            <a:normAutofit lnSpcReduction="10000"/>
          </a:bodyPr>
          <a:lstStyle/>
          <a:p>
            <a:pPr algn="just">
              <a:buFont typeface="Wingdings" pitchFamily="2" charset="2"/>
              <a:buChar char="q"/>
            </a:pPr>
            <a:r>
              <a:rPr lang="ar-SA" dirty="0"/>
              <a:t>بينما هو حرب </a:t>
            </a:r>
            <a:r>
              <a:rPr lang="ar-SA" dirty="0" smtClean="0"/>
              <a:t>للتدين.</a:t>
            </a:r>
          </a:p>
          <a:p>
            <a:pPr algn="just">
              <a:buFont typeface="Wingdings" pitchFamily="2" charset="2"/>
              <a:buChar char="§"/>
            </a:pPr>
            <a:r>
              <a:rPr lang="ar-SA" dirty="0" smtClean="0"/>
              <a:t> هذا يعني </a:t>
            </a:r>
            <a:r>
              <a:rPr lang="ar-SA" dirty="0"/>
              <a:t>أن حصر الدين في </a:t>
            </a:r>
            <a:r>
              <a:rPr lang="ar-SA" dirty="0">
                <a:solidFill>
                  <a:srgbClr val="0070C0"/>
                </a:solidFill>
              </a:rPr>
              <a:t>نطاق فردي </a:t>
            </a:r>
            <a:r>
              <a:rPr lang="ar-SA" dirty="0"/>
              <a:t>بعيداً عن حكم المجتمع وإصلاح شؤونه هو مجتمع لا ديني لأنه أقام حياته الاجتماعية والثقافية وسائر معاملاته على إقصاء الدين </a:t>
            </a:r>
            <a:r>
              <a:rPr lang="ar-SA" dirty="0" smtClean="0"/>
              <a:t>.</a:t>
            </a:r>
          </a:p>
          <a:p>
            <a:pPr algn="just">
              <a:buFont typeface="Wingdings" pitchFamily="2" charset="2"/>
              <a:buChar char="§"/>
            </a:pPr>
            <a:r>
              <a:rPr lang="ar-SA" dirty="0" smtClean="0"/>
              <a:t> </a:t>
            </a:r>
            <a:r>
              <a:rPr lang="ar-SA" dirty="0"/>
              <a:t>وهو حال الحضارة الغربية الجديدة </a:t>
            </a:r>
            <a:r>
              <a:rPr lang="ar-SA" dirty="0" smtClean="0"/>
              <a:t>ونظامها.</a:t>
            </a:r>
          </a:p>
          <a:p>
            <a:pPr algn="just">
              <a:buFont typeface="Wingdings" pitchFamily="2" charset="2"/>
              <a:buChar char="§"/>
            </a:pPr>
            <a:r>
              <a:rPr lang="ar-SA" dirty="0" smtClean="0"/>
              <a:t>ولا </a:t>
            </a:r>
            <a:r>
              <a:rPr lang="ar-SA" dirty="0"/>
              <a:t>عبرة بمراوغتهم في زعمهم أنهم يرعون </a:t>
            </a:r>
            <a:r>
              <a:rPr lang="ar-SA" dirty="0" smtClean="0"/>
              <a:t>التدين.</a:t>
            </a:r>
          </a:p>
          <a:p>
            <a:pPr algn="just">
              <a:buFont typeface="Wingdings" pitchFamily="2" charset="2"/>
              <a:buChar char="§"/>
            </a:pPr>
            <a:r>
              <a:rPr lang="ar-SA" dirty="0" smtClean="0"/>
              <a:t> </a:t>
            </a:r>
            <a:r>
              <a:rPr lang="ar-SA" dirty="0"/>
              <a:t>فإنها مجرد </a:t>
            </a:r>
            <a:r>
              <a:rPr lang="ar-SA" dirty="0">
                <a:solidFill>
                  <a:srgbClr val="0070C0"/>
                </a:solidFill>
              </a:rPr>
              <a:t>خداع للمتدينين</a:t>
            </a:r>
            <a:r>
              <a:rPr lang="ar-SA" dirty="0"/>
              <a:t>، فإن تسميتهم لهذا الإلحاد علماً </a:t>
            </a:r>
            <a:r>
              <a:rPr lang="ar-SA" dirty="0" smtClean="0"/>
              <a:t>. </a:t>
            </a:r>
          </a:p>
          <a:p>
            <a:pPr algn="just">
              <a:buFont typeface="Wingdings" pitchFamily="2" charset="2"/>
              <a:buChar char="§"/>
            </a:pPr>
            <a:r>
              <a:rPr lang="ar-SA" dirty="0" smtClean="0"/>
              <a:t>وأين </a:t>
            </a:r>
            <a:r>
              <a:rPr lang="ar-SA" dirty="0"/>
              <a:t>هو من </a:t>
            </a:r>
            <a:r>
              <a:rPr lang="ar-SA" dirty="0">
                <a:solidFill>
                  <a:srgbClr val="0070C0"/>
                </a:solidFill>
              </a:rPr>
              <a:t>العلم الحقيقي </a:t>
            </a:r>
            <a:r>
              <a:rPr lang="ar-SA" dirty="0"/>
              <a:t>الذي يوصل صاحبه إلى معرفة ربه ودينه وإلى السعادة في الدنيا والآخرة.</a:t>
            </a:r>
          </a:p>
        </p:txBody>
      </p:sp>
    </p:spTree>
    <p:extLst>
      <p:ext uri="{BB962C8B-B14F-4D97-AF65-F5344CB8AC3E}">
        <p14:creationId xmlns:p14="http://schemas.microsoft.com/office/powerpoint/2010/main" val="164890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75656" y="188640"/>
            <a:ext cx="7498080" cy="850106"/>
          </a:xfrm>
        </p:spPr>
        <p:txBody>
          <a:bodyPr/>
          <a:lstStyle/>
          <a:p>
            <a:pPr algn="ctr"/>
            <a:r>
              <a:rPr lang="ar-SA" b="1" dirty="0" smtClean="0">
                <a:solidFill>
                  <a:srgbClr val="0070C0"/>
                </a:solidFill>
              </a:rPr>
              <a:t>صور العلمانية</a:t>
            </a:r>
            <a:endParaRPr lang="ar-SA" b="1" dirty="0">
              <a:solidFill>
                <a:srgbClr val="0070C0"/>
              </a:solidFill>
            </a:endParaRPr>
          </a:p>
        </p:txBody>
      </p:sp>
      <p:sp>
        <p:nvSpPr>
          <p:cNvPr id="3" name="عنصر نائب للمحتوى 2"/>
          <p:cNvSpPr>
            <a:spLocks noGrp="1"/>
          </p:cNvSpPr>
          <p:nvPr>
            <p:ph idx="1"/>
          </p:nvPr>
        </p:nvSpPr>
        <p:spPr>
          <a:xfrm>
            <a:off x="1435608" y="1196752"/>
            <a:ext cx="7498080" cy="5661248"/>
          </a:xfrm>
        </p:spPr>
        <p:txBody>
          <a:bodyPr>
            <a:normAutofit fontScale="92500" lnSpcReduction="20000"/>
          </a:bodyPr>
          <a:lstStyle/>
          <a:p>
            <a:pPr marL="82296" indent="0">
              <a:buNone/>
            </a:pPr>
            <a:r>
              <a:rPr lang="ar-SA" b="1" dirty="0">
                <a:solidFill>
                  <a:srgbClr val="C00000"/>
                </a:solidFill>
              </a:rPr>
              <a:t>للعلمانية صورتان، كل صورة منهما أقبح من الأخرى </a:t>
            </a:r>
            <a:r>
              <a:rPr lang="ar-SA" b="1" dirty="0" smtClean="0">
                <a:solidFill>
                  <a:srgbClr val="C00000"/>
                </a:solidFill>
              </a:rPr>
              <a:t>:    </a:t>
            </a:r>
            <a:endParaRPr lang="ar-SA" b="1" dirty="0">
              <a:solidFill>
                <a:srgbClr val="C00000"/>
              </a:solidFill>
            </a:endParaRPr>
          </a:p>
          <a:p>
            <a:pPr marL="82296" indent="0">
              <a:buNone/>
            </a:pPr>
            <a:r>
              <a:rPr lang="ar-SA" b="1" dirty="0">
                <a:solidFill>
                  <a:srgbClr val="0070C0"/>
                </a:solidFill>
              </a:rPr>
              <a:t>الصورة الأولى : العلمانية الملحدة </a:t>
            </a:r>
            <a:r>
              <a:rPr lang="ar-SA" dirty="0"/>
              <a:t>: وهي </a:t>
            </a:r>
            <a:r>
              <a:rPr lang="ar-SA" dirty="0" smtClean="0"/>
              <a:t>التي</a:t>
            </a:r>
          </a:p>
          <a:p>
            <a:pPr>
              <a:buFont typeface="Wingdings" pitchFamily="2" charset="2"/>
              <a:buChar char="§"/>
            </a:pPr>
            <a:r>
              <a:rPr lang="ar-SA" dirty="0" smtClean="0"/>
              <a:t> </a:t>
            </a:r>
            <a:r>
              <a:rPr lang="ar-SA" dirty="0"/>
              <a:t>تنكر الدين كلية: وتنكر وجود الله الخالق البارئ المصور، ولا تعترف بشيء من ذلك، بل وتحارب وتعادي من يدعو إلى مجرد الإيمان بوجود الله، وهذه العلمانية على فجورها ووقاحتها في التبجح </a:t>
            </a:r>
            <a:r>
              <a:rPr lang="ar-SA" dirty="0" smtClean="0"/>
              <a:t>بكفرها.</a:t>
            </a:r>
          </a:p>
          <a:p>
            <a:pPr>
              <a:buFont typeface="Wingdings" pitchFamily="2" charset="2"/>
              <a:buChar char="§"/>
            </a:pPr>
            <a:r>
              <a:rPr lang="ar-SA" dirty="0" smtClean="0"/>
              <a:t>إلا </a:t>
            </a:r>
            <a:r>
              <a:rPr lang="ar-SA" dirty="0"/>
              <a:t>أن الحكم بكفرها أمر ظاهر ميسور لكافة </a:t>
            </a:r>
            <a:r>
              <a:rPr lang="ar-SA" dirty="0" smtClean="0"/>
              <a:t>المسلمين.</a:t>
            </a:r>
          </a:p>
          <a:p>
            <a:pPr>
              <a:buFont typeface="Wingdings" pitchFamily="2" charset="2"/>
              <a:buChar char="§"/>
            </a:pPr>
            <a:r>
              <a:rPr lang="ar-SA" dirty="0" smtClean="0"/>
              <a:t>ولا </a:t>
            </a:r>
            <a:r>
              <a:rPr lang="ar-SA" dirty="0"/>
              <a:t>يُقبل عليها من المسلمين إلا رجل يريد أن يفـارق </a:t>
            </a:r>
            <a:r>
              <a:rPr lang="ar-SA" dirty="0" smtClean="0"/>
              <a:t>دينه</a:t>
            </a:r>
            <a:r>
              <a:rPr lang="ar-SA" dirty="0" smtClean="0"/>
              <a:t>.</a:t>
            </a:r>
          </a:p>
          <a:p>
            <a:pPr>
              <a:buFont typeface="Wingdings" pitchFamily="2" charset="2"/>
              <a:buChar char="§"/>
            </a:pPr>
            <a:r>
              <a:rPr lang="ar-SA" dirty="0" smtClean="0"/>
              <a:t> وخطر </a:t>
            </a:r>
            <a:r>
              <a:rPr lang="ar-SA" dirty="0"/>
              <a:t>هذه الصورة من العلمانية من حيث التلبيس على عوام المسلمين خطر ضعيف </a:t>
            </a:r>
            <a:r>
              <a:rPr lang="ar-SA" dirty="0" smtClean="0"/>
              <a:t>.</a:t>
            </a:r>
          </a:p>
          <a:p>
            <a:pPr>
              <a:buFont typeface="Wingdings" pitchFamily="2" charset="2"/>
              <a:buChar char="§"/>
            </a:pPr>
            <a:r>
              <a:rPr lang="ar-SA" dirty="0" smtClean="0"/>
              <a:t> </a:t>
            </a:r>
            <a:r>
              <a:rPr lang="ar-SA" dirty="0"/>
              <a:t>وإن كان لها خطر عظيم من حيث محاربة </a:t>
            </a:r>
            <a:r>
              <a:rPr lang="ar-SA" dirty="0" smtClean="0"/>
              <a:t>الدين.</a:t>
            </a:r>
          </a:p>
          <a:p>
            <a:pPr>
              <a:buFont typeface="Wingdings" pitchFamily="2" charset="2"/>
              <a:buChar char="§"/>
            </a:pPr>
            <a:r>
              <a:rPr lang="ar-SA" dirty="0" smtClean="0"/>
              <a:t>ومعاداة </a:t>
            </a:r>
            <a:r>
              <a:rPr lang="ar-SA" dirty="0"/>
              <a:t>المؤمنين وحربهم وإيذائهم بالتعذيب، أو السجن أو القتل.</a:t>
            </a:r>
          </a:p>
        </p:txBody>
      </p:sp>
    </p:spTree>
    <p:extLst>
      <p:ext uri="{BB962C8B-B14F-4D97-AF65-F5344CB8AC3E}">
        <p14:creationId xmlns:p14="http://schemas.microsoft.com/office/powerpoint/2010/main" val="3119347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additive="base">
                                        <p:cTn id="4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 calcmode="lin" valueType="num">
                                      <p:cBhvr additive="base">
                                        <p:cTn id="48"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 calcmode="lin" valueType="num">
                                      <p:cBhvr additive="base">
                                        <p:cTn id="54"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404664"/>
            <a:ext cx="7890080" cy="6192688"/>
          </a:xfrm>
        </p:spPr>
        <p:txBody>
          <a:bodyPr>
            <a:normAutofit lnSpcReduction="10000"/>
          </a:bodyPr>
          <a:lstStyle/>
          <a:p>
            <a:pPr marL="82296" indent="0">
              <a:buNone/>
            </a:pPr>
            <a:r>
              <a:rPr lang="ar-SA" dirty="0"/>
              <a:t> </a:t>
            </a:r>
            <a:r>
              <a:rPr lang="ar-SA" b="1" dirty="0">
                <a:solidFill>
                  <a:srgbClr val="0070C0"/>
                </a:solidFill>
              </a:rPr>
              <a:t>الصورة الثانية : العلمانية غير الملحدة </a:t>
            </a:r>
            <a:endParaRPr lang="ar-SA" b="1" dirty="0" smtClean="0">
              <a:solidFill>
                <a:srgbClr val="0070C0"/>
              </a:solidFill>
            </a:endParaRPr>
          </a:p>
          <a:p>
            <a:pPr algn="just">
              <a:buFont typeface="Wingdings" pitchFamily="2" charset="2"/>
              <a:buChar char="§"/>
            </a:pPr>
            <a:r>
              <a:rPr lang="ar-SA" dirty="0" smtClean="0"/>
              <a:t>وهي </a:t>
            </a:r>
            <a:r>
              <a:rPr lang="ar-SA" dirty="0"/>
              <a:t>علمانية لا تنكر وجود الله، وتؤمن به إيمانًا </a:t>
            </a:r>
            <a:r>
              <a:rPr lang="ar-SA" dirty="0" smtClean="0"/>
              <a:t>نظريًا.</a:t>
            </a:r>
          </a:p>
          <a:p>
            <a:pPr algn="just">
              <a:buFont typeface="Wingdings" pitchFamily="2" charset="2"/>
              <a:buChar char="§"/>
            </a:pPr>
            <a:r>
              <a:rPr lang="ar-SA" dirty="0" smtClean="0"/>
              <a:t>تنكر </a:t>
            </a:r>
            <a:r>
              <a:rPr lang="ar-SA" dirty="0"/>
              <a:t>تدخل الدين في شؤون الدنيا، </a:t>
            </a:r>
            <a:r>
              <a:rPr lang="ar-SA" dirty="0" smtClean="0"/>
              <a:t>وتعزل </a:t>
            </a:r>
            <a:r>
              <a:rPr lang="ar-SA" dirty="0"/>
              <a:t>الدين عن </a:t>
            </a:r>
            <a:r>
              <a:rPr lang="ar-SA" dirty="0" smtClean="0"/>
              <a:t>الدنيا.</a:t>
            </a:r>
          </a:p>
          <a:p>
            <a:pPr algn="just">
              <a:buFont typeface="Wingdings" pitchFamily="2" charset="2"/>
              <a:buChar char="§"/>
            </a:pPr>
            <a:r>
              <a:rPr lang="ar-SA" dirty="0" smtClean="0"/>
              <a:t> </a:t>
            </a:r>
            <a:r>
              <a:rPr lang="ar-SA" dirty="0"/>
              <a:t>( </a:t>
            </a:r>
            <a:r>
              <a:rPr lang="ar-SA" dirty="0">
                <a:solidFill>
                  <a:srgbClr val="C00000"/>
                </a:solidFill>
              </a:rPr>
              <a:t>وهذه الصورة أشد خطرًا من الصورة السابقة </a:t>
            </a:r>
            <a:r>
              <a:rPr lang="ar-SA" dirty="0"/>
              <a:t>) </a:t>
            </a:r>
            <a:endParaRPr lang="ar-SA" dirty="0" smtClean="0"/>
          </a:p>
          <a:p>
            <a:pPr algn="just">
              <a:buFont typeface="Wingdings" pitchFamily="2" charset="2"/>
              <a:buChar char="§"/>
            </a:pPr>
            <a:r>
              <a:rPr lang="ar-SA" dirty="0" smtClean="0"/>
              <a:t>فعدم </a:t>
            </a:r>
            <a:r>
              <a:rPr lang="ar-SA" dirty="0"/>
              <a:t>إنكارها لوجود </a:t>
            </a:r>
            <a:r>
              <a:rPr lang="ar-SA" dirty="0" smtClean="0"/>
              <a:t>الله.</a:t>
            </a:r>
          </a:p>
          <a:p>
            <a:pPr algn="just">
              <a:buFont typeface="Wingdings" pitchFamily="2" charset="2"/>
              <a:buChar char="§"/>
            </a:pPr>
            <a:r>
              <a:rPr lang="ar-SA" dirty="0" smtClean="0"/>
              <a:t> </a:t>
            </a:r>
            <a:r>
              <a:rPr lang="ar-SA" dirty="0"/>
              <a:t>وعدم ظهور محاربتها للتدين يغطي على أكثر عوام المسلمين حقيقة هذه الدعوة </a:t>
            </a:r>
            <a:r>
              <a:rPr lang="ar-SA" dirty="0" smtClean="0"/>
              <a:t>الكفرية.</a:t>
            </a:r>
          </a:p>
          <a:p>
            <a:pPr algn="just">
              <a:buFont typeface="Wingdings" pitchFamily="2" charset="2"/>
              <a:buChar char="§"/>
            </a:pPr>
            <a:r>
              <a:rPr lang="ar-SA" dirty="0" smtClean="0"/>
              <a:t> </a:t>
            </a:r>
            <a:r>
              <a:rPr lang="ar-SA" dirty="0"/>
              <a:t>فلا يتبينون ما فيها من الكفر لقلة علمهم ومعرفتهم الصحيحة </a:t>
            </a:r>
            <a:r>
              <a:rPr lang="ar-SA" dirty="0" smtClean="0"/>
              <a:t>بالدين.</a:t>
            </a:r>
          </a:p>
          <a:p>
            <a:pPr algn="just">
              <a:buFont typeface="Wingdings" pitchFamily="2" charset="2"/>
              <a:buChar char="§"/>
            </a:pPr>
            <a:r>
              <a:rPr lang="ar-SA" dirty="0" smtClean="0"/>
              <a:t>ولذلك </a:t>
            </a:r>
            <a:r>
              <a:rPr lang="ar-SA" dirty="0"/>
              <a:t>تجد </a:t>
            </a:r>
            <a:r>
              <a:rPr lang="ar-SA" dirty="0">
                <a:solidFill>
                  <a:srgbClr val="C00000"/>
                </a:solidFill>
              </a:rPr>
              <a:t>أكثر الأنظمة الحاكمة اليوم </a:t>
            </a:r>
            <a:r>
              <a:rPr lang="ar-SA" dirty="0"/>
              <a:t>في بلاد المسلمين </a:t>
            </a:r>
            <a:r>
              <a:rPr lang="ar-SA" dirty="0">
                <a:solidFill>
                  <a:srgbClr val="C00000"/>
                </a:solidFill>
              </a:rPr>
              <a:t>أنظمة علمانية، </a:t>
            </a:r>
            <a:r>
              <a:rPr lang="ar-SA" dirty="0" smtClean="0"/>
              <a:t>والجمهور </a:t>
            </a:r>
            <a:r>
              <a:rPr lang="ar-SA" dirty="0"/>
              <a:t>الأعظم من المسلمين لا يعرفون حقيقة ذلك.</a:t>
            </a:r>
          </a:p>
        </p:txBody>
      </p:sp>
    </p:spTree>
    <p:extLst>
      <p:ext uri="{BB962C8B-B14F-4D97-AF65-F5344CB8AC3E}">
        <p14:creationId xmlns:p14="http://schemas.microsoft.com/office/powerpoint/2010/main" val="1916150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solidFill>
                  <a:srgbClr val="0070C0"/>
                </a:solidFill>
              </a:rPr>
              <a:t>الخلاصة </a:t>
            </a:r>
            <a:r>
              <a:rPr lang="ar-SA" b="1" dirty="0">
                <a:solidFill>
                  <a:srgbClr val="0070C0"/>
                </a:solidFill>
              </a:rPr>
              <a:t>: </a:t>
            </a:r>
          </a:p>
        </p:txBody>
      </p:sp>
      <p:sp>
        <p:nvSpPr>
          <p:cNvPr id="3" name="عنصر نائب للمحتوى 2"/>
          <p:cNvSpPr>
            <a:spLocks noGrp="1"/>
          </p:cNvSpPr>
          <p:nvPr>
            <p:ph idx="1"/>
          </p:nvPr>
        </p:nvSpPr>
        <p:spPr>
          <a:xfrm>
            <a:off x="971600" y="1447800"/>
            <a:ext cx="7962088" cy="5149552"/>
          </a:xfrm>
        </p:spPr>
        <p:txBody>
          <a:bodyPr>
            <a:normAutofit lnSpcReduction="10000"/>
          </a:bodyPr>
          <a:lstStyle/>
          <a:p>
            <a:pPr algn="just">
              <a:buFont typeface="Wingdings" pitchFamily="2" charset="2"/>
              <a:buChar char="q"/>
            </a:pPr>
            <a:r>
              <a:rPr lang="ar-SA" b="1" dirty="0" smtClean="0">
                <a:solidFill>
                  <a:srgbClr val="0070C0"/>
                </a:solidFill>
              </a:rPr>
              <a:t>أن </a:t>
            </a:r>
            <a:r>
              <a:rPr lang="ar-SA" b="1" dirty="0">
                <a:solidFill>
                  <a:srgbClr val="0070C0"/>
                </a:solidFill>
              </a:rPr>
              <a:t>العلمانية بصورتيها السابقتين كفر </a:t>
            </a:r>
            <a:r>
              <a:rPr lang="ar-SA" b="1" dirty="0" smtClean="0">
                <a:solidFill>
                  <a:srgbClr val="0070C0"/>
                </a:solidFill>
              </a:rPr>
              <a:t>بواح</a:t>
            </a:r>
            <a:r>
              <a:rPr lang="ar-SA" dirty="0" smtClean="0"/>
              <a:t>.</a:t>
            </a:r>
          </a:p>
          <a:p>
            <a:pPr algn="just">
              <a:buFont typeface="Wingdings" pitchFamily="2" charset="2"/>
              <a:buChar char="§"/>
            </a:pPr>
            <a:r>
              <a:rPr lang="ar-SA" dirty="0" smtClean="0"/>
              <a:t> </a:t>
            </a:r>
            <a:r>
              <a:rPr lang="ar-SA" dirty="0"/>
              <a:t>وأن من آمن بأي صورة منها وقبلها فقد خرج من دين الإسلام والعياذ </a:t>
            </a:r>
            <a:r>
              <a:rPr lang="ar-SA" dirty="0" smtClean="0"/>
              <a:t>بالله.</a:t>
            </a:r>
          </a:p>
          <a:p>
            <a:pPr algn="just">
              <a:buFont typeface="Wingdings" pitchFamily="2" charset="2"/>
              <a:buChar char="§"/>
            </a:pPr>
            <a:r>
              <a:rPr lang="ar-SA" b="1" dirty="0" smtClean="0">
                <a:solidFill>
                  <a:srgbClr val="C00000"/>
                </a:solidFill>
              </a:rPr>
              <a:t>السبب:</a:t>
            </a:r>
            <a:r>
              <a:rPr lang="ar-SA" b="1" dirty="0" smtClean="0">
                <a:solidFill>
                  <a:srgbClr val="C00000"/>
                </a:solidFill>
              </a:rPr>
              <a:t> </a:t>
            </a:r>
            <a:r>
              <a:rPr lang="ar-SA" dirty="0"/>
              <a:t>وذلك أن الإسلام دين شامل كامل، له في كل جانب من جوانب الإنسان الروحية، والسياسية، والاقتصادية، والأخلاقية، والاجتماعية، منهج واضح </a:t>
            </a:r>
            <a:r>
              <a:rPr lang="ar-SA" dirty="0" smtClean="0"/>
              <a:t>وكامل.</a:t>
            </a:r>
          </a:p>
          <a:p>
            <a:pPr algn="just">
              <a:buFont typeface="Wingdings" pitchFamily="2" charset="2"/>
              <a:buChar char="§"/>
            </a:pPr>
            <a:r>
              <a:rPr lang="ar-SA" dirty="0" smtClean="0"/>
              <a:t> </a:t>
            </a:r>
            <a:r>
              <a:rPr lang="ar-SA" dirty="0"/>
              <a:t>ولا يقبل ولا يُجيز أن يشاركه فيه منهج </a:t>
            </a:r>
            <a:r>
              <a:rPr lang="ar-SA" dirty="0" smtClean="0"/>
              <a:t>آخر.</a:t>
            </a:r>
          </a:p>
          <a:p>
            <a:pPr algn="just">
              <a:buFont typeface="Wingdings" pitchFamily="2" charset="2"/>
              <a:buChar char="§"/>
            </a:pPr>
            <a:r>
              <a:rPr lang="ar-SA" dirty="0" smtClean="0"/>
              <a:t> قال الله </a:t>
            </a:r>
            <a:r>
              <a:rPr lang="ar-SA" dirty="0"/>
              <a:t>تعالى مبينًا وجوب الدخول في كل مناهج الإسلام </a:t>
            </a:r>
            <a:r>
              <a:rPr lang="ar-SA" dirty="0" smtClean="0"/>
              <a:t>وتشريعاته:(يَا </a:t>
            </a:r>
            <a:r>
              <a:rPr lang="ar-SA" dirty="0"/>
              <a:t>أَيُّهَا الَّذِينَ آمَنُواْ ادْخُلُواْ </a:t>
            </a:r>
            <a:r>
              <a:rPr lang="ar-SA" dirty="0" smtClean="0"/>
              <a:t>فِي السِّلْمِ كَآفَّةً</a:t>
            </a:r>
            <a:r>
              <a:rPr lang="ar-SA" sz="1400" dirty="0" smtClean="0"/>
              <a:t>)[ البقرة</a:t>
            </a:r>
            <a:r>
              <a:rPr lang="ar-SA" sz="1400" dirty="0"/>
              <a:t>: 208]. </a:t>
            </a:r>
            <a:endParaRPr lang="ar-SA" dirty="0"/>
          </a:p>
        </p:txBody>
      </p:sp>
    </p:spTree>
    <p:extLst>
      <p:ext uri="{BB962C8B-B14F-4D97-AF65-F5344CB8AC3E}">
        <p14:creationId xmlns:p14="http://schemas.microsoft.com/office/powerpoint/2010/main" val="3180001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1447800"/>
            <a:ext cx="7498080" cy="4141440"/>
          </a:xfrm>
        </p:spPr>
        <p:txBody>
          <a:bodyPr/>
          <a:lstStyle/>
          <a:p>
            <a:pPr>
              <a:buFont typeface="Wingdings" pitchFamily="2" charset="2"/>
              <a:buChar char="q"/>
            </a:pPr>
            <a:r>
              <a:rPr lang="ar-SA" b="1" dirty="0" smtClean="0">
                <a:solidFill>
                  <a:srgbClr val="0070C0"/>
                </a:solidFill>
              </a:rPr>
              <a:t>فتوى : </a:t>
            </a:r>
            <a:r>
              <a:rPr lang="ar-SA" dirty="0" smtClean="0"/>
              <a:t>سماحة </a:t>
            </a:r>
            <a:r>
              <a:rPr lang="ar-SA" dirty="0"/>
              <a:t>الشيخ عبد العزيز بن باز - رحمه الله </a:t>
            </a:r>
            <a:endParaRPr lang="ar-SA" dirty="0" smtClean="0"/>
          </a:p>
          <a:p>
            <a:pPr>
              <a:buFont typeface="Wingdings" pitchFamily="2" charset="2"/>
              <a:buChar char="q"/>
            </a:pPr>
            <a:r>
              <a:rPr lang="ar-SA" dirty="0" smtClean="0"/>
              <a:t>ويدخل </a:t>
            </a:r>
            <a:r>
              <a:rPr lang="ar-SA" dirty="0"/>
              <a:t>في القسم الرابع - أي من نواقض الإسلام </a:t>
            </a:r>
            <a:r>
              <a:rPr lang="ar-SA" dirty="0" smtClean="0"/>
              <a:t>– </a:t>
            </a:r>
          </a:p>
          <a:p>
            <a:pPr>
              <a:buFont typeface="Wingdings" pitchFamily="2" charset="2"/>
              <a:buChar char="q"/>
            </a:pPr>
            <a:r>
              <a:rPr lang="ar-SA" dirty="0" smtClean="0"/>
              <a:t>من </a:t>
            </a:r>
            <a:r>
              <a:rPr lang="ar-SA" dirty="0"/>
              <a:t>اعتقد أن الأنظمة والقوانين التي يسنها الناس أفضل من شريعة </a:t>
            </a:r>
            <a:r>
              <a:rPr lang="ar-SA" dirty="0" smtClean="0"/>
              <a:t>الإسلام</a:t>
            </a:r>
            <a:r>
              <a:rPr lang="ar-SA" dirty="0"/>
              <a:t>.</a:t>
            </a:r>
            <a:endParaRPr lang="ar-SA" dirty="0" smtClean="0"/>
          </a:p>
          <a:p>
            <a:pPr>
              <a:buFont typeface="Wingdings" pitchFamily="2" charset="2"/>
              <a:buChar char="q"/>
            </a:pPr>
            <a:r>
              <a:rPr lang="ar-SA" dirty="0" smtClean="0"/>
              <a:t> </a:t>
            </a:r>
            <a:r>
              <a:rPr lang="ar-SA" dirty="0"/>
              <a:t>أو أن نظام الإسلام لا يصلح تطبيقه في القرن </a:t>
            </a:r>
            <a:r>
              <a:rPr lang="ar-SA" dirty="0" smtClean="0"/>
              <a:t>العشرين</a:t>
            </a:r>
            <a:r>
              <a:rPr lang="ar-SA" dirty="0"/>
              <a:t>.</a:t>
            </a:r>
          </a:p>
        </p:txBody>
      </p:sp>
    </p:spTree>
    <p:extLst>
      <p:ext uri="{BB962C8B-B14F-4D97-AF65-F5344CB8AC3E}">
        <p14:creationId xmlns:p14="http://schemas.microsoft.com/office/powerpoint/2010/main" val="387857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a:solidFill>
                  <a:srgbClr val="0070C0"/>
                </a:solidFill>
              </a:rPr>
              <a:t>وسائل تحقيق العلمانية</a:t>
            </a:r>
          </a:p>
        </p:txBody>
      </p:sp>
      <p:sp>
        <p:nvSpPr>
          <p:cNvPr id="3" name="عنصر نائب للمحتوى 2"/>
          <p:cNvSpPr>
            <a:spLocks noGrp="1"/>
          </p:cNvSpPr>
          <p:nvPr>
            <p:ph idx="1"/>
          </p:nvPr>
        </p:nvSpPr>
        <p:spPr>
          <a:xfrm>
            <a:off x="1115616" y="1447800"/>
            <a:ext cx="7818072" cy="5149552"/>
          </a:xfrm>
        </p:spPr>
        <p:txBody>
          <a:bodyPr>
            <a:normAutofit fontScale="92500"/>
          </a:bodyPr>
          <a:lstStyle/>
          <a:p>
            <a:pPr marL="82296" indent="0" algn="just">
              <a:buNone/>
            </a:pPr>
            <a:r>
              <a:rPr lang="ar-SA" dirty="0"/>
              <a:t>سلك العلمانيون في سبيل تحقيق مآربهم أهدافاً عديدة ملائمة لكل زمان ومكان منها ما يلي:</a:t>
            </a:r>
          </a:p>
          <a:p>
            <a:pPr marL="82296" indent="0" algn="just">
              <a:buNone/>
            </a:pPr>
            <a:r>
              <a:rPr lang="ar-SA" dirty="0"/>
              <a:t>1_ إغراء بعض ذوي النفوس الضعيفة، والإيمان المزعزع بمغريات الدنيا من المال والمناصب.</a:t>
            </a:r>
          </a:p>
          <a:p>
            <a:pPr marL="82296" indent="0" algn="just">
              <a:buNone/>
            </a:pPr>
            <a:r>
              <a:rPr lang="ar-SA" dirty="0"/>
              <a:t>2_ السيطرة على وسائل الإعلام؛ ليبثوا سمومهم من خلالها.</a:t>
            </a:r>
          </a:p>
          <a:p>
            <a:pPr marL="82296" indent="0" algn="just">
              <a:buNone/>
            </a:pPr>
            <a:r>
              <a:rPr lang="ar-SA" dirty="0"/>
              <a:t>3_ رفع قيمة الأقزام والمنحرفين وذلك من خلال الدعاية المكثفة لهم، </a:t>
            </a:r>
            <a:r>
              <a:rPr lang="ar-SA" dirty="0" smtClean="0"/>
              <a:t>وإظهارهم </a:t>
            </a:r>
            <a:r>
              <a:rPr lang="ar-SA" dirty="0"/>
              <a:t>بمظهر العلماء المفكرين</a:t>
            </a:r>
            <a:r>
              <a:rPr lang="ar-SA" dirty="0" smtClean="0"/>
              <a:t>، </a:t>
            </a:r>
            <a:r>
              <a:rPr lang="ar-SA" dirty="0"/>
              <a:t>ويهدفون من وراء ذلك إلى أن يكون كلام هؤلاء مقبولاً عند الناس.</a:t>
            </a:r>
          </a:p>
          <a:p>
            <a:pPr marL="82296" indent="0" algn="just">
              <a:buNone/>
            </a:pPr>
            <a:r>
              <a:rPr lang="ar-SA" dirty="0"/>
              <a:t>4_ لبس الحق بالباطل وذلك من خلال طَرْقِ العديد من الموضوعات باسم الإسلام، كالاختلاط وغيره.</a:t>
            </a:r>
          </a:p>
          <a:p>
            <a:pPr marL="82296" indent="0">
              <a:buNone/>
            </a:pPr>
            <a:endParaRPr lang="ar-SA" dirty="0"/>
          </a:p>
        </p:txBody>
      </p:sp>
    </p:spTree>
    <p:extLst>
      <p:ext uri="{BB962C8B-B14F-4D97-AF65-F5344CB8AC3E}">
        <p14:creationId xmlns:p14="http://schemas.microsoft.com/office/powerpoint/2010/main" val="1959561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260648"/>
            <a:ext cx="7786112" cy="6408712"/>
          </a:xfrm>
        </p:spPr>
        <p:txBody>
          <a:bodyPr>
            <a:normAutofit/>
          </a:bodyPr>
          <a:lstStyle/>
          <a:p>
            <a:pPr marL="82296" indent="0" algn="just">
              <a:buNone/>
            </a:pPr>
            <a:r>
              <a:rPr lang="ar-SA" dirty="0" smtClean="0"/>
              <a:t>5</a:t>
            </a:r>
            <a:r>
              <a:rPr lang="ar-SA" dirty="0"/>
              <a:t>.</a:t>
            </a:r>
            <a:r>
              <a:rPr lang="ar-SA" dirty="0" smtClean="0"/>
              <a:t> </a:t>
            </a:r>
            <a:r>
              <a:rPr lang="ar-SA" dirty="0"/>
              <a:t>القيام </a:t>
            </a:r>
            <a:r>
              <a:rPr lang="ar-SA" dirty="0">
                <a:solidFill>
                  <a:srgbClr val="C00000"/>
                </a:solidFill>
              </a:rPr>
              <a:t>بتربية بعض الناس </a:t>
            </a:r>
            <a:r>
              <a:rPr lang="ar-SA" dirty="0"/>
              <a:t>على أعينهم في محاضن العلمانية في البلاد الغربية، وإعطائهم ألقاباً علمية مثل</a:t>
            </a:r>
            <a:r>
              <a:rPr lang="ar-SA" dirty="0" smtClean="0"/>
              <a:t>:  </a:t>
            </a:r>
            <a:r>
              <a:rPr lang="ar-SA" dirty="0"/>
              <a:t>درجة الأستاذية؛ فيحصل على هذه الشهادة بعد أن يفقد شهادة _ لا إله إلا الله _ وبعد رجوعهم يصبحون أساتذة </a:t>
            </a:r>
            <a:r>
              <a:rPr lang="ar-SA" dirty="0" smtClean="0"/>
              <a:t>للجامعات؛ </a:t>
            </a:r>
            <a:r>
              <a:rPr lang="ar-SA" dirty="0"/>
              <a:t>ليمارسوا تحريف </a:t>
            </a:r>
            <a:r>
              <a:rPr lang="ar-SA" dirty="0" smtClean="0"/>
              <a:t>الدين، </a:t>
            </a:r>
            <a:r>
              <a:rPr lang="ar-SA" dirty="0"/>
              <a:t>والتلبيس على الناس، وتوجيههم الوجهة التي يريدونها.</a:t>
            </a:r>
          </a:p>
          <a:p>
            <a:pPr marL="82296" indent="0" algn="just">
              <a:buNone/>
            </a:pPr>
            <a:r>
              <a:rPr lang="ar-SA" dirty="0" smtClean="0"/>
              <a:t>6.اتباع </a:t>
            </a:r>
            <a:r>
              <a:rPr lang="ar-SA" dirty="0"/>
              <a:t>سياسة </a:t>
            </a:r>
            <a:r>
              <a:rPr lang="ar-SA" dirty="0">
                <a:solidFill>
                  <a:srgbClr val="C00000"/>
                </a:solidFill>
              </a:rPr>
              <a:t>النفس الطويل </a:t>
            </a:r>
            <a:r>
              <a:rPr lang="ar-SA" dirty="0"/>
              <a:t>والتدرج في طرح الأفكار.</a:t>
            </a:r>
          </a:p>
          <a:p>
            <a:pPr marL="82296" indent="0" algn="just">
              <a:buNone/>
            </a:pPr>
            <a:r>
              <a:rPr lang="ar-SA" dirty="0" smtClean="0"/>
              <a:t>7.الإكثار </a:t>
            </a:r>
            <a:r>
              <a:rPr lang="ar-SA" dirty="0"/>
              <a:t>من الأحاديث عن موضوعات معينة بهدف إقناع الناس بها انطلاقاً من قاعدة (ما تكرر تقرر</a:t>
            </a:r>
            <a:r>
              <a:rPr lang="ar-SA" dirty="0" smtClean="0"/>
              <a:t>).</a:t>
            </a:r>
          </a:p>
          <a:p>
            <a:pPr marL="82296" indent="0" algn="just">
              <a:buNone/>
            </a:pPr>
            <a:r>
              <a:rPr lang="ar-SA" dirty="0" smtClean="0"/>
              <a:t>8.إشغال </a:t>
            </a:r>
            <a:r>
              <a:rPr lang="ar-SA" dirty="0"/>
              <a:t>الناس </a:t>
            </a:r>
            <a:r>
              <a:rPr lang="ar-SA" dirty="0">
                <a:solidFill>
                  <a:srgbClr val="C00000"/>
                </a:solidFill>
              </a:rPr>
              <a:t>بتوافه الأمور </a:t>
            </a:r>
            <a:r>
              <a:rPr lang="ar-SA" dirty="0"/>
              <a:t>حتى لا يدركوا حقيقة العلمانيين.</a:t>
            </a:r>
          </a:p>
        </p:txBody>
      </p:sp>
    </p:spTree>
    <p:extLst>
      <p:ext uri="{BB962C8B-B14F-4D97-AF65-F5344CB8AC3E}">
        <p14:creationId xmlns:p14="http://schemas.microsoft.com/office/powerpoint/2010/main" val="268989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188640"/>
            <a:ext cx="7920880" cy="6059760"/>
          </a:xfrm>
        </p:spPr>
        <p:txBody>
          <a:bodyPr>
            <a:normAutofit/>
          </a:bodyPr>
          <a:lstStyle/>
          <a:p>
            <a:pPr marL="82296" indent="0" algn="just">
              <a:buNone/>
            </a:pPr>
            <a:r>
              <a:rPr lang="ar-SA" dirty="0" smtClean="0"/>
              <a:t>9</a:t>
            </a:r>
            <a:r>
              <a:rPr lang="ar-SA" dirty="0" smtClean="0">
                <a:solidFill>
                  <a:srgbClr val="C00000"/>
                </a:solidFill>
              </a:rPr>
              <a:t>.تشويه </a:t>
            </a:r>
            <a:r>
              <a:rPr lang="ar-SA" dirty="0">
                <a:solidFill>
                  <a:srgbClr val="C00000"/>
                </a:solidFill>
              </a:rPr>
              <a:t>التاريخ الإسلامي</a:t>
            </a:r>
            <a:r>
              <a:rPr lang="ar-SA" dirty="0"/>
              <a:t>، وإبراز الجوانب السلبية، مع كتمان الجوانب المشرقة المضيئة بهدف قطع حاضر الأمة عن ماضيها.</a:t>
            </a:r>
          </a:p>
          <a:p>
            <a:pPr marL="82296" indent="0" algn="just">
              <a:buNone/>
            </a:pPr>
            <a:r>
              <a:rPr lang="ar-SA" dirty="0" smtClean="0"/>
              <a:t>10.</a:t>
            </a:r>
            <a:r>
              <a:rPr lang="ar-SA" dirty="0" smtClean="0">
                <a:solidFill>
                  <a:srgbClr val="C00000"/>
                </a:solidFill>
              </a:rPr>
              <a:t>الهجوم </a:t>
            </a:r>
            <a:r>
              <a:rPr lang="ar-SA" dirty="0">
                <a:solidFill>
                  <a:srgbClr val="C00000"/>
                </a:solidFill>
              </a:rPr>
              <a:t>على الأئمة الأعلام</a:t>
            </a:r>
            <a:r>
              <a:rPr lang="ar-SA" dirty="0"/>
              <a:t>، بل الطعن في الصحابة والتابعين باسم الموضوعية.</a:t>
            </a:r>
          </a:p>
          <a:p>
            <a:pPr marL="82296" indent="0" algn="just">
              <a:buNone/>
            </a:pPr>
            <a:r>
              <a:rPr lang="ar-SA" dirty="0" smtClean="0"/>
              <a:t>11.</a:t>
            </a:r>
            <a:r>
              <a:rPr lang="ar-SA" dirty="0" smtClean="0">
                <a:solidFill>
                  <a:srgbClr val="C00000"/>
                </a:solidFill>
              </a:rPr>
              <a:t>إحياء </a:t>
            </a:r>
            <a:r>
              <a:rPr lang="ar-SA" dirty="0">
                <a:solidFill>
                  <a:srgbClr val="C00000"/>
                </a:solidFill>
              </a:rPr>
              <a:t>النعرات الجاهلية</a:t>
            </a:r>
            <a:r>
              <a:rPr lang="ar-SA" dirty="0"/>
              <a:t>، والتغني بالوثنيات القديمة.</a:t>
            </a:r>
          </a:p>
          <a:p>
            <a:pPr marL="82296" indent="0" algn="just">
              <a:buNone/>
            </a:pPr>
            <a:r>
              <a:rPr lang="ar-SA" dirty="0" smtClean="0"/>
              <a:t>12.</a:t>
            </a:r>
            <a:r>
              <a:rPr lang="ar-SA" dirty="0" smtClean="0">
                <a:solidFill>
                  <a:srgbClr val="C00000"/>
                </a:solidFill>
              </a:rPr>
              <a:t>الطعن </a:t>
            </a:r>
            <a:r>
              <a:rPr lang="ar-SA" dirty="0">
                <a:solidFill>
                  <a:srgbClr val="C00000"/>
                </a:solidFill>
              </a:rPr>
              <a:t>في اللغة العربية ووصفها بالجمود</a:t>
            </a:r>
            <a:r>
              <a:rPr lang="ar-SA" dirty="0"/>
              <a:t>، حتى يكرهها المسلمون ويستصعبوها وبالتالي ينقطعون عن فهم تراث أسلافهم، وفهم نصوص الشرع، وكلام الأئمة.</a:t>
            </a:r>
          </a:p>
          <a:p>
            <a:pPr marL="82296" indent="0" algn="just">
              <a:buNone/>
            </a:pPr>
            <a:r>
              <a:rPr lang="ar-SA" dirty="0" smtClean="0"/>
              <a:t>13. </a:t>
            </a:r>
            <a:r>
              <a:rPr lang="ar-SA" dirty="0">
                <a:solidFill>
                  <a:srgbClr val="C00000"/>
                </a:solidFill>
              </a:rPr>
              <a:t>تفسير القرآن ونصوص الشرع </a:t>
            </a:r>
            <a:r>
              <a:rPr lang="ar-SA" dirty="0"/>
              <a:t>تفسيراً عصرياً بحسب ما يروق لهم، ويناسب أهواءهم</a:t>
            </a:r>
            <a:r>
              <a:rPr lang="ar-SA" dirty="0" smtClean="0"/>
              <a:t>.</a:t>
            </a:r>
            <a:endParaRPr lang="ar-SA" dirty="0"/>
          </a:p>
        </p:txBody>
      </p:sp>
    </p:spTree>
    <p:extLst>
      <p:ext uri="{BB962C8B-B14F-4D97-AF65-F5344CB8AC3E}">
        <p14:creationId xmlns:p14="http://schemas.microsoft.com/office/powerpoint/2010/main" val="1151270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404664"/>
            <a:ext cx="7920880" cy="5843736"/>
          </a:xfrm>
        </p:spPr>
        <p:txBody>
          <a:bodyPr>
            <a:normAutofit lnSpcReduction="10000"/>
          </a:bodyPr>
          <a:lstStyle/>
          <a:p>
            <a:pPr marL="82296" indent="0" algn="just">
              <a:buNone/>
            </a:pPr>
            <a:r>
              <a:rPr lang="ar-SA" dirty="0" smtClean="0"/>
              <a:t>14.</a:t>
            </a:r>
            <a:r>
              <a:rPr lang="ar-SA" dirty="0" smtClean="0">
                <a:solidFill>
                  <a:srgbClr val="C00000"/>
                </a:solidFill>
              </a:rPr>
              <a:t>إنشاء </a:t>
            </a:r>
            <a:r>
              <a:rPr lang="ar-SA" dirty="0">
                <a:solidFill>
                  <a:srgbClr val="C00000"/>
                </a:solidFill>
              </a:rPr>
              <a:t>المدارس والجامعات، </a:t>
            </a:r>
            <a:r>
              <a:rPr lang="ar-SA" dirty="0"/>
              <a:t>والمراكز الثقافية الأجنبية، والتي تكون في حقيقة الأمر خاضعة لإشراف الدول العلمانية.</a:t>
            </a:r>
          </a:p>
          <a:p>
            <a:pPr marL="82296" indent="0" algn="just">
              <a:buNone/>
            </a:pPr>
            <a:r>
              <a:rPr lang="ar-SA" dirty="0" smtClean="0"/>
              <a:t>15.</a:t>
            </a:r>
            <a:r>
              <a:rPr lang="ar-SA" dirty="0" smtClean="0">
                <a:solidFill>
                  <a:srgbClr val="C00000"/>
                </a:solidFill>
              </a:rPr>
              <a:t>الحديث </a:t>
            </a:r>
            <a:r>
              <a:rPr lang="ar-SA" dirty="0">
                <a:solidFill>
                  <a:srgbClr val="C00000"/>
                </a:solidFill>
              </a:rPr>
              <a:t>بكثرة عن المسائل الخلافية </a:t>
            </a:r>
            <a:r>
              <a:rPr lang="ar-SA" dirty="0"/>
              <a:t>واختلاف العلماء وتضخيم ذلك الأمر؛ حتى يخيل للناس أن الدين كله </a:t>
            </a:r>
            <a:r>
              <a:rPr lang="ar-SA" dirty="0" smtClean="0"/>
              <a:t>اختلافات.</a:t>
            </a:r>
            <a:endParaRPr lang="ar-SA" dirty="0"/>
          </a:p>
          <a:p>
            <a:pPr marL="82296" indent="0" algn="just">
              <a:buNone/>
            </a:pPr>
            <a:r>
              <a:rPr lang="ar-SA" dirty="0" smtClean="0"/>
              <a:t>16. </a:t>
            </a:r>
            <a:r>
              <a:rPr lang="ar-SA" dirty="0"/>
              <a:t>تصوير أهل العلم في كثير من وسائل الإعلام على أنهم </a:t>
            </a:r>
            <a:r>
              <a:rPr lang="ar-SA" dirty="0">
                <a:solidFill>
                  <a:srgbClr val="C00000"/>
                </a:solidFill>
              </a:rPr>
              <a:t>طبقة منحرفة خلقياً، </a:t>
            </a:r>
            <a:r>
              <a:rPr lang="ar-SA" dirty="0"/>
              <a:t>وأنهم طلاب دنيا ومناصب ونساء، وذلك بهدف الحط من قيمتهم، وتزهيد الناس بهم</a:t>
            </a:r>
            <a:r>
              <a:rPr lang="ar-SA" dirty="0" smtClean="0"/>
              <a:t>.</a:t>
            </a:r>
          </a:p>
          <a:p>
            <a:pPr marL="82296" indent="0" algn="just">
              <a:buNone/>
            </a:pPr>
            <a:r>
              <a:rPr lang="ar-SA" dirty="0" smtClean="0"/>
              <a:t>17. </a:t>
            </a:r>
            <a:r>
              <a:rPr lang="ar-SA" dirty="0"/>
              <a:t>الهجوم المستمر على </a:t>
            </a:r>
            <a:r>
              <a:rPr lang="ar-SA" dirty="0">
                <a:solidFill>
                  <a:srgbClr val="C00000"/>
                </a:solidFill>
              </a:rPr>
              <a:t>الآمرين بالمعروف والناهين عن المنكر، </a:t>
            </a:r>
            <a:r>
              <a:rPr lang="ar-SA" dirty="0"/>
              <a:t>وتصويرهم بأبشع الصور، ودعوى أن ذلك تدخل في شؤون الخاصة.</a:t>
            </a:r>
          </a:p>
          <a:p>
            <a:pPr marL="82296" indent="0">
              <a:buNone/>
            </a:pPr>
            <a:endParaRPr lang="ar-SA" dirty="0" smtClean="0"/>
          </a:p>
          <a:p>
            <a:pPr marL="82296" indent="0">
              <a:buNone/>
            </a:pPr>
            <a:endParaRPr lang="ar-SA" dirty="0"/>
          </a:p>
        </p:txBody>
      </p:sp>
    </p:spTree>
    <p:extLst>
      <p:ext uri="{BB962C8B-B14F-4D97-AF65-F5344CB8AC3E}">
        <p14:creationId xmlns:p14="http://schemas.microsoft.com/office/powerpoint/2010/main" val="1555428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15616" y="260648"/>
            <a:ext cx="7704856" cy="6336704"/>
          </a:xfrm>
        </p:spPr>
        <p:txBody>
          <a:bodyPr>
            <a:normAutofit/>
          </a:bodyPr>
          <a:lstStyle/>
          <a:p>
            <a:pPr marL="82296" indent="0" algn="just">
              <a:buNone/>
            </a:pPr>
            <a:r>
              <a:rPr lang="ar-SA" dirty="0" smtClean="0"/>
              <a:t>18. </a:t>
            </a:r>
            <a:r>
              <a:rPr lang="ar-SA" dirty="0"/>
              <a:t>استغلال الأخطاء الفردية أو الجماعية من قبل بعض الأفراد من المسلمين أو الجماعات الإسلامية وتضخيمها </a:t>
            </a:r>
            <a:r>
              <a:rPr lang="ar-SA" dirty="0" smtClean="0"/>
              <a:t>.</a:t>
            </a:r>
            <a:endParaRPr lang="ar-SA" dirty="0"/>
          </a:p>
          <a:p>
            <a:pPr marL="82296" indent="0" algn="just">
              <a:buNone/>
            </a:pPr>
            <a:r>
              <a:rPr lang="ar-SA" dirty="0" smtClean="0"/>
              <a:t>19.تمجيد </a:t>
            </a:r>
            <a:r>
              <a:rPr lang="ar-SA" dirty="0"/>
              <a:t>الغرب، وتعظيم دوره، بهدف إزالة الفوارق، وتحطيم حاجز النفرة بين المسلمين والكافرين.</a:t>
            </a:r>
          </a:p>
          <a:p>
            <a:pPr marL="82296" indent="0" algn="just">
              <a:buNone/>
            </a:pPr>
            <a:r>
              <a:rPr lang="ar-SA" dirty="0" smtClean="0"/>
              <a:t>20.الاتكاء </a:t>
            </a:r>
            <a:r>
              <a:rPr lang="ar-SA" dirty="0"/>
              <a:t>على بعض القواعد الشرعية </a:t>
            </a:r>
            <a:r>
              <a:rPr lang="ar-SA" dirty="0" smtClean="0"/>
              <a:t>:كقاعدة</a:t>
            </a:r>
            <a:r>
              <a:rPr lang="ar-SA" dirty="0"/>
              <a:t>: (تغير الفتوى باختلاف المكان والزمان) وغيرها.</a:t>
            </a:r>
          </a:p>
          <a:p>
            <a:pPr marL="82296" indent="0" algn="just">
              <a:buNone/>
            </a:pPr>
            <a:r>
              <a:rPr lang="ar-SA" dirty="0" smtClean="0"/>
              <a:t>21. </a:t>
            </a:r>
            <a:r>
              <a:rPr lang="ar-SA" dirty="0"/>
              <a:t>اقتباس وجلب المناهج </a:t>
            </a:r>
            <a:r>
              <a:rPr lang="ar-SA" dirty="0" err="1"/>
              <a:t>اللادينية</a:t>
            </a:r>
            <a:r>
              <a:rPr lang="ar-SA" dirty="0"/>
              <a:t> من الغرب، وبثها في الصفوف الدراسية، وحذف النصوص التي تخالف أهوائهم.</a:t>
            </a:r>
          </a:p>
          <a:p>
            <a:pPr marL="82296" indent="0" algn="just">
              <a:buNone/>
            </a:pPr>
            <a:r>
              <a:rPr lang="ar-SA" dirty="0" smtClean="0"/>
              <a:t>22. </a:t>
            </a:r>
            <a:r>
              <a:rPr lang="ar-SA" dirty="0"/>
              <a:t>الهجوم على السنة النبوية وحملتها.</a:t>
            </a:r>
          </a:p>
          <a:p>
            <a:pPr marL="82296" indent="0" algn="just">
              <a:buNone/>
            </a:pPr>
            <a:r>
              <a:rPr lang="ar-SA" dirty="0" smtClean="0"/>
              <a:t>23. </a:t>
            </a:r>
            <a:r>
              <a:rPr lang="ar-SA" dirty="0"/>
              <a:t>الاحتفاء بالفتاوى الشاذة، ونشرها، وترويجها كالفتاوى التي تبيح الربا، والسفور أو غير ذلك</a:t>
            </a:r>
            <a:r>
              <a:rPr lang="ar-SA" dirty="0" smtClean="0"/>
              <a:t>.</a:t>
            </a:r>
            <a:endParaRPr lang="ar-SA" dirty="0"/>
          </a:p>
        </p:txBody>
      </p:sp>
    </p:spTree>
    <p:extLst>
      <p:ext uri="{BB962C8B-B14F-4D97-AF65-F5344CB8AC3E}">
        <p14:creationId xmlns:p14="http://schemas.microsoft.com/office/powerpoint/2010/main" val="625988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638"/>
            <a:ext cx="7498080" cy="778098"/>
          </a:xfrm>
        </p:spPr>
        <p:txBody>
          <a:bodyPr/>
          <a:lstStyle/>
          <a:p>
            <a:r>
              <a:rPr lang="ar-SA" dirty="0"/>
              <a:t>نتائج العلمانية في العالم العربي والإسلامي</a:t>
            </a:r>
          </a:p>
        </p:txBody>
      </p:sp>
      <p:sp>
        <p:nvSpPr>
          <p:cNvPr id="3" name="عنصر نائب للمحتوى 2"/>
          <p:cNvSpPr>
            <a:spLocks noGrp="1"/>
          </p:cNvSpPr>
          <p:nvPr>
            <p:ph idx="1"/>
          </p:nvPr>
        </p:nvSpPr>
        <p:spPr>
          <a:xfrm>
            <a:off x="1259632" y="1052736"/>
            <a:ext cx="7602048" cy="5805264"/>
          </a:xfrm>
        </p:spPr>
        <p:txBody>
          <a:bodyPr>
            <a:noAutofit/>
          </a:bodyPr>
          <a:lstStyle/>
          <a:p>
            <a:pPr marL="82296" indent="0" algn="just">
              <a:buNone/>
            </a:pPr>
            <a:r>
              <a:rPr lang="ar-SA" sz="2800" dirty="0"/>
              <a:t>1- رفض الحكم بما أنزل الله سبحانه وتعالى، وإقصاء الشريعة عن كافة مجالات الحياة، </a:t>
            </a:r>
            <a:endParaRPr lang="ar-SA" sz="2800" dirty="0" smtClean="0"/>
          </a:p>
          <a:p>
            <a:pPr marL="82296" indent="0" algn="just">
              <a:buNone/>
            </a:pPr>
            <a:r>
              <a:rPr lang="ar-SA" sz="2800" dirty="0"/>
              <a:t>2</a:t>
            </a:r>
            <a:r>
              <a:rPr lang="ar-SA" sz="2800" dirty="0" smtClean="0"/>
              <a:t>- </a:t>
            </a:r>
            <a:r>
              <a:rPr lang="ar-SA" sz="2800" dirty="0"/>
              <a:t>تحريف التاريخ الإسلامي وتزييفه، وتصوير العصور الذهبية لحركة الفتوح الإسلامية، على أنها عصور همجية تسودها </a:t>
            </a:r>
            <a:r>
              <a:rPr lang="ar-SA" sz="2800" dirty="0" smtClean="0"/>
              <a:t>الفوضى</a:t>
            </a:r>
            <a:r>
              <a:rPr lang="ar-SA" sz="2800" dirty="0"/>
              <a:t>.</a:t>
            </a:r>
          </a:p>
          <a:p>
            <a:pPr marL="82296" indent="0" algn="just">
              <a:buNone/>
            </a:pPr>
            <a:r>
              <a:rPr lang="ar-SA" sz="2800" dirty="0"/>
              <a:t> </a:t>
            </a:r>
            <a:r>
              <a:rPr lang="ar-SA" sz="2800" dirty="0" smtClean="0"/>
              <a:t>3- </a:t>
            </a:r>
            <a:r>
              <a:rPr lang="ar-SA" sz="2800" dirty="0"/>
              <a:t>إفساد التعليم وجعله خادمًا لنشر الفكر العلماني وذلك عن طريق </a:t>
            </a:r>
          </a:p>
          <a:p>
            <a:pPr marL="82296" indent="0" algn="just">
              <a:buNone/>
            </a:pPr>
            <a:r>
              <a:rPr lang="ar-SA" sz="2800" dirty="0"/>
              <a:t>أ - بث الأفكار العلمانية في ثنايا المواد الدراسية بالنسبة </a:t>
            </a:r>
            <a:r>
              <a:rPr lang="ar-SA" sz="2800" dirty="0" smtClean="0"/>
              <a:t>للتلاميذ</a:t>
            </a:r>
            <a:r>
              <a:rPr lang="ar-SA" sz="2800" dirty="0"/>
              <a:t>.</a:t>
            </a:r>
          </a:p>
          <a:p>
            <a:pPr marL="82296" indent="0" algn="just">
              <a:buNone/>
            </a:pPr>
            <a:r>
              <a:rPr lang="ar-SA" sz="2800" dirty="0"/>
              <a:t>ب - تقليص الفترة الزمنية المتاحة للمادة الدينية إلى أقصى حد ممكن.</a:t>
            </a:r>
          </a:p>
          <a:p>
            <a:pPr marL="82296" indent="0" algn="just">
              <a:buNone/>
            </a:pPr>
            <a:r>
              <a:rPr lang="ar-SA" sz="2800" dirty="0"/>
              <a:t>جـ - منع تدريس نصوص معينة لأنها واضحة صريحة في كشف باطلهم</a:t>
            </a:r>
            <a:r>
              <a:rPr lang="ar-SA" sz="2800" dirty="0" smtClean="0"/>
              <a:t>.</a:t>
            </a:r>
            <a:endParaRPr lang="ar-SA" sz="2800" dirty="0"/>
          </a:p>
        </p:txBody>
      </p:sp>
    </p:spTree>
    <p:extLst>
      <p:ext uri="{BB962C8B-B14F-4D97-AF65-F5344CB8AC3E}">
        <p14:creationId xmlns:p14="http://schemas.microsoft.com/office/powerpoint/2010/main" val="1436180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additive="base">
                                        <p:cTn id="4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15616" y="476672"/>
            <a:ext cx="7890080" cy="6192688"/>
          </a:xfrm>
        </p:spPr>
        <p:txBody>
          <a:bodyPr>
            <a:normAutofit/>
          </a:bodyPr>
          <a:lstStyle/>
          <a:p>
            <a:pPr marL="82296" indent="0" algn="just">
              <a:buNone/>
            </a:pPr>
            <a:r>
              <a:rPr lang="ar-SA" dirty="0" smtClean="0"/>
              <a:t>د </a:t>
            </a:r>
            <a:r>
              <a:rPr lang="ar-SA" dirty="0"/>
              <a:t>- تحريف النصوص الشرعية عن طريق تقديم شروح مقتضبة ومبتورة لها، بحيث تبدو وكأنها تؤيد الفكر العلماني، أو على الأقل أنها لا تعارضه.</a:t>
            </a:r>
          </a:p>
          <a:p>
            <a:pPr marL="82296" indent="0" algn="just">
              <a:buNone/>
            </a:pPr>
            <a:r>
              <a:rPr lang="ar-SA" dirty="0"/>
              <a:t>هـ - إبعاد الأساتذة المتمسكين بدينهم عن التدريس، ومنعهم من الاختلاط بالطلاب، وذلك عن طريق تحويلهم إلى وظائف إدارية أو عن طريق إحالتهم إلى المعاش.</a:t>
            </a:r>
          </a:p>
          <a:p>
            <a:pPr marL="82296" indent="0" algn="just">
              <a:buNone/>
            </a:pPr>
            <a:r>
              <a:rPr lang="ar-SA" dirty="0"/>
              <a:t>و - جعل مادة الدين مادة هامشية، حيث يكون موضعها في آخر اليوم الدراسي، وهي في الوقت نفسه لا تؤثر في تقديرات الطلاب</a:t>
            </a:r>
            <a:r>
              <a:rPr lang="ar-SA" dirty="0" smtClean="0"/>
              <a:t>.</a:t>
            </a:r>
            <a:endParaRPr lang="ar-SA" dirty="0"/>
          </a:p>
          <a:p>
            <a:pPr marL="82296" indent="0" algn="just">
              <a:buNone/>
            </a:pPr>
            <a:r>
              <a:rPr lang="ar-SA" dirty="0" smtClean="0"/>
              <a:t>4- </a:t>
            </a:r>
            <a:r>
              <a:rPr lang="ar-SA" dirty="0"/>
              <a:t>إذابة الفوارق بين حملة الرسالة الصحيحة، وهم المسلمون، وبين أهل التحريف والتبديل والإلحاد، وصهر الجميع في إطار واحد، سموه بـ ( الوحدة الوطنية ).</a:t>
            </a:r>
          </a:p>
        </p:txBody>
      </p:sp>
    </p:spTree>
    <p:extLst>
      <p:ext uri="{BB962C8B-B14F-4D97-AF65-F5344CB8AC3E}">
        <p14:creationId xmlns:p14="http://schemas.microsoft.com/office/powerpoint/2010/main" val="743979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980728"/>
            <a:ext cx="7890080" cy="5267672"/>
          </a:xfrm>
        </p:spPr>
        <p:txBody>
          <a:bodyPr>
            <a:normAutofit fontScale="92500" lnSpcReduction="10000"/>
          </a:bodyPr>
          <a:lstStyle/>
          <a:p>
            <a:pPr marL="82296" indent="0" algn="just">
              <a:buNone/>
            </a:pPr>
            <a:r>
              <a:rPr lang="ar-SA" dirty="0"/>
              <a:t>5- نشر الإباحية والفوضى الأخلاقية، وتهديم بنيان الأسرة باعتبارها النواة الأولى في البنية الاجتماعية، وتشجيع ذلك والحض عليه : وذلك عن طريق :</a:t>
            </a:r>
          </a:p>
          <a:p>
            <a:pPr marL="82296" indent="0" algn="just">
              <a:buNone/>
            </a:pPr>
            <a:r>
              <a:rPr lang="ar-SA" dirty="0"/>
              <a:t>أ - القوانين التي تبيح الرذيلة ولا تعاقب عليها، وتعتبر ممارسة الزنا والشذوذ من باب الحرية الشخصية التي يجب أن تكون مكفولة ومصونة.</a:t>
            </a:r>
          </a:p>
          <a:p>
            <a:pPr marL="82296" indent="0" algn="just">
              <a:buNone/>
            </a:pPr>
            <a:r>
              <a:rPr lang="ar-SA" dirty="0"/>
              <a:t>ب - وسائل الإعلام المختلفة من صحف ومجلات وإذاعة وتلفاز التي لا تكل ولا تمل من محاربة الفضيلة، ونشر الرذيلة بالتلميح مرة، وبالتصريح مرة أخرى ليلاً ونهارًا.</a:t>
            </a:r>
          </a:p>
          <a:p>
            <a:pPr marL="82296" indent="0" algn="just">
              <a:buNone/>
            </a:pPr>
            <a:r>
              <a:rPr lang="ar-SA" dirty="0"/>
              <a:t>جـ - محاربة الحجاب وفرض السفور والاختلاط في المدارس والجامعات والمصالح والهيئات.</a:t>
            </a:r>
          </a:p>
        </p:txBody>
      </p:sp>
    </p:spTree>
    <p:extLst>
      <p:ext uri="{BB962C8B-B14F-4D97-AF65-F5344CB8AC3E}">
        <p14:creationId xmlns:p14="http://schemas.microsoft.com/office/powerpoint/2010/main" val="3057463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15616" y="188640"/>
            <a:ext cx="7818072" cy="6059760"/>
          </a:xfrm>
        </p:spPr>
        <p:txBody>
          <a:bodyPr>
            <a:normAutofit fontScale="92500" lnSpcReduction="10000"/>
          </a:bodyPr>
          <a:lstStyle/>
          <a:p>
            <a:pPr marL="82296" indent="0" algn="just">
              <a:buNone/>
            </a:pPr>
            <a:r>
              <a:rPr lang="ar-SA" dirty="0"/>
              <a:t>6- محاربة الدعوة الإسلامية عن طريق :</a:t>
            </a:r>
          </a:p>
          <a:p>
            <a:pPr marL="82296" indent="0" algn="just">
              <a:buNone/>
            </a:pPr>
            <a:r>
              <a:rPr lang="ar-SA" dirty="0"/>
              <a:t>أ - تضييق الخناق على نشر الكتاب </a:t>
            </a:r>
            <a:r>
              <a:rPr lang="ar-SA" dirty="0" smtClean="0"/>
              <a:t>الإسلامي.</a:t>
            </a:r>
            <a:endParaRPr lang="ar-SA" dirty="0"/>
          </a:p>
          <a:p>
            <a:pPr marL="82296" indent="0" algn="just">
              <a:buNone/>
            </a:pPr>
            <a:r>
              <a:rPr lang="ar-SA" dirty="0"/>
              <a:t>ب - إفساح المجال في وسائل الإعلام المختلفة للعلمانيين المنحرفين </a:t>
            </a:r>
            <a:endParaRPr lang="ar-SA" dirty="0" smtClean="0"/>
          </a:p>
          <a:p>
            <a:pPr marL="82296" indent="0" algn="just">
              <a:buNone/>
            </a:pPr>
            <a:r>
              <a:rPr lang="ar-SA" dirty="0" smtClean="0"/>
              <a:t>7- </a:t>
            </a:r>
            <a:r>
              <a:rPr lang="ar-SA" dirty="0"/>
              <a:t>مطاردة الدعاة إلى الله، ومحاربتهم، وإلصاق التهم الباطلة بهم، ونعتهم بالأوصاف </a:t>
            </a:r>
            <a:r>
              <a:rPr lang="ar-SA" dirty="0" smtClean="0"/>
              <a:t>الذميمة.</a:t>
            </a:r>
            <a:endParaRPr lang="ar-SA" dirty="0"/>
          </a:p>
          <a:p>
            <a:pPr marL="82296" indent="0" algn="just">
              <a:buNone/>
            </a:pPr>
            <a:r>
              <a:rPr lang="ar-SA" dirty="0" smtClean="0"/>
              <a:t>8- </a:t>
            </a:r>
            <a:r>
              <a:rPr lang="ar-SA" dirty="0"/>
              <a:t>التخلص من المسلمين الذين لا يهادنون العلمانية، وذلك عن طريق النفي أو السجن أو القتل.</a:t>
            </a:r>
          </a:p>
          <a:p>
            <a:pPr marL="82296" indent="0" algn="just">
              <a:buNone/>
            </a:pPr>
            <a:r>
              <a:rPr lang="ar-SA" dirty="0" smtClean="0"/>
              <a:t>9- </a:t>
            </a:r>
            <a:r>
              <a:rPr lang="ar-SA" dirty="0"/>
              <a:t>إنكار فريضة الجهاد في سبيل الله، ومهاجمتها واعتبارها نوعًا من أنواع الهمجية وقطع الطريق</a:t>
            </a:r>
            <a:r>
              <a:rPr lang="ar-SA" dirty="0" smtClean="0"/>
              <a:t>.</a:t>
            </a:r>
          </a:p>
          <a:p>
            <a:pPr marL="82296" indent="0" algn="just">
              <a:buNone/>
            </a:pPr>
            <a:r>
              <a:rPr lang="ar-SA" dirty="0"/>
              <a:t> 10- الدعوة إلى القومية أو الوطنية، وهي دعوة تعمل على تجميع الناس تحت جامع وهمي من الجنس أو اللغة أو المكان أو المصالح، على ألا يكون الدين </a:t>
            </a:r>
          </a:p>
        </p:txBody>
      </p:sp>
    </p:spTree>
    <p:extLst>
      <p:ext uri="{BB962C8B-B14F-4D97-AF65-F5344CB8AC3E}">
        <p14:creationId xmlns:p14="http://schemas.microsoft.com/office/powerpoint/2010/main" val="4171881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638"/>
            <a:ext cx="7498080" cy="778098"/>
          </a:xfrm>
        </p:spPr>
        <p:txBody>
          <a:bodyPr/>
          <a:lstStyle/>
          <a:p>
            <a:pPr algn="ctr"/>
            <a:r>
              <a:rPr lang="ar-SA" dirty="0"/>
              <a:t>لماذا نرفض العلمانية؟</a:t>
            </a:r>
          </a:p>
        </p:txBody>
      </p:sp>
      <p:sp>
        <p:nvSpPr>
          <p:cNvPr id="3" name="عنصر نائب للمحتوى 2"/>
          <p:cNvSpPr>
            <a:spLocks noGrp="1"/>
          </p:cNvSpPr>
          <p:nvPr>
            <p:ph idx="1"/>
          </p:nvPr>
        </p:nvSpPr>
        <p:spPr>
          <a:xfrm>
            <a:off x="1043608" y="1124744"/>
            <a:ext cx="7930128" cy="5544616"/>
          </a:xfrm>
        </p:spPr>
        <p:txBody>
          <a:bodyPr>
            <a:normAutofit fontScale="77500" lnSpcReduction="20000"/>
          </a:bodyPr>
          <a:lstStyle/>
          <a:p>
            <a:pPr marL="82296" indent="0" algn="just">
              <a:buNone/>
            </a:pPr>
            <a:endParaRPr lang="ar-SA" dirty="0"/>
          </a:p>
          <a:p>
            <a:pPr algn="just">
              <a:buFont typeface="Wingdings" pitchFamily="2" charset="2"/>
              <a:buChar char="§"/>
            </a:pPr>
            <a:r>
              <a:rPr lang="ar-SA" sz="3800" dirty="0" smtClean="0"/>
              <a:t> </a:t>
            </a:r>
            <a:r>
              <a:rPr lang="ar-SA" sz="3800" dirty="0"/>
              <a:t>أن الشرع لله ابتداء، وأن شريعة الله هي العليا.. وأن مقتضى ذلك ألا يكون معها شريعة أخرى، وإلا فمعنى ذلك هو الشرك، واتخاذ الآلهة مع الله، والعبادة للأرباب المتفرقين.</a:t>
            </a:r>
          </a:p>
          <a:p>
            <a:pPr algn="just">
              <a:buFont typeface="Wingdings" pitchFamily="2" charset="2"/>
              <a:buChar char="§"/>
            </a:pPr>
            <a:r>
              <a:rPr lang="ar-SA" sz="3800" dirty="0" smtClean="0"/>
              <a:t> </a:t>
            </a:r>
            <a:r>
              <a:rPr lang="ar-SA" sz="3800" dirty="0"/>
              <a:t>إن العلمانية تحل ما حرم الله، وتحرم ما أحل الله، وقبول التحليل والتحريم من غير الله كفر وشرك مخرج من </a:t>
            </a:r>
            <a:r>
              <a:rPr lang="ar-SA" sz="3800" dirty="0" smtClean="0"/>
              <a:t>الملة</a:t>
            </a:r>
            <a:r>
              <a:rPr lang="ar-SA" sz="3800" dirty="0"/>
              <a:t>.</a:t>
            </a:r>
          </a:p>
          <a:p>
            <a:pPr algn="just">
              <a:buFont typeface="Wingdings" pitchFamily="2" charset="2"/>
              <a:buChar char="§"/>
            </a:pPr>
            <a:r>
              <a:rPr lang="ar-SA" sz="3800" dirty="0" smtClean="0"/>
              <a:t>إن </a:t>
            </a:r>
            <a:r>
              <a:rPr lang="ar-SA" sz="3800" dirty="0"/>
              <a:t>العلمانية ليست معصية ولكنها كفر بواح، وقبول الكفر والرضا به كفر</a:t>
            </a:r>
            <a:r>
              <a:rPr lang="ar-SA" sz="3800" dirty="0" smtClean="0"/>
              <a:t>.</a:t>
            </a:r>
          </a:p>
          <a:p>
            <a:pPr algn="just">
              <a:buFont typeface="Wingdings" pitchFamily="2" charset="2"/>
              <a:buChar char="§"/>
            </a:pPr>
            <a:r>
              <a:rPr lang="ar-SA" sz="3800" dirty="0" smtClean="0"/>
              <a:t> </a:t>
            </a:r>
            <a:r>
              <a:rPr lang="ar-SA" sz="3800" dirty="0"/>
              <a:t>إن الأنظمة العلمانية التي تقوم على فصل الدين عن الدولة </a:t>
            </a:r>
            <a:r>
              <a:rPr lang="ar-SA" sz="3800" dirty="0" err="1"/>
              <a:t>والتحاكم</a:t>
            </a:r>
            <a:r>
              <a:rPr lang="ar-SA" sz="3800" dirty="0"/>
              <a:t> إلى إرادة الأمة بدلاً من الكتاب والسنة ـ هذه الأنظمة </a:t>
            </a:r>
            <a:r>
              <a:rPr lang="ar-SA" sz="3800" dirty="0" smtClean="0"/>
              <a:t>- تفتقد </a:t>
            </a:r>
            <a:r>
              <a:rPr lang="ar-SA" sz="3800" dirty="0"/>
              <a:t>الشرعية وموقف المسلم منها يتحدد في عبارة واحدة</a:t>
            </a:r>
            <a:r>
              <a:rPr lang="ar-SA" sz="3800" dirty="0" smtClean="0"/>
              <a:t>..</a:t>
            </a:r>
          </a:p>
          <a:p>
            <a:pPr algn="just">
              <a:buFont typeface="Wingdings" pitchFamily="2" charset="2"/>
              <a:buChar char="§"/>
            </a:pPr>
            <a:r>
              <a:rPr lang="ar-SA" sz="3800" dirty="0"/>
              <a:t>إنه يرفض هذه الأنظمة، ويرفض الاعتراف لها بأيّ شرعية.</a:t>
            </a:r>
            <a:endParaRPr lang="ar-SA" sz="3800" dirty="0" smtClean="0"/>
          </a:p>
        </p:txBody>
      </p:sp>
    </p:spTree>
    <p:extLst>
      <p:ext uri="{BB962C8B-B14F-4D97-AF65-F5344CB8AC3E}">
        <p14:creationId xmlns:p14="http://schemas.microsoft.com/office/powerpoint/2010/main" val="2720437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116632"/>
            <a:ext cx="7498080" cy="6408712"/>
          </a:xfrm>
        </p:spPr>
        <p:txBody>
          <a:bodyPr>
            <a:normAutofit/>
          </a:bodyPr>
          <a:lstStyle/>
          <a:p>
            <a:pPr marL="82296" indent="0">
              <a:buNone/>
            </a:pPr>
            <a:endParaRPr lang="ar-SA" dirty="0"/>
          </a:p>
          <a:p>
            <a:pPr>
              <a:buFont typeface="Wingdings" pitchFamily="2" charset="2"/>
              <a:buChar char="§"/>
            </a:pPr>
            <a:r>
              <a:rPr lang="ar-SA" dirty="0" smtClean="0"/>
              <a:t>إن </a:t>
            </a:r>
            <a:r>
              <a:rPr lang="ar-SA" dirty="0"/>
              <a:t>العلمانية هي أقصى درجات التخلف العقيدي، والذي تنشأ منه كل ألوان التخلف الأخرى.. وهذا التخلف يولّد احتياجاً، والاحتياج يولد </a:t>
            </a:r>
            <a:r>
              <a:rPr lang="ar-SA" dirty="0" smtClean="0"/>
              <a:t>تبعية.. </a:t>
            </a:r>
          </a:p>
          <a:p>
            <a:pPr>
              <a:buFont typeface="Wingdings" pitchFamily="2" charset="2"/>
              <a:buChar char="§"/>
            </a:pPr>
            <a:r>
              <a:rPr lang="ar-SA" dirty="0" smtClean="0"/>
              <a:t> </a:t>
            </a:r>
            <a:r>
              <a:rPr lang="ar-SA" dirty="0"/>
              <a:t>إن العلمانية يحكم في ظلها الأراذل والعملاء، وينتج عنها ظواهر اغتراب، وفقدان انتماء، فيؤدي ذلك إلى استنزاف الطاقات، وضياع الجهود، وفساد عريض.. ولذلك فلا بد أن نرفض العلمانية ليسقط حكم الأراذل والعملاء، ويتولى أولوا الألباب قيادة الأمة، فيكون ميلاداً جديداً للأمة </a:t>
            </a:r>
            <a:r>
              <a:rPr lang="ar-SA" dirty="0" smtClean="0"/>
              <a:t>الإسلامية.</a:t>
            </a:r>
            <a:endParaRPr lang="ar-SA" dirty="0"/>
          </a:p>
        </p:txBody>
      </p:sp>
    </p:spTree>
    <p:extLst>
      <p:ext uri="{BB962C8B-B14F-4D97-AF65-F5344CB8AC3E}">
        <p14:creationId xmlns:p14="http://schemas.microsoft.com/office/powerpoint/2010/main" val="84069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137</TotalTime>
  <Words>1551</Words>
  <Application>Microsoft Office PowerPoint</Application>
  <PresentationFormat>عرض على الشاشة (3:4)‏</PresentationFormat>
  <Paragraphs>97</Paragraphs>
  <Slides>17</Slides>
  <Notes>0</Notes>
  <HiddenSlides>0</HiddenSlides>
  <MMClips>0</MMClips>
  <ScaleCrop>false</ScaleCrop>
  <HeadingPairs>
    <vt:vector size="4" baseType="variant">
      <vt:variant>
        <vt:lpstr>نسق</vt:lpstr>
      </vt:variant>
      <vt:variant>
        <vt:i4>1</vt:i4>
      </vt:variant>
      <vt:variant>
        <vt:lpstr>عناوين الشرائح</vt:lpstr>
      </vt:variant>
      <vt:variant>
        <vt:i4>17</vt:i4>
      </vt:variant>
    </vt:vector>
  </HeadingPairs>
  <TitlesOfParts>
    <vt:vector size="18" baseType="lpstr">
      <vt:lpstr>انقلاب</vt:lpstr>
      <vt:lpstr>العلمانية</vt:lpstr>
      <vt:lpstr>عرض تقديمي في PowerPoint</vt:lpstr>
      <vt:lpstr>صور العلمانية</vt:lpstr>
      <vt:lpstr>عرض تقديمي في PowerPoint</vt:lpstr>
      <vt:lpstr>الخلاصة : </vt:lpstr>
      <vt:lpstr>عرض تقديمي في PowerPoint</vt:lpstr>
      <vt:lpstr>وسائل تحقيق العلمانية</vt:lpstr>
      <vt:lpstr>عرض تقديمي في PowerPoint</vt:lpstr>
      <vt:lpstr>عرض تقديمي في PowerPoint</vt:lpstr>
      <vt:lpstr>عرض تقديمي في PowerPoint</vt:lpstr>
      <vt:lpstr>عرض تقديمي في PowerPoint</vt:lpstr>
      <vt:lpstr>نتائج العلمانية في العالم العربي والإسلامي</vt:lpstr>
      <vt:lpstr>عرض تقديمي في PowerPoint</vt:lpstr>
      <vt:lpstr>عرض تقديمي في PowerPoint</vt:lpstr>
      <vt:lpstr>عرض تقديمي في PowerPoint</vt:lpstr>
      <vt:lpstr>لماذا نرفض العلمانية؟</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c.c.s</dc:creator>
  <cp:lastModifiedBy>c.c.s</cp:lastModifiedBy>
  <cp:revision>16</cp:revision>
  <dcterms:created xsi:type="dcterms:W3CDTF">2013-11-21T01:11:40Z</dcterms:created>
  <dcterms:modified xsi:type="dcterms:W3CDTF">2013-11-21T05:55:50Z</dcterms:modified>
</cp:coreProperties>
</file>