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70" r:id="rId3"/>
    <p:sldId id="257" r:id="rId4"/>
    <p:sldId id="258" r:id="rId5"/>
    <p:sldId id="259" r:id="rId6"/>
    <p:sldId id="260" r:id="rId7"/>
    <p:sldId id="261" r:id="rId8"/>
    <p:sldId id="262" r:id="rId9"/>
    <p:sldId id="263" r:id="rId10"/>
    <p:sldId id="271" r:id="rId11"/>
    <p:sldId id="281" r:id="rId12"/>
    <p:sldId id="282" r:id="rId13"/>
    <p:sldId id="283" r:id="rId14"/>
    <p:sldId id="284"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DAED67B9-145A-4DEB-B3BF-C4983A422588}" type="datetimeFigureOut">
              <a:rPr lang="ar-SA" smtClean="0"/>
              <a:t>14/02/36</a:t>
            </a:fld>
            <a:endParaRPr lang="ar-SA"/>
          </a:p>
        </p:txBody>
      </p:sp>
      <p:sp>
        <p:nvSpPr>
          <p:cNvPr id="5" name="Footer Placeholder 4"/>
          <p:cNvSpPr>
            <a:spLocks noGrp="1"/>
          </p:cNvSpPr>
          <p:nvPr>
            <p:ph type="ftr" sz="quarter" idx="11"/>
          </p:nvPr>
        </p:nvSpPr>
        <p:spPr/>
        <p:txBody>
          <a:bodyPr/>
          <a:lstStyle/>
          <a:p>
            <a:endParaRPr lang="ar-SA"/>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09C3279-A285-4236-A7FE-11DB73619CE6}"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DAED67B9-145A-4DEB-B3BF-C4983A422588}" type="datetimeFigureOut">
              <a:rPr lang="ar-SA" smtClean="0"/>
              <a:t>14/02/36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DAED67B9-145A-4DEB-B3BF-C4983A422588}" type="datetimeFigureOut">
              <a:rPr lang="ar-SA" smtClean="0"/>
              <a:t>14/02/36</a:t>
            </a:fld>
            <a:endParaRPr lang="ar-SA"/>
          </a:p>
        </p:txBody>
      </p:sp>
      <p:sp>
        <p:nvSpPr>
          <p:cNvPr id="8" name="Slide Number Placeholder 7"/>
          <p:cNvSpPr>
            <a:spLocks noGrp="1"/>
          </p:cNvSpPr>
          <p:nvPr>
            <p:ph type="sldNum" sz="quarter" idx="11"/>
          </p:nvPr>
        </p:nvSpPr>
        <p:spPr/>
        <p:txBody>
          <a:bodyPr/>
          <a:lstStyle/>
          <a:p>
            <a:fld id="{009C3279-A285-4236-A7FE-11DB73619CE6}" type="slidenum">
              <a:rPr lang="ar-SA" smtClean="0"/>
              <a:t>‹#›</a:t>
            </a:fld>
            <a:endParaRPr lang="ar-SA"/>
          </a:p>
        </p:txBody>
      </p:sp>
      <p:sp>
        <p:nvSpPr>
          <p:cNvPr id="9" name="Footer Placeholder 8"/>
          <p:cNvSpPr>
            <a:spLocks noGrp="1"/>
          </p:cNvSpPr>
          <p:nvPr>
            <p:ph type="ftr" sz="quarter" idx="12"/>
          </p:nvPr>
        </p:nvSpPr>
        <p:spPr/>
        <p:txBody>
          <a:bodyPr/>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DAED67B9-145A-4DEB-B3BF-C4983A422588}" type="datetimeFigureOut">
              <a:rPr lang="ar-SA" smtClean="0"/>
              <a:t>14/02/36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ar-SA" smtClean="0"/>
              <a:t>انقر لتحرير أنماط النص الرئيسي</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DAED67B9-145A-4DEB-B3BF-C4983A422588}" type="datetimeFigureOut">
              <a:rPr lang="ar-SA" smtClean="0"/>
              <a:t>14/02/36</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DAED67B9-145A-4DEB-B3BF-C4983A422588}" type="datetimeFigureOut">
              <a:rPr lang="ar-SA" smtClean="0"/>
              <a:t>14/02/36</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ED67B9-145A-4DEB-B3BF-C4983A422588}" type="datetimeFigureOut">
              <a:rPr lang="ar-SA" smtClean="0"/>
              <a:t>14/02/36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DAED67B9-145A-4DEB-B3BF-C4983A422588}" type="datetimeFigureOut">
              <a:rPr lang="ar-SA" smtClean="0"/>
              <a:t>14/02/36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09C3279-A285-4236-A7FE-11DB73619CE6}" type="slidenum">
              <a:rPr lang="ar-SA" smtClean="0"/>
              <a:t>‹#›</a:t>
            </a:fld>
            <a:endParaRPr lang="ar-SA"/>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DAED67B9-145A-4DEB-B3BF-C4983A422588}" type="datetimeFigureOut">
              <a:rPr lang="ar-SA" smtClean="0"/>
              <a:t>14/02/36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09C3279-A285-4236-A7FE-11DB73619CE6}" type="slidenum">
              <a:rPr lang="ar-SA" smtClean="0"/>
              <a:t>‹#›</a:t>
            </a:fld>
            <a:endParaRPr lang="ar-SA"/>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ar-SA" smtClean="0"/>
              <a:t>انقر لتحرير نمط العنوان الرئيسي</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DAED67B9-145A-4DEB-B3BF-C4983A422588}" type="datetimeFigureOut">
              <a:rPr lang="ar-SA" smtClean="0"/>
              <a:t>14/02/36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DAED67B9-145A-4DEB-B3BF-C4983A422588}" type="datetimeFigureOut">
              <a:rPr lang="ar-SA" smtClean="0"/>
              <a:t>14/02/36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09C3279-A285-4236-A7FE-11DB73619CE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DAED67B9-145A-4DEB-B3BF-C4983A422588}" type="datetimeFigureOut">
              <a:rPr lang="ar-SA" smtClean="0"/>
              <a:t>14/02/36</a:t>
            </a:fld>
            <a:endParaRPr lang="ar-SA"/>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ar-SA"/>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009C3279-A285-4236-A7FE-11DB73619CE6}" type="slidenum">
              <a:rPr lang="ar-SA" smtClean="0"/>
              <a:t>‹#›</a:t>
            </a:fld>
            <a:endParaRPr lang="ar-SA"/>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r" defTabSz="914400" rtl="1"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r" defTabSz="914400" rtl="1"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r" defTabSz="914400" rtl="1"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r" defTabSz="914400" rtl="1"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r" defTabSz="914400" rtl="1"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r" defTabSz="914400" rtl="1"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188640"/>
            <a:ext cx="7574746" cy="3024336"/>
          </a:xfrm>
        </p:spPr>
        <p:txBody>
          <a:bodyPr/>
          <a:lstStyle/>
          <a:p>
            <a:pPr algn="ctr"/>
            <a:r>
              <a:rPr lang="ar-SA" b="1" dirty="0" smtClean="0">
                <a:solidFill>
                  <a:srgbClr val="002060"/>
                </a:solidFill>
                <a:cs typeface="+mn-cs"/>
              </a:rPr>
              <a:t>الديمقراطية</a:t>
            </a:r>
            <a:r>
              <a:rPr lang="ar-SA" dirty="0" smtClean="0"/>
              <a:t> </a:t>
            </a:r>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2" y="2708920"/>
            <a:ext cx="890291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6078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 y="228601"/>
            <a:ext cx="8075240" cy="1328191"/>
          </a:xfrm>
        </p:spPr>
        <p:txBody>
          <a:bodyPr/>
          <a:lstStyle/>
          <a:p>
            <a:pPr algn="ctr"/>
            <a:r>
              <a:rPr lang="ar-SA" sz="3600" b="1" dirty="0">
                <a:solidFill>
                  <a:srgbClr val="0070C0"/>
                </a:solidFill>
              </a:rPr>
              <a:t>معنى الديمقراطية </a:t>
            </a:r>
          </a:p>
        </p:txBody>
      </p:sp>
      <p:sp>
        <p:nvSpPr>
          <p:cNvPr id="3" name="عنوان فرعي 2"/>
          <p:cNvSpPr>
            <a:spLocks noGrp="1"/>
          </p:cNvSpPr>
          <p:nvPr>
            <p:ph type="subTitle" idx="1"/>
          </p:nvPr>
        </p:nvSpPr>
        <p:spPr>
          <a:xfrm>
            <a:off x="457200" y="2132856"/>
            <a:ext cx="7643192" cy="3582144"/>
          </a:xfrm>
        </p:spPr>
        <p:txBody>
          <a:bodyPr>
            <a:normAutofit/>
          </a:bodyPr>
          <a:lstStyle/>
          <a:p>
            <a:pPr marL="457200" indent="-457200" algn="just">
              <a:buFont typeface="Wingdings" pitchFamily="2" charset="2"/>
              <a:buChar char="q"/>
            </a:pPr>
            <a:r>
              <a:rPr lang="ar-SA" sz="3200" dirty="0" smtClean="0">
                <a:solidFill>
                  <a:srgbClr val="002060"/>
                </a:solidFill>
              </a:rPr>
              <a:t>ا</a:t>
            </a:r>
            <a:r>
              <a:rPr lang="ar-SA" sz="3200" b="1" dirty="0" smtClean="0">
                <a:solidFill>
                  <a:srgbClr val="7030A0"/>
                </a:solidFill>
              </a:rPr>
              <a:t>لديمقراطية:</a:t>
            </a:r>
            <a:r>
              <a:rPr lang="ar-SA" sz="3200" dirty="0" smtClean="0">
                <a:solidFill>
                  <a:srgbClr val="002060"/>
                </a:solidFill>
              </a:rPr>
              <a:t> </a:t>
            </a:r>
            <a:r>
              <a:rPr lang="ar-SA" sz="3200" dirty="0">
                <a:solidFill>
                  <a:srgbClr val="002060"/>
                </a:solidFill>
              </a:rPr>
              <a:t>كلمة يونانية في </a:t>
            </a:r>
            <a:r>
              <a:rPr lang="ar-SA" sz="3200" dirty="0" smtClean="0">
                <a:solidFill>
                  <a:srgbClr val="002060"/>
                </a:solidFill>
              </a:rPr>
              <a:t>أصلها.</a:t>
            </a:r>
          </a:p>
          <a:p>
            <a:pPr marL="457200" indent="-457200" algn="just">
              <a:buFont typeface="Wingdings" pitchFamily="2" charset="2"/>
              <a:buChar char="q"/>
            </a:pPr>
            <a:r>
              <a:rPr lang="ar-SA" sz="3200" dirty="0" smtClean="0">
                <a:solidFill>
                  <a:srgbClr val="002060"/>
                </a:solidFill>
              </a:rPr>
              <a:t> </a:t>
            </a:r>
            <a:r>
              <a:rPr lang="ar-SA" sz="3200" b="1" dirty="0" smtClean="0">
                <a:solidFill>
                  <a:srgbClr val="7030A0"/>
                </a:solidFill>
              </a:rPr>
              <a:t>ومعناها: </a:t>
            </a:r>
            <a:r>
              <a:rPr lang="ar-SA" sz="3200" dirty="0">
                <a:solidFill>
                  <a:srgbClr val="002060"/>
                </a:solidFill>
              </a:rPr>
              <a:t>سلطة الشعب والمقصود بها بزعمهم حكم الشعب نفسه بنفسه عن طريق اختيار الشعب </a:t>
            </a:r>
            <a:r>
              <a:rPr lang="ar-SA" sz="3200" dirty="0" smtClean="0">
                <a:solidFill>
                  <a:srgbClr val="002060"/>
                </a:solidFill>
              </a:rPr>
              <a:t>لحكامه.</a:t>
            </a:r>
          </a:p>
          <a:p>
            <a:pPr marL="457200" indent="-457200" algn="just">
              <a:buFont typeface="Wingdings" pitchFamily="2" charset="2"/>
              <a:buChar char="q"/>
            </a:pPr>
            <a:r>
              <a:rPr lang="ar-SA" sz="3200" dirty="0" smtClean="0">
                <a:solidFill>
                  <a:srgbClr val="002060"/>
                </a:solidFill>
              </a:rPr>
              <a:t> </a:t>
            </a:r>
            <a:r>
              <a:rPr lang="ar-SA" sz="3200" dirty="0">
                <a:solidFill>
                  <a:srgbClr val="002060"/>
                </a:solidFill>
              </a:rPr>
              <a:t>وهي الكذبة التي كان يرددها النظام الشيوعي.</a:t>
            </a:r>
          </a:p>
        </p:txBody>
      </p:sp>
    </p:spTree>
    <p:extLst>
      <p:ext uri="{BB962C8B-B14F-4D97-AF65-F5344CB8AC3E}">
        <p14:creationId xmlns:p14="http://schemas.microsoft.com/office/powerpoint/2010/main" val="2655319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188640"/>
            <a:ext cx="8003232" cy="831622"/>
          </a:xfrm>
        </p:spPr>
        <p:txBody>
          <a:bodyPr/>
          <a:lstStyle/>
          <a:p>
            <a:pPr algn="ctr"/>
            <a:r>
              <a:rPr lang="ar-SA" b="1" dirty="0" smtClean="0"/>
              <a:t>ثانيا: الحكم على الديمقراطية</a:t>
            </a:r>
            <a:endParaRPr lang="ar-SA" b="1" dirty="0"/>
          </a:p>
        </p:txBody>
      </p:sp>
      <p:sp>
        <p:nvSpPr>
          <p:cNvPr id="3" name="عنصر نائب للمحتوى 2"/>
          <p:cNvSpPr>
            <a:spLocks noGrp="1"/>
          </p:cNvSpPr>
          <p:nvPr>
            <p:ph idx="1"/>
          </p:nvPr>
        </p:nvSpPr>
        <p:spPr>
          <a:xfrm>
            <a:off x="179512" y="1484784"/>
            <a:ext cx="8640960" cy="5067944"/>
          </a:xfrm>
        </p:spPr>
        <p:txBody>
          <a:bodyPr>
            <a:normAutofit/>
          </a:bodyPr>
          <a:lstStyle/>
          <a:p>
            <a:pPr algn="just"/>
            <a:r>
              <a:rPr lang="ar-SA" sz="3200" cap="all" spc="-60" dirty="0">
                <a:solidFill>
                  <a:schemeClr val="tx2"/>
                </a:solidFill>
                <a:latin typeface="+mj-lt"/>
                <a:ea typeface="+mj-ea"/>
                <a:cs typeface="+mj-cs"/>
              </a:rPr>
              <a:t>ما منزلتها في الإسلام :</a:t>
            </a:r>
          </a:p>
          <a:p>
            <a:pPr marL="457200" indent="-457200" algn="just">
              <a:buFont typeface="Wingdings" pitchFamily="2" charset="2"/>
              <a:buChar char="q"/>
            </a:pPr>
            <a:r>
              <a:rPr lang="ar-SA" sz="3200" dirty="0" smtClean="0"/>
              <a:t> فقد ظهر أن بعض المنخدعين بها قد تصور أنه </a:t>
            </a:r>
            <a:r>
              <a:rPr lang="ar-SA" sz="3200" dirty="0" smtClean="0">
                <a:solidFill>
                  <a:srgbClr val="FF0000"/>
                </a:solidFill>
              </a:rPr>
              <a:t>لا فرق </a:t>
            </a:r>
            <a:r>
              <a:rPr lang="ar-SA" sz="3200" dirty="0" smtClean="0"/>
              <a:t>بين الديمقراطية وبين الإسلام .</a:t>
            </a:r>
          </a:p>
          <a:p>
            <a:pPr marL="457200" indent="-457200" algn="just">
              <a:buFont typeface="Wingdings" pitchFamily="2" charset="2"/>
              <a:buChar char="q"/>
            </a:pPr>
            <a:r>
              <a:rPr lang="ar-SA" sz="3200" dirty="0" smtClean="0">
                <a:solidFill>
                  <a:srgbClr val="7030A0"/>
                </a:solidFill>
              </a:rPr>
              <a:t>الفرق واضحا لا خفاء فيه والقائل بعدم الفرق :</a:t>
            </a:r>
          </a:p>
          <a:p>
            <a:pPr marL="457200" indent="-457200" algn="just">
              <a:buFont typeface="Wingdings" pitchFamily="2" charset="2"/>
              <a:buChar char="§"/>
            </a:pPr>
            <a:r>
              <a:rPr lang="ar-SA" sz="3200" dirty="0" smtClean="0"/>
              <a:t>إما أن يكون جاهلا.</a:t>
            </a:r>
          </a:p>
          <a:p>
            <a:pPr marL="457200" indent="-457200" algn="just">
              <a:buFont typeface="Wingdings" pitchFamily="2" charset="2"/>
              <a:buChar char="§"/>
            </a:pPr>
            <a:r>
              <a:rPr lang="ar-SA" sz="3200" dirty="0" smtClean="0"/>
              <a:t> أو مخادعا .</a:t>
            </a:r>
          </a:p>
          <a:p>
            <a:pPr marL="457200" indent="-457200" algn="just">
              <a:buFont typeface="Wingdings" pitchFamily="2" charset="2"/>
              <a:buChar char="§"/>
            </a:pPr>
            <a:r>
              <a:rPr lang="ar-SA" sz="3200" dirty="0" smtClean="0"/>
              <a:t>أو ملحدا مغالطا .</a:t>
            </a:r>
          </a:p>
        </p:txBody>
      </p:sp>
    </p:spTree>
    <p:extLst>
      <p:ext uri="{BB962C8B-B14F-4D97-AF65-F5344CB8AC3E}">
        <p14:creationId xmlns:p14="http://schemas.microsoft.com/office/powerpoint/2010/main" val="2350196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332656"/>
            <a:ext cx="8856983" cy="6408712"/>
          </a:xfrm>
        </p:spPr>
        <p:txBody>
          <a:bodyPr>
            <a:normAutofit fontScale="77500" lnSpcReduction="20000"/>
          </a:bodyPr>
          <a:lstStyle/>
          <a:p>
            <a:pPr marL="457200" indent="-457200" algn="just">
              <a:buFont typeface="Wingdings" pitchFamily="2" charset="2"/>
              <a:buChar char="§"/>
            </a:pPr>
            <a:r>
              <a:rPr lang="ar-SA" sz="3800" dirty="0" smtClean="0">
                <a:solidFill>
                  <a:srgbClr val="C00000"/>
                </a:solidFill>
              </a:rPr>
              <a:t>الفرق بين الديمقراطية والإسلام:</a:t>
            </a:r>
          </a:p>
          <a:p>
            <a:pPr marL="457200" indent="-457200" algn="just">
              <a:buFont typeface="Wingdings" pitchFamily="2" charset="2"/>
              <a:buChar char="§"/>
            </a:pPr>
            <a:r>
              <a:rPr lang="ar-SA" sz="3300" b="0" dirty="0" smtClean="0"/>
              <a:t> </a:t>
            </a:r>
            <a:r>
              <a:rPr lang="ar-SA" sz="4100" b="0" dirty="0" smtClean="0"/>
              <a:t>أن </a:t>
            </a:r>
            <a:r>
              <a:rPr lang="ar-SA" sz="4100" b="0" dirty="0" smtClean="0">
                <a:solidFill>
                  <a:srgbClr val="FF0000"/>
                </a:solidFill>
              </a:rPr>
              <a:t>أهداف</a:t>
            </a:r>
            <a:r>
              <a:rPr lang="ar-SA" sz="4100" b="0" dirty="0" smtClean="0"/>
              <a:t> الديمقراطية و</a:t>
            </a:r>
            <a:r>
              <a:rPr lang="ar-SA" sz="4100" b="0" dirty="0" smtClean="0">
                <a:solidFill>
                  <a:srgbClr val="FF0000"/>
                </a:solidFill>
              </a:rPr>
              <a:t>حلولها</a:t>
            </a:r>
            <a:r>
              <a:rPr lang="ar-SA" sz="4100" b="0" dirty="0" smtClean="0"/>
              <a:t> للمشكلات كلها سواء أكانت اقتصادية أو اجتماعية أو غير ذلك هي غير الأهداف وغير الحلول التي جاء بها الإسلام.</a:t>
            </a:r>
          </a:p>
          <a:p>
            <a:pPr marL="457200" indent="-457200" algn="just">
              <a:buFont typeface="Wingdings" pitchFamily="2" charset="2"/>
              <a:buChar char="§"/>
            </a:pPr>
            <a:r>
              <a:rPr lang="ar-SA" sz="4100" b="0" dirty="0" smtClean="0"/>
              <a:t>حلول الإسلام </a:t>
            </a:r>
            <a:r>
              <a:rPr lang="ar-SA" sz="4100" b="0" dirty="0" smtClean="0">
                <a:solidFill>
                  <a:srgbClr val="FF0000"/>
                </a:solidFill>
              </a:rPr>
              <a:t>دائمة </a:t>
            </a:r>
            <a:r>
              <a:rPr lang="ar-SA" sz="4100" b="0" dirty="0">
                <a:solidFill>
                  <a:srgbClr val="FF0000"/>
                </a:solidFill>
              </a:rPr>
              <a:t>وعامة </a:t>
            </a:r>
            <a:r>
              <a:rPr lang="ar-SA" sz="4100" b="0" dirty="0" smtClean="0"/>
              <a:t>وحلول </a:t>
            </a:r>
            <a:r>
              <a:rPr lang="ar-SA" sz="4100" b="0" dirty="0"/>
              <a:t>الديمقراطية </a:t>
            </a:r>
            <a:r>
              <a:rPr lang="ar-SA" sz="4100" b="0" dirty="0">
                <a:solidFill>
                  <a:srgbClr val="FF0000"/>
                </a:solidFill>
              </a:rPr>
              <a:t>مؤقتة ولمصالح</a:t>
            </a:r>
            <a:r>
              <a:rPr lang="ar-SA" sz="4100" b="0" dirty="0"/>
              <a:t>. </a:t>
            </a:r>
            <a:endParaRPr lang="ar-SA" sz="4100" b="0" dirty="0" smtClean="0"/>
          </a:p>
          <a:p>
            <a:pPr marL="457200" indent="-457200" algn="just">
              <a:buFont typeface="Wingdings" pitchFamily="2" charset="2"/>
              <a:buChar char="§"/>
            </a:pPr>
            <a:r>
              <a:rPr lang="ar-SA" sz="4100" b="0" dirty="0" smtClean="0"/>
              <a:t>تعاليم </a:t>
            </a:r>
            <a:r>
              <a:rPr lang="ar-SA" sz="4100" b="0" dirty="0"/>
              <a:t>الإسلام جاءت من </a:t>
            </a:r>
            <a:r>
              <a:rPr lang="ar-SA" sz="4100" b="0" dirty="0">
                <a:solidFill>
                  <a:srgbClr val="FF0000"/>
                </a:solidFill>
              </a:rPr>
              <a:t>رب </a:t>
            </a:r>
            <a:r>
              <a:rPr lang="ar-SA" sz="4100" b="0" dirty="0" smtClean="0">
                <a:solidFill>
                  <a:srgbClr val="FF0000"/>
                </a:solidFill>
              </a:rPr>
              <a:t>العالمين</a:t>
            </a:r>
            <a:r>
              <a:rPr lang="ar-SA" sz="4100" b="0" dirty="0" smtClean="0"/>
              <a:t>، بينما </a:t>
            </a:r>
            <a:r>
              <a:rPr lang="ar-SA" sz="4100" b="0" dirty="0"/>
              <a:t>تعاليم الديمقراطية لم تقم إلا </a:t>
            </a:r>
            <a:r>
              <a:rPr lang="ar-SA" sz="4100" b="0" dirty="0">
                <a:solidFill>
                  <a:srgbClr val="FF0000"/>
                </a:solidFill>
              </a:rPr>
              <a:t>بتجارب البشر وبالاحتجاجات </a:t>
            </a:r>
            <a:r>
              <a:rPr lang="ar-SA" sz="4100" b="0" dirty="0"/>
              <a:t>ضد طغيان السلطات </a:t>
            </a:r>
            <a:r>
              <a:rPr lang="ar-SA" sz="4100" b="0" dirty="0" smtClean="0"/>
              <a:t>الرأسمالية.</a:t>
            </a:r>
          </a:p>
          <a:p>
            <a:pPr marL="457200" indent="-457200" algn="just">
              <a:buFont typeface="Wingdings" pitchFamily="2" charset="2"/>
              <a:buChar char="§"/>
            </a:pPr>
            <a:r>
              <a:rPr lang="ar-SA" sz="4100" b="0" dirty="0" smtClean="0"/>
              <a:t>تعاليم </a:t>
            </a:r>
            <a:r>
              <a:rPr lang="ar-SA" sz="4600" b="0" dirty="0"/>
              <a:t>ا</a:t>
            </a:r>
            <a:r>
              <a:rPr lang="ar-SA" sz="4100" b="0" dirty="0"/>
              <a:t>لإسلام تجعل المرء يشعر ويحسن بمسئوليته أمام الله تعالى وتوجد في داخل نفسه </a:t>
            </a:r>
            <a:r>
              <a:rPr lang="ar-SA" sz="4100" b="0" dirty="0">
                <a:solidFill>
                  <a:srgbClr val="FF0000"/>
                </a:solidFill>
              </a:rPr>
              <a:t>المراقبة الذاتية لله </a:t>
            </a:r>
            <a:r>
              <a:rPr lang="ar-SA" sz="4100" b="0" dirty="0" smtClean="0">
                <a:solidFill>
                  <a:srgbClr val="FF0000"/>
                </a:solidFill>
              </a:rPr>
              <a:t>تعالى</a:t>
            </a:r>
            <a:r>
              <a:rPr lang="ar-SA" sz="4100" b="0" dirty="0" smtClean="0"/>
              <a:t>، فما </a:t>
            </a:r>
            <a:r>
              <a:rPr lang="ar-SA" sz="4100" b="0" dirty="0"/>
              <a:t>من شخص يزعم أن الديمقراطية هي التي تحقق السعادة للشعوب أو أنها أرحم من التعاليم الربانية ما من شخص يزعم ذلك إلا وتجده إما </a:t>
            </a:r>
            <a:r>
              <a:rPr lang="ar-SA" sz="4100" b="0" dirty="0">
                <a:solidFill>
                  <a:srgbClr val="FF0000"/>
                </a:solidFill>
              </a:rPr>
              <a:t>جاهل</a:t>
            </a:r>
            <a:r>
              <a:rPr lang="ar-SA" sz="4100" b="0" dirty="0"/>
              <a:t>ا جهلا مركبا وإما</a:t>
            </a:r>
            <a:r>
              <a:rPr lang="ar-SA" sz="4100" b="0" dirty="0">
                <a:solidFill>
                  <a:srgbClr val="FF0000"/>
                </a:solidFill>
              </a:rPr>
              <a:t> ملحدا </a:t>
            </a:r>
            <a:r>
              <a:rPr lang="ar-SA" sz="4100" b="0" dirty="0"/>
              <a:t>لا يعرف عن حقيقة الإسلام </a:t>
            </a:r>
            <a:r>
              <a:rPr lang="ar-SA" sz="4100" b="0" dirty="0" smtClean="0"/>
              <a:t>شيئا </a:t>
            </a:r>
            <a:r>
              <a:rPr lang="ar-SA" sz="4100" b="0" dirty="0"/>
              <a:t>أو مخدوعا بشعارات الديمقراطية البراقة </a:t>
            </a:r>
            <a:r>
              <a:rPr lang="ar-SA" sz="3600" b="0" dirty="0" smtClean="0"/>
              <a:t>.</a:t>
            </a:r>
          </a:p>
        </p:txBody>
      </p:sp>
    </p:spTree>
    <p:extLst>
      <p:ext uri="{BB962C8B-B14F-4D97-AF65-F5344CB8AC3E}">
        <p14:creationId xmlns:p14="http://schemas.microsoft.com/office/powerpoint/2010/main" val="1899083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548680"/>
            <a:ext cx="8784976" cy="6192688"/>
          </a:xfrm>
        </p:spPr>
        <p:txBody>
          <a:bodyPr>
            <a:normAutofit/>
          </a:bodyPr>
          <a:lstStyle/>
          <a:p>
            <a:pPr marL="457200" indent="-457200" algn="just">
              <a:buFont typeface="Wingdings" pitchFamily="2" charset="2"/>
              <a:buChar char="§"/>
            </a:pPr>
            <a:r>
              <a:rPr lang="ar-SA" sz="3200" b="0" dirty="0"/>
              <a:t>كما نجد كذلك أن تعاليم الإسلام لا تجيز </a:t>
            </a:r>
            <a:r>
              <a:rPr lang="ar-SA" sz="3200" b="0" dirty="0">
                <a:solidFill>
                  <a:srgbClr val="FF0000"/>
                </a:solidFill>
              </a:rPr>
              <a:t>الفصل بين الدين والدولة </a:t>
            </a:r>
            <a:r>
              <a:rPr lang="ar-SA" sz="3200" b="0" dirty="0"/>
              <a:t>بل الدين الإسلامي هو الشامل </a:t>
            </a:r>
            <a:r>
              <a:rPr lang="ar-SA" sz="3200" b="0" dirty="0" smtClean="0"/>
              <a:t>بينما </a:t>
            </a:r>
            <a:r>
              <a:rPr lang="ar-SA" sz="3200" b="0" dirty="0"/>
              <a:t>تعاليم الديمقراطية قائمة على الفصل </a:t>
            </a:r>
            <a:r>
              <a:rPr lang="ar-SA" sz="3200" b="0" dirty="0" smtClean="0"/>
              <a:t>بينهما.</a:t>
            </a:r>
          </a:p>
          <a:p>
            <a:pPr marL="457200" indent="-457200" algn="just">
              <a:buFont typeface="Wingdings" pitchFamily="2" charset="2"/>
              <a:buChar char="§"/>
            </a:pPr>
            <a:r>
              <a:rPr lang="ar-SA" sz="3200" b="0" dirty="0" smtClean="0"/>
              <a:t>أن </a:t>
            </a:r>
            <a:r>
              <a:rPr lang="ar-SA" sz="3200" b="0" dirty="0"/>
              <a:t>الديمقراطية </a:t>
            </a:r>
            <a:r>
              <a:rPr lang="ar-SA" sz="3200" b="0" dirty="0">
                <a:solidFill>
                  <a:srgbClr val="FF0000"/>
                </a:solidFill>
              </a:rPr>
              <a:t>لا تعتمد الحكم بما أنزل الله </a:t>
            </a:r>
            <a:r>
              <a:rPr lang="ar-SA" sz="3200" b="0" dirty="0"/>
              <a:t>وتنفر منه لأنها في الغرب قامت من أول يوم على محاربة </a:t>
            </a:r>
            <a:r>
              <a:rPr lang="ar-SA" sz="3200" b="0" dirty="0" smtClean="0"/>
              <a:t>الأديان، بينما </a:t>
            </a:r>
            <a:r>
              <a:rPr lang="ar-SA" sz="3200" b="0" dirty="0"/>
              <a:t>الإسلام يعتبر هذا </a:t>
            </a:r>
            <a:r>
              <a:rPr lang="ar-SA" sz="3200" b="0" dirty="0">
                <a:solidFill>
                  <a:srgbClr val="FF0000"/>
                </a:solidFill>
              </a:rPr>
              <a:t>خروجا عن الدين وكفرا </a:t>
            </a:r>
            <a:r>
              <a:rPr lang="ar-SA" sz="3200" b="0" dirty="0"/>
              <a:t>ومحادة </a:t>
            </a:r>
            <a:r>
              <a:rPr lang="ar-SA" sz="3200" b="0" dirty="0" smtClean="0"/>
              <a:t>لله.</a:t>
            </a:r>
          </a:p>
          <a:p>
            <a:pPr marL="457200" indent="-457200" algn="just">
              <a:buFont typeface="Wingdings" pitchFamily="2" charset="2"/>
              <a:buChar char="§"/>
            </a:pPr>
            <a:r>
              <a:rPr lang="ar-SA" sz="3200" b="0" dirty="0"/>
              <a:t> أن في الديمقراطية الوصول </a:t>
            </a:r>
            <a:r>
              <a:rPr lang="ar-SA" sz="3200" b="0" dirty="0">
                <a:solidFill>
                  <a:srgbClr val="FF0000"/>
                </a:solidFill>
              </a:rPr>
              <a:t>للحكم مشاع لكل أحد </a:t>
            </a:r>
            <a:r>
              <a:rPr lang="ar-SA" sz="3200" b="0" dirty="0"/>
              <a:t>ومن حق المرأة أن تصل إلى القضاء والتمثل الدبلوماسي والجندية والرئاسة وغير ذلك بينما الإسلام يجعل </a:t>
            </a:r>
            <a:r>
              <a:rPr lang="ar-SA" sz="3200" b="0" dirty="0">
                <a:solidFill>
                  <a:srgbClr val="FF0000"/>
                </a:solidFill>
              </a:rPr>
              <a:t>الشخص المناسب في المكان المناسب </a:t>
            </a:r>
            <a:r>
              <a:rPr lang="ar-SA" sz="3200" b="0" dirty="0"/>
              <a:t>فجعل للرجال مجالات وجعل للنساء مجالات أخرى </a:t>
            </a:r>
            <a:r>
              <a:rPr lang="ar-SA" sz="3200" b="0" dirty="0" err="1" smtClean="0"/>
              <a:t>تتناسبها</a:t>
            </a:r>
            <a:r>
              <a:rPr lang="ar-SA" sz="3200" b="0" smtClean="0"/>
              <a:t>.  </a:t>
            </a:r>
            <a:endParaRPr lang="ar-SA" sz="3200" b="0" dirty="0"/>
          </a:p>
        </p:txBody>
      </p:sp>
    </p:spTree>
    <p:extLst>
      <p:ext uri="{BB962C8B-B14F-4D97-AF65-F5344CB8AC3E}">
        <p14:creationId xmlns:p14="http://schemas.microsoft.com/office/powerpoint/2010/main" val="195046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332656"/>
            <a:ext cx="8784976" cy="6264696"/>
          </a:xfrm>
        </p:spPr>
        <p:txBody>
          <a:bodyPr>
            <a:normAutofit lnSpcReduction="10000"/>
          </a:bodyPr>
          <a:lstStyle/>
          <a:p>
            <a:pPr marL="457200" indent="-457200" algn="just">
              <a:buFont typeface="Wingdings" pitchFamily="2" charset="2"/>
              <a:buChar char="§"/>
            </a:pPr>
            <a:r>
              <a:rPr lang="ar-SA" sz="3200" b="0" dirty="0" smtClean="0"/>
              <a:t> في </a:t>
            </a:r>
            <a:r>
              <a:rPr lang="ar-SA" sz="3200" b="0" dirty="0"/>
              <a:t>الديمقراطية لا حرج في أن يتولى الحكم</a:t>
            </a:r>
            <a:r>
              <a:rPr lang="ar-SA" sz="3200" b="0" dirty="0">
                <a:solidFill>
                  <a:srgbClr val="FF0000"/>
                </a:solidFill>
              </a:rPr>
              <a:t> أفسق الفاسقين وأكفر </a:t>
            </a:r>
            <a:r>
              <a:rPr lang="ar-SA" sz="3200" b="0" dirty="0" smtClean="0">
                <a:solidFill>
                  <a:srgbClr val="FF0000"/>
                </a:solidFill>
              </a:rPr>
              <a:t>الناس </a:t>
            </a:r>
            <a:r>
              <a:rPr lang="ar-SA" sz="3200" b="0" dirty="0" smtClean="0"/>
              <a:t>(الانتخابات) </a:t>
            </a:r>
            <a:r>
              <a:rPr lang="ar-SA" sz="3200" b="0" dirty="0"/>
              <a:t>بينما الإسلام لا يبيح </a:t>
            </a:r>
            <a:r>
              <a:rPr lang="ar-SA" sz="3200" b="0" dirty="0">
                <a:solidFill>
                  <a:srgbClr val="FF0000"/>
                </a:solidFill>
              </a:rPr>
              <a:t>للكافر</a:t>
            </a:r>
            <a:r>
              <a:rPr lang="ar-SA" sz="3200" b="0" dirty="0"/>
              <a:t> أن يحكم المسلم أو يشاركه في </a:t>
            </a:r>
            <a:r>
              <a:rPr lang="ar-SA" sz="3200" b="0" dirty="0" smtClean="0"/>
              <a:t>الحكم </a:t>
            </a:r>
            <a:r>
              <a:rPr lang="ar-SA" sz="3200" b="0" dirty="0">
                <a:solidFill>
                  <a:srgbClr val="FF0000"/>
                </a:solidFill>
              </a:rPr>
              <a:t>ولا </a:t>
            </a:r>
            <a:r>
              <a:rPr lang="ar-SA" sz="3200" b="0" dirty="0" smtClean="0">
                <a:solidFill>
                  <a:srgbClr val="FF0000"/>
                </a:solidFill>
              </a:rPr>
              <a:t>المعروف </a:t>
            </a:r>
            <a:r>
              <a:rPr lang="ar-SA" sz="3200" b="0" dirty="0">
                <a:solidFill>
                  <a:srgbClr val="FF0000"/>
                </a:solidFill>
              </a:rPr>
              <a:t>بالفسق </a:t>
            </a:r>
            <a:r>
              <a:rPr lang="ar-SA" sz="3200" b="0" dirty="0" smtClean="0">
                <a:solidFill>
                  <a:srgbClr val="FF0000"/>
                </a:solidFill>
              </a:rPr>
              <a:t>والفجور</a:t>
            </a:r>
            <a:r>
              <a:rPr lang="ar-SA" sz="3200" b="0" dirty="0" smtClean="0"/>
              <a:t>. </a:t>
            </a:r>
          </a:p>
          <a:p>
            <a:pPr marL="457200" indent="-457200" algn="just">
              <a:buFont typeface="Wingdings" pitchFamily="2" charset="2"/>
              <a:buChar char="§"/>
            </a:pPr>
            <a:r>
              <a:rPr lang="ar-SA" sz="3200" b="0" dirty="0"/>
              <a:t>في الديمقراطية الشورى تتم عن مشاورة </a:t>
            </a:r>
            <a:r>
              <a:rPr lang="ar-SA" sz="3200" b="0" dirty="0">
                <a:solidFill>
                  <a:srgbClr val="FF0000"/>
                </a:solidFill>
              </a:rPr>
              <a:t>عامة الشعب </a:t>
            </a:r>
            <a:r>
              <a:rPr lang="ar-SA" sz="3200" b="0" dirty="0"/>
              <a:t>دون </a:t>
            </a:r>
            <a:r>
              <a:rPr lang="ar-SA" sz="3200" b="0" dirty="0" smtClean="0"/>
              <a:t> </a:t>
            </a:r>
            <a:r>
              <a:rPr lang="ar-SA" sz="3200" b="0" dirty="0"/>
              <a:t>أهل الرأي والعلم فتحصل </a:t>
            </a:r>
            <a:r>
              <a:rPr lang="ar-SA" sz="3200" b="0" dirty="0" smtClean="0"/>
              <a:t>فوضى، </a:t>
            </a:r>
            <a:r>
              <a:rPr lang="ar-SA" sz="3200" b="0" dirty="0"/>
              <a:t>بينما الشورى في الإسلام تعتمد على </a:t>
            </a:r>
            <a:r>
              <a:rPr lang="ar-SA" sz="3200" b="0" dirty="0" smtClean="0"/>
              <a:t>مجموعة </a:t>
            </a:r>
            <a:r>
              <a:rPr lang="ar-SA" sz="3200" b="0" dirty="0"/>
              <a:t>هم </a:t>
            </a:r>
            <a:r>
              <a:rPr lang="ar-SA" sz="3200" b="0" dirty="0">
                <a:solidFill>
                  <a:srgbClr val="FF0000"/>
                </a:solidFill>
              </a:rPr>
              <a:t>أفاضل </a:t>
            </a:r>
            <a:r>
              <a:rPr lang="ar-SA" sz="3200" b="0" dirty="0" smtClean="0">
                <a:solidFill>
                  <a:srgbClr val="FF0000"/>
                </a:solidFill>
              </a:rPr>
              <a:t>الناس وفقهائهم</a:t>
            </a:r>
            <a:r>
              <a:rPr lang="ar-SA" sz="3200" b="0" dirty="0" smtClean="0"/>
              <a:t>. </a:t>
            </a:r>
          </a:p>
          <a:p>
            <a:pPr marL="457200" indent="-457200" algn="just">
              <a:buFont typeface="Wingdings" pitchFamily="2" charset="2"/>
              <a:buChar char="§"/>
            </a:pPr>
            <a:r>
              <a:rPr lang="ar-SA" sz="3200" b="0" dirty="0"/>
              <a:t>في الديمقراطية </a:t>
            </a:r>
            <a:r>
              <a:rPr lang="ar-SA" sz="3200" b="0" dirty="0" smtClean="0">
                <a:solidFill>
                  <a:srgbClr val="FF0000"/>
                </a:solidFill>
              </a:rPr>
              <a:t>لا حدود </a:t>
            </a:r>
            <a:r>
              <a:rPr lang="ar-SA" sz="3200" b="0" dirty="0">
                <a:solidFill>
                  <a:srgbClr val="FF0000"/>
                </a:solidFill>
              </a:rPr>
              <a:t>أخلاقية </a:t>
            </a:r>
            <a:r>
              <a:rPr lang="ar-SA" sz="3200" b="0" dirty="0"/>
              <a:t>لحرية الفرد والجماعة ولا مكان </a:t>
            </a:r>
            <a:r>
              <a:rPr lang="ar-SA" sz="3200" b="0" dirty="0" smtClean="0"/>
              <a:t>للفضيلة، تحت </a:t>
            </a:r>
            <a:r>
              <a:rPr lang="ar-SA" sz="3200" b="0" dirty="0"/>
              <a:t>مسميات عديدة حرية الكلمة الحرية الشخصية، حرية الفكر، حرية التملك، حرية </a:t>
            </a:r>
            <a:r>
              <a:rPr lang="ar-SA" sz="3200" b="0" dirty="0" smtClean="0"/>
              <a:t>التدين. بينما </a:t>
            </a:r>
            <a:r>
              <a:rPr lang="ar-SA" sz="3200" b="0" dirty="0"/>
              <a:t>الإسلام يجعل </a:t>
            </a:r>
            <a:r>
              <a:rPr lang="ar-SA" sz="3200" b="0" dirty="0">
                <a:solidFill>
                  <a:srgbClr val="FF0000"/>
                </a:solidFill>
              </a:rPr>
              <a:t>للحرية طريقا واضحا </a:t>
            </a:r>
            <a:r>
              <a:rPr lang="ar-SA" sz="3200" b="0" dirty="0"/>
              <a:t>يحقق مصلحة الفرد والمجتمع في آن واحد بحيث لا تختلط الحريات الفوضوية الظالمة بالحرية الحقيقية التي تحقق مصلحة الجميع وتؤلف بين القلوب.</a:t>
            </a:r>
          </a:p>
        </p:txBody>
      </p:sp>
    </p:spTree>
    <p:extLst>
      <p:ext uri="{BB962C8B-B14F-4D97-AF65-F5344CB8AC3E}">
        <p14:creationId xmlns:p14="http://schemas.microsoft.com/office/powerpoint/2010/main" val="548659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980728"/>
            <a:ext cx="7669360" cy="4464496"/>
          </a:xfrm>
        </p:spPr>
        <p:txBody>
          <a:bodyPr>
            <a:noAutofit/>
          </a:bodyPr>
          <a:lstStyle/>
          <a:p>
            <a:pPr marL="457200" indent="-457200" algn="just">
              <a:buFont typeface="Wingdings" pitchFamily="2" charset="2"/>
              <a:buChar char="§"/>
            </a:pPr>
            <a:r>
              <a:rPr lang="ar-SA" sz="3200" b="0" dirty="0" smtClean="0"/>
              <a:t>الديمقراطية تحث </a:t>
            </a:r>
            <a:r>
              <a:rPr lang="ar-SA" sz="3200" b="0" dirty="0"/>
              <a:t>على تفرق الناس </a:t>
            </a:r>
            <a:r>
              <a:rPr lang="ar-SA" sz="3200" b="0" dirty="0">
                <a:solidFill>
                  <a:srgbClr val="FF0000"/>
                </a:solidFill>
              </a:rPr>
              <a:t>وقيام الأحزاب </a:t>
            </a:r>
            <a:r>
              <a:rPr lang="ar-SA" sz="3200" b="0" dirty="0"/>
              <a:t>المختلفة ومعارضة بعضهم بعضا </a:t>
            </a:r>
            <a:r>
              <a:rPr lang="ar-SA" sz="3200" b="0" dirty="0" smtClean="0"/>
              <a:t>وصار </a:t>
            </a:r>
            <a:r>
              <a:rPr lang="ar-SA" sz="3200" b="0" dirty="0"/>
              <a:t>مثلهم كمثل اليهود والنصارى فيما أخبر الله عنهم: وَقَالَتِ الْيَهُودُ لَيْسَتِ النَّصَارَى عَلَىَ شَيْءٍ وَقَالَتِ النَّصَارَى لَيْسَتِ الْيَهُودُ عَلَى شَيْءٍ </a:t>
            </a:r>
            <a:r>
              <a:rPr lang="ar-SA" sz="1600" b="0" dirty="0"/>
              <a:t>[ </a:t>
            </a:r>
            <a:r>
              <a:rPr lang="ar-SA" sz="1600" b="0" dirty="0" smtClean="0"/>
              <a:t>البقرة:113] </a:t>
            </a:r>
            <a:r>
              <a:rPr lang="ar-SA" sz="3200" b="0" dirty="0" smtClean="0"/>
              <a:t>بينما </a:t>
            </a:r>
            <a:r>
              <a:rPr lang="ar-SA" sz="3200" b="0" dirty="0"/>
              <a:t>الإسلام لا يأمر بذلك بل </a:t>
            </a:r>
            <a:r>
              <a:rPr lang="ar-SA" sz="3200" b="0" dirty="0">
                <a:solidFill>
                  <a:srgbClr val="FF0000"/>
                </a:solidFill>
              </a:rPr>
              <a:t>ينهى عن التفرق </a:t>
            </a:r>
            <a:r>
              <a:rPr lang="ar-SA" sz="3200" b="0" dirty="0" smtClean="0">
                <a:solidFill>
                  <a:srgbClr val="FF0000"/>
                </a:solidFill>
              </a:rPr>
              <a:t> </a:t>
            </a:r>
            <a:r>
              <a:rPr lang="ar-SA" sz="3200" b="0" dirty="0"/>
              <a:t>ويأمر بالحب في الله </a:t>
            </a:r>
            <a:r>
              <a:rPr lang="ar-SA" sz="3200" b="0" dirty="0" smtClean="0"/>
              <a:t>والعمل </a:t>
            </a:r>
            <a:r>
              <a:rPr lang="ar-SA" sz="3200" b="0" dirty="0"/>
              <a:t>لمصلحة الإنسان لنفسه وبغيره واحتساب الأجر عند الله في تحمل المسئولية وفي أدائها ما تفتقده الديمقراطية الغربية. </a:t>
            </a:r>
            <a:endParaRPr lang="ar-SA" sz="3200" b="0" dirty="0" smtClean="0"/>
          </a:p>
          <a:p>
            <a:pPr marL="457200" indent="-457200" algn="just">
              <a:buFont typeface="Wingdings" pitchFamily="2" charset="2"/>
              <a:buChar char="§"/>
            </a:pPr>
            <a:endParaRPr lang="ar-SA" sz="3200" b="0" dirty="0"/>
          </a:p>
        </p:txBody>
      </p:sp>
    </p:spTree>
    <p:extLst>
      <p:ext uri="{BB962C8B-B14F-4D97-AF65-F5344CB8AC3E}">
        <p14:creationId xmlns:p14="http://schemas.microsoft.com/office/powerpoint/2010/main" val="554693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718"/>
            <a:ext cx="8363272" cy="1371600"/>
          </a:xfrm>
        </p:spPr>
        <p:txBody>
          <a:bodyPr>
            <a:normAutofit/>
          </a:bodyPr>
          <a:lstStyle/>
          <a:p>
            <a:pPr algn="ctr"/>
            <a:r>
              <a:rPr lang="ar-SA" sz="4000" b="1" dirty="0"/>
              <a:t>هل المسلمون في حاجة إلى الديمقراطية الغربية؟ </a:t>
            </a:r>
          </a:p>
        </p:txBody>
      </p:sp>
      <p:sp>
        <p:nvSpPr>
          <p:cNvPr id="3" name="عنصر نائب للمحتوى 2"/>
          <p:cNvSpPr>
            <a:spLocks noGrp="1"/>
          </p:cNvSpPr>
          <p:nvPr>
            <p:ph idx="1"/>
          </p:nvPr>
        </p:nvSpPr>
        <p:spPr>
          <a:xfrm>
            <a:off x="107504" y="1772816"/>
            <a:ext cx="8856984" cy="4824536"/>
          </a:xfrm>
        </p:spPr>
        <p:txBody>
          <a:bodyPr>
            <a:noAutofit/>
          </a:bodyPr>
          <a:lstStyle/>
          <a:p>
            <a:pPr marL="457200" indent="-457200" algn="just">
              <a:buFont typeface="Wingdings" pitchFamily="2" charset="2"/>
              <a:buChar char="§"/>
            </a:pPr>
            <a:r>
              <a:rPr lang="ar-SA" sz="3200" b="0" dirty="0" smtClean="0">
                <a:solidFill>
                  <a:srgbClr val="FF0000"/>
                </a:solidFill>
              </a:rPr>
              <a:t>الدول الغربية </a:t>
            </a:r>
            <a:r>
              <a:rPr lang="ar-SA" sz="3200" b="0" dirty="0" smtClean="0"/>
              <a:t>تنادي بالديمقراطية </a:t>
            </a:r>
            <a:r>
              <a:rPr lang="ar-SA" sz="3200" b="0" dirty="0"/>
              <a:t>سلوكا ومنهجا في كل شؤون </a:t>
            </a:r>
            <a:r>
              <a:rPr lang="ar-SA" sz="3200" b="0" dirty="0" smtClean="0"/>
              <a:t>حياتهم.</a:t>
            </a:r>
          </a:p>
          <a:p>
            <a:pPr marL="457200" indent="-457200" algn="just">
              <a:buFont typeface="Wingdings" pitchFamily="2" charset="2"/>
              <a:buChar char="§"/>
            </a:pPr>
            <a:r>
              <a:rPr lang="ar-SA" sz="3200" dirty="0" smtClean="0">
                <a:solidFill>
                  <a:srgbClr val="FF0000"/>
                </a:solidFill>
              </a:rPr>
              <a:t>السبب: </a:t>
            </a:r>
            <a:r>
              <a:rPr lang="ar-SA" sz="3200" b="0" dirty="0" smtClean="0"/>
              <a:t>لأنهم لم </a:t>
            </a:r>
            <a:r>
              <a:rPr lang="ar-SA" sz="3200" b="0" dirty="0"/>
              <a:t>يعرفوا من النظم إلا هذا النظام الذي اكتشفوه </a:t>
            </a:r>
            <a:r>
              <a:rPr lang="ar-SA" sz="3200" b="0" dirty="0" smtClean="0"/>
              <a:t>لعدم </a:t>
            </a:r>
            <a:r>
              <a:rPr lang="ar-SA" sz="3200" b="0" dirty="0"/>
              <a:t>معرفتهم بما هو أفضل منه وهو الشرع </a:t>
            </a:r>
            <a:r>
              <a:rPr lang="ar-SA" sz="3200" b="0" dirty="0" smtClean="0"/>
              <a:t>الحنيف.</a:t>
            </a:r>
          </a:p>
          <a:p>
            <a:pPr marL="514350" indent="-514350" algn="just">
              <a:buFont typeface="+mj-lt"/>
              <a:buAutoNum type="arabicPeriod"/>
            </a:pPr>
            <a:r>
              <a:rPr lang="ar-SA" sz="3200" b="0" dirty="0" smtClean="0"/>
              <a:t> </a:t>
            </a:r>
            <a:r>
              <a:rPr lang="ar-SA" sz="3200" b="0" dirty="0"/>
              <a:t>وإذا كان للغرب والنظم الجاهلية ما يبرر هذا السلوك فإنه لا مبرر لانسياق الكثير من النظم الإسلامية ومن بعض المفكرين من المسلمين إلى اتباع أولئك بعد أن من الله عليهم بأفضل </a:t>
            </a:r>
            <a:r>
              <a:rPr lang="ar-SA" sz="3200" b="0" dirty="0" smtClean="0"/>
              <a:t>دين (أَفَحُكْمَ </a:t>
            </a:r>
            <a:r>
              <a:rPr lang="ar-SA" sz="3200" b="0" dirty="0"/>
              <a:t>الْجَاهِلِيَّةِ يَبْغُونَ وَمَنْ أَحْسَنُ مِنَ اللّهِ حُكْمًا لِّقَوْمٍ </a:t>
            </a:r>
            <a:r>
              <a:rPr lang="ar-SA" sz="3200" b="0" dirty="0" smtClean="0"/>
              <a:t>يُوقِنُونَ)    </a:t>
            </a:r>
            <a:r>
              <a:rPr lang="ar-SA" sz="2400" b="0" dirty="0" smtClean="0"/>
              <a:t>[ </a:t>
            </a:r>
            <a:r>
              <a:rPr lang="ar-SA" sz="2400" b="0" dirty="0"/>
              <a:t>المائدة:50</a:t>
            </a:r>
            <a:r>
              <a:rPr lang="ar-SA" sz="2400" b="0" dirty="0" smtClean="0"/>
              <a:t>]. </a:t>
            </a:r>
            <a:endParaRPr lang="ar-SA" sz="3200" b="0" dirty="0"/>
          </a:p>
        </p:txBody>
      </p:sp>
    </p:spTree>
    <p:extLst>
      <p:ext uri="{BB962C8B-B14F-4D97-AF65-F5344CB8AC3E}">
        <p14:creationId xmlns:p14="http://schemas.microsoft.com/office/powerpoint/2010/main" val="2958946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268760"/>
            <a:ext cx="8640960" cy="4569371"/>
          </a:xfrm>
        </p:spPr>
        <p:txBody>
          <a:bodyPr>
            <a:noAutofit/>
          </a:bodyPr>
          <a:lstStyle/>
          <a:p>
            <a:pPr algn="just"/>
            <a:r>
              <a:rPr lang="ar-SA" sz="2800" dirty="0" smtClean="0"/>
              <a:t>2-إن </a:t>
            </a:r>
            <a:r>
              <a:rPr lang="ar-SA" sz="2800" dirty="0"/>
              <a:t>الشرع الإسلامي يستهوي بعدله ورحمته وشموله حتى أعداء الإسلام فإذا بهم ينساقون إليه </a:t>
            </a:r>
            <a:r>
              <a:rPr lang="ar-SA" sz="2800" dirty="0" smtClean="0"/>
              <a:t>مذعنين، حينما </a:t>
            </a:r>
            <a:r>
              <a:rPr lang="ar-SA" sz="2800" dirty="0"/>
              <a:t>قارنوا بين ما جاء في الإسلام وبين النظم الجاهلية التي تقود البشر من شقاء إلى </a:t>
            </a:r>
            <a:r>
              <a:rPr lang="ar-SA" sz="2800" dirty="0" smtClean="0"/>
              <a:t>شقاء، وهؤلاء </a:t>
            </a:r>
            <a:r>
              <a:rPr lang="ar-SA" sz="2800" dirty="0"/>
              <a:t>حجة على أولئك الهاربين إلى الديمقراطية دون أن يعلموا شيئا عن الإسلام وعن تعاليمه </a:t>
            </a:r>
            <a:r>
              <a:rPr lang="ar-SA" sz="2800" dirty="0" smtClean="0"/>
              <a:t>الشاملة.</a:t>
            </a:r>
          </a:p>
          <a:p>
            <a:pPr algn="just"/>
            <a:r>
              <a:rPr lang="ar-SA" sz="2800" dirty="0" smtClean="0"/>
              <a:t>3- </a:t>
            </a:r>
            <a:r>
              <a:rPr lang="ar-SA" sz="2800" dirty="0"/>
              <a:t>لقد انبهر الكثير من المسلمين ببريق الحضارة الغربية وصناعاتها المادية فظنوا أن ذلك إنما هو بسبب ما عندهم من الأنظمة ولم يفطنوا إلى أن سبب ذلك إنما يعود إلى نشاط </a:t>
            </a:r>
            <a:r>
              <a:rPr lang="ar-SA" sz="2800" dirty="0" smtClean="0"/>
              <a:t>الغرب، والله </a:t>
            </a:r>
            <a:r>
              <a:rPr lang="ar-SA" sz="2800" dirty="0"/>
              <a:t>عز وجل لا يضيع عمل عامل من ذكر أو أنثى فأعطاهم الله من الدنيا على قدر </a:t>
            </a:r>
            <a:r>
              <a:rPr lang="ar-SA" sz="2800" dirty="0" smtClean="0"/>
              <a:t>عزمهم</a:t>
            </a:r>
            <a:endParaRPr lang="ar-SA" sz="2800" dirty="0"/>
          </a:p>
        </p:txBody>
      </p:sp>
    </p:spTree>
    <p:extLst>
      <p:ext uri="{BB962C8B-B14F-4D97-AF65-F5344CB8AC3E}">
        <p14:creationId xmlns:p14="http://schemas.microsoft.com/office/powerpoint/2010/main" val="3390791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404664"/>
            <a:ext cx="8784976" cy="5721499"/>
          </a:xfrm>
        </p:spPr>
        <p:txBody>
          <a:bodyPr>
            <a:normAutofit fontScale="92500" lnSpcReduction="10000"/>
          </a:bodyPr>
          <a:lstStyle/>
          <a:p>
            <a:pPr algn="just"/>
            <a:r>
              <a:rPr lang="ar-SA" sz="3200" dirty="0" smtClean="0">
                <a:solidFill>
                  <a:srgbClr val="002060"/>
                </a:solidFill>
              </a:rPr>
              <a:t>4-  </a:t>
            </a:r>
            <a:r>
              <a:rPr lang="ar-SA" sz="3200" dirty="0">
                <a:solidFill>
                  <a:srgbClr val="002060"/>
                </a:solidFill>
              </a:rPr>
              <a:t>يريدون إحلال الديمقراطية محل </a:t>
            </a:r>
            <a:r>
              <a:rPr lang="ar-SA" sz="3200" dirty="0" smtClean="0">
                <a:solidFill>
                  <a:srgbClr val="002060"/>
                </a:solidFill>
              </a:rPr>
              <a:t>الإسلام </a:t>
            </a:r>
            <a:r>
              <a:rPr lang="ar-SA" sz="3200" dirty="0">
                <a:solidFill>
                  <a:srgbClr val="002060"/>
                </a:solidFill>
              </a:rPr>
              <a:t>والتي قامت من أول أمرها على محاربة الدين وخداع الجماهير للوصول إلى الحكم بأي ثمن يكون </a:t>
            </a:r>
            <a:r>
              <a:rPr lang="ar-SA" sz="3200" dirty="0" smtClean="0">
                <a:solidFill>
                  <a:srgbClr val="002060"/>
                </a:solidFill>
              </a:rPr>
              <a:t>بينما </a:t>
            </a:r>
            <a:r>
              <a:rPr lang="ar-SA" sz="3200" dirty="0">
                <a:solidFill>
                  <a:srgbClr val="002060"/>
                </a:solidFill>
              </a:rPr>
              <a:t>الإسلام لا يجيز الخداع ولا النفاق ولا يجيز الاحتيال على الناس وابتزازهم لا في دينهم ولا في دنياهم بل يعتبر الوصول إلى سدة الحكم أمانة عظيمة </a:t>
            </a:r>
            <a:r>
              <a:rPr lang="ar-SA" sz="3200" dirty="0" smtClean="0">
                <a:solidFill>
                  <a:srgbClr val="002060"/>
                </a:solidFill>
              </a:rPr>
              <a:t>.</a:t>
            </a:r>
          </a:p>
          <a:p>
            <a:pPr algn="just"/>
            <a:r>
              <a:rPr lang="ar-SA" sz="3200" dirty="0">
                <a:solidFill>
                  <a:srgbClr val="002060"/>
                </a:solidFill>
              </a:rPr>
              <a:t>5-إن الحاكم في الإسلام مؤتمن على مصالح المسلمين وليس له أكثر من كونه منفذا لا مشرعا لأن التشريع إنما هو لله عز وجل </a:t>
            </a:r>
            <a:r>
              <a:rPr lang="ar-SA" sz="3200" dirty="0" smtClean="0">
                <a:solidFill>
                  <a:srgbClr val="002060"/>
                </a:solidFill>
              </a:rPr>
              <a:t>وهذا بخلاف </a:t>
            </a:r>
            <a:r>
              <a:rPr lang="ar-SA" sz="3200" dirty="0">
                <a:solidFill>
                  <a:srgbClr val="002060"/>
                </a:solidFill>
              </a:rPr>
              <a:t>الديمقراطية التي يكون الحاكم فيها مشرعا من دون الله تعالى (إِنِ الْحُكْمُ إِلاَّ لِلّهِ أَمَرَ أَلاَّ تَعْبُدُواْ إِلاَّ إِيَّاهُ ذَلِكَ الدِّينُ الْقَيِّمُ وَلَكِنَّ أَكْثَرَ النَّاسِ لاَ يَعْلَمُونَ) [ يوسف:40]. فإذا طبق الشعب والحاكم هذه المفاهيم كانوا صخرة قوية تتحطم عليها كل آمال الحاقدين وأعداء الملة وعاشوا في سعادة ووئام كأنهم أسرة واحدة. </a:t>
            </a:r>
          </a:p>
          <a:p>
            <a:pPr algn="just"/>
            <a:endParaRPr lang="ar-SA" sz="3200" dirty="0"/>
          </a:p>
        </p:txBody>
      </p:sp>
    </p:spTree>
    <p:extLst>
      <p:ext uri="{BB962C8B-B14F-4D97-AF65-F5344CB8AC3E}">
        <p14:creationId xmlns:p14="http://schemas.microsoft.com/office/powerpoint/2010/main" val="1625174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16632"/>
            <a:ext cx="8779024" cy="1080120"/>
          </a:xfrm>
        </p:spPr>
        <p:txBody>
          <a:bodyPr>
            <a:normAutofit/>
          </a:bodyPr>
          <a:lstStyle/>
          <a:p>
            <a:pPr algn="ctr"/>
            <a:r>
              <a:rPr lang="ar-SA" sz="4000" b="1" dirty="0">
                <a:solidFill>
                  <a:schemeClr val="accent5">
                    <a:lumMod val="75000"/>
                  </a:schemeClr>
                </a:solidFill>
              </a:rPr>
              <a:t>الديمقراطية والشورى</a:t>
            </a:r>
          </a:p>
        </p:txBody>
      </p:sp>
      <p:sp>
        <p:nvSpPr>
          <p:cNvPr id="3" name="عنصر نائب للمحتوى 2"/>
          <p:cNvSpPr>
            <a:spLocks noGrp="1"/>
          </p:cNvSpPr>
          <p:nvPr>
            <p:ph idx="1"/>
          </p:nvPr>
        </p:nvSpPr>
        <p:spPr>
          <a:xfrm>
            <a:off x="251520" y="1752600"/>
            <a:ext cx="8640960" cy="4373563"/>
          </a:xfrm>
        </p:spPr>
        <p:txBody>
          <a:bodyPr>
            <a:normAutofit/>
          </a:bodyPr>
          <a:lstStyle/>
          <a:p>
            <a:pPr marL="457200" indent="-457200" algn="just">
              <a:buFont typeface="Wingdings" pitchFamily="2" charset="2"/>
              <a:buChar char="q"/>
            </a:pPr>
            <a:r>
              <a:rPr lang="ar-SA" sz="3200" cap="all" spc="-60" dirty="0">
                <a:solidFill>
                  <a:schemeClr val="accent5">
                    <a:lumMod val="75000"/>
                  </a:schemeClr>
                </a:solidFill>
                <a:latin typeface="+mj-lt"/>
                <a:ea typeface="+mj-ea"/>
                <a:cs typeface="+mj-cs"/>
              </a:rPr>
              <a:t>الشورى: </a:t>
            </a:r>
            <a:r>
              <a:rPr lang="ar-SA" sz="3200" b="0" dirty="0">
                <a:solidFill>
                  <a:srgbClr val="002060"/>
                </a:solidFill>
              </a:rPr>
              <a:t>تتلخص معاني الشورى في أنها محاولة إجماع الآراء حول القضايا المهمة ومعرفة الصحيح منها من مجموع تلك الآراء وقد وردت هذه اللفظة في القرآن الكريم في أكثر من موضع ولجوانب مختلفة فيها الثناء والامتنان والإرشاد</a:t>
            </a:r>
            <a:r>
              <a:rPr lang="ar-SA" sz="3200" b="0" dirty="0" smtClean="0">
                <a:solidFill>
                  <a:srgbClr val="002060"/>
                </a:solidFill>
              </a:rPr>
              <a:t>.</a:t>
            </a:r>
          </a:p>
          <a:p>
            <a:pPr marL="457200" indent="-457200" algn="just">
              <a:buFont typeface="Wingdings" pitchFamily="2" charset="2"/>
              <a:buChar char="q"/>
            </a:pPr>
            <a:r>
              <a:rPr lang="ar-SA" sz="3200" cap="all" spc="-60" dirty="0">
                <a:solidFill>
                  <a:schemeClr val="accent5">
                    <a:lumMod val="75000"/>
                  </a:schemeClr>
                </a:solidFill>
                <a:latin typeface="+mj-lt"/>
                <a:ea typeface="+mj-ea"/>
                <a:cs typeface="+mj-cs"/>
              </a:rPr>
              <a:t>الديمقراطية: </a:t>
            </a:r>
            <a:r>
              <a:rPr lang="ar-SA" sz="3200" b="0" dirty="0" smtClean="0">
                <a:solidFill>
                  <a:srgbClr val="002060"/>
                </a:solidFill>
              </a:rPr>
              <a:t>سلطة </a:t>
            </a:r>
            <a:r>
              <a:rPr lang="ar-SA" sz="3200" b="0" dirty="0">
                <a:solidFill>
                  <a:srgbClr val="002060"/>
                </a:solidFill>
              </a:rPr>
              <a:t>الشعب والمقصود بها بزعمهم حكم الشعب نفسه بنفسه عن طريق اختيار الشعب لحكامه.</a:t>
            </a:r>
          </a:p>
          <a:p>
            <a:pPr marL="457200" indent="-457200" algn="just">
              <a:buFont typeface="Wingdings" pitchFamily="2" charset="2"/>
              <a:buChar char="q"/>
            </a:pPr>
            <a:endParaRPr lang="ar-SA" sz="3200" dirty="0">
              <a:solidFill>
                <a:srgbClr val="002060"/>
              </a:solidFill>
            </a:endParaRPr>
          </a:p>
        </p:txBody>
      </p:sp>
    </p:spTree>
    <p:extLst>
      <p:ext uri="{BB962C8B-B14F-4D97-AF65-F5344CB8AC3E}">
        <p14:creationId xmlns:p14="http://schemas.microsoft.com/office/powerpoint/2010/main" val="1976748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764704"/>
            <a:ext cx="8496944" cy="5361459"/>
          </a:xfrm>
        </p:spPr>
        <p:txBody>
          <a:bodyPr>
            <a:normAutofit/>
          </a:bodyPr>
          <a:lstStyle/>
          <a:p>
            <a:pPr algn="just"/>
            <a:r>
              <a:rPr lang="ar-SA" sz="3200" b="0" dirty="0">
                <a:solidFill>
                  <a:schemeClr val="accent2">
                    <a:lumMod val="50000"/>
                  </a:schemeClr>
                </a:solidFill>
              </a:rPr>
              <a:t>والسؤال الوارد هنا هو هل هذا المفهوم للشورى في القرآن الكريم و في السنة النبوية هو نفسه المفهوم الذي تحمله الديمقراطية؟ وما هو الدافع لكثير من المسلمين القول بأن </a:t>
            </a:r>
            <a:r>
              <a:rPr lang="ar-SA" sz="3200" b="0" dirty="0" smtClean="0">
                <a:solidFill>
                  <a:schemeClr val="accent2">
                    <a:lumMod val="50000"/>
                  </a:schemeClr>
                </a:solidFill>
              </a:rPr>
              <a:t>الشورى </a:t>
            </a:r>
            <a:r>
              <a:rPr lang="ar-SA" sz="3200" b="0" dirty="0">
                <a:solidFill>
                  <a:schemeClr val="accent2">
                    <a:lumMod val="50000"/>
                  </a:schemeClr>
                </a:solidFill>
              </a:rPr>
              <a:t>في الإسلام هي نفس مفهوم الديمقراطية؟ </a:t>
            </a:r>
            <a:endParaRPr lang="ar-SA" sz="3200" b="0" dirty="0" smtClean="0">
              <a:solidFill>
                <a:schemeClr val="accent2">
                  <a:lumMod val="50000"/>
                </a:schemeClr>
              </a:solidFill>
            </a:endParaRPr>
          </a:p>
          <a:p>
            <a:pPr algn="just"/>
            <a:r>
              <a:rPr lang="ar-SA" sz="3200" dirty="0" smtClean="0">
                <a:solidFill>
                  <a:srgbClr val="C00000"/>
                </a:solidFill>
              </a:rPr>
              <a:t>من قالوا لا فرق </a:t>
            </a:r>
            <a:r>
              <a:rPr lang="ar-SA" sz="3200" dirty="0">
                <a:solidFill>
                  <a:srgbClr val="C00000"/>
                </a:solidFill>
              </a:rPr>
              <a:t>بينها وهذا يدل على:</a:t>
            </a:r>
            <a:endParaRPr lang="ar-SA" sz="3200" dirty="0" smtClean="0">
              <a:solidFill>
                <a:srgbClr val="C00000"/>
              </a:solidFill>
            </a:endParaRPr>
          </a:p>
          <a:p>
            <a:pPr algn="just"/>
            <a:r>
              <a:rPr lang="ar-SA" sz="3200" b="0" dirty="0">
                <a:solidFill>
                  <a:schemeClr val="accent2">
                    <a:lumMod val="50000"/>
                  </a:schemeClr>
                </a:solidFill>
              </a:rPr>
              <a:t>1- جهلهم بحقائق الإسلام.</a:t>
            </a:r>
          </a:p>
          <a:p>
            <a:pPr algn="just"/>
            <a:r>
              <a:rPr lang="ar-SA" sz="3200" b="0" dirty="0">
                <a:solidFill>
                  <a:schemeClr val="accent2">
                    <a:lumMod val="50000"/>
                  </a:schemeClr>
                </a:solidFill>
              </a:rPr>
              <a:t>2- جهلهم بما تحمله الديمقراطية من أخطار على الدين وأهله.</a:t>
            </a:r>
          </a:p>
          <a:p>
            <a:pPr algn="just"/>
            <a:r>
              <a:rPr lang="ar-SA" sz="3200" b="0" dirty="0">
                <a:solidFill>
                  <a:schemeClr val="accent2">
                    <a:lumMod val="50000"/>
                  </a:schemeClr>
                </a:solidFill>
              </a:rPr>
              <a:t>3- وما تحمله كذلك من مساوئ في طريقة الديمقراطية في الانتخابات. </a:t>
            </a:r>
          </a:p>
        </p:txBody>
      </p:sp>
    </p:spTree>
    <p:extLst>
      <p:ext uri="{BB962C8B-B14F-4D97-AF65-F5344CB8AC3E}">
        <p14:creationId xmlns:p14="http://schemas.microsoft.com/office/powerpoint/2010/main" val="514792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19256" cy="5976664"/>
          </a:xfrm>
        </p:spPr>
        <p:txBody>
          <a:bodyPr>
            <a:normAutofit/>
          </a:bodyPr>
          <a:lstStyle/>
          <a:p>
            <a:pPr algn="just"/>
            <a:r>
              <a:rPr lang="ar-SA" sz="3600" dirty="0" smtClean="0">
                <a:solidFill>
                  <a:srgbClr val="C00000"/>
                </a:solidFill>
              </a:rPr>
              <a:t>تنبيه: </a:t>
            </a:r>
          </a:p>
          <a:p>
            <a:pPr algn="just"/>
            <a:r>
              <a:rPr lang="ar-SA" sz="3200" b="0" dirty="0" smtClean="0">
                <a:solidFill>
                  <a:srgbClr val="7030A0"/>
                </a:solidFill>
              </a:rPr>
              <a:t>هل </a:t>
            </a:r>
            <a:r>
              <a:rPr lang="ar-SA" sz="3200" b="0" dirty="0">
                <a:solidFill>
                  <a:srgbClr val="7030A0"/>
                </a:solidFill>
              </a:rPr>
              <a:t>ما يظهر من التشابه في بعض الأمور بين الديمقراطية وبين بعض المفاهيم في الإسلام يجعلها في درجة واحدة؟</a:t>
            </a:r>
          </a:p>
          <a:p>
            <a:pPr algn="just"/>
            <a:r>
              <a:rPr lang="ar-SA" sz="3200" dirty="0" smtClean="0">
                <a:solidFill>
                  <a:srgbClr val="C00000"/>
                </a:solidFill>
              </a:rPr>
              <a:t>والجواب:</a:t>
            </a:r>
            <a:r>
              <a:rPr lang="ar-SA" sz="3200" b="0" dirty="0" smtClean="0"/>
              <a:t> </a:t>
            </a:r>
            <a:r>
              <a:rPr lang="ar-SA" sz="3200" b="0" dirty="0" smtClean="0"/>
              <a:t> لا، أن </a:t>
            </a:r>
            <a:r>
              <a:rPr lang="ar-SA" sz="3200" b="0" dirty="0"/>
              <a:t>ما يظهر من التشابه بين النظام الديمقراطي وبين ما جاء به الإسلام في بعض الجوانب، الواقع أن هذا لا يجيز القول بأنه تشابه حقيقي في كل ناحية ولا يعطي الديمقراطية سبيلا إلى الاختلاط بمبادئ الإسلام الناصعة بل هو تشابه ظاهري يصح أن نسمي ما جاءت به الديمقراطية قشور بالنسبة لتعاليم الإسلام أو صدى من بعيد له فلا يجوز القول باستواء المكاسب في الديمقراطية و في الإسلام لبعد حقيقة كل منهما عن الآخر. </a:t>
            </a:r>
          </a:p>
        </p:txBody>
      </p:sp>
    </p:spTree>
    <p:extLst>
      <p:ext uri="{BB962C8B-B14F-4D97-AF65-F5344CB8AC3E}">
        <p14:creationId xmlns:p14="http://schemas.microsoft.com/office/powerpoint/2010/main" val="423025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363272" cy="5976664"/>
          </a:xfrm>
        </p:spPr>
        <p:txBody>
          <a:bodyPr>
            <a:normAutofit/>
          </a:bodyPr>
          <a:lstStyle/>
          <a:p>
            <a:pPr marL="457200" indent="-457200" algn="just">
              <a:buFont typeface="Wingdings" pitchFamily="2" charset="2"/>
              <a:buChar char="v"/>
            </a:pPr>
            <a:r>
              <a:rPr lang="ar-SA" sz="3200" dirty="0" smtClean="0">
                <a:solidFill>
                  <a:srgbClr val="C00000"/>
                </a:solidFill>
              </a:rPr>
              <a:t>أكثر </a:t>
            </a:r>
            <a:r>
              <a:rPr lang="ar-SA" sz="3200" dirty="0">
                <a:solidFill>
                  <a:srgbClr val="C00000"/>
                </a:solidFill>
              </a:rPr>
              <a:t>ما يجتذب الناس إلى الديمقراطية الغربية </a:t>
            </a:r>
            <a:r>
              <a:rPr lang="ar-SA" sz="3200" dirty="0" smtClean="0">
                <a:solidFill>
                  <a:srgbClr val="C00000"/>
                </a:solidFill>
              </a:rPr>
              <a:t>:</a:t>
            </a:r>
          </a:p>
          <a:p>
            <a:pPr marL="457200" indent="-457200" algn="just">
              <a:buFont typeface="Courier New" pitchFamily="49" charset="0"/>
              <a:buChar char="o"/>
            </a:pPr>
            <a:r>
              <a:rPr lang="ar-SA" sz="3200" b="0" dirty="0" smtClean="0"/>
              <a:t> </a:t>
            </a:r>
            <a:r>
              <a:rPr lang="ar-SA" sz="3200" b="0" dirty="0" smtClean="0"/>
              <a:t>الهروب </a:t>
            </a:r>
            <a:r>
              <a:rPr lang="ar-SA" sz="3200" b="0" dirty="0"/>
              <a:t>من أحكام الدين وتكاليفه الشرعية إلى الفوضى الجماهيرية التي يجدون فيها الحرية الفوضوية بكامل </a:t>
            </a:r>
            <a:r>
              <a:rPr lang="ar-SA" sz="3200" b="0" dirty="0" smtClean="0"/>
              <a:t>صورها.</a:t>
            </a:r>
          </a:p>
          <a:p>
            <a:pPr marL="457200" indent="-457200" algn="just">
              <a:buFont typeface="Courier New" pitchFamily="49" charset="0"/>
              <a:buChar char="o"/>
            </a:pPr>
            <a:r>
              <a:rPr lang="ar-SA" sz="3200" b="0" dirty="0" smtClean="0"/>
              <a:t> </a:t>
            </a:r>
            <a:r>
              <a:rPr lang="ar-SA" sz="3200" b="0" dirty="0"/>
              <a:t>وإما بسبب ما تنادي به الديمقراطية من الرجوع إلى الشعب في الأحكام وهؤلاء يحبون هذا الجانب بحجة الحد من سلطان الحاكم وجبروته وهم جادون في ذلك.</a:t>
            </a:r>
          </a:p>
          <a:p>
            <a:pPr algn="just"/>
            <a:r>
              <a:rPr lang="ar-SA" sz="3200" b="0" dirty="0" smtClean="0"/>
              <a:t> </a:t>
            </a:r>
            <a:r>
              <a:rPr lang="ar-SA" sz="3200" dirty="0">
                <a:solidFill>
                  <a:srgbClr val="C00000"/>
                </a:solidFill>
              </a:rPr>
              <a:t>القسم </a:t>
            </a:r>
            <a:r>
              <a:rPr lang="ar-SA" sz="3200" dirty="0" smtClean="0">
                <a:solidFill>
                  <a:srgbClr val="C00000"/>
                </a:solidFill>
              </a:rPr>
              <a:t>الأول: </a:t>
            </a:r>
            <a:r>
              <a:rPr lang="ar-SA" sz="3200" b="0" dirty="0"/>
              <a:t>فهم الغافلون الفوضويون من </a:t>
            </a:r>
            <a:r>
              <a:rPr lang="ar-SA" sz="3200" b="0" dirty="0" smtClean="0"/>
              <a:t>الجهال.</a:t>
            </a:r>
          </a:p>
          <a:p>
            <a:pPr algn="just"/>
            <a:r>
              <a:rPr lang="ar-SA" sz="3200" dirty="0" smtClean="0">
                <a:solidFill>
                  <a:srgbClr val="C00000"/>
                </a:solidFill>
              </a:rPr>
              <a:t>القسم الثاني: </a:t>
            </a:r>
            <a:r>
              <a:rPr lang="ar-SA" sz="3200" b="0" dirty="0"/>
              <a:t>فلعلهم لا يعلمون أن الإسلام لا يجعل الحاكم هو السلطان المطلق دون الرجوع إلى أحد.</a:t>
            </a:r>
          </a:p>
        </p:txBody>
      </p:sp>
    </p:spTree>
    <p:extLst>
      <p:ext uri="{BB962C8B-B14F-4D97-AF65-F5344CB8AC3E}">
        <p14:creationId xmlns:p14="http://schemas.microsoft.com/office/powerpoint/2010/main" val="3145327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718"/>
            <a:ext cx="8147248" cy="828010"/>
          </a:xfrm>
        </p:spPr>
        <p:txBody>
          <a:bodyPr/>
          <a:lstStyle/>
          <a:p>
            <a:pPr algn="ctr"/>
            <a:r>
              <a:rPr lang="ar-SA" b="1" dirty="0">
                <a:solidFill>
                  <a:srgbClr val="0070C0"/>
                </a:solidFill>
              </a:rPr>
              <a:t>وقفات مع النظام الديمقراطي</a:t>
            </a:r>
          </a:p>
        </p:txBody>
      </p:sp>
      <p:sp>
        <p:nvSpPr>
          <p:cNvPr id="3" name="عنصر نائب للمحتوى 2"/>
          <p:cNvSpPr>
            <a:spLocks noGrp="1"/>
          </p:cNvSpPr>
          <p:nvPr>
            <p:ph idx="1"/>
          </p:nvPr>
        </p:nvSpPr>
        <p:spPr>
          <a:xfrm>
            <a:off x="251520" y="1124744"/>
            <a:ext cx="8628112" cy="5544616"/>
          </a:xfrm>
        </p:spPr>
        <p:txBody>
          <a:bodyPr>
            <a:noAutofit/>
          </a:bodyPr>
          <a:lstStyle/>
          <a:p>
            <a:pPr algn="just"/>
            <a:r>
              <a:rPr lang="ar-SA" sz="2800" dirty="0">
                <a:solidFill>
                  <a:srgbClr val="C00000"/>
                </a:solidFill>
              </a:rPr>
              <a:t>الوقفة الأولى: </a:t>
            </a:r>
            <a:r>
              <a:rPr lang="ar-SA" sz="2800" dirty="0">
                <a:solidFill>
                  <a:srgbClr val="002060"/>
                </a:solidFill>
              </a:rPr>
              <a:t>العلاقة بين الديمقراطية والعلمانية</a:t>
            </a:r>
          </a:p>
          <a:p>
            <a:pPr algn="just"/>
            <a:r>
              <a:rPr lang="ar-SA" sz="2800" dirty="0"/>
              <a:t>العلاقة بين الديمقراطية والعلمانية هي علاقة الفرع </a:t>
            </a:r>
            <a:r>
              <a:rPr lang="ar-SA" sz="2800" dirty="0" smtClean="0"/>
              <a:t>بأصله.</a:t>
            </a:r>
          </a:p>
          <a:p>
            <a:pPr algn="just"/>
            <a:r>
              <a:rPr lang="ar-SA" sz="2800" dirty="0" smtClean="0">
                <a:solidFill>
                  <a:srgbClr val="C00000"/>
                </a:solidFill>
              </a:rPr>
              <a:t>فالعلمانية</a:t>
            </a:r>
            <a:r>
              <a:rPr lang="ar-SA" sz="2800" dirty="0" smtClean="0"/>
              <a:t> </a:t>
            </a:r>
            <a:r>
              <a:rPr lang="ar-SA" sz="2800" dirty="0"/>
              <a:t>هي " مذهب من المذاهب الكفرية التي ترمي إلى عزل الدين عن التأثير في الدنيا، فهو مذهب يعمل على قيادة الدنيا في جميع </a:t>
            </a:r>
            <a:r>
              <a:rPr lang="ar-SA" sz="2800" dirty="0" smtClean="0"/>
              <a:t>النواحي، </a:t>
            </a:r>
            <a:r>
              <a:rPr lang="ar-SA" sz="2800" dirty="0"/>
              <a:t>بعيدا عن أوامر الدين ونواهيه " .</a:t>
            </a:r>
          </a:p>
          <a:p>
            <a:pPr algn="just"/>
            <a:r>
              <a:rPr lang="ar-SA" sz="2800" dirty="0">
                <a:solidFill>
                  <a:srgbClr val="C00000"/>
                </a:solidFill>
              </a:rPr>
              <a:t>والديمقراطية</a:t>
            </a:r>
            <a:r>
              <a:rPr lang="ar-SA" sz="2800" dirty="0"/>
              <a:t> تقوم أساسا على إسناد السيادة أو السلطة العليا للأمة أو الشعب وهذا يعني أن الكلمة العليا في جميع النواحي السياسية إنما هي للأمة أو الشعب.</a:t>
            </a:r>
          </a:p>
          <a:p>
            <a:pPr algn="just"/>
            <a:r>
              <a:rPr lang="ar-SA" sz="2800" dirty="0" smtClean="0"/>
              <a:t>وعلى </a:t>
            </a:r>
            <a:r>
              <a:rPr lang="ar-SA" sz="2800" dirty="0"/>
              <a:t>ذلك يمكننا القول: إن الديمقراطية مذهب من المذاهب الفكرية التي ترمي إلى عزل الدين عن التأثير في جميع النواحي السياسية، فالديمقراطية إذن هي التعبير السياسي أو الوجه السياسي </a:t>
            </a:r>
            <a:r>
              <a:rPr lang="ar-SA" sz="2800" dirty="0" smtClean="0"/>
              <a:t>للعلمانية.</a:t>
            </a:r>
            <a:endParaRPr lang="ar-SA" sz="2800" dirty="0"/>
          </a:p>
        </p:txBody>
      </p:sp>
    </p:spTree>
    <p:extLst>
      <p:ext uri="{BB962C8B-B14F-4D97-AF65-F5344CB8AC3E}">
        <p14:creationId xmlns:p14="http://schemas.microsoft.com/office/powerpoint/2010/main" val="3634005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76672"/>
            <a:ext cx="8136904" cy="6120680"/>
          </a:xfrm>
        </p:spPr>
        <p:txBody>
          <a:bodyPr>
            <a:noAutofit/>
          </a:bodyPr>
          <a:lstStyle/>
          <a:p>
            <a:pPr algn="just"/>
            <a:r>
              <a:rPr lang="ar-SA" sz="3200" dirty="0">
                <a:solidFill>
                  <a:srgbClr val="C00000"/>
                </a:solidFill>
              </a:rPr>
              <a:t>الوقفة الثانية: </a:t>
            </a:r>
            <a:r>
              <a:rPr lang="ar-SA" sz="3200" dirty="0">
                <a:solidFill>
                  <a:srgbClr val="002060"/>
                </a:solidFill>
              </a:rPr>
              <a:t>لا ديمقراطية في الإسلام :</a:t>
            </a:r>
          </a:p>
          <a:p>
            <a:pPr algn="just"/>
            <a:r>
              <a:rPr lang="ar-SA" sz="3200" dirty="0" smtClean="0">
                <a:solidFill>
                  <a:srgbClr val="C00000"/>
                </a:solidFill>
              </a:rPr>
              <a:t>حقيقة الديمقراطية</a:t>
            </a:r>
            <a:r>
              <a:rPr lang="ar-SA" sz="3200" dirty="0" smtClean="0"/>
              <a:t>:</a:t>
            </a:r>
          </a:p>
          <a:p>
            <a:pPr marL="457200" indent="-457200" algn="just">
              <a:buFont typeface="Wingdings" pitchFamily="2" charset="2"/>
              <a:buChar char="§"/>
            </a:pPr>
            <a:r>
              <a:rPr lang="ar-SA" sz="3200" dirty="0" smtClean="0"/>
              <a:t>وحقيقة </a:t>
            </a:r>
            <a:r>
              <a:rPr lang="ar-SA" sz="3200" dirty="0"/>
              <a:t>الأصول والأسس الإلحادية التي تنطلق منها </a:t>
            </a:r>
            <a:r>
              <a:rPr lang="ar-SA" sz="3200" dirty="0" smtClean="0"/>
              <a:t>الديمقراطية.</a:t>
            </a:r>
          </a:p>
          <a:p>
            <a:pPr marL="457200" indent="-457200" algn="just">
              <a:buFont typeface="Wingdings" pitchFamily="2" charset="2"/>
              <a:buChar char="§"/>
            </a:pPr>
            <a:r>
              <a:rPr lang="ar-SA" sz="3200" dirty="0" smtClean="0"/>
              <a:t>اشتملت </a:t>
            </a:r>
            <a:r>
              <a:rPr lang="ar-SA" sz="3200" dirty="0"/>
              <a:t>عليه من الكفر الغليظ والشرك بالله العلي الكبير، إذ تبين لنا حقيقة ذلك بكل وضوح </a:t>
            </a:r>
            <a:r>
              <a:rPr lang="ar-SA" sz="3200" dirty="0" smtClean="0"/>
              <a:t>وجلاء.</a:t>
            </a:r>
          </a:p>
          <a:p>
            <a:pPr marL="457200" indent="-457200" algn="just">
              <a:buFont typeface="Wingdings" pitchFamily="2" charset="2"/>
              <a:buChar char="§"/>
            </a:pPr>
            <a:r>
              <a:rPr lang="ar-SA" sz="3200" dirty="0" smtClean="0"/>
              <a:t> </a:t>
            </a:r>
            <a:r>
              <a:rPr lang="ar-SA" sz="3200" dirty="0"/>
              <a:t>يصبح من الأمور المنكرة جدا أن تسمع من يقول: إن " </a:t>
            </a:r>
            <a:r>
              <a:rPr lang="ar-SA" sz="3200" dirty="0">
                <a:solidFill>
                  <a:srgbClr val="C00000"/>
                </a:solidFill>
              </a:rPr>
              <a:t>الديمقراطية من الإسلام </a:t>
            </a:r>
            <a:r>
              <a:rPr lang="ar-SA" sz="3200" dirty="0"/>
              <a:t>" أو إن " </a:t>
            </a:r>
            <a:r>
              <a:rPr lang="ar-SA" sz="3200" dirty="0">
                <a:solidFill>
                  <a:srgbClr val="C00000"/>
                </a:solidFill>
              </a:rPr>
              <a:t>الإسلام نظام ديمقراطي</a:t>
            </a:r>
            <a:r>
              <a:rPr lang="ar-SA" sz="3200" dirty="0"/>
              <a:t>" أو " </a:t>
            </a:r>
            <a:r>
              <a:rPr lang="ar-SA" sz="3200" dirty="0">
                <a:solidFill>
                  <a:srgbClr val="C00000"/>
                </a:solidFill>
              </a:rPr>
              <a:t>الديمقراطية الإسلامية </a:t>
            </a:r>
            <a:r>
              <a:rPr lang="ar-SA" sz="3200" dirty="0"/>
              <a:t>" أو أشباه ذلك من الأسماء الملفقة من كلمة الحق وهي الإسلام، ومن كلمة الباطل وهي الديمقراطية. </a:t>
            </a:r>
          </a:p>
        </p:txBody>
      </p:sp>
    </p:spTree>
    <p:extLst>
      <p:ext uri="{BB962C8B-B14F-4D97-AF65-F5344CB8AC3E}">
        <p14:creationId xmlns:p14="http://schemas.microsoft.com/office/powerpoint/2010/main" val="529189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76672"/>
            <a:ext cx="8435280" cy="5760640"/>
          </a:xfrm>
        </p:spPr>
        <p:txBody>
          <a:bodyPr>
            <a:noAutofit/>
          </a:bodyPr>
          <a:lstStyle/>
          <a:p>
            <a:pPr algn="just"/>
            <a:r>
              <a:rPr lang="ar-SA" sz="2800" dirty="0" smtClean="0">
                <a:solidFill>
                  <a:srgbClr val="C00000"/>
                </a:solidFill>
              </a:rPr>
              <a:t>الوقفة </a:t>
            </a:r>
            <a:r>
              <a:rPr lang="ar-SA" sz="2800" dirty="0">
                <a:solidFill>
                  <a:srgbClr val="C00000"/>
                </a:solidFill>
              </a:rPr>
              <a:t>الثالثة: </a:t>
            </a:r>
            <a:r>
              <a:rPr lang="ar-SA" sz="2800" dirty="0">
                <a:solidFill>
                  <a:srgbClr val="002060"/>
                </a:solidFill>
              </a:rPr>
              <a:t>النظام الديمقراطي باطل شرعا:</a:t>
            </a:r>
          </a:p>
          <a:p>
            <a:pPr marL="457200" indent="-457200" algn="just">
              <a:buFont typeface="Wingdings" pitchFamily="2" charset="2"/>
              <a:buChar char="q"/>
            </a:pPr>
            <a:r>
              <a:rPr lang="ar-SA" sz="2800" dirty="0"/>
              <a:t>والنظام الديمقراطي – بقيامه على </a:t>
            </a:r>
            <a:r>
              <a:rPr lang="ar-SA" sz="2800" dirty="0">
                <a:solidFill>
                  <a:srgbClr val="7030A0"/>
                </a:solidFill>
              </a:rPr>
              <a:t>أسس إلحادية كفرية </a:t>
            </a:r>
            <a:r>
              <a:rPr lang="ar-SA" sz="2800" dirty="0"/>
              <a:t>– </a:t>
            </a:r>
            <a:endParaRPr lang="ar-SA" sz="2800" dirty="0" smtClean="0"/>
          </a:p>
          <a:p>
            <a:pPr marL="457200" indent="-457200" algn="just">
              <a:buFont typeface="Wingdings" pitchFamily="2" charset="2"/>
              <a:buChar char="§"/>
            </a:pPr>
            <a:r>
              <a:rPr lang="ar-SA" sz="2800" dirty="0" smtClean="0"/>
              <a:t>يصبح </a:t>
            </a:r>
            <a:r>
              <a:rPr lang="ar-SA" sz="2800" dirty="0"/>
              <a:t>باطلا </a:t>
            </a:r>
            <a:r>
              <a:rPr lang="ar-SA" sz="2800" dirty="0" smtClean="0">
                <a:solidFill>
                  <a:srgbClr val="7030A0"/>
                </a:solidFill>
              </a:rPr>
              <a:t>شرعا</a:t>
            </a:r>
            <a:r>
              <a:rPr lang="ar-SA" sz="2800" dirty="0" smtClean="0"/>
              <a:t>.</a:t>
            </a:r>
          </a:p>
          <a:p>
            <a:pPr marL="457200" indent="-457200" algn="just">
              <a:buFont typeface="Wingdings" pitchFamily="2" charset="2"/>
              <a:buChar char="§"/>
            </a:pPr>
            <a:r>
              <a:rPr lang="ar-SA" sz="2800" dirty="0" smtClean="0"/>
              <a:t> </a:t>
            </a:r>
            <a:r>
              <a:rPr lang="ar-SA" sz="2800" dirty="0"/>
              <a:t>وتصبح الديار أو البلاد التي تعلوها أحكامه ديارا أو بلادا خالية من الحاكم أو الوالي </a:t>
            </a:r>
            <a:r>
              <a:rPr lang="ar-SA" sz="2800" dirty="0">
                <a:solidFill>
                  <a:srgbClr val="7030A0"/>
                </a:solidFill>
              </a:rPr>
              <a:t>المعترف به شرعا</a:t>
            </a:r>
            <a:r>
              <a:rPr lang="ar-SA" sz="2800" dirty="0"/>
              <a:t>، والذي له على الناس حق الطاعة وحق النصرة، وهذا يترتب عليه:</a:t>
            </a:r>
          </a:p>
          <a:p>
            <a:pPr marL="457200" indent="-457200" algn="just">
              <a:buFont typeface="Wingdings" pitchFamily="2" charset="2"/>
              <a:buChar char="§"/>
            </a:pPr>
            <a:r>
              <a:rPr lang="ar-SA" sz="2800" dirty="0" smtClean="0">
                <a:solidFill>
                  <a:srgbClr val="002060"/>
                </a:solidFill>
              </a:rPr>
              <a:t>السبب: </a:t>
            </a:r>
            <a:r>
              <a:rPr lang="ar-SA" sz="2800" dirty="0" smtClean="0"/>
              <a:t>أنه </a:t>
            </a:r>
            <a:r>
              <a:rPr lang="ar-SA" sz="2800" dirty="0"/>
              <a:t>لا ولاية شرعية للنظام الديمقراطي على المسلمين.</a:t>
            </a:r>
          </a:p>
          <a:p>
            <a:pPr marL="457200" indent="-457200" algn="just">
              <a:buFont typeface="Wingdings" pitchFamily="2" charset="2"/>
              <a:buChar char="§"/>
            </a:pPr>
            <a:r>
              <a:rPr lang="ar-SA" sz="2800" dirty="0"/>
              <a:t>أن علاقة المسلم بهذا النظام هي علاقة </a:t>
            </a:r>
            <a:r>
              <a:rPr lang="ar-SA" sz="2800" dirty="0">
                <a:solidFill>
                  <a:srgbClr val="7030A0"/>
                </a:solidFill>
              </a:rPr>
              <a:t>البراء وليس الولاء</a:t>
            </a:r>
            <a:r>
              <a:rPr lang="ar-SA" sz="2800" dirty="0"/>
              <a:t>.</a:t>
            </a:r>
          </a:p>
          <a:p>
            <a:pPr marL="457200" indent="-457200" algn="just">
              <a:buFont typeface="Wingdings" pitchFamily="2" charset="2"/>
              <a:buChar char="q"/>
            </a:pPr>
            <a:r>
              <a:rPr lang="ar-SA" sz="2800" dirty="0"/>
              <a:t>أن على المسلمين الذين تعلو ديارهم أو بلادهم أحكام </a:t>
            </a:r>
            <a:r>
              <a:rPr lang="ar-SA" sz="2800" dirty="0">
                <a:solidFill>
                  <a:srgbClr val="7030A0"/>
                </a:solidFill>
              </a:rPr>
              <a:t>النظام الديمقراطي،</a:t>
            </a:r>
            <a:r>
              <a:rPr lang="ar-SA" sz="2800" dirty="0"/>
              <a:t> عليهم العمل </a:t>
            </a:r>
            <a:r>
              <a:rPr lang="ar-SA" sz="2800" dirty="0">
                <a:solidFill>
                  <a:srgbClr val="C00000"/>
                </a:solidFill>
              </a:rPr>
              <a:t>لإزالة</a:t>
            </a:r>
            <a:r>
              <a:rPr lang="ar-SA" sz="2800" dirty="0"/>
              <a:t> هذه الأحكام حتى تعلوها أحكام النظام الإسلامي. </a:t>
            </a:r>
          </a:p>
        </p:txBody>
      </p:sp>
    </p:spTree>
    <p:extLst>
      <p:ext uri="{BB962C8B-B14F-4D97-AF65-F5344CB8AC3E}">
        <p14:creationId xmlns:p14="http://schemas.microsoft.com/office/powerpoint/2010/main" val="31574494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19256" cy="5361459"/>
          </a:xfrm>
        </p:spPr>
        <p:txBody>
          <a:bodyPr>
            <a:noAutofit/>
          </a:bodyPr>
          <a:lstStyle/>
          <a:p>
            <a:pPr algn="just"/>
            <a:r>
              <a:rPr lang="ar-SA" sz="2800" dirty="0">
                <a:solidFill>
                  <a:srgbClr val="C00000"/>
                </a:solidFill>
              </a:rPr>
              <a:t>الوقفة السابعة: </a:t>
            </a:r>
            <a:r>
              <a:rPr lang="ar-SA" sz="2800" dirty="0">
                <a:solidFill>
                  <a:srgbClr val="002060"/>
                </a:solidFill>
              </a:rPr>
              <a:t>وسائل الديمقراطيين والعلمانيين وغيرهم في محاربة النظام الإسلامي:</a:t>
            </a:r>
          </a:p>
          <a:p>
            <a:pPr marL="457200" indent="-457200" algn="just">
              <a:buFont typeface="Wingdings" pitchFamily="2" charset="2"/>
              <a:buChar char="§"/>
            </a:pPr>
            <a:r>
              <a:rPr lang="ar-SA" sz="2800" dirty="0"/>
              <a:t>للديمقراطيين والعلمانيين وغيرهم من أعداء الإسلام وسائل متعددة في محاربة النظام السياسي الإسلامي نظام " </a:t>
            </a:r>
            <a:r>
              <a:rPr lang="ar-SA" sz="2800" dirty="0">
                <a:solidFill>
                  <a:srgbClr val="7030A0"/>
                </a:solidFill>
              </a:rPr>
              <a:t>الخلافة</a:t>
            </a:r>
            <a:r>
              <a:rPr lang="ar-SA" sz="2800" dirty="0"/>
              <a:t> </a:t>
            </a:r>
            <a:r>
              <a:rPr lang="ar-SA" sz="2800" dirty="0" smtClean="0"/>
              <a:t>".</a:t>
            </a:r>
          </a:p>
          <a:p>
            <a:pPr marL="457200" indent="-457200" algn="just">
              <a:buFont typeface="Wingdings" pitchFamily="2" charset="2"/>
              <a:buChar char="§"/>
            </a:pPr>
            <a:r>
              <a:rPr lang="ar-SA" sz="2800" dirty="0" smtClean="0"/>
              <a:t> </a:t>
            </a:r>
            <a:r>
              <a:rPr lang="ar-SA" sz="2800" dirty="0"/>
              <a:t>وهذه الوسائل " تختلف " من بلد إلى بلد ومن زمان إلى زمان آخر بحسب وعي الشعوب المسلمة وفهمها لدينها ولنظامه السياسي، وبحسب قوة أو ضعف الصحوة الإسلامية فيه، فعلى حين تكون الحرب سافرة في البلاد التي يقل فيها وعي شعوبها بدينهم، أو تكون الصحوة فيها صحوة ضعيفة أو جزئية غير شاملة، تكون الحرب خفية أو غير صريحة في البلاد ذات الوعي القوي أو التي فيها صحوة قوية شاملة غير </a:t>
            </a:r>
            <a:r>
              <a:rPr lang="ar-SA" sz="2800" dirty="0" smtClean="0"/>
              <a:t>جزئية.</a:t>
            </a:r>
            <a:endParaRPr lang="ar-SA" sz="2800" dirty="0"/>
          </a:p>
        </p:txBody>
      </p:sp>
    </p:spTree>
    <p:extLst>
      <p:ext uri="{BB962C8B-B14F-4D97-AF65-F5344CB8AC3E}">
        <p14:creationId xmlns:p14="http://schemas.microsoft.com/office/powerpoint/2010/main" val="3809162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712968" cy="6336704"/>
          </a:xfrm>
        </p:spPr>
        <p:txBody>
          <a:bodyPr>
            <a:noAutofit/>
          </a:bodyPr>
          <a:lstStyle/>
          <a:p>
            <a:pPr algn="just"/>
            <a:r>
              <a:rPr lang="ar-SA" sz="2800" dirty="0" smtClean="0">
                <a:solidFill>
                  <a:srgbClr val="C00000"/>
                </a:solidFill>
              </a:rPr>
              <a:t>الوقفة </a:t>
            </a:r>
            <a:r>
              <a:rPr lang="ar-SA" sz="2800" dirty="0">
                <a:solidFill>
                  <a:srgbClr val="C00000"/>
                </a:solidFill>
              </a:rPr>
              <a:t>الثامنة: </a:t>
            </a:r>
            <a:r>
              <a:rPr lang="ar-SA" sz="2800" dirty="0">
                <a:solidFill>
                  <a:srgbClr val="002060"/>
                </a:solidFill>
              </a:rPr>
              <a:t>وسائل الديمقراطية في إقناع المسلمين بالنظام الديمقراطي:</a:t>
            </a:r>
          </a:p>
          <a:p>
            <a:pPr algn="just"/>
            <a:r>
              <a:rPr lang="ar-SA" sz="2800" dirty="0" smtClean="0"/>
              <a:t>وسائل </a:t>
            </a:r>
            <a:r>
              <a:rPr lang="ar-SA" sz="2800" dirty="0"/>
              <a:t>كثيرة لمحاولة التمكين للنظام الديمقراطي في الدول الإسلامية وذلك للحيلولة دون رجوع النظام الإسلامي مرة أخرى إلى بلاد المسلمين.</a:t>
            </a:r>
          </a:p>
          <a:p>
            <a:pPr algn="just"/>
            <a:r>
              <a:rPr lang="ar-SA" sz="2800" dirty="0">
                <a:solidFill>
                  <a:srgbClr val="C00000"/>
                </a:solidFill>
              </a:rPr>
              <a:t>من هذه الوسائل:</a:t>
            </a:r>
          </a:p>
          <a:p>
            <a:pPr marL="457200" indent="-457200" algn="just">
              <a:buAutoNum type="arabicParenR"/>
            </a:pPr>
            <a:r>
              <a:rPr lang="ar-SA" sz="2800" dirty="0" smtClean="0">
                <a:solidFill>
                  <a:srgbClr val="002060"/>
                </a:solidFill>
              </a:rPr>
              <a:t>محاربة </a:t>
            </a:r>
            <a:r>
              <a:rPr lang="ar-SA" sz="2800" dirty="0">
                <a:solidFill>
                  <a:srgbClr val="002060"/>
                </a:solidFill>
              </a:rPr>
              <a:t>النظام الإسلامي</a:t>
            </a:r>
            <a:r>
              <a:rPr lang="ar-SA" sz="2800" dirty="0" smtClean="0">
                <a:solidFill>
                  <a:srgbClr val="002060"/>
                </a:solidFill>
              </a:rPr>
              <a:t>: </a:t>
            </a:r>
            <a:r>
              <a:rPr lang="ar-SA" sz="2800" dirty="0"/>
              <a:t>النظام الإسلامي هو الأقرب إلى قلوب المسلمين من كل ما عداه من الأنظمة، فلا يمكن أن يتم التمكين إذن لأي نظام يخالفه إلا بالهجوم على النظام </a:t>
            </a:r>
            <a:r>
              <a:rPr lang="ar-SA" sz="2800" dirty="0" smtClean="0"/>
              <a:t>الإسلامي، </a:t>
            </a:r>
            <a:r>
              <a:rPr lang="ar-SA" sz="2800" dirty="0"/>
              <a:t>حتى يفقد المسلمون ثقتهم فيه، وبالتالي يسهل إقناعهم بما يخالفه من الأنظمة ومن هنا كانت حربهم للنظام الإسلامي حربا شرسة، استخدموا فيها كل أساليب الغش </a:t>
            </a:r>
            <a:r>
              <a:rPr lang="ar-SA" sz="2800" dirty="0" smtClean="0"/>
              <a:t>والخداع، </a:t>
            </a:r>
            <a:r>
              <a:rPr lang="ar-SA" sz="2800" dirty="0"/>
              <a:t>ولكن الله غالب على أمره: يُرِيدُونَ لِيُطْفِؤُوا نُورَ اللَّهِ بِأَفْوَاهِهِمْ وَاللَّهُ مُتِمُّ نُورِهِ وَلَوْ كَرِهَ الْكَافِرُونَ [الصف:8].</a:t>
            </a:r>
          </a:p>
          <a:p>
            <a:pPr algn="just"/>
            <a:r>
              <a:rPr lang="ar-SA" sz="2800" dirty="0"/>
              <a:t>2) </a:t>
            </a:r>
            <a:r>
              <a:rPr lang="ar-SA" sz="2800" dirty="0">
                <a:solidFill>
                  <a:srgbClr val="002060"/>
                </a:solidFill>
              </a:rPr>
              <a:t>الدعاية المكثفة للنظام الديمقراطي </a:t>
            </a:r>
            <a:r>
              <a:rPr lang="ar-SA" sz="2800" dirty="0"/>
              <a:t>وتصويره على أنه النظام الوحيد الذي يكفل للشعوب ممارسة حريتها بدون </a:t>
            </a:r>
            <a:r>
              <a:rPr lang="ar-SA" sz="2800" dirty="0" smtClean="0"/>
              <a:t>قيود.</a:t>
            </a:r>
            <a:endParaRPr lang="ar-SA" sz="2800" dirty="0"/>
          </a:p>
        </p:txBody>
      </p:sp>
    </p:spTree>
    <p:extLst>
      <p:ext uri="{BB962C8B-B14F-4D97-AF65-F5344CB8AC3E}">
        <p14:creationId xmlns:p14="http://schemas.microsoft.com/office/powerpoint/2010/main" val="40296923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88640"/>
            <a:ext cx="8712968" cy="864096"/>
          </a:xfrm>
        </p:spPr>
        <p:txBody>
          <a:bodyPr>
            <a:normAutofit/>
          </a:bodyPr>
          <a:lstStyle/>
          <a:p>
            <a:pPr algn="ctr"/>
            <a:r>
              <a:rPr lang="ar-SA" b="1" dirty="0"/>
              <a:t>مثالب الديمقراطية في الحقوق والحريات </a:t>
            </a:r>
          </a:p>
        </p:txBody>
      </p:sp>
      <p:sp>
        <p:nvSpPr>
          <p:cNvPr id="3" name="عنصر نائب للمحتوى 2"/>
          <p:cNvSpPr>
            <a:spLocks noGrp="1"/>
          </p:cNvSpPr>
          <p:nvPr>
            <p:ph idx="1"/>
          </p:nvPr>
        </p:nvSpPr>
        <p:spPr>
          <a:xfrm>
            <a:off x="539552" y="1772816"/>
            <a:ext cx="7992888" cy="4209331"/>
          </a:xfrm>
        </p:spPr>
        <p:txBody>
          <a:bodyPr>
            <a:normAutofit/>
          </a:bodyPr>
          <a:lstStyle/>
          <a:p>
            <a:pPr algn="just"/>
            <a:r>
              <a:rPr lang="ar-SA" sz="2800" dirty="0">
                <a:solidFill>
                  <a:srgbClr val="002060"/>
                </a:solidFill>
              </a:rPr>
              <a:t>للديمقراطية مثالب كثيرة، منها ما يلي :</a:t>
            </a:r>
          </a:p>
          <a:p>
            <a:pPr algn="just"/>
            <a:r>
              <a:rPr lang="ar-SA" sz="2800" dirty="0">
                <a:solidFill>
                  <a:srgbClr val="C00000"/>
                </a:solidFill>
              </a:rPr>
              <a:t>أولاً: </a:t>
            </a:r>
            <a:r>
              <a:rPr lang="ar-SA" sz="2800" dirty="0"/>
              <a:t>لا تنظر الديمقراطية إلى حقوق الله على عباده، ولا تنظر بعدل إلى الحقوق العامة، وحقوق المجتمع على الأفراد فهي منحازة بإسراف لجانب الفرد وإطلاق حريته.</a:t>
            </a:r>
          </a:p>
          <a:p>
            <a:pPr algn="just"/>
            <a:endParaRPr lang="ar-SA" sz="900" dirty="0">
              <a:solidFill>
                <a:srgbClr val="C00000"/>
              </a:solidFill>
            </a:endParaRPr>
          </a:p>
          <a:p>
            <a:pPr algn="just"/>
            <a:r>
              <a:rPr lang="ar-SA" sz="2800" dirty="0">
                <a:solidFill>
                  <a:srgbClr val="C00000"/>
                </a:solidFill>
              </a:rPr>
              <a:t>ثانياً: </a:t>
            </a:r>
            <a:r>
              <a:rPr lang="ar-SA" sz="2800" dirty="0"/>
              <a:t>تخضع الديمقراطية لدى وضع الدستور والقوانين والنظم لأهواء أعضاء المجالس النيابية، واللجان التي تفوض في وضعها، أو وضع مشروعاتها</a:t>
            </a:r>
            <a:r>
              <a:rPr lang="ar-SA" sz="2800" dirty="0" smtClean="0"/>
              <a:t>.</a:t>
            </a:r>
          </a:p>
          <a:p>
            <a:pPr algn="just"/>
            <a:endParaRPr lang="ar-SA" sz="2400" dirty="0"/>
          </a:p>
        </p:txBody>
      </p:sp>
    </p:spTree>
    <p:extLst>
      <p:ext uri="{BB962C8B-B14F-4D97-AF65-F5344CB8AC3E}">
        <p14:creationId xmlns:p14="http://schemas.microsoft.com/office/powerpoint/2010/main" val="1823309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124744"/>
            <a:ext cx="8507288" cy="4968552"/>
          </a:xfrm>
        </p:spPr>
        <p:txBody>
          <a:bodyPr>
            <a:normAutofit/>
          </a:bodyPr>
          <a:lstStyle/>
          <a:p>
            <a:pPr algn="just"/>
            <a:r>
              <a:rPr lang="ar-SA" sz="2800" dirty="0">
                <a:solidFill>
                  <a:srgbClr val="C00000"/>
                </a:solidFill>
              </a:rPr>
              <a:t>ثالثاً: </a:t>
            </a:r>
            <a:r>
              <a:rPr lang="ar-SA" sz="2800" dirty="0"/>
              <a:t>إن الديمقراطية باعتبارها تنادي بأن الدين لله والوطن للجميع.</a:t>
            </a:r>
          </a:p>
          <a:p>
            <a:pPr marL="457200" indent="-457200" algn="just">
              <a:buFont typeface="Arial" pitchFamily="34" charset="0"/>
              <a:buChar char="•"/>
            </a:pPr>
            <a:r>
              <a:rPr lang="ar-SA" sz="2800" dirty="0"/>
              <a:t> وأن شأن الأقليات في الدولة كشأن الأكثرية في الحقوق والواجبات.</a:t>
            </a:r>
          </a:p>
          <a:p>
            <a:pPr marL="457200" indent="-457200" algn="just">
              <a:buFont typeface="Arial" pitchFamily="34" charset="0"/>
              <a:buChar char="•"/>
            </a:pPr>
            <a:r>
              <a:rPr lang="ar-SA" sz="2800" dirty="0"/>
              <a:t> تمكن الأقليات من التكاتف والتناصر، لاستغلال الوضع الديمقراطي، ضد الأكثرية ومبادئها وعقائدها ودينها. </a:t>
            </a:r>
          </a:p>
          <a:p>
            <a:pPr marL="457200" indent="-457200" algn="just">
              <a:buFont typeface="Arial" pitchFamily="34" charset="0"/>
              <a:buChar char="•"/>
            </a:pPr>
            <a:r>
              <a:rPr lang="ar-SA" sz="2800" dirty="0"/>
              <a:t>وتمكنها أيضاً من التسلل إلى مراكز القوة في البلاد، ثم إلى طرد عناصر الأكثرية رويداً رويداً من هذه المراكز.</a:t>
            </a:r>
          </a:p>
          <a:p>
            <a:pPr marL="457200" indent="-457200" algn="just">
              <a:buFont typeface="Arial" pitchFamily="34" charset="0"/>
              <a:buChar char="•"/>
            </a:pPr>
            <a:r>
              <a:rPr lang="ar-SA" sz="2800" dirty="0"/>
              <a:t>وتصحو الأكثرية لتجد نفسها محكومة حكماً ديكتاتورياً ثورياً من قبلها، مع أنها لم تصل إلى السلطة إلا عن طريق الديمقراطية.</a:t>
            </a:r>
          </a:p>
          <a:p>
            <a:endParaRPr lang="ar-SA" sz="2800" dirty="0"/>
          </a:p>
        </p:txBody>
      </p:sp>
    </p:spTree>
    <p:extLst>
      <p:ext uri="{BB962C8B-B14F-4D97-AF65-F5344CB8AC3E}">
        <p14:creationId xmlns:p14="http://schemas.microsoft.com/office/powerpoint/2010/main" val="16516994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548680"/>
            <a:ext cx="8280920" cy="5976664"/>
          </a:xfrm>
        </p:spPr>
        <p:txBody>
          <a:bodyPr>
            <a:noAutofit/>
          </a:bodyPr>
          <a:lstStyle/>
          <a:p>
            <a:pPr algn="just"/>
            <a:r>
              <a:rPr lang="ar-SA" sz="3200" dirty="0">
                <a:solidFill>
                  <a:srgbClr val="C00000"/>
                </a:solidFill>
              </a:rPr>
              <a:t>رابعاً: </a:t>
            </a:r>
            <a:r>
              <a:rPr lang="ar-SA" sz="2800" dirty="0"/>
              <a:t>الديمقراطية وفق مبادئها المعلنة حقل خصيب جداً، لتنمية أنواع </a:t>
            </a:r>
            <a:r>
              <a:rPr lang="ar-SA" sz="2800" dirty="0" smtClean="0"/>
              <a:t>الكذب وتفريق </a:t>
            </a:r>
            <a:r>
              <a:rPr lang="ar-SA" sz="2800" dirty="0"/>
              <a:t>الصفوف ونشر المذاهب والآراء الضالة الفاسدة المفسدة، إلى سائر مجمع الرذائل الخلقية الفردية والجماعية. لتتخذ هذه الرذائل </a:t>
            </a:r>
            <a:r>
              <a:rPr lang="ar-SA" sz="2800" dirty="0" smtClean="0"/>
              <a:t>وسائل، </a:t>
            </a:r>
            <a:r>
              <a:rPr lang="ar-SA" sz="2800" dirty="0"/>
              <a:t>حتى يستأثروا بكل السلطات في البلاد، وكل خيراتها وثوراتها وحتى يتمكنوا من مطاردة الدين وأنصاره وحماته والمتمسكين به، وإماتة الحق والخير والفضيلة.</a:t>
            </a:r>
          </a:p>
          <a:p>
            <a:pPr algn="just"/>
            <a:endParaRPr lang="ar-SA" sz="800" dirty="0"/>
          </a:p>
          <a:p>
            <a:pPr algn="just"/>
            <a:r>
              <a:rPr lang="ar-SA" sz="3200" dirty="0">
                <a:solidFill>
                  <a:srgbClr val="C00000"/>
                </a:solidFill>
              </a:rPr>
              <a:t>خامساً: </a:t>
            </a:r>
            <a:r>
              <a:rPr lang="ar-SA" sz="2800" dirty="0"/>
              <a:t>الحريات الشخصية في الديمقراطية حريات مسرفة، تفضي إلى شرور كثيرة وانتشار فواحش خطيرة في المجتمع </a:t>
            </a:r>
            <a:r>
              <a:rPr lang="ar-SA" sz="2800" dirty="0" smtClean="0"/>
              <a:t>.</a:t>
            </a:r>
          </a:p>
          <a:p>
            <a:pPr algn="just"/>
            <a:r>
              <a:rPr lang="ar-SA" sz="3200" dirty="0">
                <a:solidFill>
                  <a:srgbClr val="C00000"/>
                </a:solidFill>
              </a:rPr>
              <a:t>سادساً: </a:t>
            </a:r>
            <a:r>
              <a:rPr lang="ar-SA" sz="2800" dirty="0"/>
              <a:t>الحريات الاقتصادية في الديمقراطية حريات مسرفة، تفضي إلى عدوان المحتالين على حقوق الشرفاء ونشر الاستغلال والاحتكار، </a:t>
            </a:r>
            <a:r>
              <a:rPr lang="ar-SA" sz="2800" dirty="0" smtClean="0"/>
              <a:t>ومستغلي </a:t>
            </a:r>
            <a:r>
              <a:rPr lang="ar-SA" sz="2800" dirty="0"/>
              <a:t>السلطة الإدارية أو العسكرية من تحقيق مكاسب مالية وفيرة بالظلم والعدوان </a:t>
            </a:r>
            <a:r>
              <a:rPr lang="ar-SA" sz="2800" dirty="0" smtClean="0"/>
              <a:t>.</a:t>
            </a:r>
            <a:endParaRPr lang="ar-SA" sz="2800" dirty="0"/>
          </a:p>
        </p:txBody>
      </p:sp>
    </p:spTree>
    <p:extLst>
      <p:ext uri="{BB962C8B-B14F-4D97-AF65-F5344CB8AC3E}">
        <p14:creationId xmlns:p14="http://schemas.microsoft.com/office/powerpoint/2010/main" val="19060280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3"/>
            <a:ext cx="8291264" cy="5040560"/>
          </a:xfrm>
        </p:spPr>
        <p:txBody>
          <a:bodyPr>
            <a:normAutofit/>
          </a:bodyPr>
          <a:lstStyle/>
          <a:p>
            <a:r>
              <a:rPr lang="ar-SA" sz="3200" dirty="0" smtClean="0">
                <a:solidFill>
                  <a:srgbClr val="C00000"/>
                </a:solidFill>
              </a:rPr>
              <a:t>سابعاً</a:t>
            </a:r>
            <a:r>
              <a:rPr lang="ar-SA" sz="3200" dirty="0">
                <a:solidFill>
                  <a:srgbClr val="C00000"/>
                </a:solidFill>
              </a:rPr>
              <a:t>: </a:t>
            </a:r>
            <a:r>
              <a:rPr lang="ar-SA" sz="2800" dirty="0"/>
              <a:t>حق كل مواطن في المساواة السياسية في الحكم، دون شرط الإسلام والعدالة الشرعية والأهلية للمشاركة في الرأي أو المساهمة في الاقتراع أو الانتخاب والاختيار، يفضي إلى نسف دعائم الدولة الإسلامية، وجعلها علمانية غير دينية، أو تمكين الأرذال من اعتلاء سلطة الحكم، وتحويل الدولة إلى دولة فساد وإفساد، وفسق وفجور، وفحش في الأقوال والأعمال، وشر كبير</a:t>
            </a:r>
            <a:r>
              <a:rPr lang="ar-SA" sz="2800" dirty="0" smtClean="0"/>
              <a:t>.</a:t>
            </a:r>
            <a:endParaRPr lang="ar-SA" sz="2800" dirty="0"/>
          </a:p>
          <a:p>
            <a:endParaRPr lang="ar-SA" sz="800" dirty="0"/>
          </a:p>
          <a:p>
            <a:r>
              <a:rPr lang="ar-SA" sz="3200" dirty="0">
                <a:solidFill>
                  <a:srgbClr val="C00000"/>
                </a:solidFill>
              </a:rPr>
              <a:t>ثامناً : </a:t>
            </a:r>
            <a:r>
              <a:rPr lang="ar-SA" sz="2800" dirty="0"/>
              <a:t>حق الفرد في ترشيح نفسه للحكم في الديمقراطية، يجعل طلاب مغانم الحكم يتنافسون عليه، ويتقاتلون من أجله، ويسلكون مسالك كثيرة غير شريفة للوصول إليه، ويبذلون أموالاً طائلة، أملاً بأن يعوضوها أضعافاً مضاعفة، متى ظفروا بالحكم.</a:t>
            </a:r>
          </a:p>
        </p:txBody>
      </p:sp>
    </p:spTree>
    <p:extLst>
      <p:ext uri="{BB962C8B-B14F-4D97-AF65-F5344CB8AC3E}">
        <p14:creationId xmlns:p14="http://schemas.microsoft.com/office/powerpoint/2010/main" val="4684437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ساسية">
  <a:themeElements>
    <a:clrScheme name="أساسية">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أساسية">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ساسية">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872</TotalTime>
  <Words>2042</Words>
  <Application>Microsoft Office PowerPoint</Application>
  <PresentationFormat>عرض على الشاشة (3:4)‏</PresentationFormat>
  <Paragraphs>91</Paragraphs>
  <Slides>23</Slides>
  <Notes>0</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أساسية</vt:lpstr>
      <vt:lpstr>الديمقراطية </vt:lpstr>
      <vt:lpstr>معنى الديمقراطية </vt:lpstr>
      <vt:lpstr>ثانيا: الحكم على الديمقراطية</vt:lpstr>
      <vt:lpstr>عرض تقديمي في PowerPoint</vt:lpstr>
      <vt:lpstr>عرض تقديمي في PowerPoint</vt:lpstr>
      <vt:lpstr>عرض تقديمي في PowerPoint</vt:lpstr>
      <vt:lpstr>عرض تقديمي في PowerPoint</vt:lpstr>
      <vt:lpstr>هل المسلمون في حاجة إلى الديمقراطية الغربية؟ </vt:lpstr>
      <vt:lpstr>عرض تقديمي في PowerPoint</vt:lpstr>
      <vt:lpstr>عرض تقديمي في PowerPoint</vt:lpstr>
      <vt:lpstr>الديمقراطية والشورى</vt:lpstr>
      <vt:lpstr>عرض تقديمي في PowerPoint</vt:lpstr>
      <vt:lpstr>عرض تقديمي في PowerPoint</vt:lpstr>
      <vt:lpstr>عرض تقديمي في PowerPoint</vt:lpstr>
      <vt:lpstr>وقفات مع النظام الديمقراطي</vt:lpstr>
      <vt:lpstr>عرض تقديمي في PowerPoint</vt:lpstr>
      <vt:lpstr>عرض تقديمي في PowerPoint</vt:lpstr>
      <vt:lpstr>عرض تقديمي في PowerPoint</vt:lpstr>
      <vt:lpstr>عرض تقديمي في PowerPoint</vt:lpstr>
      <vt:lpstr>مثالب الديمقراطية في الحقوق والحريات </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ebtihaj altyb eneel</dc:creator>
  <cp:lastModifiedBy>ebtihaj altyb eneel</cp:lastModifiedBy>
  <cp:revision>32</cp:revision>
  <dcterms:created xsi:type="dcterms:W3CDTF">2013-11-27T01:11:22Z</dcterms:created>
  <dcterms:modified xsi:type="dcterms:W3CDTF">2014-12-06T12:17:14Z</dcterms:modified>
</cp:coreProperties>
</file>