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6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37" d="100"/>
          <a:sy n="37" d="100"/>
        </p:scale>
        <p:origin x="-140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2"/>
      </p:bgRef>
    </p:bg>
    <p:spTree>
      <p:nvGrpSpPr>
        <p:cNvPr id="1" name=""/>
        <p:cNvGrpSpPr/>
        <p:nvPr/>
      </p:nvGrpSpPr>
      <p:grpSpPr>
        <a:xfrm>
          <a:off x="0" y="0"/>
          <a:ext cx="0" cy="0"/>
          <a:chOff x="0" y="0"/>
          <a:chExt cx="0" cy="0"/>
        </a:xfrm>
      </p:grpSpPr>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مستطيل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مستطيل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مستطيل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عنوان فرعي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fld id="{139134B3-3BAB-44B1-9148-3E903122B017}" type="datetimeFigureOut">
              <a:rPr lang="ar-SA" smtClean="0"/>
              <a:pPr/>
              <a:t>13/11/35</a:t>
            </a:fld>
            <a:endParaRPr lang="ar-SA" dirty="0"/>
          </a:p>
        </p:txBody>
      </p:sp>
      <p:sp>
        <p:nvSpPr>
          <p:cNvPr id="17" name="عنصر نائب للتذييل 16"/>
          <p:cNvSpPr>
            <a:spLocks noGrp="1"/>
          </p:cNvSpPr>
          <p:nvPr>
            <p:ph type="ftr" sz="quarter" idx="11"/>
          </p:nvPr>
        </p:nvSpPr>
        <p:spPr/>
        <p:txBody>
          <a:bodyPr/>
          <a:lstStyle/>
          <a:p>
            <a:endParaRPr lang="ar-SA" dirty="0"/>
          </a:p>
        </p:txBody>
      </p:sp>
      <p:sp>
        <p:nvSpPr>
          <p:cNvPr id="7" name="رابط مستقيم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مستطيل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شكل بيضاوي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شكل بيضاوي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A0D1291-8D85-46DA-8B83-C8A12C6FC859}" type="slidenum">
              <a:rPr lang="ar-SA" smtClean="0"/>
              <a:pPr/>
              <a:t>‹#›</a:t>
            </a:fld>
            <a:endParaRPr lang="ar-SA" dirty="0"/>
          </a:p>
        </p:txBody>
      </p:sp>
      <p:sp>
        <p:nvSpPr>
          <p:cNvPr id="8" name="عنوان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solidFill>
                  <a:schemeClr val="accent3">
                    <a:shade val="75000"/>
                  </a:schemeClr>
                </a:solidFill>
              </a:defRPr>
            </a:lvl1p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139134B3-3BAB-44B1-9148-3E903122B017}" type="datetimeFigureOut">
              <a:rPr lang="ar-SA" smtClean="0"/>
              <a:pPr/>
              <a:t>13/11/35</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a:xfrm>
            <a:off x="4361688" y="1026372"/>
            <a:ext cx="457200" cy="441325"/>
          </a:xfrm>
        </p:spPr>
        <p:txBody>
          <a:bodyPr/>
          <a:lstStyle/>
          <a:p>
            <a:fld id="{4A0D1291-8D85-46DA-8B83-C8A12C6FC859}" type="slidenum">
              <a:rPr lang="ar-SA" smtClean="0"/>
              <a:pPr/>
              <a:t>‹#›</a:t>
            </a:fld>
            <a:endParaRPr lang="ar-SA" dirty="0"/>
          </a:p>
        </p:txBody>
      </p:sp>
      <p:sp>
        <p:nvSpPr>
          <p:cNvPr id="8" name="عنصر نائب للمحتوى 7"/>
          <p:cNvSpPr>
            <a:spLocks noGrp="1"/>
          </p:cNvSpPr>
          <p:nvPr>
            <p:ph sz="quarter" idx="1"/>
          </p:nvPr>
        </p:nvSpPr>
        <p:spPr>
          <a:xfrm>
            <a:off x="301752" y="1527048"/>
            <a:ext cx="850392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مستطيل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مستطيل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مستطيل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مستطيل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عنصر نائب للنص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3" name="مستطيل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مستطيل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عنصر نائب للتذييل 4"/>
          <p:cNvSpPr>
            <a:spLocks noGrp="1"/>
          </p:cNvSpPr>
          <p:nvPr>
            <p:ph type="ftr" sz="quarter" idx="11"/>
          </p:nvPr>
        </p:nvSpPr>
        <p:spPr/>
        <p:txBody>
          <a:bodyPr/>
          <a:lstStyle/>
          <a:p>
            <a:endParaRPr lang="ar-SA" dirty="0"/>
          </a:p>
        </p:txBody>
      </p:sp>
      <p:sp>
        <p:nvSpPr>
          <p:cNvPr id="4" name="عنصر نائب للتاريخ 3"/>
          <p:cNvSpPr>
            <a:spLocks noGrp="1"/>
          </p:cNvSpPr>
          <p:nvPr>
            <p:ph type="dt" sz="half" idx="10"/>
          </p:nvPr>
        </p:nvSpPr>
        <p:spPr/>
        <p:txBody>
          <a:bodyPr/>
          <a:lstStyle/>
          <a:p>
            <a:fld id="{139134B3-3BAB-44B1-9148-3E903122B017}" type="datetimeFigureOut">
              <a:rPr lang="ar-SA" smtClean="0"/>
              <a:pPr/>
              <a:t>13/11/35</a:t>
            </a:fld>
            <a:endParaRPr lang="ar-SA" dirty="0"/>
          </a:p>
        </p:txBody>
      </p:sp>
      <p:sp>
        <p:nvSpPr>
          <p:cNvPr id="8" name="رابط مستقيم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شكل بيضاوي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شكل بيضاوي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عنصر نائب لرقم الشريحة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A0D1291-8D85-46DA-8B83-C8A12C6FC859}" type="slidenum">
              <a:rPr lang="ar-SA" smtClean="0"/>
              <a:pPr/>
              <a:t>‹#›</a:t>
            </a:fld>
            <a:endParaRPr lang="ar-SA" dirty="0"/>
          </a:p>
        </p:txBody>
      </p:sp>
      <p:sp>
        <p:nvSpPr>
          <p:cNvPr id="2" name="عنوان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301752" y="228600"/>
            <a:ext cx="8534400" cy="758952"/>
          </a:xfrm>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a:xfrm>
            <a:off x="5791200" y="6409944"/>
            <a:ext cx="3044952" cy="365760"/>
          </a:xfrm>
        </p:spPr>
        <p:txBody>
          <a:bodyPr/>
          <a:lstStyle/>
          <a:p>
            <a:fld id="{139134B3-3BAB-44B1-9148-3E903122B017}" type="datetimeFigureOut">
              <a:rPr lang="ar-SA" smtClean="0"/>
              <a:pPr/>
              <a:t>13/11/35</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4A0D1291-8D85-46DA-8B83-C8A12C6FC859}" type="slidenum">
              <a:rPr lang="ar-SA" smtClean="0"/>
              <a:pPr/>
              <a:t>‹#›</a:t>
            </a:fld>
            <a:endParaRPr lang="ar-SA" dirty="0"/>
          </a:p>
        </p:txBody>
      </p:sp>
      <p:sp>
        <p:nvSpPr>
          <p:cNvPr id="8" name="رابط مستقيم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عنصر نائب للمحتوى 9"/>
          <p:cNvSpPr>
            <a:spLocks noGrp="1"/>
          </p:cNvSpPr>
          <p:nvPr>
            <p:ph sz="half" idx="1"/>
          </p:nvPr>
        </p:nvSpPr>
        <p:spPr>
          <a:xfrm>
            <a:off x="301752" y="1371600"/>
            <a:ext cx="4038600" cy="4681728"/>
          </a:xfrm>
        </p:spPr>
        <p:txBody>
          <a:bodyPr/>
          <a:lstStyle>
            <a:lvl1pPr>
              <a:defRPr sz="2500"/>
            </a:lvl1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محتوى 11"/>
          <p:cNvSpPr>
            <a:spLocks noGrp="1"/>
          </p:cNvSpPr>
          <p:nvPr>
            <p:ph sz="half" idx="2"/>
          </p:nvPr>
        </p:nvSpPr>
        <p:spPr>
          <a:xfrm>
            <a:off x="4800600" y="1371600"/>
            <a:ext cx="4038600" cy="4681728"/>
          </a:xfrm>
        </p:spPr>
        <p:txBody>
          <a:bodyPr/>
          <a:lstStyle>
            <a:lvl1pPr>
              <a:defRPr sz="2500"/>
            </a:lvl1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1">
        <a:schemeClr val="bg2"/>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مستطيل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مستطيل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مستطيل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مستطيل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مستطيل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عنصر نائب للنص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7" name="عنصر نائب للتاريخ 6"/>
          <p:cNvSpPr>
            <a:spLocks noGrp="1"/>
          </p:cNvSpPr>
          <p:nvPr>
            <p:ph type="dt" sz="half" idx="10"/>
          </p:nvPr>
        </p:nvSpPr>
        <p:spPr/>
        <p:txBody>
          <a:bodyPr/>
          <a:lstStyle/>
          <a:p>
            <a:fld id="{139134B3-3BAB-44B1-9148-3E903122B017}" type="datetimeFigureOut">
              <a:rPr lang="ar-SA" smtClean="0"/>
              <a:pPr/>
              <a:t>13/11/35</a:t>
            </a:fld>
            <a:endParaRPr lang="ar-SA" dirty="0"/>
          </a:p>
        </p:txBody>
      </p:sp>
      <p:sp>
        <p:nvSpPr>
          <p:cNvPr id="8" name="عنصر نائب للتذييل 7"/>
          <p:cNvSpPr>
            <a:spLocks noGrp="1"/>
          </p:cNvSpPr>
          <p:nvPr>
            <p:ph type="ftr" sz="quarter" idx="11"/>
          </p:nvPr>
        </p:nvSpPr>
        <p:spPr>
          <a:xfrm>
            <a:off x="304800" y="6409944"/>
            <a:ext cx="3581400" cy="365760"/>
          </a:xfrm>
        </p:spPr>
        <p:txBody>
          <a:bodyPr/>
          <a:lstStyle/>
          <a:p>
            <a:endParaRPr lang="ar-SA" dirty="0"/>
          </a:p>
        </p:txBody>
      </p:sp>
      <p:sp>
        <p:nvSpPr>
          <p:cNvPr id="15" name="رابط مستقيم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مستطيل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عنصر نائب للمحتوى 23"/>
          <p:cNvSpPr>
            <a:spLocks noGrp="1"/>
          </p:cNvSpPr>
          <p:nvPr>
            <p:ph sz="quarter" idx="2"/>
          </p:nvPr>
        </p:nvSpPr>
        <p:spPr>
          <a:xfrm>
            <a:off x="301752" y="2471383"/>
            <a:ext cx="4041648" cy="3818404"/>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6" name="عنصر نائب للمحتوى 25"/>
          <p:cNvSpPr>
            <a:spLocks noGrp="1"/>
          </p:cNvSpPr>
          <p:nvPr>
            <p:ph sz="quarter" idx="4"/>
          </p:nvPr>
        </p:nvSpPr>
        <p:spPr>
          <a:xfrm>
            <a:off x="4800600" y="2471383"/>
            <a:ext cx="4038600" cy="382219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شكل بيضاوي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شكل بيضاوي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عنصر نائب لرقم الشريحة 8"/>
          <p:cNvSpPr>
            <a:spLocks noGrp="1"/>
          </p:cNvSpPr>
          <p:nvPr>
            <p:ph type="sldNum" sz="quarter" idx="12"/>
          </p:nvPr>
        </p:nvSpPr>
        <p:spPr>
          <a:xfrm>
            <a:off x="4343400" y="1042416"/>
            <a:ext cx="457200" cy="441325"/>
          </a:xfrm>
        </p:spPr>
        <p:txBody>
          <a:bodyPr/>
          <a:lstStyle>
            <a:lvl1pPr algn="ctr">
              <a:defRPr/>
            </a:lvl1pPr>
          </a:lstStyle>
          <a:p>
            <a:fld id="{4A0D1291-8D85-46DA-8B83-C8A12C6FC859}" type="slidenum">
              <a:rPr lang="ar-SA" smtClean="0"/>
              <a:pPr/>
              <a:t>‹#›</a:t>
            </a:fld>
            <a:endParaRPr lang="ar-SA" dirty="0"/>
          </a:p>
        </p:txBody>
      </p:sp>
      <p:sp>
        <p:nvSpPr>
          <p:cNvPr id="23" name="عنوان 22"/>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139134B3-3BAB-44B1-9148-3E903122B017}" type="datetimeFigureOut">
              <a:rPr lang="ar-SA" smtClean="0"/>
              <a:pPr/>
              <a:t>13/11/35</a:t>
            </a:fld>
            <a:endParaRPr lang="ar-SA" dirty="0"/>
          </a:p>
        </p:txBody>
      </p:sp>
      <p:sp>
        <p:nvSpPr>
          <p:cNvPr id="4" name="عنصر نائب للتذييل 3"/>
          <p:cNvSpPr>
            <a:spLocks noGrp="1"/>
          </p:cNvSpPr>
          <p:nvPr>
            <p:ph type="ftr" sz="quarter" idx="11"/>
          </p:nvPr>
        </p:nvSpPr>
        <p:spPr/>
        <p:txBody>
          <a:bodyPr/>
          <a:lstStyle/>
          <a:p>
            <a:endParaRPr lang="ar-SA" dirty="0"/>
          </a:p>
        </p:txBody>
      </p:sp>
      <p:sp>
        <p:nvSpPr>
          <p:cNvPr id="5" name="عنصر نائب لرقم الشريحة 4"/>
          <p:cNvSpPr>
            <a:spLocks noGrp="1"/>
          </p:cNvSpPr>
          <p:nvPr>
            <p:ph type="sldNum" sz="quarter" idx="12"/>
          </p:nvPr>
        </p:nvSpPr>
        <p:spPr>
          <a:xfrm>
            <a:off x="4343400" y="1036020"/>
            <a:ext cx="457200" cy="441325"/>
          </a:xfrm>
        </p:spPr>
        <p:txBody>
          <a:bodyPr/>
          <a:lstStyle/>
          <a:p>
            <a:fld id="{4A0D1291-8D85-46DA-8B83-C8A12C6FC859}"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مستطيل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مستطيل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مستطيل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مستطيل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مستطيل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عنصر نائب للتاريخ 1"/>
          <p:cNvSpPr>
            <a:spLocks noGrp="1"/>
          </p:cNvSpPr>
          <p:nvPr>
            <p:ph type="dt" sz="half" idx="10"/>
          </p:nvPr>
        </p:nvSpPr>
        <p:spPr/>
        <p:txBody>
          <a:bodyPr/>
          <a:lstStyle/>
          <a:p>
            <a:fld id="{139134B3-3BAB-44B1-9148-3E903122B017}" type="datetimeFigureOut">
              <a:rPr lang="ar-SA" smtClean="0"/>
              <a:pPr/>
              <a:t>13/11/35</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a:xfrm>
            <a:off x="4267200" y="6324600"/>
            <a:ext cx="609600" cy="441324"/>
          </a:xfrm>
        </p:spPr>
        <p:txBody>
          <a:bodyPr/>
          <a:lstStyle>
            <a:lvl1pPr>
              <a:defRPr>
                <a:solidFill>
                  <a:srgbClr val="FFFFFF"/>
                </a:solidFill>
              </a:defRPr>
            </a:lvl1pPr>
          </a:lstStyle>
          <a:p>
            <a:fld id="{4A0D1291-8D85-46DA-8B83-C8A12C6FC859}"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9" name="مستطيل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مستطيل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مستطيل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مستطيل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مستطيل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رابط مستقيم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عنصر نائب للمحتوى 19"/>
          <p:cNvSpPr>
            <a:spLocks noGrp="1"/>
          </p:cNvSpPr>
          <p:nvPr>
            <p:ph sz="quarter" idx="1"/>
          </p:nvPr>
        </p:nvSpPr>
        <p:spPr>
          <a:xfrm>
            <a:off x="3124200" y="685800"/>
            <a:ext cx="5638800" cy="5410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شكل بيضاوي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شكل بيضاوي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عنصر نائب لرقم الشريحة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4A0D1291-8D85-46DA-8B83-C8A12C6FC859}" type="slidenum">
              <a:rPr lang="ar-SA" smtClean="0"/>
              <a:pPr/>
              <a:t>‹#›</a:t>
            </a:fld>
            <a:endParaRPr lang="ar-SA" dirty="0"/>
          </a:p>
        </p:txBody>
      </p:sp>
      <p:sp>
        <p:nvSpPr>
          <p:cNvPr id="21" name="مستطيل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عنصر نائب للتاريخ 4"/>
          <p:cNvSpPr>
            <a:spLocks noGrp="1"/>
          </p:cNvSpPr>
          <p:nvPr>
            <p:ph type="dt" sz="half" idx="10"/>
          </p:nvPr>
        </p:nvSpPr>
        <p:spPr/>
        <p:txBody>
          <a:bodyPr/>
          <a:lstStyle/>
          <a:p>
            <a:fld id="{139134B3-3BAB-44B1-9148-3E903122B017}" type="datetimeFigureOut">
              <a:rPr lang="ar-SA" smtClean="0"/>
              <a:pPr/>
              <a:t>13/11/35</a:t>
            </a:fld>
            <a:endParaRPr lang="ar-SA" dirty="0"/>
          </a:p>
        </p:txBody>
      </p:sp>
      <p:sp>
        <p:nvSpPr>
          <p:cNvPr id="6" name="عنصر نائب للتذييل 5"/>
          <p:cNvSpPr>
            <a:spLocks noGrp="1"/>
          </p:cNvSpPr>
          <p:nvPr>
            <p:ph type="ftr" sz="quarter" idx="11"/>
          </p:nvPr>
        </p:nvSpPr>
        <p:spPr>
          <a:xfrm>
            <a:off x="301752" y="6410848"/>
            <a:ext cx="3383280" cy="365760"/>
          </a:xfrm>
        </p:spPr>
        <p:txBody>
          <a:bodyPr/>
          <a:lstStyle/>
          <a:p>
            <a:endParaRPr lang="ar-SA"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1" name="رابط مستقيم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مستطيل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مستطيل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مستطيل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مستطيل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مستطيل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شكل بيضاوي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شكل بيضاوي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عنصر نائب لرقم الشريحة 6"/>
          <p:cNvSpPr>
            <a:spLocks noGrp="1"/>
          </p:cNvSpPr>
          <p:nvPr>
            <p:ph type="sldNum" sz="quarter" idx="12"/>
          </p:nvPr>
        </p:nvSpPr>
        <p:spPr>
          <a:xfrm>
            <a:off x="1371600" y="312738"/>
            <a:ext cx="457200" cy="441325"/>
          </a:xfrm>
        </p:spPr>
        <p:txBody>
          <a:bodyPr/>
          <a:lstStyle/>
          <a:p>
            <a:fld id="{4A0D1291-8D85-46DA-8B83-C8A12C6FC859}" type="slidenum">
              <a:rPr lang="ar-SA" smtClean="0"/>
              <a:pPr/>
              <a:t>‹#›</a:t>
            </a:fld>
            <a:endParaRPr lang="ar-SA" dirty="0"/>
          </a:p>
        </p:txBody>
      </p:sp>
      <p:sp>
        <p:nvSpPr>
          <p:cNvPr id="2" name="عنوان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3000375" y="609600"/>
            <a:ext cx="5867400" cy="4267200"/>
          </a:xfrm>
        </p:spPr>
        <p:txBody>
          <a:bodyPr/>
          <a:lstStyle>
            <a:lvl1pPr marL="0" indent="0">
              <a:buNone/>
              <a:defRPr sz="3200"/>
            </a:lvl1pPr>
          </a:lstStyle>
          <a:p>
            <a:r>
              <a:rPr kumimoji="0" lang="ar-SA" dirty="0" smtClean="0"/>
              <a:t>انقر فوق الرمز لإضافة صورة</a:t>
            </a:r>
            <a:endParaRPr kumimoji="0" lang="en-US" dirty="0"/>
          </a:p>
        </p:txBody>
      </p:sp>
      <p:sp>
        <p:nvSpPr>
          <p:cNvPr id="4" name="عنصر نائب للنص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22" name="مستطيل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عنصر نائب للتاريخ 4"/>
          <p:cNvSpPr>
            <a:spLocks noGrp="1"/>
          </p:cNvSpPr>
          <p:nvPr>
            <p:ph type="dt" sz="half" idx="10"/>
          </p:nvPr>
        </p:nvSpPr>
        <p:spPr>
          <a:xfrm>
            <a:off x="5788152" y="6404984"/>
            <a:ext cx="3044952" cy="365760"/>
          </a:xfrm>
        </p:spPr>
        <p:txBody>
          <a:bodyPr/>
          <a:lstStyle/>
          <a:p>
            <a:fld id="{139134B3-3BAB-44B1-9148-3E903122B017}" type="datetimeFigureOut">
              <a:rPr lang="ar-SA" smtClean="0"/>
              <a:pPr/>
              <a:t>13/11/35</a:t>
            </a:fld>
            <a:endParaRPr lang="ar-SA" dirty="0"/>
          </a:p>
        </p:txBody>
      </p:sp>
      <p:sp>
        <p:nvSpPr>
          <p:cNvPr id="6" name="عنصر نائب للتذييل 5"/>
          <p:cNvSpPr>
            <a:spLocks noGrp="1"/>
          </p:cNvSpPr>
          <p:nvPr>
            <p:ph type="ftr" sz="quarter" idx="11"/>
          </p:nvPr>
        </p:nvSpPr>
        <p:spPr>
          <a:xfrm>
            <a:off x="301752" y="6410848"/>
            <a:ext cx="3584448" cy="365760"/>
          </a:xfrm>
        </p:spPr>
        <p:txBody>
          <a:bodyPr/>
          <a:lstStyle/>
          <a:p>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39134B3-3BAB-44B1-9148-3E903122B017}" type="datetimeFigureOut">
              <a:rPr lang="ar-SA" smtClean="0"/>
              <a:pPr/>
              <a:t>13/11/35</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4A0D1291-8D85-46DA-8B83-C8A12C6FC859}" type="slidenum">
              <a:rPr lang="ar-SA" smtClean="0"/>
              <a:pPr/>
              <a:t>‹#›</a:t>
            </a:fld>
            <a:endParaRPr lang="ar-SA"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bg>
      <p:bgRef idx="1001">
        <a:schemeClr val="bg2"/>
      </p:bgRef>
    </p:bg>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مستطيل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مستطيل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مستطيل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مستطيل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مستطيل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رابط مستقيم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شكل بيضاوي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شكل بيضاوي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عنصر نائب لرقم الشريحة 5"/>
          <p:cNvSpPr>
            <a:spLocks noGrp="1"/>
          </p:cNvSpPr>
          <p:nvPr>
            <p:ph type="sldNum" sz="quarter" idx="12"/>
          </p:nvPr>
        </p:nvSpPr>
        <p:spPr>
          <a:xfrm>
            <a:off x="6915912" y="3009901"/>
            <a:ext cx="457200" cy="441325"/>
          </a:xfrm>
        </p:spPr>
        <p:txBody>
          <a:bodyPr/>
          <a:lstStyle/>
          <a:p>
            <a:fld id="{4A0D1291-8D85-46DA-8B83-C8A12C6FC859}" type="slidenum">
              <a:rPr lang="ar-SA" smtClean="0"/>
              <a:pPr/>
              <a:t>‹#›</a:t>
            </a:fld>
            <a:endParaRPr lang="ar-SA" dirty="0"/>
          </a:p>
        </p:txBody>
      </p:sp>
      <p:sp>
        <p:nvSpPr>
          <p:cNvPr id="3" name="عنصر نائب للعنوان العمودي 2"/>
          <p:cNvSpPr>
            <a:spLocks noGrp="1"/>
          </p:cNvSpPr>
          <p:nvPr>
            <p:ph type="body" orient="vert" idx="1"/>
          </p:nvPr>
        </p:nvSpPr>
        <p:spPr>
          <a:xfrm>
            <a:off x="304800" y="304800"/>
            <a:ext cx="6553200" cy="5821366"/>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39134B3-3BAB-44B1-9148-3E903122B017}" type="datetimeFigureOut">
              <a:rPr lang="ar-SA" smtClean="0"/>
              <a:pPr/>
              <a:t>13/11/35</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2" name="عنوان عمودي 1"/>
          <p:cNvSpPr>
            <a:spLocks noGrp="1"/>
          </p:cNvSpPr>
          <p:nvPr>
            <p:ph type="title" orient="vert"/>
          </p:nvPr>
        </p:nvSpPr>
        <p:spPr>
          <a:xfrm>
            <a:off x="7391400" y="304801"/>
            <a:ext cx="1447800" cy="5851525"/>
          </a:xfrm>
        </p:spPr>
        <p:txBody>
          <a:bodyPr vert="eaVert"/>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مستطيل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مستطيل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مستطيل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عنصر نائب للتاريخ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39134B3-3BAB-44B1-9148-3E903122B017}" type="datetimeFigureOut">
              <a:rPr lang="ar-SA" smtClean="0"/>
              <a:pPr/>
              <a:t>13/11/35</a:t>
            </a:fld>
            <a:endParaRPr lang="ar-SA" dirty="0"/>
          </a:p>
        </p:txBody>
      </p:sp>
      <p:sp>
        <p:nvSpPr>
          <p:cNvPr id="3" name="عنصر نائب للتذييل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ar-SA" dirty="0"/>
          </a:p>
        </p:txBody>
      </p:sp>
      <p:sp>
        <p:nvSpPr>
          <p:cNvPr id="8" name="مستطيل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رابط مستقيم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شكل بيضاوي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شكل بيضاوي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4A0D1291-8D85-46DA-8B83-C8A12C6FC859}" type="slidenum">
              <a:rPr lang="ar-SA" smtClean="0"/>
              <a:pPr/>
              <a:t>‹#›</a:t>
            </a:fld>
            <a:endParaRPr lang="ar-SA" dirty="0"/>
          </a:p>
        </p:txBody>
      </p:sp>
      <p:sp>
        <p:nvSpPr>
          <p:cNvPr id="22" name="عنصر نائب للعنوان 21"/>
          <p:cNvSpPr>
            <a:spLocks noGrp="1"/>
          </p:cNvSpPr>
          <p:nvPr>
            <p:ph type="title"/>
          </p:nvPr>
        </p:nvSpPr>
        <p:spPr>
          <a:xfrm>
            <a:off x="301752" y="228600"/>
            <a:ext cx="8534400" cy="758952"/>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ctr" rtl="1"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r" rtl="1"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r" rtl="1"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r" rtl="1"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r" rtl="1"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r" rtl="1"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r" rtl="1"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r" rtl="1"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259632" y="260648"/>
            <a:ext cx="6912768" cy="2044352"/>
          </a:xfrm>
        </p:spPr>
        <p:txBody>
          <a:bodyPr>
            <a:noAutofit/>
          </a:bodyPr>
          <a:lstStyle/>
          <a:p>
            <a:r>
              <a:rPr lang="ar-SA" sz="6000" dirty="0" smtClean="0">
                <a:ln>
                  <a:solidFill>
                    <a:schemeClr val="bg2">
                      <a:lumMod val="10000"/>
                    </a:schemeClr>
                  </a:solidFill>
                </a:ln>
                <a:solidFill>
                  <a:schemeClr val="tx2"/>
                </a:solidFill>
                <a:latin typeface="ae_Tholoth" pitchFamily="18" charset="-78"/>
                <a:cs typeface="AGA Aladdin Regular" pitchFamily="2" charset="-78"/>
              </a:rPr>
              <a:t>أهمية النقل </a:t>
            </a:r>
            <a:br>
              <a:rPr lang="ar-SA" sz="6000" dirty="0" smtClean="0">
                <a:ln>
                  <a:solidFill>
                    <a:schemeClr val="bg2">
                      <a:lumMod val="10000"/>
                    </a:schemeClr>
                  </a:solidFill>
                </a:ln>
                <a:solidFill>
                  <a:schemeClr val="tx2"/>
                </a:solidFill>
                <a:latin typeface="ae_Tholoth" pitchFamily="18" charset="-78"/>
                <a:cs typeface="AGA Aladdin Regular" pitchFamily="2" charset="-78"/>
              </a:rPr>
            </a:br>
            <a:r>
              <a:rPr lang="ar-SA" sz="6000" dirty="0" smtClean="0">
                <a:ln>
                  <a:solidFill>
                    <a:schemeClr val="bg2">
                      <a:lumMod val="10000"/>
                    </a:schemeClr>
                  </a:solidFill>
                </a:ln>
                <a:solidFill>
                  <a:schemeClr val="tx2"/>
                </a:solidFill>
                <a:latin typeface="ae_Tholoth" pitchFamily="18" charset="-78"/>
                <a:cs typeface="AGA Aladdin Regular" pitchFamily="2" charset="-78"/>
              </a:rPr>
              <a:t>والعوامل المؤثرة فيه</a:t>
            </a:r>
            <a:endParaRPr lang="ar-SA" sz="6000" dirty="0">
              <a:ln>
                <a:solidFill>
                  <a:schemeClr val="bg2">
                    <a:lumMod val="10000"/>
                  </a:schemeClr>
                </a:solidFill>
              </a:ln>
              <a:solidFill>
                <a:schemeClr val="tx2"/>
              </a:solidFill>
              <a:latin typeface="ae_Tholoth" pitchFamily="18" charset="-78"/>
              <a:cs typeface="AGA Aladdin Regular" pitchFamily="2" charset="-78"/>
            </a:endParaRPr>
          </a:p>
        </p:txBody>
      </p:sp>
      <p:pic>
        <p:nvPicPr>
          <p:cNvPr id="3" name="صورة 2" descr="220px-Flickr_-_schmuela_-_IMG_6262.jpg"/>
          <p:cNvPicPr>
            <a:picLocks noChangeAspect="1"/>
          </p:cNvPicPr>
          <p:nvPr/>
        </p:nvPicPr>
        <p:blipFill>
          <a:blip r:embed="rId2" cstate="print"/>
          <a:stretch>
            <a:fillRect/>
          </a:stretch>
        </p:blipFill>
        <p:spPr>
          <a:xfrm>
            <a:off x="323528" y="2636912"/>
            <a:ext cx="2748845" cy="24425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صورة 3" descr="untitled.bmp"/>
          <p:cNvPicPr>
            <a:picLocks noChangeAspect="1"/>
          </p:cNvPicPr>
          <p:nvPr/>
        </p:nvPicPr>
        <p:blipFill>
          <a:blip r:embed="rId3" cstate="print"/>
          <a:stretch>
            <a:fillRect/>
          </a:stretch>
        </p:blipFill>
        <p:spPr>
          <a:xfrm>
            <a:off x="3275856" y="3717032"/>
            <a:ext cx="2664296" cy="25934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صورة 4" descr="International_Emirates_cargo_rates_from_China__wikin_He.jpg"/>
          <p:cNvPicPr>
            <a:picLocks noChangeAspect="1"/>
          </p:cNvPicPr>
          <p:nvPr/>
        </p:nvPicPr>
        <p:blipFill>
          <a:blip r:embed="rId4" cstate="print"/>
          <a:stretch>
            <a:fillRect/>
          </a:stretch>
        </p:blipFill>
        <p:spPr>
          <a:xfrm>
            <a:off x="6156176" y="2636912"/>
            <a:ext cx="2664296" cy="24482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7"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0" fill="hold"/>
                                        <p:tgtEl>
                                          <p:spTgt spid="5"/>
                                        </p:tgtEl>
                                        <p:attrNameLst>
                                          <p:attrName>ppt_x</p:attrName>
                                        </p:attrNameLst>
                                      </p:cBhvr>
                                      <p:tavLst>
                                        <p:tav tm="0">
                                          <p:val>
                                            <p:strVal val="#ppt_x"/>
                                          </p:val>
                                        </p:tav>
                                        <p:tav tm="100000">
                                          <p:val>
                                            <p:strVal val="#ppt_x"/>
                                          </p:val>
                                        </p:tav>
                                      </p:tavLst>
                                    </p:anim>
                                    <p:anim calcmode="lin" valueType="num">
                                      <p:cBhvr additive="base">
                                        <p:cTn id="18" dur="5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1752" y="0"/>
            <a:ext cx="8534400" cy="1196752"/>
          </a:xfrm>
        </p:spPr>
        <p:txBody>
          <a:bodyPr>
            <a:noAutofit/>
          </a:bodyPr>
          <a:lstStyle/>
          <a:p>
            <a:r>
              <a:rPr lang="ar-SA" sz="6600" dirty="0" smtClean="0">
                <a:ln>
                  <a:solidFill>
                    <a:schemeClr val="bg2">
                      <a:lumMod val="10000"/>
                    </a:schemeClr>
                  </a:solidFill>
                </a:ln>
                <a:solidFill>
                  <a:schemeClr val="tx2"/>
                </a:solidFill>
                <a:effectLst>
                  <a:outerShdw blurRad="26000" dist="26000" dir="14500000" algn="tl" rotWithShape="0">
                    <a:srgbClr val="000000">
                      <a:alpha val="40000"/>
                    </a:srgbClr>
                  </a:outerShdw>
                </a:effectLst>
                <a:latin typeface="Arabic Typesetting" pitchFamily="66" charset="-78"/>
                <a:cs typeface="AGA Aladdin Regular" pitchFamily="2" charset="-78"/>
              </a:rPr>
              <a:t>أهمية النقل </a:t>
            </a:r>
            <a:endParaRPr lang="ar-SA" sz="6600" dirty="0">
              <a:ln>
                <a:solidFill>
                  <a:schemeClr val="bg2">
                    <a:lumMod val="10000"/>
                  </a:schemeClr>
                </a:solidFill>
              </a:ln>
              <a:solidFill>
                <a:schemeClr val="tx2"/>
              </a:solidFill>
              <a:effectLst>
                <a:outerShdw blurRad="26000" dist="26000" dir="14500000" algn="tl" rotWithShape="0">
                  <a:srgbClr val="000000">
                    <a:alpha val="40000"/>
                  </a:srgbClr>
                </a:outerShdw>
              </a:effectLst>
              <a:latin typeface="Arabic Typesetting" pitchFamily="66" charset="-78"/>
              <a:cs typeface="AGA Aladdin Regular" pitchFamily="2" charset="-78"/>
            </a:endParaRPr>
          </a:p>
        </p:txBody>
      </p:sp>
      <p:sp>
        <p:nvSpPr>
          <p:cNvPr id="3" name="عنصر نائب للمحتوى 2"/>
          <p:cNvSpPr>
            <a:spLocks noGrp="1"/>
          </p:cNvSpPr>
          <p:nvPr>
            <p:ph sz="quarter" idx="1"/>
          </p:nvPr>
        </p:nvSpPr>
        <p:spPr>
          <a:xfrm>
            <a:off x="428596" y="1857364"/>
            <a:ext cx="8229600" cy="4572000"/>
          </a:xfrm>
        </p:spPr>
        <p:txBody>
          <a:bodyPr>
            <a:normAutofit/>
          </a:bodyPr>
          <a:lstStyle/>
          <a:p>
            <a:pPr marL="578358" indent="-514350" algn="ctr">
              <a:buFont typeface="+mj-lt"/>
              <a:buAutoNum type="arabicPeriod"/>
            </a:pPr>
            <a:r>
              <a:rPr lang="ar-SA" dirty="0" smtClean="0"/>
              <a:t>النقل عملية متممة للإنتاج لذا فالإنتاج أياً كانت طبيعته يعد عديم القيمة أو محدود في قيمته إذا لم تتوافر له وسائل النقل ، وعلى ذلك لا تتكامل عملية إنتاج السلع والمنتجات المختلفة إلا بنقلها إلى أسواق التصريف بوسائل النقل.</a:t>
            </a:r>
          </a:p>
          <a:p>
            <a:pPr marL="578358" indent="-514350" algn="ctr">
              <a:buFont typeface="+mj-lt"/>
              <a:buAutoNum type="arabicPeriod"/>
            </a:pPr>
            <a:endParaRPr lang="ar-SA" dirty="0" smtClean="0"/>
          </a:p>
          <a:p>
            <a:pPr marL="578358" indent="-514350" algn="ctr">
              <a:buFont typeface="+mj-lt"/>
              <a:buAutoNum type="arabicPeriod"/>
            </a:pPr>
            <a:r>
              <a:rPr lang="ar-SA" dirty="0" smtClean="0"/>
              <a:t>يلعب عامل النقل دوراً مؤثراً في تحديد أنماط استخدام الأرض في الأقاليم الزراعية والتي تشمل الأراضي المخصصة لزراعة المحاصيل الحقلية الفاكهة إلى جانب النطاقات الصناعية وأراضي المنافع العامة والأراضي البور.</a:t>
            </a:r>
          </a:p>
          <a:p>
            <a:pPr marL="578358" indent="-514350">
              <a:buNone/>
            </a:pPr>
            <a:endParaRPr lang="ar-SA" dirty="0"/>
          </a:p>
        </p:txBody>
      </p:sp>
    </p:spTree>
  </p:cSld>
  <p:clrMapOvr>
    <a:masterClrMapping/>
  </p:clrMapOvr>
  <p:transition>
    <p:cover dir="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p:txBody>
          <a:bodyPr>
            <a:normAutofit/>
          </a:bodyPr>
          <a:lstStyle/>
          <a:p>
            <a:pPr marL="578358" indent="-514350" algn="ctr">
              <a:buNone/>
            </a:pPr>
            <a:r>
              <a:rPr lang="ar-SA" dirty="0" smtClean="0">
                <a:solidFill>
                  <a:schemeClr val="accent1"/>
                </a:solidFill>
              </a:rPr>
              <a:t>    3.</a:t>
            </a:r>
            <a:r>
              <a:rPr lang="ar-SA" dirty="0" smtClean="0"/>
              <a:t> يؤثر عامل النقل في تحديد أسعار الأراضي.</a:t>
            </a:r>
          </a:p>
          <a:p>
            <a:pPr marL="578358" indent="-514350" algn="ctr">
              <a:buNone/>
            </a:pPr>
            <a:endParaRPr lang="ar-SA" dirty="0" smtClean="0"/>
          </a:p>
          <a:p>
            <a:pPr marL="578358" indent="-514350" algn="ctr">
              <a:buNone/>
            </a:pPr>
            <a:r>
              <a:rPr lang="ar-SA" dirty="0" smtClean="0">
                <a:solidFill>
                  <a:schemeClr val="accent1"/>
                </a:solidFill>
              </a:rPr>
              <a:t>    4. </a:t>
            </a:r>
            <a:r>
              <a:rPr lang="ar-SA" dirty="0" smtClean="0"/>
              <a:t>النقل من العوامل الرئيسية التي تؤثر في كل من التركز الصناعي وتحديد مكان المنشأة الصناعية واستمرارها في الإنتاج. وتتعدد وسائل النقل التي تستخدمها الصناعات المختلفة وذلك حسب خصائص الوسيلة الناقلة وطبيعة السلعة المنقولة وموقع المنشأة الصناعية ، وكلها عناصر تسهم في التوطن الصناعي.</a:t>
            </a:r>
          </a:p>
          <a:p>
            <a:pPr marL="578358" indent="-514350" algn="ctr">
              <a:buNone/>
            </a:pPr>
            <a:endParaRPr lang="ar-SA" dirty="0" smtClean="0"/>
          </a:p>
          <a:p>
            <a:pPr marL="578358" indent="-514350" algn="ctr">
              <a:buNone/>
            </a:pPr>
            <a:r>
              <a:rPr lang="ar-SA" dirty="0" smtClean="0">
                <a:solidFill>
                  <a:schemeClr val="accent1"/>
                </a:solidFill>
              </a:rPr>
              <a:t>5. </a:t>
            </a:r>
            <a:r>
              <a:rPr lang="ar-SA" dirty="0" smtClean="0"/>
              <a:t>سهولة نقل المواد الخام نظراً لانخفاض تكلفة النقل.</a:t>
            </a:r>
            <a:endParaRPr lang="ar-SA" dirty="0"/>
          </a:p>
        </p:txBody>
      </p:sp>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p:txBody>
          <a:bodyPr>
            <a:normAutofit/>
          </a:bodyPr>
          <a:lstStyle/>
          <a:p>
            <a:pPr algn="ctr">
              <a:buNone/>
            </a:pPr>
            <a:r>
              <a:rPr lang="ar-SA" dirty="0" smtClean="0">
                <a:solidFill>
                  <a:schemeClr val="accent1"/>
                </a:solidFill>
              </a:rPr>
              <a:t>6. </a:t>
            </a:r>
            <a:r>
              <a:rPr lang="ar-SA" dirty="0" smtClean="0"/>
              <a:t>لسهولة النقل وانخفاض تكلفته إلى حد كبير أثر مباشر في قيام نوع من الارتباط الصناعي بين بعض الدول حيث تنتج كل منها جزء اً من السلعة التي تجمع بعد ذلك لإنتاج السلعة تامة الصنع.</a:t>
            </a:r>
          </a:p>
          <a:p>
            <a:pPr algn="ctr">
              <a:buNone/>
            </a:pPr>
            <a:endParaRPr lang="ar-SA" dirty="0" smtClean="0"/>
          </a:p>
          <a:p>
            <a:pPr algn="ctr">
              <a:buNone/>
            </a:pPr>
            <a:r>
              <a:rPr lang="ar-SA" dirty="0" smtClean="0">
                <a:solidFill>
                  <a:schemeClr val="accent1"/>
                </a:solidFill>
              </a:rPr>
              <a:t>7. </a:t>
            </a:r>
            <a:r>
              <a:rPr lang="ar-SA" dirty="0" smtClean="0"/>
              <a:t>للنقل دور بارز في توزيع السكان على سطح الأرض على المستويين الإقليمي والعالمي طوال مرحلة التاريخ.</a:t>
            </a:r>
          </a:p>
          <a:p>
            <a:pPr algn="ctr">
              <a:buNone/>
            </a:pPr>
            <a:endParaRPr lang="ar-SA" dirty="0" smtClean="0"/>
          </a:p>
          <a:p>
            <a:pPr algn="ctr">
              <a:buNone/>
            </a:pPr>
            <a:r>
              <a:rPr lang="ar-SA" dirty="0" smtClean="0">
                <a:solidFill>
                  <a:schemeClr val="accent1"/>
                </a:solidFill>
              </a:rPr>
              <a:t>8.</a:t>
            </a:r>
            <a:r>
              <a:rPr lang="ar-SA" dirty="0" smtClean="0"/>
              <a:t>أن تطور وسائل النقل كان له دور مباشر في نشاط حركة الاستعمار الأوروبي في العالم منذ القرن الخامس عشر بعد بدء حركة الكشوف الجغرافية.</a:t>
            </a:r>
            <a:endParaRPr lang="ar-SA" dirty="0"/>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01752" y="1916832"/>
            <a:ext cx="8503920" cy="4182216"/>
          </a:xfrm>
        </p:spPr>
        <p:txBody>
          <a:bodyPr>
            <a:normAutofit/>
          </a:bodyPr>
          <a:lstStyle/>
          <a:p>
            <a:pPr algn="ctr">
              <a:buNone/>
            </a:pPr>
            <a:r>
              <a:rPr lang="ar-SA" dirty="0" smtClean="0">
                <a:solidFill>
                  <a:schemeClr val="accent1"/>
                </a:solidFill>
              </a:rPr>
              <a:t>9. </a:t>
            </a:r>
            <a:r>
              <a:rPr lang="ar-SA" dirty="0" smtClean="0"/>
              <a:t>لوسائل النقل وشبكاتها المختلفة دور مؤثر في توزيع السكان على مستوى خريطة الدولة الواحدة.</a:t>
            </a:r>
          </a:p>
          <a:p>
            <a:pPr algn="ctr">
              <a:buNone/>
            </a:pPr>
            <a:endParaRPr lang="ar-SA" dirty="0" smtClean="0"/>
          </a:p>
          <a:p>
            <a:pPr algn="ctr">
              <a:buNone/>
            </a:pPr>
            <a:r>
              <a:rPr lang="ar-SA" dirty="0" smtClean="0">
                <a:solidFill>
                  <a:schemeClr val="accent1"/>
                </a:solidFill>
              </a:rPr>
              <a:t>10. </a:t>
            </a:r>
            <a:r>
              <a:rPr lang="ar-SA" dirty="0" smtClean="0"/>
              <a:t>تشكل جغرافية النقل فرعاً من فروع الجغرافيا الاقتصادية ، وهي تركز أساساً على دراسة التوزيع الجغرافي لشبكات النقل المختلفة وخصائصها وأنماطها ، إلى جانب دراسة حركة كل من المركبات والسلع والمنتجات والأفراد على حد سواء مما يعكس الارتباط الوثيق بين جغرافية النقل وجغرافية التجارة سواء كانت داخلية (محلية) أو دولية.</a:t>
            </a:r>
            <a:endParaRPr lang="ar-SA" dirty="0"/>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260648"/>
            <a:ext cx="8534400" cy="758952"/>
          </a:xfrm>
        </p:spPr>
        <p:txBody>
          <a:bodyPr>
            <a:noAutofit/>
          </a:bodyPr>
          <a:lstStyle/>
          <a:p>
            <a:r>
              <a:rPr lang="ar-SA" sz="4800" dirty="0" smtClean="0">
                <a:ln>
                  <a:solidFill>
                    <a:schemeClr val="bg2">
                      <a:lumMod val="10000"/>
                    </a:schemeClr>
                  </a:solidFill>
                </a:ln>
                <a:solidFill>
                  <a:schemeClr val="tx2"/>
                </a:solidFill>
                <a:cs typeface="AGA Aladdin Regular" pitchFamily="2" charset="-78"/>
              </a:rPr>
              <a:t>العوامل المؤثرة في جغرافية النقل</a:t>
            </a:r>
            <a:endParaRPr lang="ar-SA" sz="4800" dirty="0">
              <a:ln>
                <a:solidFill>
                  <a:schemeClr val="bg2">
                    <a:lumMod val="10000"/>
                  </a:schemeClr>
                </a:solidFill>
              </a:ln>
              <a:solidFill>
                <a:schemeClr val="tx2"/>
              </a:solidFill>
              <a:cs typeface="AGA Aladdin Regular" pitchFamily="2" charset="-78"/>
            </a:endParaRPr>
          </a:p>
        </p:txBody>
      </p:sp>
      <p:sp>
        <p:nvSpPr>
          <p:cNvPr id="3" name="عنصر نائب للمحتوى 2"/>
          <p:cNvSpPr>
            <a:spLocks noGrp="1"/>
          </p:cNvSpPr>
          <p:nvPr>
            <p:ph sz="quarter" idx="1"/>
          </p:nvPr>
        </p:nvSpPr>
        <p:spPr>
          <a:xfrm>
            <a:off x="301752" y="1527048"/>
            <a:ext cx="8503920" cy="4854280"/>
          </a:xfrm>
        </p:spPr>
        <p:txBody>
          <a:bodyPr/>
          <a:lstStyle/>
          <a:p>
            <a:pPr marL="578358" indent="-514350">
              <a:buFont typeface="+mj-lt"/>
              <a:buAutoNum type="arabicParenR"/>
            </a:pPr>
            <a:r>
              <a:rPr lang="ar-SA" sz="3200" b="1" dirty="0" smtClean="0">
                <a:solidFill>
                  <a:srgbClr val="002060"/>
                </a:solidFill>
                <a:cs typeface="AGA Aladdin Regular" pitchFamily="2" charset="-78"/>
              </a:rPr>
              <a:t>العوامل الطبيعية.</a:t>
            </a:r>
          </a:p>
          <a:p>
            <a:pPr>
              <a:buFontTx/>
              <a:buChar char="-"/>
            </a:pPr>
            <a:r>
              <a:rPr lang="ar-SA" sz="2800" dirty="0" smtClean="0"/>
              <a:t>الموقع الجغرافي</a:t>
            </a:r>
            <a:r>
              <a:rPr lang="ar-SA" sz="2800" dirty="0"/>
              <a:t> </a:t>
            </a:r>
            <a:r>
              <a:rPr lang="ar-SA" sz="2800" dirty="0" smtClean="0"/>
              <a:t>.</a:t>
            </a:r>
            <a:endParaRPr lang="ar-SA" sz="2800" dirty="0"/>
          </a:p>
          <a:p>
            <a:pPr>
              <a:buFontTx/>
              <a:buChar char="-"/>
            </a:pPr>
            <a:r>
              <a:rPr lang="ar-SA" sz="2800" dirty="0" smtClean="0"/>
              <a:t>التركيب الجيولوجي .</a:t>
            </a:r>
          </a:p>
          <a:p>
            <a:pPr>
              <a:buFontTx/>
              <a:buChar char="-"/>
            </a:pPr>
            <a:r>
              <a:rPr lang="ar-SA" sz="2800" dirty="0" smtClean="0"/>
              <a:t>مظاهر السطح .</a:t>
            </a:r>
          </a:p>
          <a:p>
            <a:pPr>
              <a:buFontTx/>
              <a:buChar char="-"/>
            </a:pPr>
            <a:r>
              <a:rPr lang="ar-SA" sz="2800" dirty="0" smtClean="0"/>
              <a:t>المناخ .</a:t>
            </a:r>
          </a:p>
          <a:p>
            <a:pPr>
              <a:buFontTx/>
              <a:buChar char="-"/>
            </a:pPr>
            <a:r>
              <a:rPr lang="ar-SA" sz="2800" dirty="0" smtClean="0"/>
              <a:t>الغطاء النباتي .</a:t>
            </a:r>
          </a:p>
          <a:p>
            <a:pPr>
              <a:buFontTx/>
              <a:buChar char="-"/>
            </a:pPr>
            <a:r>
              <a:rPr lang="ar-SA" sz="2800" dirty="0" smtClean="0"/>
              <a:t>الحياة الحيوانية .</a:t>
            </a:r>
            <a:endParaRPr lang="ar-SA" sz="2800" dirty="0"/>
          </a:p>
        </p:txBody>
      </p:sp>
      <p:pic>
        <p:nvPicPr>
          <p:cNvPr id="4" name="صورة 3" descr="gal_03_richat_lrg.jpg"/>
          <p:cNvPicPr>
            <a:picLocks noChangeAspect="1"/>
          </p:cNvPicPr>
          <p:nvPr/>
        </p:nvPicPr>
        <p:blipFill>
          <a:blip r:embed="rId2" cstate="print"/>
          <a:stretch>
            <a:fillRect/>
          </a:stretch>
        </p:blipFill>
        <p:spPr>
          <a:xfrm>
            <a:off x="323528" y="1916832"/>
            <a:ext cx="2357422" cy="208823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صورة 4" descr="gal_03_iss_lrg.jpg"/>
          <p:cNvPicPr>
            <a:picLocks noChangeAspect="1"/>
          </p:cNvPicPr>
          <p:nvPr/>
        </p:nvPicPr>
        <p:blipFill>
          <a:blip r:embed="rId3" cstate="print"/>
          <a:stretch>
            <a:fillRect/>
          </a:stretch>
        </p:blipFill>
        <p:spPr>
          <a:xfrm>
            <a:off x="2699792" y="3645024"/>
            <a:ext cx="2232248" cy="158417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صورة 5" descr="p3Y99028.jpg"/>
          <p:cNvPicPr>
            <a:picLocks noChangeAspect="1"/>
          </p:cNvPicPr>
          <p:nvPr/>
        </p:nvPicPr>
        <p:blipFill>
          <a:blip r:embed="rId4" cstate="print"/>
          <a:stretch>
            <a:fillRect/>
          </a:stretch>
        </p:blipFill>
        <p:spPr>
          <a:xfrm>
            <a:off x="467544" y="4293096"/>
            <a:ext cx="2232248" cy="195582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صورة 6" descr="127737199.jpg"/>
          <p:cNvPicPr>
            <a:picLocks noChangeAspect="1"/>
          </p:cNvPicPr>
          <p:nvPr/>
        </p:nvPicPr>
        <p:blipFill>
          <a:blip r:embed="rId5" cstate="print"/>
          <a:stretch>
            <a:fillRect/>
          </a:stretch>
        </p:blipFill>
        <p:spPr>
          <a:xfrm>
            <a:off x="2987824" y="1556792"/>
            <a:ext cx="2016224" cy="165618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heckerboard(across)">
                                      <p:cBhvr>
                                        <p:cTn id="11" dur="2000"/>
                                        <p:tgtEl>
                                          <p:spTgt spid="3">
                                            <p:txEl>
                                              <p:pRg st="0" end="0"/>
                                            </p:txEl>
                                          </p:spTgt>
                                        </p:tgtEl>
                                      </p:cBhvr>
                                    </p:animEffect>
                                  </p:childTnLst>
                                </p:cTn>
                              </p:par>
                              <p:par>
                                <p:cTn id="12" presetID="5" presetClass="entr" presetSubtype="1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checkerboard(across)">
                                      <p:cBhvr>
                                        <p:cTn id="14" dur="2000"/>
                                        <p:tgtEl>
                                          <p:spTgt spid="3">
                                            <p:txEl>
                                              <p:pRg st="1" end="1"/>
                                            </p:txEl>
                                          </p:spTgt>
                                        </p:tgtEl>
                                      </p:cBhvr>
                                    </p:animEffect>
                                  </p:childTnLst>
                                </p:cTn>
                              </p:par>
                              <p:par>
                                <p:cTn id="15" presetID="5" presetClass="entr" presetSubtype="1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2000"/>
                                        <p:tgtEl>
                                          <p:spTgt spid="3">
                                            <p:txEl>
                                              <p:pRg st="2" end="2"/>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checkerboard(across)">
                                      <p:cBhvr>
                                        <p:cTn id="20" dur="2000"/>
                                        <p:tgtEl>
                                          <p:spTgt spid="3">
                                            <p:txEl>
                                              <p:pRg st="3" end="3"/>
                                            </p:txEl>
                                          </p:spTgt>
                                        </p:tgtEl>
                                      </p:cBhvr>
                                    </p:animEffect>
                                  </p:childTnLst>
                                </p:cTn>
                              </p:par>
                              <p:par>
                                <p:cTn id="21" presetID="5" presetClass="entr" presetSubtype="1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checkerboard(across)">
                                      <p:cBhvr>
                                        <p:cTn id="23" dur="2000"/>
                                        <p:tgtEl>
                                          <p:spTgt spid="3">
                                            <p:txEl>
                                              <p:pRg st="4" end="4"/>
                                            </p:txEl>
                                          </p:spTgt>
                                        </p:tgtEl>
                                      </p:cBhvr>
                                    </p:animEffect>
                                  </p:childTnLst>
                                </p:cTn>
                              </p:par>
                              <p:par>
                                <p:cTn id="24" presetID="5" presetClass="entr" presetSubtype="1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checkerboard(across)">
                                      <p:cBhvr>
                                        <p:cTn id="26" dur="2000"/>
                                        <p:tgtEl>
                                          <p:spTgt spid="3">
                                            <p:txEl>
                                              <p:pRg st="5" end="5"/>
                                            </p:txEl>
                                          </p:spTgt>
                                        </p:tgtEl>
                                      </p:cBhvr>
                                    </p:animEffect>
                                  </p:childTnLst>
                                </p:cTn>
                              </p:par>
                              <p:par>
                                <p:cTn id="27" presetID="5" presetClass="entr" presetSubtype="1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checkerboard(across)">
                                      <p:cBhvr>
                                        <p:cTn id="29" dur="20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ppt_x"/>
                                          </p:val>
                                        </p:tav>
                                        <p:tav tm="100000">
                                          <p:val>
                                            <p:strVal val="#ppt_x"/>
                                          </p:val>
                                        </p:tav>
                                      </p:tavLst>
                                    </p:anim>
                                    <p:anim calcmode="lin" valueType="num">
                                      <p:cBhvr additive="base">
                                        <p:cTn id="3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checkerboard(across)">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blinds(horizontal)">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404664"/>
            <a:ext cx="8208912" cy="758952"/>
          </a:xfrm>
        </p:spPr>
        <p:txBody>
          <a:bodyPr>
            <a:noAutofit/>
          </a:bodyPr>
          <a:lstStyle/>
          <a:p>
            <a:pPr algn="ctr"/>
            <a:r>
              <a:rPr lang="ar-SA" sz="6000" dirty="0" smtClean="0">
                <a:ln>
                  <a:solidFill>
                    <a:schemeClr val="bg2">
                      <a:lumMod val="10000"/>
                    </a:schemeClr>
                  </a:solidFill>
                </a:ln>
                <a:solidFill>
                  <a:schemeClr val="tx2"/>
                </a:solidFill>
                <a:cs typeface="AGA Aladdin Regular" pitchFamily="2" charset="-78"/>
              </a:rPr>
              <a:t>الموقع الجغرافي</a:t>
            </a:r>
            <a:endParaRPr lang="ar-SA" sz="6000" dirty="0">
              <a:ln>
                <a:solidFill>
                  <a:schemeClr val="bg2">
                    <a:lumMod val="10000"/>
                  </a:schemeClr>
                </a:solidFill>
              </a:ln>
              <a:solidFill>
                <a:schemeClr val="tx2"/>
              </a:solidFill>
              <a:cs typeface="AGA Aladdin Regular" pitchFamily="2" charset="-78"/>
            </a:endParaRPr>
          </a:p>
        </p:txBody>
      </p:sp>
      <p:sp>
        <p:nvSpPr>
          <p:cNvPr id="3" name="عنصر نائب للمحتوى 2"/>
          <p:cNvSpPr>
            <a:spLocks noGrp="1"/>
          </p:cNvSpPr>
          <p:nvPr>
            <p:ph sz="quarter" idx="1"/>
          </p:nvPr>
        </p:nvSpPr>
        <p:spPr>
          <a:xfrm>
            <a:off x="301752" y="1772816"/>
            <a:ext cx="8503920" cy="4326232"/>
          </a:xfrm>
        </p:spPr>
        <p:txBody>
          <a:bodyPr>
            <a:normAutofit lnSpcReduction="10000"/>
          </a:bodyPr>
          <a:lstStyle/>
          <a:p>
            <a:pPr algn="ctr">
              <a:buNone/>
            </a:pPr>
            <a:r>
              <a:rPr lang="ar-SA" dirty="0" smtClean="0"/>
              <a:t> تتباين دول العالم من حيث قيمة الموقع الجغرافي ، وبالتالي مستوى التمتع بطرق ووسائل النقل المختلفة التي يرجع معظمها إلى طبيعة الموقع الجغرافي ، فالموقع الجغرافي الجيد لبعض دول العالم سهل من اتصالها بالعالم الخارجي بوسائل النقل المختلفة مما أسهم في تطورها حضارياً واقتصادياً ، مثل دول العالم الأول في قارات أوربا وأمريكا الشمالية وآسيا ، وهي أما دول جزرية مثل بريطانيا واليابان ، وأما دول تمتلك جبهات بحرية متعددة مما كان له دور مباشر في سهولة اتصالها بالعالم الخارجي .</a:t>
            </a:r>
          </a:p>
          <a:p>
            <a:pPr algn="ctr">
              <a:buNone/>
            </a:pPr>
            <a:r>
              <a:rPr lang="ar-SA" dirty="0" smtClean="0"/>
              <a:t>وعلى العكس من ذلك هناك دول منعزلة أو شبه منعزلة أو تقع على بحار متجمدة أو مقفلة مما يصعب من اتصالها بالعالم الخارجي ويحجم تأثيرها مثل معظم دول العالم الثالث في قارات أمريكا اللاتينية وأفريقيا وآسيا وخاصة الدول الحبيسة منها.</a:t>
            </a:r>
            <a:endParaRPr lang="ar-SA" dirty="0"/>
          </a:p>
        </p:txBody>
      </p:sp>
      <p:pic>
        <p:nvPicPr>
          <p:cNvPr id="4" name="صورة 3" descr="imagesCA0O62MF.jpg"/>
          <p:cNvPicPr>
            <a:picLocks noChangeAspect="1"/>
          </p:cNvPicPr>
          <p:nvPr/>
        </p:nvPicPr>
        <p:blipFill>
          <a:blip r:embed="rId2" cstate="print"/>
          <a:stretch>
            <a:fillRect/>
          </a:stretch>
        </p:blipFill>
        <p:spPr>
          <a:xfrm>
            <a:off x="323528" y="0"/>
            <a:ext cx="1643074" cy="150966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cover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mph" presetSubtype="0" grpId="0" nodeType="clickEffect">
                                  <p:stCondLst>
                                    <p:cond delay="0"/>
                                  </p:stCondLst>
                                  <p:childTnLst>
                                    <p:set>
                                      <p:cBhvr override="childStyle">
                                        <p:cTn id="6" dur="indefinite"/>
                                        <p:tgtEl>
                                          <p:spTgt spid="2"/>
                                        </p:tgtEl>
                                        <p:attrNameLst>
                                          <p:attrName>style.fontFamily</p:attrName>
                                        </p:attrNameLst>
                                      </p:cBhvr>
                                      <p:to>
                                        <p:strVal val="Times New Roman"/>
                                      </p:to>
                                    </p:set>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heckerboard(across)">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checkerboard(across)">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28596" y="1700808"/>
            <a:ext cx="8229600" cy="4157052"/>
          </a:xfrm>
        </p:spPr>
        <p:txBody>
          <a:bodyPr>
            <a:normAutofit/>
          </a:bodyPr>
          <a:lstStyle/>
          <a:p>
            <a:pPr algn="ctr">
              <a:buNone/>
            </a:pPr>
            <a:r>
              <a:rPr lang="ar-SA" dirty="0" smtClean="0"/>
              <a:t>والموقع الجغرافي عنصر غير ثابت حيث تتغير أهميته من فترة لأخرى نتيجة لعدة عوامل أهمها تطور وسائل النقل المختلفة وخاصة الملاحة البحرية ، وكذلك فإن شق قناة السويس أكسب البحرين المتوسط والأحمر أهمية كبيرة ، كما أعطي للعديد من المواني أهمية كبيرة كما هي الحال بالنسبة لمواني السويس.</a:t>
            </a:r>
          </a:p>
          <a:p>
            <a:pPr algn="ctr">
              <a:buNone/>
            </a:pPr>
            <a:r>
              <a:rPr lang="ar-SA" dirty="0" smtClean="0"/>
              <a:t>كما تغيرت أهمية الأجزاء الداخلية بعد مد خطوط السكك الحديدية مما أكسب هذه الجهات أهمية اقتصادية وخاصة أنه تحوي موارد معدنية غنية ممثلة في النحاس.</a:t>
            </a:r>
          </a:p>
        </p:txBody>
      </p:sp>
      <p:pic>
        <p:nvPicPr>
          <p:cNvPr id="4" name="صورة 3" descr="imagesCAGG439K.jpg"/>
          <p:cNvPicPr>
            <a:picLocks noChangeAspect="1"/>
          </p:cNvPicPr>
          <p:nvPr/>
        </p:nvPicPr>
        <p:blipFill>
          <a:blip r:embed="rId2" cstate="print"/>
          <a:stretch>
            <a:fillRect/>
          </a:stretch>
        </p:blipFill>
        <p:spPr>
          <a:xfrm>
            <a:off x="611560" y="4581128"/>
            <a:ext cx="2346054" cy="206201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404664"/>
            <a:ext cx="8534400" cy="758952"/>
          </a:xfrm>
        </p:spPr>
        <p:txBody>
          <a:bodyPr>
            <a:noAutofit/>
          </a:bodyPr>
          <a:lstStyle/>
          <a:p>
            <a:r>
              <a:rPr lang="ar-SA" sz="6000" dirty="0" smtClean="0">
                <a:ln>
                  <a:solidFill>
                    <a:schemeClr val="bg2">
                      <a:lumMod val="10000"/>
                    </a:schemeClr>
                  </a:solidFill>
                </a:ln>
                <a:solidFill>
                  <a:schemeClr val="tx2"/>
                </a:solidFill>
                <a:cs typeface="AGA Aladdin Regular" pitchFamily="2" charset="-78"/>
              </a:rPr>
              <a:t>التركيب الجيولوجي</a:t>
            </a:r>
            <a:endParaRPr lang="ar-SA" sz="6000" dirty="0">
              <a:ln>
                <a:solidFill>
                  <a:schemeClr val="bg2">
                    <a:lumMod val="10000"/>
                  </a:schemeClr>
                </a:solidFill>
              </a:ln>
              <a:solidFill>
                <a:schemeClr val="tx2"/>
              </a:solidFill>
              <a:cs typeface="AGA Aladdin Regular" pitchFamily="2" charset="-78"/>
            </a:endParaRPr>
          </a:p>
        </p:txBody>
      </p:sp>
      <p:sp>
        <p:nvSpPr>
          <p:cNvPr id="3" name="عنصر نائب للمحتوى 2"/>
          <p:cNvSpPr>
            <a:spLocks noGrp="1"/>
          </p:cNvSpPr>
          <p:nvPr>
            <p:ph sz="quarter" idx="1"/>
          </p:nvPr>
        </p:nvSpPr>
        <p:spPr>
          <a:xfrm>
            <a:off x="500034" y="1556792"/>
            <a:ext cx="8286808" cy="4824536"/>
          </a:xfrm>
        </p:spPr>
        <p:txBody>
          <a:bodyPr>
            <a:noAutofit/>
          </a:bodyPr>
          <a:lstStyle/>
          <a:p>
            <a:pPr algn="ctr">
              <a:buNone/>
            </a:pPr>
            <a:r>
              <a:rPr lang="ar-SA" sz="2200" dirty="0" smtClean="0"/>
              <a:t>يحدد التركيب الجيولوجي لأي منطقة مدى إمكانية مد الخطوط الحديدية التي تحتاج إلى سطوح صلبة قوية الإحتمال حتى يمكن مد القضبان الحديدية لمرور القاطرات بأقصى حمولة لها ، كما أن مدى صلابة صخور سطح الأرض تحدد مقياس القضبان ، لذا يلاحظ اتساع قضبان الخطوط الحديدية في الأقاليم التي تتسم صخور سطح الأرض بها بالصلابة ، في حين يعمم المقياس الضيق في الأقاليم التي تتسم بضعف بنيتها كما هي الحال في بعض جهات الهند (الجنوب الشرقي والغربي ) ، وشمالي السودان ، وجنوب غربي استراليا حيث تمتد شبكة الخطوط الحديدية ذات المقياس الضيق ومركزها مدينة بيرث.</a:t>
            </a:r>
          </a:p>
          <a:p>
            <a:pPr algn="ctr">
              <a:buNone/>
            </a:pPr>
            <a:r>
              <a:rPr lang="ar-SA" sz="2200" dirty="0" smtClean="0"/>
              <a:t>ورغم صعوبة شق الطرق المرصوفة في الأقاليم ذات التكوينات الأرضية الصلبة وارتفاع تكاليف ذلك إلا أنها لاتحتاج إلى عمليات إصلاح وصيانة إلا على فترات زمنية متباعدة كما هي الحال في بعض أقاليم كل من الولايات المتحدة الأمريكية واليابان والمملكة العربية السعودية ، عكس الوضع بالنسبة للأقاليم التي يسود سطحها الصخور الرسوبية سواء كانت رملية أو طينية حيث يسهل مد الطرق المرصوفة خلالها إلا أنها تحتاج إلى عمليات إصلاح وتجديد بصورة دورية ، كما أن الطرق المختلفة في الأقاليم الصحراوية تحتاج إلى عمليات صيانة خاصة نتيجة لظاهرتي سفي الرمال والسيول.</a:t>
            </a:r>
            <a:endParaRPr lang="ar-SA" sz="2200" dirty="0"/>
          </a:p>
        </p:txBody>
      </p:sp>
      <p:pic>
        <p:nvPicPr>
          <p:cNvPr id="4" name="صورة 3" descr="9988.bmp"/>
          <p:cNvPicPr>
            <a:picLocks noChangeAspect="1"/>
          </p:cNvPicPr>
          <p:nvPr/>
        </p:nvPicPr>
        <p:blipFill>
          <a:blip r:embed="rId2" cstate="print"/>
          <a:stretch>
            <a:fillRect/>
          </a:stretch>
        </p:blipFill>
        <p:spPr>
          <a:xfrm>
            <a:off x="179512" y="188640"/>
            <a:ext cx="2232248" cy="108012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01752" y="1700808"/>
            <a:ext cx="8503920" cy="4398240"/>
          </a:xfrm>
        </p:spPr>
        <p:txBody>
          <a:bodyPr>
            <a:normAutofit fontScale="92500" lnSpcReduction="10000"/>
          </a:bodyPr>
          <a:lstStyle/>
          <a:p>
            <a:pPr algn="ctr">
              <a:buNone/>
            </a:pPr>
            <a:r>
              <a:rPr lang="ar-SA" dirty="0" smtClean="0"/>
              <a:t>وتختلف وسائل رصف الطرق تبعاً لطبيعة الصخور السائدة سواء كانت نارية صلبة أو رملية أو طينية ، كما تتباين المواد المستخدمة في رصف الطرق تبعاً لعدة عوامل يأتي في مقدمتها طبيعة صخور سطح الأرض مثال ذلك استخدام البازلت في رصف الطرق في الأقاليم التي تسودها الصخور النارية.</a:t>
            </a:r>
          </a:p>
          <a:p>
            <a:pPr algn="ctr">
              <a:buNone/>
            </a:pPr>
            <a:r>
              <a:rPr lang="ar-SA" dirty="0" smtClean="0"/>
              <a:t>وللتركيب الجيولوجي تأثير كبير على النقل النهري حيث أن وجود الجنادل والشلالات والمندفعات والخوانق وهي ظاهرات ترجع في أصل نشأتها إلى عامل التركيب الجيولوجي تقلل من صلاحية مجاري الأنهار للملاحة ، والمعروف أن النقل النهري يعد أرخص أنواع النقل فوق اليابس.</a:t>
            </a:r>
          </a:p>
          <a:p>
            <a:pPr algn="ctr">
              <a:buNone/>
            </a:pPr>
            <a:r>
              <a:rPr lang="ar-SA" dirty="0" smtClean="0"/>
              <a:t>ويعد التركيب الجيولوجي من العوامل الهامة التي توضع في الإعتبار عند تحديد مواقع المطارات التي يختار لها النطاقات ذات التكوينات الأرضية الصلبة حتى تتحمل الممرات الأرضية – رغم تغطيتها بطبقة خاصة من الإسمنت المسلح – ثقل عمليات اقلاع الطائرات وهبوطها.</a:t>
            </a:r>
            <a:endParaRPr lang="ar-SA" dirty="0"/>
          </a:p>
        </p:txBody>
      </p:sp>
      <p:pic>
        <p:nvPicPr>
          <p:cNvPr id="4" name="صورة 3" descr="sedrocks.jpg"/>
          <p:cNvPicPr>
            <a:picLocks noChangeAspect="1"/>
          </p:cNvPicPr>
          <p:nvPr/>
        </p:nvPicPr>
        <p:blipFill>
          <a:blip r:embed="rId2" cstate="print"/>
          <a:stretch>
            <a:fillRect/>
          </a:stretch>
        </p:blipFill>
        <p:spPr>
          <a:xfrm>
            <a:off x="2339752" y="188640"/>
            <a:ext cx="2073412" cy="1250836"/>
          </a:xfrm>
          <a:prstGeom prst="ellipse">
            <a:avLst/>
          </a:prstGeom>
          <a:ln w="63500" cap="rnd">
            <a:solidFill>
              <a:schemeClr val="bg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صورة 4" descr="unt.bmp"/>
          <p:cNvPicPr>
            <a:picLocks noChangeAspect="1"/>
          </p:cNvPicPr>
          <p:nvPr/>
        </p:nvPicPr>
        <p:blipFill>
          <a:blip r:embed="rId3" cstate="print"/>
          <a:stretch>
            <a:fillRect/>
          </a:stretch>
        </p:blipFill>
        <p:spPr>
          <a:xfrm>
            <a:off x="4788024" y="188640"/>
            <a:ext cx="2016224" cy="1224136"/>
          </a:xfrm>
          <a:prstGeom prst="ellipse">
            <a:avLst/>
          </a:prstGeom>
          <a:ln w="63500" cap="rnd">
            <a:solidFill>
              <a:schemeClr val="bg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check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1752" y="260648"/>
            <a:ext cx="8534400" cy="864096"/>
          </a:xfrm>
        </p:spPr>
        <p:txBody>
          <a:bodyPr>
            <a:noAutofit/>
          </a:bodyPr>
          <a:lstStyle/>
          <a:p>
            <a:r>
              <a:rPr lang="ar-SA" sz="6000" dirty="0" smtClean="0">
                <a:ln>
                  <a:solidFill>
                    <a:schemeClr val="bg2">
                      <a:lumMod val="10000"/>
                    </a:schemeClr>
                  </a:solidFill>
                </a:ln>
                <a:solidFill>
                  <a:schemeClr val="tx2"/>
                </a:solidFill>
                <a:cs typeface="AGA Aladdin Regular" pitchFamily="2" charset="-78"/>
              </a:rPr>
              <a:t>مظاهر السطح</a:t>
            </a:r>
            <a:endParaRPr lang="ar-SA" sz="6000" dirty="0">
              <a:ln>
                <a:solidFill>
                  <a:schemeClr val="bg2">
                    <a:lumMod val="10000"/>
                  </a:schemeClr>
                </a:solidFill>
              </a:ln>
              <a:solidFill>
                <a:schemeClr val="tx2"/>
              </a:solidFill>
              <a:cs typeface="AGA Aladdin Regular" pitchFamily="2" charset="-78"/>
            </a:endParaRPr>
          </a:p>
        </p:txBody>
      </p:sp>
      <p:sp>
        <p:nvSpPr>
          <p:cNvPr id="3" name="عنصر نائب للمحتوى 2"/>
          <p:cNvSpPr>
            <a:spLocks noGrp="1"/>
          </p:cNvSpPr>
          <p:nvPr>
            <p:ph sz="quarter" idx="1"/>
          </p:nvPr>
        </p:nvSpPr>
        <p:spPr>
          <a:xfrm>
            <a:off x="301752" y="1988840"/>
            <a:ext cx="8503920" cy="4110208"/>
          </a:xfrm>
        </p:spPr>
        <p:txBody>
          <a:bodyPr>
            <a:normAutofit/>
          </a:bodyPr>
          <a:lstStyle/>
          <a:p>
            <a:pPr algn="ctr">
              <a:buNone/>
            </a:pPr>
            <a:r>
              <a:rPr lang="ar-SA" sz="2800" dirty="0" smtClean="0"/>
              <a:t>لمظاهر السطح تأثير كبير على النقل بكل أنواعه في جميع قارات العالم ، يتضح ذلك من مقارنة خريطتين للعالم احداهما لمظاهر سطح الأرض ، والأخرى لشبكات الطرق المختلفة حيث يلاحظ الأثر السلبي للمرتفعات المختلفة والمتمثل في تخلخل شبكات الطرق بل وانعدامها في بعض الأقاليم نظراً لوعورة السطح وشدة انحداره وصعوبة الإتصال بالأقاليم المجاورة ، مما يرفع من تكاليف إنشاء الطرق هنا لعدم انتظام السطح وضرورة شق الممرات والانفاق في بعض الأحيان ، كما هي الحال بالنسبة للانفاق.</a:t>
            </a:r>
            <a:endParaRPr lang="ar-SA"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251520" y="1556792"/>
            <a:ext cx="8549552" cy="4824536"/>
          </a:xfrm>
        </p:spPr>
        <p:txBody>
          <a:bodyPr>
            <a:noAutofit/>
          </a:bodyPr>
          <a:lstStyle/>
          <a:p>
            <a:pPr algn="ctr">
              <a:buNone/>
            </a:pPr>
            <a:r>
              <a:rPr lang="ar-SA" sz="2800" dirty="0" smtClean="0">
                <a:cs typeface="Akhbar MT" pitchFamily="2" charset="-78"/>
              </a:rPr>
              <a:t>وتتباين مجاري الأنهار في خصائصها تبعاً لأشكال السطح السائدة في الإقليم ، فهناك الأنهار السهلية أي التي تجري في أراض سهلية مستوية ، لذا تتسم باتساع مجاريها وقلة انحدارها وخلوها غالباً من العقبات الطبيعية وخاصة الجنادل والشلالات مما يجعلها صالحة للملاحة.</a:t>
            </a:r>
          </a:p>
          <a:p>
            <a:pPr algn="ctr">
              <a:buNone/>
            </a:pPr>
            <a:r>
              <a:rPr lang="ar-SA" sz="2800" dirty="0" smtClean="0">
                <a:cs typeface="Akhbar MT" pitchFamily="2" charset="-78"/>
              </a:rPr>
              <a:t>وعلى العكس من ذلك الأنهار الجبلية التي تخترق نطاقات جبلية وعرة ، لذا تتسم بضيق مجاريها وشدة انحدارها وتعدد العوائق الطبيعية التي تعترض مجاريها مثل الجنادل والشلالات المندفعات.</a:t>
            </a:r>
          </a:p>
          <a:p>
            <a:pPr algn="ctr">
              <a:buNone/>
            </a:pPr>
            <a:r>
              <a:rPr lang="ar-SA" sz="2800" dirty="0" smtClean="0">
                <a:cs typeface="Akhbar MT" pitchFamily="2" charset="-78"/>
              </a:rPr>
              <a:t>وتشكل الحواجز والشعاب المرجانية في النطاقات الساحلية لبعض أقاليم العالم المدارية عقبة تحول دون سهولة الملاحة البحرية حيث تعوق إنشاء الموانيء الطبيعية ، كما تطيل مسارات بعض الخطوط الملاحية البحرية حيث تضطر السفن والقوارب إلى الدوران حول النطاقات التي تتواجد فيها مثل هذه الحواجز.</a:t>
            </a:r>
            <a:endParaRPr lang="ar-SA" sz="2800" dirty="0">
              <a:cs typeface="Akhbar MT" pitchFamily="2" charset="-78"/>
            </a:endParaRPr>
          </a:p>
        </p:txBody>
      </p:sp>
      <p:pic>
        <p:nvPicPr>
          <p:cNvPr id="4" name="صورة 3" descr="64745466.jpg"/>
          <p:cNvPicPr>
            <a:picLocks noChangeAspect="1"/>
          </p:cNvPicPr>
          <p:nvPr/>
        </p:nvPicPr>
        <p:blipFill>
          <a:blip r:embed="rId2" cstate="print"/>
          <a:stretch>
            <a:fillRect/>
          </a:stretch>
        </p:blipFill>
        <p:spPr>
          <a:xfrm>
            <a:off x="1763688" y="188640"/>
            <a:ext cx="2523095" cy="1296144"/>
          </a:xfrm>
          <a:prstGeom prst="ellipse">
            <a:avLst/>
          </a:prstGeom>
          <a:ln w="63500" cap="rnd">
            <a:solidFill>
              <a:schemeClr val="bg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صورة 4" descr="6866.bmp"/>
          <p:cNvPicPr>
            <a:picLocks noChangeAspect="1"/>
          </p:cNvPicPr>
          <p:nvPr/>
        </p:nvPicPr>
        <p:blipFill>
          <a:blip r:embed="rId3" cstate="print"/>
          <a:stretch>
            <a:fillRect/>
          </a:stretch>
        </p:blipFill>
        <p:spPr>
          <a:xfrm>
            <a:off x="4860032" y="188641"/>
            <a:ext cx="2498692" cy="1296143"/>
          </a:xfrm>
          <a:prstGeom prst="ellipse">
            <a:avLst/>
          </a:prstGeom>
          <a:ln w="63500" cap="rnd">
            <a:solidFill>
              <a:schemeClr val="bg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404664"/>
            <a:ext cx="8363272" cy="785242"/>
          </a:xfrm>
        </p:spPr>
        <p:txBody>
          <a:bodyPr>
            <a:normAutofit fontScale="90000"/>
          </a:bodyPr>
          <a:lstStyle/>
          <a:p>
            <a:pPr algn="ctr"/>
            <a:r>
              <a:rPr lang="ar-SA" sz="7300" dirty="0" smtClean="0">
                <a:ln>
                  <a:solidFill>
                    <a:schemeClr val="bg2">
                      <a:lumMod val="10000"/>
                    </a:schemeClr>
                  </a:solidFill>
                </a:ln>
                <a:solidFill>
                  <a:schemeClr val="tx2"/>
                </a:solidFill>
                <a:cs typeface="AGA Aladdin Regular" pitchFamily="2" charset="-78"/>
              </a:rPr>
              <a:t>المناخ</a:t>
            </a:r>
            <a:endParaRPr lang="ar-SA" dirty="0">
              <a:ln>
                <a:solidFill>
                  <a:schemeClr val="bg2">
                    <a:lumMod val="10000"/>
                  </a:schemeClr>
                </a:solidFill>
              </a:ln>
              <a:solidFill>
                <a:schemeClr val="tx2"/>
              </a:solidFill>
              <a:cs typeface="AGA Aladdin Regular" pitchFamily="2" charset="-78"/>
            </a:endParaRPr>
          </a:p>
        </p:txBody>
      </p:sp>
      <p:sp>
        <p:nvSpPr>
          <p:cNvPr id="3" name="عنصر نائب للمحتوى 2"/>
          <p:cNvSpPr>
            <a:spLocks noGrp="1"/>
          </p:cNvSpPr>
          <p:nvPr>
            <p:ph sz="quarter" idx="1"/>
          </p:nvPr>
        </p:nvSpPr>
        <p:spPr>
          <a:xfrm>
            <a:off x="301752" y="1484784"/>
            <a:ext cx="8662736" cy="4896544"/>
          </a:xfrm>
        </p:spPr>
        <p:txBody>
          <a:bodyPr>
            <a:noAutofit/>
          </a:bodyPr>
          <a:lstStyle/>
          <a:p>
            <a:pPr algn="ctr">
              <a:buNone/>
            </a:pPr>
            <a:r>
              <a:rPr lang="ar-SA" sz="2600" dirty="0" smtClean="0">
                <a:cs typeface="Akhbar MT" pitchFamily="2" charset="-78"/>
              </a:rPr>
              <a:t>من العوامل الهامة المؤثرة في طرق النقل المختلفة وشبكاتها من حيث الخصائص والتوزيع الجغرافي.</a:t>
            </a:r>
          </a:p>
          <a:p>
            <a:pPr algn="ctr">
              <a:buNone/>
            </a:pPr>
            <a:r>
              <a:rPr lang="ar-SA" sz="2600" dirty="0" smtClean="0">
                <a:cs typeface="Akhbar MT" pitchFamily="2" charset="-78"/>
              </a:rPr>
              <a:t>ودرجة الحرارة من عناصر المناخ الهامة المؤثرة في مجال النقل ، فكثيراً مايكون انخفاض درجة الحرارة خلال شهور الشتاء في بعض أقاليم العالم سبباً في التحول من وسيلة إلى أخرى للنقل أكثر تكلفة.</a:t>
            </a:r>
          </a:p>
          <a:p>
            <a:pPr algn="ctr">
              <a:buNone/>
            </a:pPr>
            <a:r>
              <a:rPr lang="ar-SA" sz="2600" dirty="0" smtClean="0">
                <a:cs typeface="Akhbar MT" pitchFamily="2" charset="-78"/>
              </a:rPr>
              <a:t>مثال : يؤدي الإنخفاض الشديد لدرجة الحرارة خلال شهور الشتاء في أمريكا الشمالية إلى تجمد مياه نهر السانت لورانس لمدة أربعة شهور تقريباً ، مما يعطل نقل خامات الحديد من مناطق تعدينها وهذا يؤدي إلى ارتفاع نفقات النقل لاستخدام السكك الحديدية بدلاً من السفن مما يزيد من تكاليف الإنتاج علماً أن النقل النهري أرخص تكلفة.</a:t>
            </a:r>
          </a:p>
          <a:p>
            <a:pPr algn="ctr">
              <a:buNone/>
            </a:pPr>
            <a:r>
              <a:rPr lang="ar-SA" sz="2600" dirty="0" smtClean="0">
                <a:cs typeface="Akhbar MT" pitchFamily="2" charset="-78"/>
              </a:rPr>
              <a:t>وتؤثر درجة الحرارة في النقل الجوي بشكل كبير حيث أنه مع ارتفاعها كما في الأقاليم المدارية تزداد المسافة التي تقطعها الطائرة على الممر الأرضي لكي تتم عمليتي الإقلاع والهبوط بأمان ، لذا تتسم مطارات الأقاليم الحارة بأن ممرات مطاراتها أطول من مثيلتها في مطارات الأقاليم المعتدلة والباردة.</a:t>
            </a:r>
            <a:endParaRPr lang="ar-SA" sz="2600" dirty="0">
              <a:cs typeface="Akhbar MT" pitchFamily="2" charset="-78"/>
            </a:endParaRP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79512" y="1556792"/>
            <a:ext cx="8692998" cy="4752528"/>
          </a:xfrm>
        </p:spPr>
        <p:txBody>
          <a:bodyPr>
            <a:noAutofit/>
          </a:bodyPr>
          <a:lstStyle/>
          <a:p>
            <a:pPr algn="ctr">
              <a:buNone/>
            </a:pPr>
            <a:r>
              <a:rPr lang="ar-SA" sz="2000" dirty="0" smtClean="0">
                <a:latin typeface="Andalus" pitchFamily="18" charset="-78"/>
                <a:cs typeface="+mj-cs"/>
              </a:rPr>
              <a:t>ويقتصر تأثير الضغط الجوي على النقل بالطائرات حيث ينتج عن تباين نطاقات الضغط تكون مايعرف بالمطبات الهوائية التي تشكل أحياناً خطراً على الملاحة الجوية وخاصة عندما تكون عميقة وتشبه الدوامة.</a:t>
            </a:r>
          </a:p>
          <a:p>
            <a:pPr algn="ctr">
              <a:buNone/>
            </a:pPr>
            <a:r>
              <a:rPr lang="ar-SA" sz="2000" dirty="0" smtClean="0">
                <a:latin typeface="Andalus" pitchFamily="18" charset="-78"/>
                <a:cs typeface="+mj-cs"/>
              </a:rPr>
              <a:t>وكانت الرياح تمثل العنصر المناخي الأول من حيث التأثير في النقل البحري خلال العصور القديمة بصفة خاصة ، إذ كانت تحدد مسارات رحلات السفن الشراعية .</a:t>
            </a:r>
          </a:p>
          <a:p>
            <a:pPr algn="ctr">
              <a:buNone/>
            </a:pPr>
            <a:r>
              <a:rPr lang="ar-SA" sz="2000" dirty="0" smtClean="0">
                <a:latin typeface="Andalus" pitchFamily="18" charset="-78"/>
                <a:cs typeface="+mj-cs"/>
              </a:rPr>
              <a:t>ورغم التوسع في استخدام الأساليب الآلية الحديثة في النقل البحري إلا أنه لازال للرياح تأثير واضح على الملاحة البحرية ، فالأعاصير والأنواء والأمواج العالية القوية وهي من آثار الرياح العنيفة لازالت تشكل مخاطر كبيرة على السفن الملاحية سواء في عرض البحار أو قرب السواحل مما يضطر معه إلى إغلاق الموانيء البحرية خلال فترات التعرض لمثل هذه الظاهرات المناخية المرتبطة بنشاط الرياح.</a:t>
            </a:r>
          </a:p>
          <a:p>
            <a:pPr algn="ctr">
              <a:buNone/>
            </a:pPr>
            <a:r>
              <a:rPr lang="ar-SA" sz="2000" dirty="0" smtClean="0">
                <a:latin typeface="Andalus" pitchFamily="18" charset="-78"/>
                <a:cs typeface="+mj-cs"/>
              </a:rPr>
              <a:t>ويقتصر تأثير الرطوبة في مجال النقل على فلنكات الخطوط الحديدية حيث تؤدي إلى تعرض الفلنكات الخشبية للتعطن والفلنكات الحديدية للإصابة بالصدأ ، لذا يفضل التوسع في استخدام الفلنكات الخرسانية في الأقاليم الرطبة.</a:t>
            </a:r>
          </a:p>
          <a:p>
            <a:pPr algn="ctr">
              <a:buNone/>
            </a:pPr>
            <a:r>
              <a:rPr lang="ar-SA" sz="2000" dirty="0" smtClean="0">
                <a:latin typeface="Andalus" pitchFamily="18" charset="-78"/>
                <a:cs typeface="+mj-cs"/>
              </a:rPr>
              <a:t>ويشكل الضباب الذي يحد من مجال ووضوح الرؤية خطراً على كل أنواع النقل سواء الجوي أو البحري.</a:t>
            </a:r>
          </a:p>
          <a:p>
            <a:pPr algn="ctr">
              <a:buNone/>
            </a:pPr>
            <a:r>
              <a:rPr lang="ar-SA" sz="2000" dirty="0" smtClean="0">
                <a:latin typeface="Andalus" pitchFamily="18" charset="-78"/>
                <a:cs typeface="+mj-cs"/>
              </a:rPr>
              <a:t>والأمطار تسبب انزلاقات وحوادث خاصة إذا اجتمعت الأتربة والأمطار.</a:t>
            </a:r>
            <a:endParaRPr lang="ar-SA" sz="2000" dirty="0">
              <a:latin typeface="Andalus" pitchFamily="18" charset="-78"/>
              <a:cs typeface="+mj-cs"/>
            </a:endParaRPr>
          </a:p>
        </p:txBody>
      </p:sp>
      <p:pic>
        <p:nvPicPr>
          <p:cNvPr id="5" name="صورة 4" descr="imagesCAIXYCQ2.jpg"/>
          <p:cNvPicPr>
            <a:picLocks noChangeAspect="1"/>
          </p:cNvPicPr>
          <p:nvPr/>
        </p:nvPicPr>
        <p:blipFill>
          <a:blip r:embed="rId2" cstate="print"/>
          <a:stretch>
            <a:fillRect/>
          </a:stretch>
        </p:blipFill>
        <p:spPr>
          <a:xfrm>
            <a:off x="6804248" y="0"/>
            <a:ext cx="2016224" cy="155679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1752" y="228600"/>
            <a:ext cx="8534400" cy="968152"/>
          </a:xfrm>
        </p:spPr>
        <p:txBody>
          <a:bodyPr>
            <a:noAutofit/>
          </a:bodyPr>
          <a:lstStyle/>
          <a:p>
            <a:r>
              <a:rPr lang="ar-SA" sz="6600" b="1" dirty="0" smtClean="0">
                <a:ln>
                  <a:solidFill>
                    <a:schemeClr val="bg2">
                      <a:lumMod val="10000"/>
                    </a:schemeClr>
                  </a:solidFill>
                </a:ln>
                <a:solidFill>
                  <a:schemeClr val="tx2"/>
                </a:solidFill>
                <a:cs typeface="AGA Aladdin Regular" pitchFamily="2" charset="-78"/>
              </a:rPr>
              <a:t>الغطاء النباتي</a:t>
            </a:r>
            <a:endParaRPr lang="ar-SA" sz="6600" b="1" dirty="0">
              <a:ln>
                <a:solidFill>
                  <a:schemeClr val="bg2">
                    <a:lumMod val="10000"/>
                  </a:schemeClr>
                </a:solidFill>
              </a:ln>
              <a:solidFill>
                <a:schemeClr val="tx2"/>
              </a:solidFill>
              <a:cs typeface="AGA Aladdin Regular" pitchFamily="2" charset="-78"/>
            </a:endParaRPr>
          </a:p>
        </p:txBody>
      </p:sp>
      <p:sp>
        <p:nvSpPr>
          <p:cNvPr id="3" name="عنصر نائب للمحتوى 2"/>
          <p:cNvSpPr>
            <a:spLocks noGrp="1"/>
          </p:cNvSpPr>
          <p:nvPr>
            <p:ph sz="quarter" idx="1"/>
          </p:nvPr>
        </p:nvSpPr>
        <p:spPr>
          <a:xfrm>
            <a:off x="301752" y="1628800"/>
            <a:ext cx="8503920" cy="4470248"/>
          </a:xfrm>
        </p:spPr>
        <p:txBody>
          <a:bodyPr>
            <a:noAutofit/>
          </a:bodyPr>
          <a:lstStyle/>
          <a:p>
            <a:pPr algn="ctr">
              <a:buNone/>
            </a:pPr>
            <a:r>
              <a:rPr lang="ar-SA" sz="3000" dirty="0" smtClean="0"/>
              <a:t>يقصد بالغطاء النباتي النباتات الطبيعية المنتشرة على سطح الأرض والتي تتدرج من غابات تتباين كثافتها إلى حشائش.</a:t>
            </a:r>
          </a:p>
          <a:p>
            <a:pPr algn="ctr">
              <a:buNone/>
            </a:pPr>
            <a:r>
              <a:rPr lang="ar-SA" sz="3000" dirty="0" smtClean="0"/>
              <a:t>ويحول الغطاء النباتي أحياناً دون الربط بين الأقاليم أو يقف عقبة في سبيل مد شبكات النقل المختلفة ، مثال ذلك غابات المانجروف التي تقف عقبة في سبيل ربط الجهات الساحلية في نطاق الغابات المدارية المطيرة بالجهات الداخلية لكثافتها وكثرة فروعها وارتفاع أشجارها الكبير .</a:t>
            </a:r>
          </a:p>
          <a:p>
            <a:pPr algn="ctr">
              <a:buNone/>
            </a:pPr>
            <a:r>
              <a:rPr lang="ar-SA" sz="3000" dirty="0" smtClean="0"/>
              <a:t>وتكون الغابات الكثيفة التي تشغل مساحات واسعة عقبات تحول دون إنشاء شبكات الطرق المرصوفة وخطوط السكك الحديدية مما اضطر الإنسان إلى إزالتها.</a:t>
            </a:r>
            <a:endParaRPr lang="ar-SA" sz="3000" dirty="0"/>
          </a:p>
        </p:txBody>
      </p:sp>
      <p:pic>
        <p:nvPicPr>
          <p:cNvPr id="4" name="صورة 3" descr="533544.bmp"/>
          <p:cNvPicPr>
            <a:picLocks noChangeAspect="1"/>
          </p:cNvPicPr>
          <p:nvPr/>
        </p:nvPicPr>
        <p:blipFill>
          <a:blip r:embed="rId2" cstate="print"/>
          <a:stretch>
            <a:fillRect/>
          </a:stretch>
        </p:blipFill>
        <p:spPr>
          <a:xfrm>
            <a:off x="6516216" y="0"/>
            <a:ext cx="2143140" cy="160528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1752" y="332656"/>
            <a:ext cx="8534400" cy="936104"/>
          </a:xfrm>
        </p:spPr>
        <p:txBody>
          <a:bodyPr>
            <a:noAutofit/>
          </a:bodyPr>
          <a:lstStyle/>
          <a:p>
            <a:pPr algn="ctr"/>
            <a:r>
              <a:rPr lang="ar-SA" sz="6000" b="1" i="1" dirty="0" smtClean="0">
                <a:ln>
                  <a:solidFill>
                    <a:schemeClr val="bg2">
                      <a:lumMod val="10000"/>
                    </a:schemeClr>
                  </a:solidFill>
                </a:ln>
                <a:solidFill>
                  <a:schemeClr val="tx2"/>
                </a:solidFill>
                <a:cs typeface="AGA Aladdin Regular" pitchFamily="2" charset="-78"/>
              </a:rPr>
              <a:t>الحياة الحيوانية</a:t>
            </a:r>
            <a:endParaRPr lang="ar-SA" sz="6000" b="1" i="1" dirty="0">
              <a:ln>
                <a:solidFill>
                  <a:schemeClr val="bg2">
                    <a:lumMod val="10000"/>
                  </a:schemeClr>
                </a:solidFill>
              </a:ln>
              <a:solidFill>
                <a:schemeClr val="tx2"/>
              </a:solidFill>
              <a:cs typeface="AGA Aladdin Regular" pitchFamily="2" charset="-78"/>
            </a:endParaRPr>
          </a:p>
        </p:txBody>
      </p:sp>
      <p:sp>
        <p:nvSpPr>
          <p:cNvPr id="3" name="عنصر نائب للمحتوى 2"/>
          <p:cNvSpPr>
            <a:spLocks noGrp="1"/>
          </p:cNvSpPr>
          <p:nvPr>
            <p:ph sz="quarter" idx="1"/>
          </p:nvPr>
        </p:nvSpPr>
        <p:spPr>
          <a:xfrm>
            <a:off x="301752" y="1772816"/>
            <a:ext cx="8503920" cy="4326232"/>
          </a:xfrm>
        </p:spPr>
        <p:txBody>
          <a:bodyPr>
            <a:noAutofit/>
          </a:bodyPr>
          <a:lstStyle/>
          <a:p>
            <a:pPr algn="ctr">
              <a:buNone/>
            </a:pPr>
            <a:r>
              <a:rPr lang="ar-SA" sz="3200" dirty="0" smtClean="0"/>
              <a:t>نجحت بعض فصائل الحيوان الطبيعي بحكم ثقل وزنها في تمهيد بعض الطرق التي رسمتها لنفسها خلال تنقلاتها المختلفة ، وجاء الإنسان بعد ذلك ليستخدم نفس الطرق بعد تجهيزها ، لذا يعد الحيوان البري في مثل هذه الحالات المخطط والمهندس الأساسي الذي حدد مسارات هذه الطرق.</a:t>
            </a:r>
          </a:p>
          <a:p>
            <a:pPr algn="ctr">
              <a:buNone/>
            </a:pPr>
            <a:r>
              <a:rPr lang="ar-SA" sz="3200" dirty="0" smtClean="0"/>
              <a:t>ورغم تقدم الإنسان الحضاري إلا أنه لازال يستخدم الحيوانات في النقل والتجارة في العديد من أقاليم العالم وخاصة تلك التي تتسم بصعوبة ظروفها الطبيعية.</a:t>
            </a:r>
            <a:endParaRPr lang="ar-SA" sz="3200" dirty="0"/>
          </a:p>
        </p:txBody>
      </p:sp>
      <p:pic>
        <p:nvPicPr>
          <p:cNvPr id="4" name="صورة 3" descr="untitle898.bmp"/>
          <p:cNvPicPr>
            <a:picLocks noChangeAspect="1"/>
          </p:cNvPicPr>
          <p:nvPr/>
        </p:nvPicPr>
        <p:blipFill>
          <a:blip r:embed="rId2" cstate="print"/>
          <a:stretch>
            <a:fillRect/>
          </a:stretch>
        </p:blipFill>
        <p:spPr>
          <a:xfrm>
            <a:off x="6732240" y="0"/>
            <a:ext cx="2092382" cy="16288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1752" y="228600"/>
            <a:ext cx="8534400" cy="968152"/>
          </a:xfrm>
        </p:spPr>
        <p:txBody>
          <a:bodyPr>
            <a:noAutofit/>
          </a:bodyPr>
          <a:lstStyle/>
          <a:p>
            <a:r>
              <a:rPr lang="ar-SA" sz="5400" b="1" dirty="0" smtClean="0">
                <a:ln>
                  <a:solidFill>
                    <a:schemeClr val="bg2">
                      <a:lumMod val="10000"/>
                    </a:schemeClr>
                  </a:solidFill>
                </a:ln>
                <a:solidFill>
                  <a:schemeClr val="tx2"/>
                </a:solidFill>
                <a:cs typeface="AGA Aladdin Regular" pitchFamily="2" charset="-78"/>
              </a:rPr>
              <a:t>وتتمثل هذه الحيوانات فيما يلي</a:t>
            </a:r>
            <a:endParaRPr lang="ar-SA" sz="5400" b="1" dirty="0">
              <a:ln>
                <a:solidFill>
                  <a:schemeClr val="bg2">
                    <a:lumMod val="10000"/>
                  </a:schemeClr>
                </a:solidFill>
              </a:ln>
              <a:solidFill>
                <a:schemeClr val="tx2"/>
              </a:solidFill>
              <a:cs typeface="AGA Aladdin Regular" pitchFamily="2" charset="-78"/>
            </a:endParaRPr>
          </a:p>
        </p:txBody>
      </p:sp>
      <p:sp>
        <p:nvSpPr>
          <p:cNvPr id="3" name="عنصر نائب للمحتوى 2"/>
          <p:cNvSpPr>
            <a:spLocks noGrp="1"/>
          </p:cNvSpPr>
          <p:nvPr>
            <p:ph sz="quarter" idx="1"/>
          </p:nvPr>
        </p:nvSpPr>
        <p:spPr>
          <a:xfrm>
            <a:off x="179512" y="1484784"/>
            <a:ext cx="8784976" cy="4614264"/>
          </a:xfrm>
        </p:spPr>
        <p:txBody>
          <a:bodyPr>
            <a:noAutofit/>
          </a:bodyPr>
          <a:lstStyle/>
          <a:p>
            <a:pPr algn="ctr">
              <a:buNone/>
            </a:pPr>
            <a:r>
              <a:rPr lang="ar-SA" sz="2800" dirty="0" smtClean="0">
                <a:solidFill>
                  <a:srgbClr val="002060"/>
                </a:solidFill>
                <a:cs typeface="AGA Aladdin Regular" pitchFamily="2" charset="-78"/>
              </a:rPr>
              <a:t>الكلاب : </a:t>
            </a:r>
            <a:r>
              <a:rPr lang="ar-SA" sz="2400" dirty="0" smtClean="0"/>
              <a:t>تستغل في جر الزحافات بالأقاليم القطبية.</a:t>
            </a:r>
          </a:p>
          <a:p>
            <a:pPr algn="ctr">
              <a:buNone/>
            </a:pPr>
            <a:r>
              <a:rPr lang="ar-SA" sz="2800" dirty="0" smtClean="0">
                <a:solidFill>
                  <a:srgbClr val="002060"/>
                </a:solidFill>
                <a:cs typeface="AGA Aladdin Regular" pitchFamily="2" charset="-78"/>
              </a:rPr>
              <a:t>الإبل : </a:t>
            </a:r>
            <a:r>
              <a:rPr lang="ar-SA" sz="2400" dirty="0" smtClean="0"/>
              <a:t>تستخدم في الحمل بالأقاليم الصحراوية.</a:t>
            </a:r>
          </a:p>
          <a:p>
            <a:pPr algn="ctr">
              <a:buNone/>
            </a:pPr>
            <a:r>
              <a:rPr lang="ar-SA" sz="2800" dirty="0" smtClean="0">
                <a:solidFill>
                  <a:srgbClr val="002060"/>
                </a:solidFill>
                <a:cs typeface="AGA Aladdin Regular" pitchFamily="2" charset="-78"/>
              </a:rPr>
              <a:t>حيوان اللاما : </a:t>
            </a:r>
            <a:r>
              <a:rPr lang="ar-SA" sz="2400" dirty="0" smtClean="0"/>
              <a:t>يستغل في الحمل بنطاق مرتفعات الأنديز في أمريكا اللاتينية.</a:t>
            </a:r>
          </a:p>
          <a:p>
            <a:pPr algn="ctr">
              <a:buNone/>
            </a:pPr>
            <a:r>
              <a:rPr lang="ar-SA" sz="2800" dirty="0" smtClean="0">
                <a:solidFill>
                  <a:srgbClr val="002060"/>
                </a:solidFill>
                <a:cs typeface="AGA Aladdin Regular" pitchFamily="2" charset="-78"/>
              </a:rPr>
              <a:t>الأفيال : </a:t>
            </a:r>
            <a:r>
              <a:rPr lang="ar-SA" sz="2400" dirty="0" smtClean="0"/>
              <a:t>تستخدم على نطاق واسع في حمل كتل الأخشاب وجرها في بعض النطاقات الغابية في جنوب شرقي وجنوبي آسيا.</a:t>
            </a:r>
          </a:p>
          <a:p>
            <a:pPr algn="ctr">
              <a:buNone/>
            </a:pPr>
            <a:r>
              <a:rPr lang="ar-SA" sz="2800" dirty="0" smtClean="0">
                <a:solidFill>
                  <a:srgbClr val="002060"/>
                </a:solidFill>
                <a:cs typeface="AGA Aladdin Regular" pitchFamily="2" charset="-78"/>
              </a:rPr>
              <a:t>الخيول : </a:t>
            </a:r>
            <a:r>
              <a:rPr lang="ar-SA" sz="2400" dirty="0" smtClean="0"/>
              <a:t>تستخدم في الحمل والجر وخاصة مناطق السهول الواسعة .</a:t>
            </a:r>
          </a:p>
          <a:p>
            <a:pPr algn="ctr">
              <a:buNone/>
            </a:pPr>
            <a:r>
              <a:rPr lang="ar-SA" sz="2800" dirty="0" smtClean="0">
                <a:solidFill>
                  <a:srgbClr val="002060"/>
                </a:solidFill>
                <a:cs typeface="AGA Aladdin Regular" pitchFamily="2" charset="-78"/>
              </a:rPr>
              <a:t>الثيران : </a:t>
            </a:r>
            <a:r>
              <a:rPr lang="ar-SA" sz="2400" dirty="0" smtClean="0"/>
              <a:t>تستغل في الحمل والجر في بعض الأقاليم الزراعية بالعالم وخاصة في قارة آسيا بنطاق الأرز .</a:t>
            </a:r>
          </a:p>
          <a:p>
            <a:pPr algn="ctr">
              <a:buNone/>
            </a:pPr>
            <a:r>
              <a:rPr lang="ar-SA" sz="2800" dirty="0" smtClean="0">
                <a:solidFill>
                  <a:srgbClr val="002060"/>
                </a:solidFill>
                <a:cs typeface="AGA Aladdin Regular" pitchFamily="2" charset="-78"/>
              </a:rPr>
              <a:t>الحمير والبغال : </a:t>
            </a:r>
            <a:r>
              <a:rPr lang="ar-SA" sz="2400" dirty="0" smtClean="0"/>
              <a:t>تستغل في الحمل والجر بمناطق واسعة من العالم وخاصة الفقيرة وهي من أكثر الحيوانات استخداماً في الأقاليم الزراعية والرعوية في نطاق حوض البحر المتوسط.</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260648"/>
            <a:ext cx="8534400" cy="758952"/>
          </a:xfrm>
        </p:spPr>
        <p:txBody>
          <a:bodyPr>
            <a:noAutofit/>
          </a:bodyPr>
          <a:lstStyle/>
          <a:p>
            <a:r>
              <a:rPr lang="ar-SA" sz="5400" dirty="0" smtClean="0">
                <a:ln>
                  <a:solidFill>
                    <a:schemeClr val="bg2">
                      <a:lumMod val="10000"/>
                    </a:schemeClr>
                  </a:solidFill>
                </a:ln>
                <a:solidFill>
                  <a:schemeClr val="tx2"/>
                </a:solidFill>
                <a:cs typeface="AGA Aladdin Regular" pitchFamily="2" charset="-78"/>
              </a:rPr>
              <a:t>العوامل المؤثرة في جغرافية النقل</a:t>
            </a:r>
            <a:endParaRPr lang="ar-SA" sz="5400" dirty="0">
              <a:ln>
                <a:solidFill>
                  <a:schemeClr val="bg2">
                    <a:lumMod val="10000"/>
                  </a:schemeClr>
                </a:solidFill>
              </a:ln>
              <a:solidFill>
                <a:schemeClr val="tx2"/>
              </a:solidFill>
              <a:cs typeface="AGA Aladdin Regular" pitchFamily="2" charset="-78"/>
            </a:endParaRPr>
          </a:p>
        </p:txBody>
      </p:sp>
      <p:sp>
        <p:nvSpPr>
          <p:cNvPr id="3" name="عنصر نائب للمحتوى 2"/>
          <p:cNvSpPr>
            <a:spLocks noGrp="1"/>
          </p:cNvSpPr>
          <p:nvPr>
            <p:ph sz="quarter" idx="1"/>
          </p:nvPr>
        </p:nvSpPr>
        <p:spPr/>
        <p:txBody>
          <a:bodyPr/>
          <a:lstStyle/>
          <a:p>
            <a:pPr>
              <a:buNone/>
            </a:pPr>
            <a:r>
              <a:rPr lang="ar-SA" sz="4800" dirty="0" smtClean="0">
                <a:solidFill>
                  <a:srgbClr val="002060"/>
                </a:solidFill>
                <a:cs typeface="AGA Aladdin Regular" pitchFamily="2" charset="-78"/>
              </a:rPr>
              <a:t>2- العوامل البشرية .</a:t>
            </a:r>
          </a:p>
          <a:p>
            <a:pPr>
              <a:buFontTx/>
              <a:buChar char="-"/>
            </a:pPr>
            <a:r>
              <a:rPr lang="ar-SA" sz="3600" dirty="0" smtClean="0"/>
              <a:t>توزيع السكان وكثافتهم .</a:t>
            </a:r>
          </a:p>
          <a:p>
            <a:pPr>
              <a:buFontTx/>
              <a:buChar char="-"/>
            </a:pPr>
            <a:r>
              <a:rPr lang="ar-SA" sz="3600" dirty="0" smtClean="0"/>
              <a:t>النشاط الإقتصادي .</a:t>
            </a:r>
          </a:p>
          <a:p>
            <a:pPr>
              <a:buFontTx/>
              <a:buChar char="-"/>
            </a:pPr>
            <a:r>
              <a:rPr lang="ar-SA" sz="3600" dirty="0" smtClean="0"/>
              <a:t>التقدم التكنولوجي .</a:t>
            </a:r>
          </a:p>
          <a:p>
            <a:pPr>
              <a:buFontTx/>
              <a:buChar char="-"/>
            </a:pPr>
            <a:r>
              <a:rPr lang="ar-SA" sz="3600" dirty="0" smtClean="0"/>
              <a:t>الحدود السياسية .</a:t>
            </a:r>
          </a:p>
          <a:p>
            <a:pPr>
              <a:buFontTx/>
              <a:buChar char="-"/>
            </a:pPr>
            <a:r>
              <a:rPr lang="ar-SA" sz="3600" dirty="0" smtClean="0"/>
              <a:t>تغير الأوضاع السياسية .</a:t>
            </a:r>
            <a:endParaRPr lang="ar-SA"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332656"/>
            <a:ext cx="8534400" cy="758952"/>
          </a:xfrm>
        </p:spPr>
        <p:txBody>
          <a:bodyPr>
            <a:noAutofit/>
          </a:bodyPr>
          <a:lstStyle/>
          <a:p>
            <a:r>
              <a:rPr lang="ar-SA" sz="5400" dirty="0" smtClean="0">
                <a:ln>
                  <a:solidFill>
                    <a:schemeClr val="bg2">
                      <a:lumMod val="10000"/>
                    </a:schemeClr>
                  </a:solidFill>
                </a:ln>
                <a:solidFill>
                  <a:schemeClr val="tx2"/>
                </a:solidFill>
                <a:cs typeface="AGA Aladdin Regular" pitchFamily="2" charset="-78"/>
              </a:rPr>
              <a:t>توزيع السكان وكثافتهم </a:t>
            </a:r>
            <a:endParaRPr lang="ar-SA" sz="5400" dirty="0">
              <a:ln>
                <a:solidFill>
                  <a:schemeClr val="bg2">
                    <a:lumMod val="10000"/>
                  </a:schemeClr>
                </a:solidFill>
              </a:ln>
              <a:solidFill>
                <a:schemeClr val="tx2"/>
              </a:solidFill>
              <a:cs typeface="AGA Aladdin Regular" pitchFamily="2" charset="-78"/>
            </a:endParaRPr>
          </a:p>
        </p:txBody>
      </p:sp>
      <p:sp>
        <p:nvSpPr>
          <p:cNvPr id="3" name="عنصر نائب للمحتوى 2"/>
          <p:cNvSpPr>
            <a:spLocks noGrp="1"/>
          </p:cNvSpPr>
          <p:nvPr>
            <p:ph sz="quarter" idx="1"/>
          </p:nvPr>
        </p:nvSpPr>
        <p:spPr>
          <a:xfrm>
            <a:off x="0" y="1484784"/>
            <a:ext cx="9144000" cy="4614264"/>
          </a:xfrm>
        </p:spPr>
        <p:txBody>
          <a:bodyPr>
            <a:noAutofit/>
          </a:bodyPr>
          <a:lstStyle/>
          <a:p>
            <a:pPr algn="ctr">
              <a:buNone/>
            </a:pPr>
            <a:r>
              <a:rPr lang="ar-SA" sz="2600" dirty="0" smtClean="0"/>
              <a:t>هناك ارتباط وثيق بين حجم السكان والنشاط الإقتصادي حيث تتميز المناطق كثيفة السكان عادة بوجود نشاط اقتصادي كثيف يعتمد بالدرجة الأولى على توافر عامل النقل ونشاط حركة التبادل التجاري ، والعكس صحيح بالنسبة للمناطق المخلخلة بالسكان ، لذا فالإرتباط طردي بين كثافة السكان وكثافة شبكات النقل .</a:t>
            </a:r>
          </a:p>
          <a:p>
            <a:pPr algn="ctr">
              <a:buNone/>
            </a:pPr>
            <a:r>
              <a:rPr lang="ar-SA" sz="2600" dirty="0" smtClean="0"/>
              <a:t>وتمثل شبكات النقل كما سبق أن ذكرنا شراييناً تنقل الحياة والحركة والإزدهار البشري والإقتصادي للأقاليم التي تمتد فيها ويمكن ملاحظتها من تتبع خريطتين للعالم احداهما خاصة بتوزيع السكان وكثافتهم والأخرى خاصة بتوزيع شبكات النقل المختلفة حيث نجد في قارة أوربا التي تقع معظم أراضيها في العروض الوسطى المعتدلة باستثناء أطرافها الشمالية الواقعة في العروض الباردة والتي تتسم بضآلة حجم سكانها وانخفاض كثافتهم ، عكس الوضع بالنسبة لباقي جهات القارة المزدحمة بالسكان وخاصة في نطاقها الغربي ، وتقل هذه الكثافة بصورة حادة عند أطراف القارة الشمالية بينما تقل بصورة ملحوظة بالإتجاه صوب الشرق والجنوب الشرقي حيث تقل كثافة السكان في نفس الإتجاه.</a:t>
            </a:r>
            <a:endParaRPr lang="ar-SA" sz="2600" dirty="0"/>
          </a:p>
        </p:txBody>
      </p:sp>
      <p:pic>
        <p:nvPicPr>
          <p:cNvPr id="4" name="صورة 3" descr="untitl990.bmp"/>
          <p:cNvPicPr>
            <a:picLocks noChangeAspect="1"/>
          </p:cNvPicPr>
          <p:nvPr/>
        </p:nvPicPr>
        <p:blipFill>
          <a:blip r:embed="rId2" cstate="print"/>
          <a:stretch>
            <a:fillRect/>
          </a:stretch>
        </p:blipFill>
        <p:spPr>
          <a:xfrm>
            <a:off x="7092280" y="0"/>
            <a:ext cx="1872208" cy="141277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79512" y="1556792"/>
            <a:ext cx="8784976" cy="2304256"/>
          </a:xfrm>
        </p:spPr>
        <p:txBody>
          <a:bodyPr/>
          <a:lstStyle/>
          <a:p>
            <a:pPr algn="ctr">
              <a:buNone/>
            </a:pPr>
            <a:r>
              <a:rPr lang="ar-SA" dirty="0" smtClean="0"/>
              <a:t>وفي آسيا ترتفع كثافة شبكات النقل بشكل كبير في اليابان وشبه جزيرة كوريا والنطاقات الشرقية من الصين الشعبية ، وتايوان وبنجلاديش وحوض نهر الجانج في الهند وسريلانكا وجزيرة جاوة باندونيسيا ، وأمريكا الشمالية وأمريكا الجنوبية ونهر بارانا وريودي جانيرو وبرازيليا.</a:t>
            </a:r>
            <a:endParaRPr lang="ar-SA" dirty="0"/>
          </a:p>
        </p:txBody>
      </p:sp>
      <p:pic>
        <p:nvPicPr>
          <p:cNvPr id="4" name="صورة 3" descr="imagesCAMC4UKI.jpg"/>
          <p:cNvPicPr>
            <a:picLocks noChangeAspect="1"/>
          </p:cNvPicPr>
          <p:nvPr/>
        </p:nvPicPr>
        <p:blipFill>
          <a:blip r:embed="rId2" cstate="print"/>
          <a:stretch>
            <a:fillRect/>
          </a:stretch>
        </p:blipFill>
        <p:spPr>
          <a:xfrm>
            <a:off x="899592" y="3429000"/>
            <a:ext cx="7056784" cy="28803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404664"/>
            <a:ext cx="8534400" cy="758952"/>
          </a:xfrm>
        </p:spPr>
        <p:txBody>
          <a:bodyPr>
            <a:noAutofit/>
          </a:bodyPr>
          <a:lstStyle/>
          <a:p>
            <a:r>
              <a:rPr lang="ar-SA" sz="6000" dirty="0" smtClean="0">
                <a:ln>
                  <a:solidFill>
                    <a:schemeClr val="bg2">
                      <a:lumMod val="10000"/>
                    </a:schemeClr>
                  </a:solidFill>
                </a:ln>
                <a:solidFill>
                  <a:schemeClr val="tx2"/>
                </a:solidFill>
                <a:cs typeface="AGA Aladdin Regular" pitchFamily="2" charset="-78"/>
              </a:rPr>
              <a:t>النشاط الإقتصادي </a:t>
            </a:r>
            <a:endParaRPr lang="ar-SA" sz="6000" dirty="0">
              <a:ln>
                <a:solidFill>
                  <a:schemeClr val="bg2">
                    <a:lumMod val="10000"/>
                  </a:schemeClr>
                </a:solidFill>
              </a:ln>
              <a:solidFill>
                <a:schemeClr val="tx2"/>
              </a:solidFill>
              <a:cs typeface="AGA Aladdin Regular" pitchFamily="2" charset="-78"/>
            </a:endParaRPr>
          </a:p>
        </p:txBody>
      </p:sp>
      <p:sp>
        <p:nvSpPr>
          <p:cNvPr id="3" name="عنصر نائب للمحتوى 2"/>
          <p:cNvSpPr>
            <a:spLocks noGrp="1"/>
          </p:cNvSpPr>
          <p:nvPr>
            <p:ph sz="quarter" idx="1"/>
          </p:nvPr>
        </p:nvSpPr>
        <p:spPr>
          <a:xfrm>
            <a:off x="179512" y="1527048"/>
            <a:ext cx="8784976" cy="4572000"/>
          </a:xfrm>
        </p:spPr>
        <p:txBody>
          <a:bodyPr>
            <a:noAutofit/>
          </a:bodyPr>
          <a:lstStyle/>
          <a:p>
            <a:pPr algn="ctr">
              <a:buNone/>
            </a:pPr>
            <a:r>
              <a:rPr lang="ar-SA" dirty="0" smtClean="0"/>
              <a:t>التفاعل عميق وطردي بين النشاط الإقتصادي والنقل ففي أحيان كثيرة يكون النشاط الإقتصادي مؤثراً في النقل وسابقاً له بمعنى أن يكون مد شبكات النقل وتوجيهها بمثل استجابة لضرورة الربط بين مناطق الإنتاج الإقتصادي بعضها ببعض من ناحية ، وربطها بأسواق التصريف المختلفة سواء كانت داخلية أو خارجية من ناحية أخرى .</a:t>
            </a:r>
          </a:p>
          <a:p>
            <a:pPr algn="ctr">
              <a:buNone/>
            </a:pPr>
            <a:r>
              <a:rPr lang="ar-SA" dirty="0" smtClean="0"/>
              <a:t>إما صحراوية كما في مصر والمملكة العربية السعودية.</a:t>
            </a:r>
          </a:p>
          <a:p>
            <a:pPr algn="ctr">
              <a:buNone/>
            </a:pPr>
            <a:r>
              <a:rPr lang="ar-SA" dirty="0" smtClean="0"/>
              <a:t>وإما غابية كما في قارتي أوربا وأمريكا الشمالية ، وأما بحرية كما في هولندا وكوريا الشمالية.</a:t>
            </a:r>
          </a:p>
          <a:p>
            <a:pPr algn="ctr">
              <a:buNone/>
            </a:pPr>
            <a:r>
              <a:rPr lang="ar-SA" dirty="0" smtClean="0"/>
              <a:t>وتكررت نفس الصورة في مناطق إنتاج البترول وخاصة في العالم العربي حيث لم يبدأ الإنتاج إلا بعد تجهيز خطوط أنابيب لنقل البترول من مناطق الحقول إلى مراسي التصدير التي جهزت في مواني رأس تنورة ورأس الخفجي والظلوف والأحمدي </a:t>
            </a:r>
            <a:r>
              <a:rPr lang="ar-SA" dirty="0" smtClean="0"/>
              <a:t>والفاو </a:t>
            </a:r>
            <a:r>
              <a:rPr lang="ar-SA" dirty="0" smtClean="0"/>
              <a:t>في العراق.</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grpId="0" nodeType="clickEffect">
                                  <p:stCondLst>
                                    <p:cond delay="0"/>
                                  </p:stCondLst>
                                  <p:childTnLst>
                                    <p:set>
                                      <p:cBhvr override="childStyle">
                                        <p:cTn id="6" dur="indefinite"/>
                                        <p:tgtEl>
                                          <p:spTgt spid="2"/>
                                        </p:tgtEl>
                                        <p:attrNameLst>
                                          <p:attrName>style.fontStyle</p:attrName>
                                        </p:attrNameLst>
                                      </p:cBhvr>
                                      <p:to>
                                        <p:strVal val="normal"/>
                                      </p:to>
                                    </p:set>
                                    <p:set>
                                      <p:cBhvr override="childStyle">
                                        <p:cTn id="7" dur="indefinite"/>
                                        <p:tgtEl>
                                          <p:spTgt spid="2"/>
                                        </p:tgtEl>
                                        <p:attrNameLst>
                                          <p:attrName>style.fontWeight</p:attrName>
                                        </p:attrNameLst>
                                      </p:cBhvr>
                                      <p:to>
                                        <p:strVal val="bold"/>
                                      </p:to>
                                    </p:set>
                                    <p:set>
                                      <p:cBhvr override="childStyle">
                                        <p:cTn id="8" dur="indefinite"/>
                                        <p:tgtEl>
                                          <p:spTgt spid="2"/>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404664"/>
            <a:ext cx="8534400" cy="758952"/>
          </a:xfrm>
        </p:spPr>
        <p:txBody>
          <a:bodyPr>
            <a:noAutofit/>
          </a:bodyPr>
          <a:lstStyle/>
          <a:p>
            <a:r>
              <a:rPr lang="ar-SA" sz="6000" dirty="0" smtClean="0">
                <a:ln>
                  <a:solidFill>
                    <a:schemeClr val="bg2">
                      <a:lumMod val="10000"/>
                    </a:schemeClr>
                  </a:solidFill>
                </a:ln>
                <a:solidFill>
                  <a:schemeClr val="tx2"/>
                </a:solidFill>
                <a:cs typeface="AGA Aladdin Regular" pitchFamily="2" charset="-78"/>
              </a:rPr>
              <a:t>التقدم التكنولوجي</a:t>
            </a:r>
            <a:endParaRPr lang="ar-SA" sz="6000" dirty="0">
              <a:ln>
                <a:solidFill>
                  <a:schemeClr val="bg2">
                    <a:lumMod val="10000"/>
                  </a:schemeClr>
                </a:solidFill>
              </a:ln>
              <a:solidFill>
                <a:schemeClr val="tx2"/>
              </a:solidFill>
              <a:cs typeface="AGA Aladdin Regular" pitchFamily="2" charset="-78"/>
            </a:endParaRPr>
          </a:p>
        </p:txBody>
      </p:sp>
      <p:sp>
        <p:nvSpPr>
          <p:cNvPr id="3" name="عنصر نائب للمحتوى 2"/>
          <p:cNvSpPr>
            <a:spLocks noGrp="1"/>
          </p:cNvSpPr>
          <p:nvPr>
            <p:ph sz="quarter" idx="1"/>
          </p:nvPr>
        </p:nvSpPr>
        <p:spPr>
          <a:xfrm>
            <a:off x="179512" y="1527048"/>
            <a:ext cx="8784976" cy="4572000"/>
          </a:xfrm>
        </p:spPr>
        <p:txBody>
          <a:bodyPr>
            <a:noAutofit/>
          </a:bodyPr>
          <a:lstStyle/>
          <a:p>
            <a:pPr algn="ctr">
              <a:buNone/>
            </a:pPr>
            <a:r>
              <a:rPr lang="ar-SA" sz="2800" dirty="0" smtClean="0"/>
              <a:t>عامل بشري هام لايمكن اغفال تأثيره في مجال النقل فقد نتج عن تقدم الإنسان التكنولوجي انتصاره على العديد من مظاهر الصعوبة في البيئة الطبيعية حيث لم تعد المرتفعات وغيرها من مظاهر السطح تشكل عقبة تحول دون اتساع دائرة شبكات الطرق وتحسين خصائصها ورفع كفاءتها ، إذ تم حفر الأنفاق وشق الممرات لإختراق العقبات كما هي الحال بالنسبة للأنفاق التي تخترق جبال الألب في جنوبي أوربا.</a:t>
            </a:r>
          </a:p>
          <a:p>
            <a:pPr algn="ctr">
              <a:buNone/>
            </a:pPr>
            <a:r>
              <a:rPr lang="ar-SA" sz="2800" dirty="0" smtClean="0"/>
              <a:t>وهناك الممرات والكباري العلوية التي أسهمت في اتصال طرق النقل العابرة للخوانق والأودية في النطاقات مرتفعة المنسوب بالعديد من جهات العالم.</a:t>
            </a:r>
          </a:p>
          <a:p>
            <a:pPr algn="ctr">
              <a:buNone/>
            </a:pPr>
            <a:r>
              <a:rPr lang="ar-SA" sz="2800" dirty="0" smtClean="0"/>
              <a:t>ووسيلة النقل تحت الأرض في أقاليم المدن والمعروفة بمترو الأنفاق والتي من أميز فوائدها تخفيف حجم مركبات النقل العاملة على سطح الأرض وبالتالي التخفيف من الإزدحام المروري بشوارع المدن والتقليل من تلوث الهواء.</a:t>
            </a:r>
            <a:endParaRPr lang="ar-SA"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179512" y="1484784"/>
            <a:ext cx="8784976" cy="3298086"/>
          </a:xfrm>
        </p:spPr>
        <p:txBody>
          <a:bodyPr>
            <a:noAutofit/>
          </a:bodyPr>
          <a:lstStyle/>
          <a:p>
            <a:pPr algn="ctr">
              <a:buNone/>
            </a:pPr>
            <a:r>
              <a:rPr lang="ar-SA" sz="2300" dirty="0" smtClean="0"/>
              <a:t>وحقق التقدم التكنولوجي للإنسان نجاحات متعددة في مجال النقل الجوي نذكر منها على سبيل المثال لا الحصر ارتفاع مستوى تجهيزات المطارات مما زاد من أمان عمليات اقلاع الطائرات وهبوطها ، بالإضافة إلى التغلب على بعض الظواهر الطبيعية الصعبة منها الضباب ومايتبعه من إنعدام الرؤيا ، وبعض الأعطال الفنية المفاجئة التي تحدث لبعض أجهزة الطائرات عن طريق عمليات الهبوط الإضطراري التي تتم بمساعدة أجهزة وتجهيزات خاصة سواء في الطائرة أو على ممرات الهبوط.</a:t>
            </a:r>
          </a:p>
          <a:p>
            <a:pPr algn="ctr">
              <a:buNone/>
            </a:pPr>
            <a:r>
              <a:rPr lang="ar-SA" sz="2300" dirty="0" smtClean="0"/>
              <a:t>وحقق الإنسان انجازات متنوعة في مجال النقل البحري بفضل تقدمه التكنولوجي الكبير منها الاختيار الدقيق لمواقع المواني البحرية وتزويدها بالأجهزة الآلية التي تخدم مجالي الملاحة البحرية وخدمة الأرصفة وخاصة مايتعلق بشحن السفن وتفريغها ، بالإضافة إلى التطور المذهل الذي تحقق في مجال هندسة بناء السفن البحرية بمختلف أنواعها بما في ذلك الحاويات وناقلات البترول .</a:t>
            </a:r>
          </a:p>
          <a:p>
            <a:pPr algn="ctr">
              <a:buNone/>
            </a:pPr>
            <a:r>
              <a:rPr lang="ar-SA" sz="2300" dirty="0" smtClean="0"/>
              <a:t>ومكن تقدم الإنسان تكنولوجياً من شق القنوات البحرية التي قصرت أطوال الخطوط البحرية في العالم ، وتحسين مواصفاتها ورفع كفاءة تشغيلها بالدرجة التي تمكن السفن الكبيرة بما في ذلك ناقلات البترول من عبورها في أمان ، كما هي الحال بالنسبة لقناة السويس ، قناة بنما.</a:t>
            </a:r>
            <a:endParaRPr lang="ar-SA" sz="2300" dirty="0"/>
          </a:p>
        </p:txBody>
      </p:sp>
      <p:pic>
        <p:nvPicPr>
          <p:cNvPr id="4" name="صورة 3" descr="unt00900.bmp"/>
          <p:cNvPicPr>
            <a:picLocks noChangeAspect="1"/>
          </p:cNvPicPr>
          <p:nvPr/>
        </p:nvPicPr>
        <p:blipFill>
          <a:blip r:embed="rId2" cstate="print"/>
          <a:stretch>
            <a:fillRect/>
          </a:stretch>
        </p:blipFill>
        <p:spPr>
          <a:xfrm>
            <a:off x="1043608" y="0"/>
            <a:ext cx="2937508" cy="141277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0 0  L 0.25 0  E" pathEditMode="relative" ptsTypes="">
                                      <p:cBhvr>
                                        <p:cTn id="6" dur="2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404664"/>
            <a:ext cx="8534400" cy="758952"/>
          </a:xfrm>
        </p:spPr>
        <p:txBody>
          <a:bodyPr>
            <a:noAutofit/>
          </a:bodyPr>
          <a:lstStyle/>
          <a:p>
            <a:r>
              <a:rPr lang="ar-SA" sz="6000" dirty="0" smtClean="0">
                <a:ln>
                  <a:solidFill>
                    <a:schemeClr val="bg2">
                      <a:lumMod val="10000"/>
                    </a:schemeClr>
                  </a:solidFill>
                </a:ln>
                <a:solidFill>
                  <a:schemeClr val="tx2"/>
                </a:solidFill>
                <a:cs typeface="AGA Aladdin Regular" pitchFamily="2" charset="-78"/>
              </a:rPr>
              <a:t>الحدود السياسية</a:t>
            </a:r>
            <a:endParaRPr lang="ar-SA" sz="6000" dirty="0">
              <a:ln>
                <a:solidFill>
                  <a:schemeClr val="bg2">
                    <a:lumMod val="10000"/>
                  </a:schemeClr>
                </a:solidFill>
              </a:ln>
              <a:solidFill>
                <a:schemeClr val="tx2"/>
              </a:solidFill>
              <a:cs typeface="AGA Aladdin Regular" pitchFamily="2" charset="-78"/>
            </a:endParaRPr>
          </a:p>
        </p:txBody>
      </p:sp>
      <p:sp>
        <p:nvSpPr>
          <p:cNvPr id="3" name="عنصر نائب للمحتوى 2"/>
          <p:cNvSpPr>
            <a:spLocks noGrp="1"/>
          </p:cNvSpPr>
          <p:nvPr>
            <p:ph sz="quarter" idx="1"/>
          </p:nvPr>
        </p:nvSpPr>
        <p:spPr>
          <a:xfrm>
            <a:off x="179512" y="1412776"/>
            <a:ext cx="8784976" cy="4686272"/>
          </a:xfrm>
        </p:spPr>
        <p:txBody>
          <a:bodyPr>
            <a:noAutofit/>
          </a:bodyPr>
          <a:lstStyle/>
          <a:p>
            <a:pPr algn="ctr">
              <a:buNone/>
            </a:pPr>
            <a:r>
              <a:rPr lang="ar-SA" sz="2600" dirty="0" smtClean="0"/>
              <a:t>للحدود السياسية تأثيرات متعددة في مجال النقل بعضها مباشرة وبعضها الآخر غير مباشرة ، يتمثل التأثير المباشر للحدود السياسية في هذا الصدد في انتهاء خطوط النقل عند مناطق الحدود التي تشكل نقاط أو نطاقات انقطاع لشبكات الطرق بالنسبة للدول المتجاورة ، ومرد ذلك إما اعتبارات قومية ، وإما لدور الدول الإستعمارية التي وضعت استراتيجيتها عند مد بعض الطرق في مستعمراتها القديمة على أساس استثمار الموارد الطبيعية والحيلولة دون تحقيق الوحدة الأرضية كما في قارة أفريقيا التي تمزق الإنسان والأرض فيها بفعل الحدود السياسية ، وتقطع خطوط النقل المحدودة عند مناطق الحدود التي خطها الإستعمار.</a:t>
            </a:r>
          </a:p>
          <a:p>
            <a:pPr algn="ctr">
              <a:buNone/>
            </a:pPr>
            <a:r>
              <a:rPr lang="ar-SA" sz="2600" dirty="0" smtClean="0"/>
              <a:t>ويتمثل التأثير غير المباشر للحدود السياسية في وجود العديد من الدول الحبيسة وشبه الحبيسة في العالم والتي تلجأ إلى بعض الدول المجاورة أو القريبة منها للإستفادة من موانيها البحرية في تجارتها الدولية ، لذلك كثيراً ماتقوم مواني الترانزيت بخدمة مثل هذه الدول التي لاسواحل لها.</a:t>
            </a:r>
            <a:endParaRPr lang="ar-SA" sz="2600"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332656"/>
            <a:ext cx="8534400" cy="758952"/>
          </a:xfrm>
        </p:spPr>
        <p:txBody>
          <a:bodyPr>
            <a:noAutofit/>
          </a:bodyPr>
          <a:lstStyle/>
          <a:p>
            <a:r>
              <a:rPr lang="ar-SA" sz="6000" dirty="0" smtClean="0">
                <a:ln>
                  <a:solidFill>
                    <a:schemeClr val="bg2">
                      <a:lumMod val="10000"/>
                    </a:schemeClr>
                  </a:solidFill>
                </a:ln>
                <a:solidFill>
                  <a:schemeClr val="tx2"/>
                </a:solidFill>
                <a:cs typeface="AGA Aladdin Regular" pitchFamily="2" charset="-78"/>
              </a:rPr>
              <a:t>تغير الأوضاع السياسية</a:t>
            </a:r>
            <a:endParaRPr lang="ar-SA" sz="6000" dirty="0">
              <a:ln>
                <a:solidFill>
                  <a:schemeClr val="bg2">
                    <a:lumMod val="10000"/>
                  </a:schemeClr>
                </a:solidFill>
              </a:ln>
              <a:solidFill>
                <a:schemeClr val="tx2"/>
              </a:solidFill>
              <a:cs typeface="AGA Aladdin Regular" pitchFamily="2" charset="-78"/>
            </a:endParaRPr>
          </a:p>
        </p:txBody>
      </p:sp>
      <p:sp>
        <p:nvSpPr>
          <p:cNvPr id="3" name="عنصر نائب للمحتوى 2"/>
          <p:cNvSpPr>
            <a:spLocks noGrp="1"/>
          </p:cNvSpPr>
          <p:nvPr>
            <p:ph sz="quarter" idx="1"/>
          </p:nvPr>
        </p:nvSpPr>
        <p:spPr/>
        <p:txBody>
          <a:bodyPr>
            <a:noAutofit/>
          </a:bodyPr>
          <a:lstStyle/>
          <a:p>
            <a:pPr algn="ctr">
              <a:buNone/>
            </a:pPr>
            <a:r>
              <a:rPr lang="ar-SA" sz="2800" dirty="0" smtClean="0"/>
              <a:t>من العوامل التي لاتغفل عند دراسة العوامل البشرية المؤثرة في النقل ، حيث يؤدي تغير الأوضاع السياسية لبعض الدول إلى تغير مماثل في أنماط ومحاور تجارتها الدولية مما ينعكس على اتجاهات خطوطها البحرية وحجم الحركة عليها بشكل خاص.</a:t>
            </a:r>
          </a:p>
          <a:p>
            <a:pPr algn="ctr">
              <a:buNone/>
            </a:pPr>
            <a:r>
              <a:rPr lang="ar-SA" sz="2800" dirty="0" smtClean="0"/>
              <a:t>والأمثلة على ذلك كثيرة منها تأثير تغير الأوضاع السياسية في دول مثل اليمن ( الجنوبية ) وأثيوبيا وكوبا والتي اعتنقت المبدأ الإشتراكي في سياستها خلال عقود الستينات والسبعينات والثمانينات من القرن العشرين مما زاد من حجم تجارتها الخارجية مع الدول الشيوعية أنذاك بصورة ملحوظة ، لذا زادت كثافة خطوط النقل التي تربط فيما بينها ، كما زاد حجم الحركة عليها ، في الوقت الذي تقلصت فيه خطوط النقل التي تربط الدول الثلاث بالدول الرأسمالية في العالم .</a:t>
            </a:r>
            <a:endParaRPr lang="ar-SA" sz="2800" dirty="0"/>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مدني">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مدني">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دني">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346</TotalTime>
  <Words>2546</Words>
  <Application>Microsoft Office PowerPoint</Application>
  <PresentationFormat>عرض على الشاشة (3:4)‏</PresentationFormat>
  <Paragraphs>97</Paragraphs>
  <Slides>25</Slides>
  <Notes>0</Notes>
  <HiddenSlides>0</HiddenSlides>
  <MMClips>0</MMClips>
  <ScaleCrop>false</ScaleCrop>
  <HeadingPairs>
    <vt:vector size="4" baseType="variant">
      <vt:variant>
        <vt:lpstr>نسق</vt:lpstr>
      </vt:variant>
      <vt:variant>
        <vt:i4>1</vt:i4>
      </vt:variant>
      <vt:variant>
        <vt:lpstr>عناوين الشرائح</vt:lpstr>
      </vt:variant>
      <vt:variant>
        <vt:i4>25</vt:i4>
      </vt:variant>
    </vt:vector>
  </HeadingPairs>
  <TitlesOfParts>
    <vt:vector size="26" baseType="lpstr">
      <vt:lpstr>مدني</vt:lpstr>
      <vt:lpstr>أهمية النقل  والعوامل المؤثرة فيه</vt:lpstr>
      <vt:lpstr>أهمية النقل </vt:lpstr>
      <vt:lpstr>عرض تقديمي في PowerPoint</vt:lpstr>
      <vt:lpstr>عرض تقديمي في PowerPoint</vt:lpstr>
      <vt:lpstr>عرض تقديمي في PowerPoint</vt:lpstr>
      <vt:lpstr>العوامل المؤثرة في جغرافية النقل</vt:lpstr>
      <vt:lpstr>الموقع الجغرافي</vt:lpstr>
      <vt:lpstr>عرض تقديمي في PowerPoint</vt:lpstr>
      <vt:lpstr>التركيب الجيولوجي</vt:lpstr>
      <vt:lpstr>عرض تقديمي في PowerPoint</vt:lpstr>
      <vt:lpstr>مظاهر السطح</vt:lpstr>
      <vt:lpstr>عرض تقديمي في PowerPoint</vt:lpstr>
      <vt:lpstr>المناخ</vt:lpstr>
      <vt:lpstr>عرض تقديمي في PowerPoint</vt:lpstr>
      <vt:lpstr>الغطاء النباتي</vt:lpstr>
      <vt:lpstr>الحياة الحيوانية</vt:lpstr>
      <vt:lpstr>وتتمثل هذه الحيوانات فيما يلي</vt:lpstr>
      <vt:lpstr>العوامل المؤثرة في جغرافية النقل</vt:lpstr>
      <vt:lpstr>توزيع السكان وكثافتهم </vt:lpstr>
      <vt:lpstr>عرض تقديمي في PowerPoint</vt:lpstr>
      <vt:lpstr>النشاط الإقتصادي </vt:lpstr>
      <vt:lpstr>التقدم التكنولوجي</vt:lpstr>
      <vt:lpstr>عرض تقديمي في PowerPoint</vt:lpstr>
      <vt:lpstr>الحدود السياسية</vt:lpstr>
      <vt:lpstr>تغير الأوضاع السياسية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أهمية النقل والعوامل المؤثرة فيه</dc:title>
  <dc:creator>DELL</dc:creator>
  <cp:lastModifiedBy>msferah Saleh Algamdi</cp:lastModifiedBy>
  <cp:revision>86</cp:revision>
  <dcterms:created xsi:type="dcterms:W3CDTF">2013-09-25T05:26:27Z</dcterms:created>
  <dcterms:modified xsi:type="dcterms:W3CDTF">2014-09-07T08:07:02Z</dcterms:modified>
</cp:coreProperties>
</file>