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heme/themeOverride3.xml" ContentType="application/vnd.openxmlformats-officedocument.themeOverride+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43"/>
  </p:notesMasterIdLst>
  <p:sldIdLst>
    <p:sldId id="293" r:id="rId2"/>
    <p:sldId id="256" r:id="rId3"/>
    <p:sldId id="257" r:id="rId4"/>
    <p:sldId id="258" r:id="rId5"/>
    <p:sldId id="259" r:id="rId6"/>
    <p:sldId id="262" r:id="rId7"/>
    <p:sldId id="260" r:id="rId8"/>
    <p:sldId id="263" r:id="rId9"/>
    <p:sldId id="264" r:id="rId10"/>
    <p:sldId id="261" r:id="rId11"/>
    <p:sldId id="265" r:id="rId12"/>
    <p:sldId id="266" r:id="rId13"/>
    <p:sldId id="267" r:id="rId14"/>
    <p:sldId id="268" r:id="rId15"/>
    <p:sldId id="296" r:id="rId16"/>
    <p:sldId id="297" r:id="rId17"/>
    <p:sldId id="269" r:id="rId18"/>
    <p:sldId id="270" r:id="rId19"/>
    <p:sldId id="271" r:id="rId20"/>
    <p:sldId id="273" r:id="rId21"/>
    <p:sldId id="274" r:id="rId22"/>
    <p:sldId id="275" r:id="rId23"/>
    <p:sldId id="277" r:id="rId24"/>
    <p:sldId id="276" r:id="rId25"/>
    <p:sldId id="278" r:id="rId26"/>
    <p:sldId id="279" r:id="rId27"/>
    <p:sldId id="292" r:id="rId28"/>
    <p:sldId id="280" r:id="rId29"/>
    <p:sldId id="281" r:id="rId30"/>
    <p:sldId id="295" r:id="rId31"/>
    <p:sldId id="282" r:id="rId32"/>
    <p:sldId id="283" r:id="rId33"/>
    <p:sldId id="298" r:id="rId34"/>
    <p:sldId id="284" r:id="rId35"/>
    <p:sldId id="285" r:id="rId36"/>
    <p:sldId id="286" r:id="rId37"/>
    <p:sldId id="287" r:id="rId38"/>
    <p:sldId id="288" r:id="rId39"/>
    <p:sldId id="289" r:id="rId40"/>
    <p:sldId id="290" r:id="rId41"/>
    <p:sldId id="291" r:id="rId4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9233" autoAdjust="0"/>
    <p:restoredTop sz="94660"/>
  </p:normalViewPr>
  <p:slideViewPr>
    <p:cSldViewPr>
      <p:cViewPr varScale="1">
        <p:scale>
          <a:sx n="42" d="100"/>
          <a:sy n="42" d="100"/>
        </p:scale>
        <p:origin x="-147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16.wmf"/><Relationship Id="rId3" Type="http://schemas.openxmlformats.org/officeDocument/2006/relationships/image" Target="../media/image11.wmf"/><Relationship Id="rId7" Type="http://schemas.openxmlformats.org/officeDocument/2006/relationships/image" Target="../media/image15.wmf"/><Relationship Id="rId2" Type="http://schemas.openxmlformats.org/officeDocument/2006/relationships/image" Target="../media/image10.wmf"/><Relationship Id="rId1" Type="http://schemas.openxmlformats.org/officeDocument/2006/relationships/image" Target="../media/image9.wmf"/><Relationship Id="rId6" Type="http://schemas.openxmlformats.org/officeDocument/2006/relationships/image" Target="../media/image14.wmf"/><Relationship Id="rId5" Type="http://schemas.openxmlformats.org/officeDocument/2006/relationships/image" Target="../media/image13.wmf"/><Relationship Id="rId4"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image" Target="../media/image18.wmf"/><Relationship Id="rId5" Type="http://schemas.openxmlformats.org/officeDocument/2006/relationships/image" Target="../media/image22.wmf"/><Relationship Id="rId4" Type="http://schemas.openxmlformats.org/officeDocument/2006/relationships/image" Target="../media/image2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DB0970CF-D997-4046-885D-3263276892DA}" type="datetimeFigureOut">
              <a:rPr lang="ar-SA" smtClean="0"/>
              <a:pPr/>
              <a:t>26/11/35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2339A77-BE13-42EB-8616-D79B84C6BB10}" type="slidenum">
              <a:rPr lang="ar-SA" smtClean="0"/>
              <a:pPr/>
              <a:t>‹#›</a:t>
            </a:fld>
            <a:endParaRPr lang="ar-SA"/>
          </a:p>
        </p:txBody>
      </p:sp>
    </p:spTree>
    <p:extLst>
      <p:ext uri="{BB962C8B-B14F-4D97-AF65-F5344CB8AC3E}">
        <p14:creationId xmlns="" xmlns:p14="http://schemas.microsoft.com/office/powerpoint/2010/main" val="353856997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2339A77-BE13-42EB-8616-D79B84C6BB10}" type="slidenum">
              <a:rPr lang="ar-SA" smtClean="0"/>
              <a:pPr/>
              <a:t>4</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2339A77-BE13-42EB-8616-D79B84C6BB10}" type="slidenum">
              <a:rPr lang="ar-SA" smtClean="0"/>
              <a:pPr/>
              <a:t>7</a:t>
            </a:fld>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r>
              <a:rPr lang="ar-SA" dirty="0" smtClean="0"/>
              <a:t> ال</a:t>
            </a:r>
            <a:endParaRPr lang="ar-SA" dirty="0"/>
          </a:p>
        </p:txBody>
      </p:sp>
      <p:sp>
        <p:nvSpPr>
          <p:cNvPr id="4" name="عنصر نائب لرقم الشريحة 3"/>
          <p:cNvSpPr>
            <a:spLocks noGrp="1"/>
          </p:cNvSpPr>
          <p:nvPr>
            <p:ph type="sldNum" sz="quarter" idx="10"/>
          </p:nvPr>
        </p:nvSpPr>
        <p:spPr/>
        <p:txBody>
          <a:bodyPr/>
          <a:lstStyle/>
          <a:p>
            <a:fld id="{B421B68A-CC60-47DA-8CEB-57887FF7EF52}" type="slidenum">
              <a:rPr lang="ar-SA" smtClean="0"/>
              <a:pPr/>
              <a:t>14</a:t>
            </a:fld>
            <a:endParaRPr lang="ar-SA"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2339A77-BE13-42EB-8616-D79B84C6BB10}" type="slidenum">
              <a:rPr lang="ar-SA" smtClean="0"/>
              <a:pPr/>
              <a:t>18</a:t>
            </a:fld>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2339A77-BE13-42EB-8616-D79B84C6BB10}" type="slidenum">
              <a:rPr lang="ar-SA" smtClean="0"/>
              <a:pPr/>
              <a:t>32</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26/11/35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transition>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26/11/35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transition>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26/11/35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transition>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26/11/35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transition>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26/11/35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transition>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26/11/35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transition>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26/11/35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transition>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26/11/35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transition>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26/11/35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transition>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26/11/35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transition>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26/11/35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transition>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pPr/>
              <a:t>26/11/35</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wedge/>
  </p:transition>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hemeOverride" Target="../theme/themeOverride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google.com.sa/url?sa=i&amp;rct=j&amp;q=&amp;esrc=s&amp;frm=1&amp;source=images&amp;cd=&amp;cad=rja&amp;docid=RmAMY7opVkKnaM&amp;tbnid=3nJ4VsqOGut3QM:&amp;ved=0CAUQjRw&amp;url=http://ar.elayem.com/2013/08/%D9%82%D8%A7%D8%B9%D8%AF%D8%A9-%D9%84%D9%88%D8%AC%D8%B3%D8%AA%D9%8A%D8%A9-%D8%AC%D8%AF%D9%8A%D8%AF%D8%A9-%D9%84%D8%AA%D8%AE%D9%81%D9%8A%D9%81-%D8%A7%D9%84%D8%B6%D8%BA%D8%B7-%D8%B9%D9%84%D9%89-%D9%85.html&amp;ei=q9JEUsjcDsfGtQaTyoDQBA&amp;psig=AFQjCNGJhifm9fyrj8b2MsaHULQOYEqGfA&amp;ust=1380328462840746" TargetMode="External"/><Relationship Id="rId1" Type="http://schemas.openxmlformats.org/officeDocument/2006/relationships/slideLayout" Target="../slideLayouts/slideLayout7.xml"/><Relationship Id="rId5" Type="http://schemas.openxmlformats.org/officeDocument/2006/relationships/hyperlink" Target="http://www.google.com.sa/url?sa=i&amp;rct=j&amp;q=&amp;esrc=s&amp;frm=1&amp;source=images&amp;cd=&amp;cad=rja&amp;docid=UA4DzlZjHMEYYM&amp;tbnid=JWF4EuHR6sBXYM:&amp;ved=&amp;url=http://ar.wikipedia.org/wiki/%D8%B3%D9%81%D9%8A%D9%86%D8%A9&amp;ei=jtJEUtq6G8LG4gTgp4C4Ag&amp;psig=AFQjCNGJhifm9fyrj8b2MsaHULQOYEqGfA&amp;ust=1380328462840746" TargetMode="External"/><Relationship Id="rId4" Type="http://schemas.openxmlformats.org/officeDocument/2006/relationships/hyperlink" Target="http://www.google.com.sa/url?sa=i&amp;rct=j&amp;q=&amp;esrc=s&amp;frm=1&amp;source=images&amp;cd=&amp;cad=rja&amp;docid=el4D296zFKWykM&amp;tbnid=WtzCq977bKIrLM:&amp;ved=0CAUQjRw&amp;url=http://www.eg.all.biz/usal-alnql-lnql-albda-alhtrt-udat-alhgm-alkbir-bgg1010676&amp;ei=NNNEUpitG47JsgatzoCgAw&amp;psig=AFQjCNGJhifm9fyrj8b2MsaHULQOYEqGfA&amp;ust=1380328462840746"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39.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image" Target="../media/image3.jpeg"/><Relationship Id="rId7"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4.bin"/><Relationship Id="rId11" Type="http://schemas.openxmlformats.org/officeDocument/2006/relationships/oleObject" Target="../embeddings/oleObject9.bin"/><Relationship Id="rId5" Type="http://schemas.openxmlformats.org/officeDocument/2006/relationships/oleObject" Target="../embeddings/oleObject3.bin"/><Relationship Id="rId10" Type="http://schemas.openxmlformats.org/officeDocument/2006/relationships/oleObject" Target="../embeddings/oleObject8.bin"/><Relationship Id="rId4" Type="http://schemas.openxmlformats.org/officeDocument/2006/relationships/oleObject" Target="../embeddings/oleObject2.bin"/><Relationship Id="rId9" Type="http://schemas.openxmlformats.org/officeDocument/2006/relationships/oleObject" Target="../embeddings/oleObject7.bin"/></Relationships>
</file>

<file path=ppt/slides/_rels/slide4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oleObject" Target="../embeddings/oleObject10.bin"/></Relationships>
</file>

<file path=ppt/slides/_rels/slide41.xml.rels><?xml version="1.0" encoding="UTF-8" standalone="yes"?>
<Relationships xmlns="http://schemas.openxmlformats.org/package/2006/relationships"><Relationship Id="rId8" Type="http://schemas.openxmlformats.org/officeDocument/2006/relationships/oleObject" Target="../embeddings/oleObject15.bin"/><Relationship Id="rId3" Type="http://schemas.openxmlformats.org/officeDocument/2006/relationships/image" Target="../media/image3.jpeg"/><Relationship Id="rId7" Type="http://schemas.openxmlformats.org/officeDocument/2006/relationships/oleObject" Target="../embeddings/oleObject14.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13.bin"/><Relationship Id="rId5" Type="http://schemas.openxmlformats.org/officeDocument/2006/relationships/oleObject" Target="../embeddings/oleObject12.bin"/><Relationship Id="rId4" Type="http://schemas.openxmlformats.org/officeDocument/2006/relationships/oleObject" Target="../embeddings/oleObject11.bin"/></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1000" r="-11000"/>
          </a:stretch>
        </a:blipFill>
        <a:effectLst/>
      </p:bgPr>
    </p:bg>
    <p:spTree>
      <p:nvGrpSpPr>
        <p:cNvPr id="1" name=""/>
        <p:cNvGrpSpPr/>
        <p:nvPr/>
      </p:nvGrpSpPr>
      <p:grpSpPr>
        <a:xfrm>
          <a:off x="0" y="0"/>
          <a:ext cx="0" cy="0"/>
          <a:chOff x="0" y="0"/>
          <a:chExt cx="0" cy="0"/>
        </a:xfrm>
      </p:grpSpPr>
      <p:sp>
        <p:nvSpPr>
          <p:cNvPr id="4" name="مربع نص 3"/>
          <p:cNvSpPr txBox="1"/>
          <p:nvPr/>
        </p:nvSpPr>
        <p:spPr>
          <a:xfrm>
            <a:off x="2915816" y="2996952"/>
            <a:ext cx="3106941" cy="584775"/>
          </a:xfrm>
          <a:prstGeom prst="rect">
            <a:avLst/>
          </a:prstGeom>
          <a:noFill/>
        </p:spPr>
        <p:txBody>
          <a:bodyPr wrap="none" rtlCol="1">
            <a:prstTxWarp prst="textChevron">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ar-SA" sz="3200" b="1" dirty="0" smtClean="0">
                <a:ln w="11430"/>
                <a:solidFill>
                  <a:srgbClr val="C00000"/>
                </a:solidFill>
                <a:effectLst>
                  <a:outerShdw blurRad="80000" dist="40000" dir="5040000" algn="tl">
                    <a:srgbClr val="000000">
                      <a:alpha val="30000"/>
                    </a:srgbClr>
                  </a:outerShdw>
                </a:effectLst>
              </a:rPr>
              <a:t>جغرافيا النقل والتجارة</a:t>
            </a:r>
            <a:endParaRPr lang="ar-SA" sz="3200" b="1" dirty="0">
              <a:ln w="11430"/>
              <a:solidFill>
                <a:srgbClr val="C00000"/>
              </a:solidFill>
              <a:effectLst>
                <a:outerShdw blurRad="80000" dist="40000" dir="5040000" algn="tl">
                  <a:srgbClr val="000000">
                    <a:alpha val="30000"/>
                  </a:srgbClr>
                </a:outerShdw>
              </a:effectLst>
            </a:endParaRPr>
          </a:p>
        </p:txBody>
      </p:sp>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l="-12000" r="-12000"/>
          </a:stretch>
        </a:blipFill>
        <a:effectLst/>
      </p:bgPr>
    </p:bg>
    <p:spTree>
      <p:nvGrpSpPr>
        <p:cNvPr id="1" name=""/>
        <p:cNvGrpSpPr/>
        <p:nvPr/>
      </p:nvGrpSpPr>
      <p:grpSpPr>
        <a:xfrm>
          <a:off x="0" y="0"/>
          <a:ext cx="0" cy="0"/>
          <a:chOff x="0" y="0"/>
          <a:chExt cx="0" cy="0"/>
        </a:xfrm>
      </p:grpSpPr>
      <p:sp>
        <p:nvSpPr>
          <p:cNvPr id="8194" name="AutoShape 2" descr="http://www.google.com.sa/url?sa=i&amp;source=images&amp;cd=&amp;docid=aojy393iOdl9bM&amp;tbnid=AQOJxFDoULiJlM:&amp;ved=0CAUQjBwwAA&amp;url=http%3A%2F%2Fseasonwallpapers.com%2Fwallpapers%2F2011%2Ftransportation-line-of-moses-on-the-seabed-in-joking-way_1024x768.jpg&amp;ei=oko_UoyBGK330gXsyoGgDw&amp;psig=AFQjCNG_uiURGXIUGBOuG4GzZg8VbGXZJA&amp;ust=1379965986417548"/>
          <p:cNvSpPr>
            <a:spLocks noChangeAspect="1" noChangeArrowheads="1"/>
          </p:cNvSpPr>
          <p:nvPr/>
        </p:nvSpPr>
        <p:spPr bwMode="auto">
          <a:xfrm>
            <a:off x="-61913" y="-136525"/>
            <a:ext cx="8115301" cy="6086475"/>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8196" name="AutoShape 4" descr="http://www.google.com.sa/url?sa=i&amp;source=images&amp;cd=&amp;docid=aojy393iOdl9bM&amp;tbnid=AQOJxFDoULiJlM:&amp;ved=0CAUQjBwwAA&amp;url=http%3A%2F%2Fseasonwallpapers.com%2Fwallpapers%2F2011%2Ftransportation-line-of-moses-on-the-seabed-in-joking-way_1024x768.jpg&amp;ei=oko_UoyBGK330gXsyoGgDw&amp;psig=AFQjCNG_uiURGXIUGBOuG4GzZg8VbGXZJA&amp;ust=1379965986417548"/>
          <p:cNvSpPr>
            <a:spLocks noChangeAspect="1" noChangeArrowheads="1"/>
          </p:cNvSpPr>
          <p:nvPr/>
        </p:nvSpPr>
        <p:spPr bwMode="auto">
          <a:xfrm>
            <a:off x="-61913" y="-136525"/>
            <a:ext cx="8115301" cy="6086475"/>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6" name="مربع نص 5"/>
          <p:cNvSpPr txBox="1"/>
          <p:nvPr/>
        </p:nvSpPr>
        <p:spPr>
          <a:xfrm>
            <a:off x="2843808" y="1844824"/>
            <a:ext cx="3328155" cy="646331"/>
          </a:xfrm>
          <a:prstGeom prst="rect">
            <a:avLst/>
          </a:prstGeom>
          <a:noFill/>
          <a:ln>
            <a:noFill/>
          </a:ln>
        </p:spPr>
        <p:txBody>
          <a:bodyPr wrap="none" rtlCol="1">
            <a:spAutoFit/>
          </a:bodyPr>
          <a:lstStyle/>
          <a:p>
            <a:pPr algn="ctr"/>
            <a:r>
              <a:rPr lang="ar-SA" sz="3600" dirty="0" smtClean="0">
                <a:solidFill>
                  <a:schemeClr val="accent1">
                    <a:lumMod val="60000"/>
                    <a:lumOff val="40000"/>
                  </a:schemeClr>
                </a:solidFill>
              </a:rPr>
              <a:t>     </a:t>
            </a:r>
            <a:r>
              <a:rPr lang="ar-SA" sz="3600" dirty="0" smtClean="0">
                <a:solidFill>
                  <a:srgbClr val="C00000"/>
                </a:solidFill>
              </a:rPr>
              <a:t>الفصل الثاني     </a:t>
            </a:r>
            <a:endParaRPr lang="ar-SA" sz="3600" dirty="0">
              <a:solidFill>
                <a:srgbClr val="C00000"/>
              </a:solidFill>
            </a:endParaRPr>
          </a:p>
        </p:txBody>
      </p:sp>
      <p:sp>
        <p:nvSpPr>
          <p:cNvPr id="4" name="مربع نص 3"/>
          <p:cNvSpPr txBox="1"/>
          <p:nvPr/>
        </p:nvSpPr>
        <p:spPr>
          <a:xfrm>
            <a:off x="2627784" y="2708920"/>
            <a:ext cx="3624710" cy="830997"/>
          </a:xfrm>
          <a:prstGeom prst="rect">
            <a:avLst/>
          </a:prstGeom>
          <a:noFill/>
          <a:ln>
            <a:noFill/>
          </a:ln>
        </p:spPr>
        <p:txBody>
          <a:bodyPr wrap="none" rtlCol="1">
            <a:spAutoFit/>
          </a:bodyPr>
          <a:lstStyle/>
          <a:p>
            <a:r>
              <a:rPr lang="ar-SA" sz="4800" dirty="0" smtClean="0"/>
              <a:t> اقتصاديات النقل </a:t>
            </a:r>
            <a:endParaRPr lang="ar-SA" sz="4800" dirty="0"/>
          </a:p>
        </p:txBody>
      </p:sp>
      <p:sp>
        <p:nvSpPr>
          <p:cNvPr id="5" name="مربع نص 4"/>
          <p:cNvSpPr txBox="1"/>
          <p:nvPr/>
        </p:nvSpPr>
        <p:spPr>
          <a:xfrm>
            <a:off x="2483768" y="3789040"/>
            <a:ext cx="4102405" cy="646331"/>
          </a:xfrm>
          <a:prstGeom prst="rect">
            <a:avLst/>
          </a:prstGeom>
          <a:noFill/>
          <a:ln>
            <a:noFill/>
          </a:ln>
        </p:spPr>
        <p:txBody>
          <a:bodyPr wrap="none" rtlCol="1">
            <a:spAutoFit/>
          </a:bodyPr>
          <a:lstStyle/>
          <a:p>
            <a:r>
              <a:rPr lang="ar-SA" sz="2000" dirty="0" err="1" smtClean="0">
                <a:solidFill>
                  <a:srgbClr val="C00000"/>
                </a:solidFill>
              </a:rPr>
              <a:t>(</a:t>
            </a:r>
            <a:r>
              <a:rPr lang="ar-SA" sz="2000" dirty="0" smtClean="0">
                <a:solidFill>
                  <a:srgbClr val="C00000"/>
                </a:solidFill>
              </a:rPr>
              <a:t>(</a:t>
            </a:r>
            <a:r>
              <a:rPr lang="ar-SA" sz="3600" dirty="0" smtClean="0">
                <a:solidFill>
                  <a:srgbClr val="C00000"/>
                </a:solidFill>
              </a:rPr>
              <a:t> من المنظور </a:t>
            </a:r>
            <a:r>
              <a:rPr lang="ar-SA" sz="3600" dirty="0" err="1" smtClean="0">
                <a:solidFill>
                  <a:srgbClr val="C00000"/>
                </a:solidFill>
              </a:rPr>
              <a:t>الجغرافي </a:t>
            </a:r>
            <a:r>
              <a:rPr lang="ar-SA" sz="2000" dirty="0" err="1" smtClean="0">
                <a:solidFill>
                  <a:srgbClr val="C00000"/>
                </a:solidFill>
              </a:rPr>
              <a:t>))</a:t>
            </a:r>
            <a:endParaRPr lang="ar-SA" sz="2000" dirty="0">
              <a:solidFill>
                <a:srgbClr val="C00000"/>
              </a:solidFill>
            </a:endParaRPr>
          </a:p>
        </p:txBody>
      </p:sp>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4" descr="C:\Users\TOSHIBA\Downloads\large (3 (1).jpg"/>
          <p:cNvPicPr>
            <a:picLocks noChangeAspect="1" noChangeArrowheads="1"/>
          </p:cNvPicPr>
          <p:nvPr/>
        </p:nvPicPr>
        <p:blipFill>
          <a:blip r:embed="rId3" cstate="print"/>
          <a:srcRect t="17584"/>
          <a:stretch>
            <a:fillRect/>
          </a:stretch>
        </p:blipFill>
        <p:spPr bwMode="auto">
          <a:xfrm>
            <a:off x="0" y="0"/>
            <a:ext cx="9144000" cy="6858000"/>
          </a:xfrm>
          <a:prstGeom prst="rect">
            <a:avLst/>
          </a:prstGeom>
          <a:noFill/>
        </p:spPr>
      </p:pic>
      <p:sp>
        <p:nvSpPr>
          <p:cNvPr id="2" name="مربع نص 1"/>
          <p:cNvSpPr txBox="1"/>
          <p:nvPr/>
        </p:nvSpPr>
        <p:spPr>
          <a:xfrm>
            <a:off x="827584" y="1268760"/>
            <a:ext cx="7452320" cy="4031873"/>
          </a:xfrm>
          <a:prstGeom prst="rect">
            <a:avLst/>
          </a:prstGeom>
          <a:noFill/>
        </p:spPr>
        <p:txBody>
          <a:bodyPr wrap="square" rtlCol="1">
            <a:spAutoFit/>
          </a:bodyPr>
          <a:lstStyle/>
          <a:p>
            <a:r>
              <a:rPr lang="ar-SA" sz="3200" dirty="0" smtClean="0">
                <a:solidFill>
                  <a:srgbClr val="C00000"/>
                </a:solidFill>
              </a:rPr>
              <a:t>عند دراسة الجدوى الاقتصادية للنقل في أي اقليم او منطقة لابد من دراسة عدة </a:t>
            </a:r>
            <a:r>
              <a:rPr lang="ar-SA" sz="3200" dirty="0" err="1" smtClean="0">
                <a:solidFill>
                  <a:srgbClr val="C00000"/>
                </a:solidFill>
              </a:rPr>
              <a:t>عناصر </a:t>
            </a:r>
            <a:r>
              <a:rPr lang="ar-SA" sz="3200" dirty="0" smtClean="0">
                <a:solidFill>
                  <a:srgbClr val="C00000"/>
                </a:solidFill>
              </a:rPr>
              <a:t>- </a:t>
            </a:r>
            <a:r>
              <a:rPr lang="ar-SA" sz="3200" dirty="0" err="1" smtClean="0">
                <a:solidFill>
                  <a:srgbClr val="C00000"/>
                </a:solidFill>
              </a:rPr>
              <a:t>اعتبارات -</a:t>
            </a:r>
            <a:endParaRPr lang="ar-SA" sz="3200" dirty="0" smtClean="0">
              <a:solidFill>
                <a:srgbClr val="C00000"/>
              </a:solidFill>
            </a:endParaRPr>
          </a:p>
          <a:p>
            <a:r>
              <a:rPr lang="ar-SA" sz="2800" dirty="0" smtClean="0">
                <a:solidFill>
                  <a:srgbClr val="C00000"/>
                </a:solidFill>
              </a:rPr>
              <a:t> </a:t>
            </a:r>
          </a:p>
          <a:p>
            <a:r>
              <a:rPr lang="ar-SA" sz="2000" dirty="0" smtClean="0"/>
              <a:t>يمكن تجميعها في ثلاث محاور رئيسية هي على النحو </a:t>
            </a:r>
            <a:r>
              <a:rPr lang="ar-SA" sz="2000" dirty="0" err="1" smtClean="0"/>
              <a:t>التالي :</a:t>
            </a:r>
            <a:r>
              <a:rPr lang="ar-SA" sz="2000" dirty="0" smtClean="0"/>
              <a:t> </a:t>
            </a:r>
          </a:p>
          <a:p>
            <a:endParaRPr lang="ar-SA" sz="2800" dirty="0" smtClean="0">
              <a:solidFill>
                <a:srgbClr val="C00000"/>
              </a:solidFill>
            </a:endParaRPr>
          </a:p>
          <a:p>
            <a:pPr>
              <a:buFont typeface="Wingdings" pitchFamily="2" charset="2"/>
              <a:buChar char="q"/>
            </a:pPr>
            <a:r>
              <a:rPr lang="ar-SA" sz="2800" dirty="0" smtClean="0">
                <a:solidFill>
                  <a:srgbClr val="C00000"/>
                </a:solidFill>
              </a:rPr>
              <a:t> وسيلة النقل </a:t>
            </a:r>
          </a:p>
          <a:p>
            <a:pPr>
              <a:buFont typeface="Wingdings" pitchFamily="2" charset="2"/>
              <a:buChar char="q"/>
            </a:pPr>
            <a:r>
              <a:rPr lang="ar-SA" sz="2800" dirty="0" smtClean="0">
                <a:solidFill>
                  <a:srgbClr val="C00000"/>
                </a:solidFill>
              </a:rPr>
              <a:t> القوة الدافعة لوسيلة النقل </a:t>
            </a:r>
          </a:p>
          <a:p>
            <a:pPr>
              <a:buFont typeface="Wingdings" pitchFamily="2" charset="2"/>
              <a:buChar char="q"/>
            </a:pPr>
            <a:r>
              <a:rPr lang="ar-SA" sz="2800" dirty="0" smtClean="0">
                <a:solidFill>
                  <a:srgbClr val="C00000"/>
                </a:solidFill>
              </a:rPr>
              <a:t> خصائص الحمولة المنقولة </a:t>
            </a:r>
          </a:p>
          <a:p>
            <a:r>
              <a:rPr lang="ar-SA" sz="2800" dirty="0" smtClean="0">
                <a:solidFill>
                  <a:srgbClr val="C00000"/>
                </a:solidFill>
              </a:rPr>
              <a:t> </a:t>
            </a:r>
            <a:endParaRPr lang="ar-SA" sz="2800" dirty="0">
              <a:solidFill>
                <a:srgbClr val="C00000"/>
              </a:solidFill>
            </a:endParaRPr>
          </a:p>
        </p:txBody>
      </p:sp>
    </p:spTree>
  </p:cSld>
  <p:clrMapOvr>
    <a:overrideClrMapping bg1="lt1" tx1="dk1" bg2="lt2" tx2="dk2" accent1="accent1" accent2="accent2" accent3="accent3" accent4="accent4" accent5="accent5" accent6="accent6" hlink="hlink" folHlink="folHlink"/>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صورة 5" descr="large (3 (1).jpg"/>
          <p:cNvPicPr>
            <a:picLocks noChangeAspect="1"/>
          </p:cNvPicPr>
          <p:nvPr/>
        </p:nvPicPr>
        <p:blipFill>
          <a:blip r:embed="rId4" cstate="print"/>
          <a:stretch>
            <a:fillRect/>
          </a:stretch>
        </p:blipFill>
        <p:spPr>
          <a:xfrm>
            <a:off x="0" y="0"/>
            <a:ext cx="9144000" cy="6858000"/>
          </a:xfrm>
          <a:prstGeom prst="rect">
            <a:avLst/>
          </a:prstGeom>
        </p:spPr>
      </p:pic>
      <p:sp>
        <p:nvSpPr>
          <p:cNvPr id="2" name="مربع نص 1"/>
          <p:cNvSpPr txBox="1"/>
          <p:nvPr/>
        </p:nvSpPr>
        <p:spPr>
          <a:xfrm>
            <a:off x="1547664" y="404664"/>
            <a:ext cx="6587124" cy="5755422"/>
          </a:xfrm>
          <a:prstGeom prst="rect">
            <a:avLst/>
          </a:prstGeom>
          <a:noFill/>
        </p:spPr>
        <p:txBody>
          <a:bodyPr wrap="none" rtlCol="1">
            <a:spAutoFit/>
          </a:bodyPr>
          <a:lstStyle/>
          <a:p>
            <a:pPr algn="ctr"/>
            <a:r>
              <a:rPr lang="ar-SA" sz="3200" dirty="0" smtClean="0">
                <a:solidFill>
                  <a:srgbClr val="C00000"/>
                </a:solidFill>
              </a:rPr>
              <a:t>           </a:t>
            </a:r>
            <a:r>
              <a:rPr lang="ar-SA" sz="3200" dirty="0" err="1" smtClean="0">
                <a:solidFill>
                  <a:srgbClr val="C00000"/>
                </a:solidFill>
              </a:rPr>
              <a:t>اولا </a:t>
            </a:r>
            <a:r>
              <a:rPr lang="ar-SA" sz="3200" dirty="0" smtClean="0">
                <a:solidFill>
                  <a:srgbClr val="C00000"/>
                </a:solidFill>
              </a:rPr>
              <a:t>: وسيلة </a:t>
            </a:r>
            <a:r>
              <a:rPr lang="ar-SA" sz="3200" dirty="0" err="1" smtClean="0">
                <a:solidFill>
                  <a:srgbClr val="C00000"/>
                </a:solidFill>
              </a:rPr>
              <a:t>النقل :</a:t>
            </a:r>
            <a:endParaRPr lang="ar-SA" sz="3200" dirty="0" smtClean="0">
              <a:solidFill>
                <a:srgbClr val="C00000"/>
              </a:solidFill>
            </a:endParaRPr>
          </a:p>
          <a:p>
            <a:endParaRPr lang="ar-SA" sz="4000" dirty="0" smtClean="0">
              <a:solidFill>
                <a:srgbClr val="C00000"/>
              </a:solidFill>
            </a:endParaRPr>
          </a:p>
          <a:p>
            <a:endParaRPr lang="ar-SA" sz="2400" dirty="0" smtClean="0"/>
          </a:p>
          <a:p>
            <a:r>
              <a:rPr lang="ar-SA" sz="2400" dirty="0" smtClean="0">
                <a:solidFill>
                  <a:srgbClr val="C00000"/>
                </a:solidFill>
              </a:rPr>
              <a:t>لتفهم خصائص وأهمية هذا العامل لابد من دراسة العناصر </a:t>
            </a:r>
            <a:r>
              <a:rPr lang="ar-SA" sz="2400" dirty="0" err="1" smtClean="0">
                <a:solidFill>
                  <a:srgbClr val="C00000"/>
                </a:solidFill>
              </a:rPr>
              <a:t>التالية :</a:t>
            </a:r>
            <a:endParaRPr lang="ar-SA" sz="2400" dirty="0" smtClean="0">
              <a:solidFill>
                <a:srgbClr val="C00000"/>
              </a:solidFill>
            </a:endParaRPr>
          </a:p>
          <a:p>
            <a:endParaRPr lang="ar-SA" sz="2800" dirty="0" smtClean="0"/>
          </a:p>
          <a:p>
            <a:pPr algn="just">
              <a:buFont typeface="Arial" pitchFamily="34" charset="0"/>
              <a:buChar char="•"/>
            </a:pPr>
            <a:r>
              <a:rPr lang="ar-SA" sz="2800" dirty="0" smtClean="0"/>
              <a:t> </a:t>
            </a:r>
            <a:r>
              <a:rPr lang="ar-SA" sz="2400" dirty="0" smtClean="0"/>
              <a:t>النوع </a:t>
            </a:r>
          </a:p>
          <a:p>
            <a:pPr algn="just">
              <a:buFont typeface="Arial" pitchFamily="34" charset="0"/>
              <a:buChar char="•"/>
            </a:pPr>
            <a:r>
              <a:rPr lang="ar-SA" sz="2400" dirty="0" smtClean="0"/>
              <a:t> الكثافة </a:t>
            </a:r>
          </a:p>
          <a:p>
            <a:pPr algn="just">
              <a:buFont typeface="Arial" pitchFamily="34" charset="0"/>
              <a:buChar char="•"/>
            </a:pPr>
            <a:r>
              <a:rPr lang="ar-SA" sz="2400" dirty="0" smtClean="0"/>
              <a:t> تعدد الخدمات </a:t>
            </a:r>
          </a:p>
          <a:p>
            <a:pPr algn="just">
              <a:buFont typeface="Arial" pitchFamily="34" charset="0"/>
              <a:buChar char="•"/>
            </a:pPr>
            <a:r>
              <a:rPr lang="ar-SA" sz="2400" dirty="0" smtClean="0"/>
              <a:t> المسافة </a:t>
            </a:r>
          </a:p>
          <a:p>
            <a:pPr algn="just">
              <a:buFont typeface="Arial" pitchFamily="34" charset="0"/>
              <a:buChar char="•"/>
            </a:pPr>
            <a:r>
              <a:rPr lang="ar-SA" sz="2400" dirty="0" smtClean="0"/>
              <a:t> العلاقة</a:t>
            </a:r>
            <a:r>
              <a:rPr lang="ar-SA" sz="2000" dirty="0" smtClean="0"/>
              <a:t> </a:t>
            </a:r>
            <a:r>
              <a:rPr lang="ar-SA" sz="2400" dirty="0" smtClean="0"/>
              <a:t>بين المسافة ووسيلة النقل </a:t>
            </a:r>
          </a:p>
          <a:p>
            <a:pPr algn="just">
              <a:buFont typeface="Arial" pitchFamily="34" charset="0"/>
              <a:buChar char="•"/>
            </a:pPr>
            <a:r>
              <a:rPr lang="ar-SA" sz="2400" dirty="0" smtClean="0"/>
              <a:t> الاتجاه </a:t>
            </a:r>
          </a:p>
          <a:p>
            <a:pPr algn="just">
              <a:buFont typeface="Arial" pitchFamily="34" charset="0"/>
              <a:buChar char="•"/>
            </a:pPr>
            <a:r>
              <a:rPr lang="ar-SA" sz="2400" dirty="0" smtClean="0"/>
              <a:t>  المنافسة </a:t>
            </a:r>
          </a:p>
          <a:p>
            <a:pPr algn="just"/>
            <a:endParaRPr lang="ar-SA" sz="2400" dirty="0" smtClean="0">
              <a:solidFill>
                <a:srgbClr val="0070C0"/>
              </a:solidFill>
            </a:endParaRPr>
          </a:p>
          <a:p>
            <a:pPr algn="just">
              <a:buFont typeface="Arial" pitchFamily="34" charset="0"/>
              <a:buChar char="•"/>
            </a:pPr>
            <a:endParaRPr lang="ar-SA" sz="2400" dirty="0" smtClean="0">
              <a:solidFill>
                <a:srgbClr val="0070C0"/>
              </a:solidFill>
            </a:endParaRPr>
          </a:p>
        </p:txBody>
      </p:sp>
    </p:spTree>
  </p:cSld>
  <p:clrMapOvr>
    <a:overrideClrMapping bg1="lt1" tx1="dk1" bg2="lt2" tx2="dk2" accent1="accent1" accent2="accent2" accent3="accent3" accent4="accent4" accent5="accent5" accent6="accent6" hlink="hlink" folHlink="folHlink"/>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anim calcmode="lin" valueType="num">
                                      <p:cBhvr additive="base">
                                        <p:cTn id="1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anim calcmode="lin" valueType="num">
                                      <p:cBhvr additive="base">
                                        <p:cTn id="3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 calcmode="lin" valueType="num">
                                      <p:cBhvr additive="base">
                                        <p:cTn id="3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9" end="9"/>
                                            </p:txEl>
                                          </p:spTgt>
                                        </p:tgtEl>
                                        <p:attrNameLst>
                                          <p:attrName>style.visibility</p:attrName>
                                        </p:attrNameLst>
                                      </p:cBhvr>
                                      <p:to>
                                        <p:strVal val="visible"/>
                                      </p:to>
                                    </p:set>
                                    <p:anim calcmode="lin" valueType="num">
                                      <p:cBhvr additive="base">
                                        <p:cTn id="43"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
                                            <p:txEl>
                                              <p:pRg st="10" end="10"/>
                                            </p:txEl>
                                          </p:spTgt>
                                        </p:tgtEl>
                                        <p:attrNameLst>
                                          <p:attrName>style.visibility</p:attrName>
                                        </p:attrNameLst>
                                      </p:cBhvr>
                                      <p:to>
                                        <p:strVal val="visible"/>
                                      </p:to>
                                    </p:set>
                                    <p:anim calcmode="lin" valueType="num">
                                      <p:cBhvr additive="base">
                                        <p:cTn id="49"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
                                            <p:txEl>
                                              <p:pRg st="11" end="11"/>
                                            </p:txEl>
                                          </p:spTgt>
                                        </p:tgtEl>
                                        <p:attrNameLst>
                                          <p:attrName>style.visibility</p:attrName>
                                        </p:attrNameLst>
                                      </p:cBhvr>
                                      <p:to>
                                        <p:strVal val="visible"/>
                                      </p:to>
                                    </p:set>
                                    <p:anim calcmode="lin" valueType="num">
                                      <p:cBhvr additive="base">
                                        <p:cTn id="55"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descr="C:\Users\TOSHIBA\Downloads\large (3 (1).jpg"/>
          <p:cNvPicPr>
            <a:picLocks noChangeAspect="1" noChangeArrowheads="1"/>
          </p:cNvPicPr>
          <p:nvPr/>
        </p:nvPicPr>
        <p:blipFill>
          <a:blip r:embed="rId2" cstate="print"/>
          <a:srcRect t="17584"/>
          <a:stretch>
            <a:fillRect/>
          </a:stretch>
        </p:blipFill>
        <p:spPr bwMode="auto">
          <a:xfrm>
            <a:off x="0" y="0"/>
            <a:ext cx="9144000" cy="6858000"/>
          </a:xfrm>
          <a:prstGeom prst="rect">
            <a:avLst/>
          </a:prstGeom>
          <a:noFill/>
        </p:spPr>
      </p:pic>
      <p:sp>
        <p:nvSpPr>
          <p:cNvPr id="2" name="مربع نص 1"/>
          <p:cNvSpPr txBox="1"/>
          <p:nvPr/>
        </p:nvSpPr>
        <p:spPr>
          <a:xfrm>
            <a:off x="1115616" y="1268760"/>
            <a:ext cx="7131633" cy="3970318"/>
          </a:xfrm>
          <a:prstGeom prst="rect">
            <a:avLst/>
          </a:prstGeom>
          <a:noFill/>
        </p:spPr>
        <p:txBody>
          <a:bodyPr wrap="square" rtlCol="1">
            <a:spAutoFit/>
          </a:bodyPr>
          <a:lstStyle/>
          <a:p>
            <a:r>
              <a:rPr lang="ar-SA" sz="3600" b="1" dirty="0" err="1" smtClean="0">
                <a:solidFill>
                  <a:srgbClr val="C00000"/>
                </a:solidFill>
              </a:rPr>
              <a:t>النوع :</a:t>
            </a:r>
            <a:endParaRPr lang="ar-SA" sz="3600" b="1" dirty="0" smtClean="0">
              <a:solidFill>
                <a:srgbClr val="C00000"/>
              </a:solidFill>
            </a:endParaRPr>
          </a:p>
          <a:p>
            <a:endParaRPr lang="ar-SA" sz="2000" b="1" dirty="0" smtClean="0"/>
          </a:p>
          <a:p>
            <a:r>
              <a:rPr lang="ar-SA" sz="2800" dirty="0" smtClean="0"/>
              <a:t>تتعدد انواع وسائل النقل وان كانت تتفق جميعها في اداء دور واحد وهو نقل البضائع والأشخاص والخدمات المختلفة ولكل منها خصائصها التي تحدد افضل انواع السلع والخدمات التي تنقلها او تقدمها وتضمن وسائل النقل الانواع </a:t>
            </a:r>
            <a:r>
              <a:rPr lang="ar-SA" sz="2800" dirty="0" err="1" smtClean="0"/>
              <a:t>التالية :</a:t>
            </a:r>
            <a:endParaRPr lang="ar-SA" sz="2800" dirty="0" smtClean="0"/>
          </a:p>
          <a:p>
            <a:r>
              <a:rPr lang="ar-SA" sz="2800" dirty="0" smtClean="0"/>
              <a:t>وهي من الابسط الى الاكثر تعقيدا </a:t>
            </a:r>
          </a:p>
          <a:p>
            <a:endParaRPr lang="ar-SA" sz="2000" dirty="0" smtClean="0"/>
          </a:p>
          <a:p>
            <a:pPr marL="342900" indent="-342900"/>
            <a:endParaRPr lang="ar-SA" b="1" dirty="0" smtClean="0"/>
          </a:p>
          <a:p>
            <a:pPr marL="342900" indent="-342900"/>
            <a:endParaRPr lang="ar-SA" dirty="0" smtClean="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مستطيل 1"/>
          <p:cNvSpPr/>
          <p:nvPr/>
        </p:nvSpPr>
        <p:spPr>
          <a:xfrm>
            <a:off x="251520" y="548680"/>
            <a:ext cx="8604448" cy="5447645"/>
          </a:xfrm>
          <a:prstGeom prst="rect">
            <a:avLst/>
          </a:prstGeom>
        </p:spPr>
        <p:txBody>
          <a:bodyPr wrap="square">
            <a:spAutoFit/>
          </a:bodyPr>
          <a:lstStyle/>
          <a:p>
            <a:pPr marL="342900" indent="-342900">
              <a:buAutoNum type="arabic1Minus"/>
            </a:pPr>
            <a:r>
              <a:rPr lang="ar-SA" sz="2800" dirty="0" err="1" smtClean="0">
                <a:solidFill>
                  <a:srgbClr val="C00000"/>
                </a:solidFill>
              </a:rPr>
              <a:t>الحمالون : </a:t>
            </a:r>
            <a:r>
              <a:rPr lang="ar-SA" sz="900" dirty="0" err="1" smtClean="0">
                <a:solidFill>
                  <a:srgbClr val="C00000"/>
                </a:solidFill>
              </a:rPr>
              <a:t>\</a:t>
            </a:r>
            <a:endParaRPr lang="ar-SA" sz="900" dirty="0" smtClean="0">
              <a:solidFill>
                <a:srgbClr val="C00000"/>
              </a:solidFill>
            </a:endParaRPr>
          </a:p>
          <a:p>
            <a:pPr marL="342900" indent="-342900"/>
            <a:endParaRPr lang="ar-SA" sz="900" dirty="0" smtClean="0">
              <a:solidFill>
                <a:schemeClr val="accent1"/>
              </a:solidFill>
            </a:endParaRPr>
          </a:p>
          <a:p>
            <a:pPr marL="342900" indent="-342900"/>
            <a:r>
              <a:rPr lang="ar-SA" sz="2000" dirty="0" smtClean="0"/>
              <a:t>الذين ينقلون البضائع محدودة الحجم والوزن لمسافات قصيرة سواء داخل المدن وخاصة في المطارات ومحطات السكك الحديدية او في النطاقات الجبلية الوعرة مرتفعة المنسوب  والتي لا يمكن مد طرق خلالها او في  بعض الغابات المدارية المطيرة الكثيفة مما يجعل من المستحيل سير دواب الحمل التي يتعذر وجودها في مثل هذه البيئة لانتشار الحشرات الناقلة للأوبئة  المختلفة وخاصة </a:t>
            </a:r>
            <a:r>
              <a:rPr lang="ar-SA" sz="2000" dirty="0" err="1" smtClean="0"/>
              <a:t>الملاريا</a:t>
            </a:r>
            <a:r>
              <a:rPr lang="ar-SA" sz="2000" dirty="0" smtClean="0"/>
              <a:t>  الحمى الصفراء ومرض النوم </a:t>
            </a:r>
          </a:p>
          <a:p>
            <a:pPr marL="342900" indent="-342900">
              <a:buAutoNum type="arabic1Minus" startAt="2"/>
            </a:pPr>
            <a:r>
              <a:rPr lang="ar-SA" sz="2800" dirty="0" smtClean="0">
                <a:solidFill>
                  <a:srgbClr val="C00000"/>
                </a:solidFill>
              </a:rPr>
              <a:t> دواب </a:t>
            </a:r>
            <a:r>
              <a:rPr lang="ar-SA" sz="2800" dirty="0" err="1" smtClean="0">
                <a:solidFill>
                  <a:srgbClr val="C00000"/>
                </a:solidFill>
              </a:rPr>
              <a:t>الحمل :</a:t>
            </a:r>
            <a:endParaRPr lang="ar-SA" sz="900" dirty="0" smtClean="0">
              <a:solidFill>
                <a:srgbClr val="C00000"/>
              </a:solidFill>
            </a:endParaRPr>
          </a:p>
          <a:p>
            <a:pPr marL="342900" indent="-342900">
              <a:buAutoNum type="arabic1Minus" startAt="2"/>
            </a:pPr>
            <a:endParaRPr lang="ar-SA" sz="900" dirty="0" smtClean="0">
              <a:solidFill>
                <a:schemeClr val="accent1"/>
              </a:solidFill>
            </a:endParaRPr>
          </a:p>
          <a:p>
            <a:pPr marL="342900" indent="-342900"/>
            <a:r>
              <a:rPr lang="ar-SA" sz="2000" dirty="0" smtClean="0"/>
              <a:t>وخاصة البغال والحمير في بعض المناطق الجبلية والجمال في بعض الاقاليم الصحراوية والريفية الفقيرة</a:t>
            </a:r>
          </a:p>
          <a:p>
            <a:pPr marL="514350" indent="-514350">
              <a:buAutoNum type="arabic1Minus" startAt="5"/>
            </a:pPr>
            <a:r>
              <a:rPr lang="ar-SA" sz="2800" dirty="0" smtClean="0">
                <a:solidFill>
                  <a:srgbClr val="C00000"/>
                </a:solidFill>
              </a:rPr>
              <a:t>وسائل النقل </a:t>
            </a:r>
            <a:r>
              <a:rPr lang="ar-SA" sz="2800" dirty="0" err="1" smtClean="0">
                <a:solidFill>
                  <a:srgbClr val="C00000"/>
                </a:solidFill>
              </a:rPr>
              <a:t>الحديثة :</a:t>
            </a:r>
            <a:r>
              <a:rPr lang="ar-SA" sz="2800" dirty="0" smtClean="0">
                <a:solidFill>
                  <a:srgbClr val="C00000"/>
                </a:solidFill>
              </a:rPr>
              <a:t> </a:t>
            </a:r>
          </a:p>
          <a:p>
            <a:pPr marL="514350" indent="-514350">
              <a:buAutoNum type="arabic1Minus" startAt="5"/>
            </a:pPr>
            <a:endParaRPr lang="ar-SA" sz="900" dirty="0" smtClean="0">
              <a:solidFill>
                <a:schemeClr val="accent1"/>
              </a:solidFill>
            </a:endParaRPr>
          </a:p>
          <a:p>
            <a:pPr marL="342900" indent="-342900"/>
            <a:r>
              <a:rPr lang="ar-SA" sz="2000" dirty="0" smtClean="0"/>
              <a:t>سواء الخاصة بالنقل </a:t>
            </a:r>
            <a:r>
              <a:rPr lang="ar-SA" sz="2000" dirty="0" err="1" smtClean="0"/>
              <a:t>البرى </a:t>
            </a:r>
            <a:r>
              <a:rPr lang="ar-SA" sz="2000" dirty="0" smtClean="0"/>
              <a:t>(السكك الحديدية و </a:t>
            </a:r>
            <a:r>
              <a:rPr lang="ar-SA" sz="2000" dirty="0" err="1" smtClean="0"/>
              <a:t>السيارات </a:t>
            </a:r>
            <a:r>
              <a:rPr lang="ar-SA" sz="2000" dirty="0" smtClean="0"/>
              <a:t>) او النقل </a:t>
            </a:r>
            <a:r>
              <a:rPr lang="ar-SA" sz="2000" dirty="0" err="1" smtClean="0"/>
              <a:t>المائى </a:t>
            </a:r>
            <a:r>
              <a:rPr lang="ar-SA" sz="2000" dirty="0" smtClean="0"/>
              <a:t>(السفن ذات الاحجام والخصائص </a:t>
            </a:r>
            <a:r>
              <a:rPr lang="ar-SA" sz="2000" dirty="0" err="1" smtClean="0"/>
              <a:t>المختلفة </a:t>
            </a:r>
            <a:r>
              <a:rPr lang="ar-SA" sz="2000" dirty="0" smtClean="0"/>
              <a:t>) او النقل البري </a:t>
            </a:r>
          </a:p>
          <a:p>
            <a:pPr marL="514350" indent="-514350">
              <a:buAutoNum type="arabic1Minus" startAt="8"/>
            </a:pPr>
            <a:r>
              <a:rPr lang="ar-SA" sz="2800" dirty="0" smtClean="0">
                <a:solidFill>
                  <a:srgbClr val="C00000"/>
                </a:solidFill>
              </a:rPr>
              <a:t>المواصلات السلكية </a:t>
            </a:r>
            <a:r>
              <a:rPr lang="ar-SA" sz="2800" dirty="0" err="1" smtClean="0">
                <a:solidFill>
                  <a:srgbClr val="C00000"/>
                </a:solidFill>
              </a:rPr>
              <a:t>واللاسلكية :</a:t>
            </a:r>
            <a:endParaRPr lang="ar-SA" sz="2800" dirty="0" smtClean="0">
              <a:solidFill>
                <a:srgbClr val="C00000"/>
              </a:solidFill>
            </a:endParaRPr>
          </a:p>
          <a:p>
            <a:pPr marL="514350" indent="-514350">
              <a:buAutoNum type="arabic1Minus" startAt="8"/>
            </a:pPr>
            <a:endParaRPr lang="ar-SA" sz="900" dirty="0" smtClean="0">
              <a:solidFill>
                <a:schemeClr val="accent1"/>
              </a:solidFill>
            </a:endParaRPr>
          </a:p>
          <a:p>
            <a:pPr marL="342900" indent="-342900"/>
            <a:r>
              <a:rPr lang="ar-SA" sz="2000" dirty="0" smtClean="0"/>
              <a:t>ويتوقف اختيار واستخدام وسيلة او اكثر للنقل على خصائص الاقليم وطبيعته وإمكانيات سكانه</a:t>
            </a:r>
          </a:p>
          <a:p>
            <a:pPr marL="342900" indent="-342900"/>
            <a:r>
              <a:rPr lang="ar-SA" sz="2000" dirty="0" smtClean="0"/>
              <a:t> </a:t>
            </a:r>
          </a:p>
        </p:txBody>
      </p:sp>
    </p:spTree>
  </p:cSld>
  <p:clrMapOvr>
    <a:overrideClrMapping bg1="lt1" tx1="dk1" bg2="lt2" tx2="dk2" accent1="accent1" accent2="accent2" accent3="accent3" accent4="accent4" accent5="accent5" accent6="accent6" hlink="hlink" folHlink="folHlink"/>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 calcmode="lin" valueType="num">
                                      <p:cBhvr additive="base">
                                        <p:cTn id="3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9" end="9"/>
                                            </p:txEl>
                                          </p:spTgt>
                                        </p:tgtEl>
                                        <p:attrNameLst>
                                          <p:attrName>style.visibility</p:attrName>
                                        </p:attrNameLst>
                                      </p:cBhvr>
                                      <p:to>
                                        <p:strVal val="visible"/>
                                      </p:to>
                                    </p:set>
                                    <p:anim calcmode="lin" valueType="num">
                                      <p:cBhvr additive="base">
                                        <p:cTn id="43"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
                                            <p:txEl>
                                              <p:pRg st="11" end="11"/>
                                            </p:txEl>
                                          </p:spTgt>
                                        </p:tgtEl>
                                        <p:attrNameLst>
                                          <p:attrName>style.visibility</p:attrName>
                                        </p:attrNameLst>
                                      </p:cBhvr>
                                      <p:to>
                                        <p:strVal val="visible"/>
                                      </p:to>
                                    </p:set>
                                    <p:anim calcmode="lin" valueType="num">
                                      <p:cBhvr additive="base">
                                        <p:cTn id="49"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
                                            <p:txEl>
                                              <p:pRg st="12" end="12"/>
                                            </p:txEl>
                                          </p:spTgt>
                                        </p:tgtEl>
                                        <p:attrNameLst>
                                          <p:attrName>style.visibility</p:attrName>
                                        </p:attrNameLst>
                                      </p:cBhvr>
                                      <p:to>
                                        <p:strVal val="visible"/>
                                      </p:to>
                                    </p:set>
                                    <p:anim calcmode="lin" valueType="num">
                                      <p:cBhvr additive="base">
                                        <p:cTn id="55" dur="500" fill="hold"/>
                                        <p:tgtEl>
                                          <p:spTgt spid="2">
                                            <p:txEl>
                                              <p:pRg st="12" end="1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مربع نص 1"/>
          <p:cNvSpPr txBox="1"/>
          <p:nvPr/>
        </p:nvSpPr>
        <p:spPr>
          <a:xfrm>
            <a:off x="539552" y="908720"/>
            <a:ext cx="7884368" cy="4278094"/>
          </a:xfrm>
          <a:prstGeom prst="rect">
            <a:avLst/>
          </a:prstGeom>
          <a:noFill/>
        </p:spPr>
        <p:txBody>
          <a:bodyPr wrap="square" rtlCol="1">
            <a:spAutoFit/>
          </a:bodyPr>
          <a:lstStyle/>
          <a:p>
            <a:r>
              <a:rPr lang="ar-SA" sz="3600" dirty="0" err="1" smtClean="0">
                <a:solidFill>
                  <a:srgbClr val="C00000"/>
                </a:solidFill>
              </a:rPr>
              <a:t>الكثافة :</a:t>
            </a:r>
            <a:endParaRPr lang="ar-SA" sz="3600" dirty="0" smtClean="0">
              <a:solidFill>
                <a:srgbClr val="C00000"/>
              </a:solidFill>
            </a:endParaRPr>
          </a:p>
          <a:p>
            <a:endParaRPr lang="ar-SA" sz="4000" dirty="0" smtClean="0">
              <a:solidFill>
                <a:schemeClr val="accent1"/>
              </a:solidFill>
            </a:endParaRPr>
          </a:p>
          <a:p>
            <a:r>
              <a:rPr lang="ar-SA" sz="2800" dirty="0" smtClean="0"/>
              <a:t>تغطي كثافة وسائل النقل وتعددها مجالا للاختيار فيما بينها بالإضافة الى دورها في خفض تكاليف النقل وعلى ذالك فالأقاليم التي  يتوافر فيها هذا العنصر تتسم وسائل النقل داخلها بالكفاية والمرونة وانخفاض التكاليف لتوافر عامل المنافسة مما يعمل على زيادة قدرتها على جذب بعض المشاريع المدرجة في خطط التنمية وخاصة تلك المشاريع لتي تحتاج بصورة اساسية الى توفير عامل النقل اما لنقل الخامات والمواد الاولية  او لنقل السلع بعد تصنيعها الى الاسواق او لكلاهما معا </a:t>
            </a: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مستطيل 1"/>
          <p:cNvSpPr/>
          <p:nvPr/>
        </p:nvSpPr>
        <p:spPr>
          <a:xfrm>
            <a:off x="539552" y="476672"/>
            <a:ext cx="8208912" cy="5293757"/>
          </a:xfrm>
          <a:prstGeom prst="rect">
            <a:avLst/>
          </a:prstGeom>
        </p:spPr>
        <p:txBody>
          <a:bodyPr wrap="square">
            <a:spAutoFit/>
          </a:bodyPr>
          <a:lstStyle/>
          <a:p>
            <a:endParaRPr lang="ar-SA" b="1" dirty="0" smtClean="0"/>
          </a:p>
          <a:p>
            <a:r>
              <a:rPr lang="ar-SA" sz="2400" dirty="0" smtClean="0">
                <a:solidFill>
                  <a:srgbClr val="C00000"/>
                </a:solidFill>
              </a:rPr>
              <a:t>  </a:t>
            </a:r>
            <a:r>
              <a:rPr lang="ar-SA" sz="3200" b="1" dirty="0" smtClean="0">
                <a:solidFill>
                  <a:srgbClr val="C00000"/>
                </a:solidFill>
              </a:rPr>
              <a:t>تعدد </a:t>
            </a:r>
            <a:r>
              <a:rPr lang="ar-SA" sz="3200" b="1" dirty="0" err="1" smtClean="0">
                <a:solidFill>
                  <a:srgbClr val="C00000"/>
                </a:solidFill>
              </a:rPr>
              <a:t>الخدمة :</a:t>
            </a:r>
            <a:endParaRPr lang="ar-SA" sz="3200" b="1" dirty="0" smtClean="0">
              <a:solidFill>
                <a:srgbClr val="C00000"/>
              </a:solidFill>
            </a:endParaRPr>
          </a:p>
          <a:p>
            <a:endParaRPr lang="ar-SA" sz="2400" b="1" dirty="0" smtClean="0">
              <a:solidFill>
                <a:schemeClr val="tx2"/>
              </a:solidFill>
            </a:endParaRPr>
          </a:p>
          <a:p>
            <a:endParaRPr lang="ar-SA" sz="2400" b="1" dirty="0" smtClean="0">
              <a:solidFill>
                <a:schemeClr val="tx2"/>
              </a:solidFill>
            </a:endParaRPr>
          </a:p>
          <a:p>
            <a:r>
              <a:rPr lang="ar-SA" sz="2400" dirty="0" smtClean="0"/>
              <a:t>كلما تعددت الخدمات التي تؤديها وسيلة النقل كلما تطلب ذلك توافر اعداد كبيرة من الوحدات الناقلة سواء كانت لنقل البضائع او لنقل الركاب وفي الحالة الاخيرة تزيد ساعات التشغيل لتكرار عدد الطلعات الخاصة بوسيلة النقل سواء كانت سكك حديدية او </a:t>
            </a:r>
            <a:r>
              <a:rPr lang="ar-SA" sz="2400" dirty="0" err="1" smtClean="0"/>
              <a:t>سيارات </a:t>
            </a:r>
            <a:r>
              <a:rPr lang="ar-SA" sz="2400" dirty="0" smtClean="0"/>
              <a:t>.ويعد طول المسافة من العوامل الاساسية التي تحدد مدى تعدد خدمات وسيلة النقل والتي تتوافر في المسافات القصيرة في حين تقل كلما طالت المسافة تتضح هذه الحقيقة عند اجراء مقارنة بين تعدد خدمات </a:t>
            </a:r>
            <a:r>
              <a:rPr lang="ar-SA" sz="2400" dirty="0" err="1" smtClean="0"/>
              <a:t>النقل </a:t>
            </a:r>
            <a:r>
              <a:rPr lang="ar-SA" sz="2400" dirty="0" smtClean="0">
                <a:solidFill>
                  <a:srgbClr val="C00000"/>
                </a:solidFill>
              </a:rPr>
              <a:t>(عدد الوحدات الناقلة وعدد </a:t>
            </a:r>
            <a:r>
              <a:rPr lang="ar-SA" sz="2400" dirty="0" err="1" smtClean="0">
                <a:solidFill>
                  <a:srgbClr val="C00000"/>
                </a:solidFill>
              </a:rPr>
              <a:t>الرحلات </a:t>
            </a:r>
            <a:r>
              <a:rPr lang="ar-SA" sz="2400" dirty="0" smtClean="0">
                <a:solidFill>
                  <a:srgbClr val="C00000"/>
                </a:solidFill>
              </a:rPr>
              <a:t>)</a:t>
            </a:r>
            <a:r>
              <a:rPr lang="ar-SA" sz="2400" dirty="0" smtClean="0"/>
              <a:t> فيما بين المدن و ضواحيها او بين المدن المتجاورة وتلك المتباعدة كأن نجري مقارنة بين عدد وحدات وسائل النقل المختلفة وعدد رحلاتها خلال فتره زمنية محددة </a:t>
            </a:r>
            <a:r>
              <a:rPr lang="ar-SA" sz="2400" dirty="0" smtClean="0">
                <a:solidFill>
                  <a:srgbClr val="C00000"/>
                </a:solidFill>
              </a:rPr>
              <a:t>بين القاهرة والإسكندرية  وبين القاهرة وأسوان </a:t>
            </a:r>
          </a:p>
          <a:p>
            <a:endParaRPr lang="ar-SA" sz="2400" dirty="0" smtClean="0">
              <a:solidFill>
                <a:srgbClr val="C00000"/>
              </a:solidFill>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 calcmode="lin" valueType="num">
                                      <p:cBhvr additive="base">
                                        <p:cTn id="1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مستطيل 1"/>
          <p:cNvSpPr/>
          <p:nvPr/>
        </p:nvSpPr>
        <p:spPr>
          <a:xfrm>
            <a:off x="683568" y="548680"/>
            <a:ext cx="8046640" cy="5878532"/>
          </a:xfrm>
          <a:prstGeom prst="rect">
            <a:avLst/>
          </a:prstGeom>
        </p:spPr>
        <p:txBody>
          <a:bodyPr wrap="square">
            <a:spAutoFit/>
          </a:bodyPr>
          <a:lstStyle/>
          <a:p>
            <a:r>
              <a:rPr lang="ar-SA" sz="2800" b="1" dirty="0" err="1" smtClean="0">
                <a:solidFill>
                  <a:srgbClr val="C00000"/>
                </a:solidFill>
              </a:rPr>
              <a:t>المسافة :</a:t>
            </a:r>
            <a:endParaRPr lang="ar-SA" sz="2800" b="1" dirty="0" smtClean="0">
              <a:solidFill>
                <a:srgbClr val="C00000"/>
              </a:solidFill>
            </a:endParaRPr>
          </a:p>
          <a:p>
            <a:endParaRPr lang="ar-SA" sz="2800" b="1" dirty="0" smtClean="0">
              <a:solidFill>
                <a:schemeClr val="accent1"/>
              </a:solidFill>
            </a:endParaRPr>
          </a:p>
          <a:p>
            <a:pPr>
              <a:buFont typeface="Arial" pitchFamily="34" charset="0"/>
              <a:buChar char="•"/>
            </a:pPr>
            <a:r>
              <a:rPr lang="ar-SA" sz="3200" dirty="0" smtClean="0"/>
              <a:t>يتوقف طول المسافة التي تقطعها وسيلة النقل على عوامل البيئة الطبيعية التي تحدد خصائصها وخاصة اشكال السطح والمناخ</a:t>
            </a:r>
          </a:p>
          <a:p>
            <a:pPr>
              <a:buFont typeface="Arial" pitchFamily="34" charset="0"/>
              <a:buChar char="•"/>
            </a:pPr>
            <a:r>
              <a:rPr lang="ar-SA" sz="3200" dirty="0" smtClean="0"/>
              <a:t>مسار الطريق ايا كان نوعه و </a:t>
            </a:r>
            <a:r>
              <a:rPr lang="ar-SA" sz="3200" dirty="0" err="1" smtClean="0"/>
              <a:t>خصائصه </a:t>
            </a:r>
            <a:r>
              <a:rPr lang="ar-SA" sz="3200" dirty="0" smtClean="0"/>
              <a:t>– وهل يصلح </a:t>
            </a:r>
            <a:r>
              <a:rPr lang="ar-SA" sz="3200" dirty="0" err="1" smtClean="0"/>
              <a:t>الطريق </a:t>
            </a:r>
            <a:r>
              <a:rPr lang="ar-SA" sz="3200" dirty="0" smtClean="0"/>
              <a:t>– للتشغيل على مدار السنة ام يتوقف خلال فترة معينة من العام </a:t>
            </a:r>
          </a:p>
          <a:p>
            <a:pPr>
              <a:buFont typeface="Arial" pitchFamily="34" charset="0"/>
              <a:buChar char="•"/>
            </a:pPr>
            <a:r>
              <a:rPr lang="ar-SA" sz="3200" dirty="0" smtClean="0"/>
              <a:t>كان يتوقف النقل على الطرق المرصوفة بالأقاليم الصحراوية خلال فترات هبوب العواصف  الترابية او جريان السيول </a:t>
            </a:r>
          </a:p>
          <a:p>
            <a:endParaRPr lang="ar-SA" sz="3200" dirty="0" smtClean="0"/>
          </a:p>
          <a:p>
            <a:endParaRPr lang="ar-SA" sz="3200" dirty="0" smtClean="0">
              <a:solidFill>
                <a:schemeClr val="tx2"/>
              </a:solidFill>
            </a:endParaRPr>
          </a:p>
        </p:txBody>
      </p:sp>
    </p:spTree>
  </p:cSld>
  <p:clrMapOvr>
    <a:masterClrMapping/>
  </p:clrMapOvr>
  <p:transition>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مربع نص 1"/>
          <p:cNvSpPr txBox="1"/>
          <p:nvPr/>
        </p:nvSpPr>
        <p:spPr>
          <a:xfrm>
            <a:off x="539552" y="476672"/>
            <a:ext cx="8280920" cy="3200876"/>
          </a:xfrm>
          <a:prstGeom prst="rect">
            <a:avLst/>
          </a:prstGeom>
          <a:noFill/>
        </p:spPr>
        <p:txBody>
          <a:bodyPr wrap="square" rtlCol="1">
            <a:spAutoFit/>
          </a:bodyPr>
          <a:lstStyle/>
          <a:p>
            <a:r>
              <a:rPr lang="ar-SA" sz="2000" b="1" dirty="0" smtClean="0">
                <a:solidFill>
                  <a:srgbClr val="C00000"/>
                </a:solidFill>
              </a:rPr>
              <a:t>العلاقة بين المسافة ووسيلة </a:t>
            </a:r>
            <a:r>
              <a:rPr lang="ar-SA" sz="2000" b="1" dirty="0" err="1" smtClean="0">
                <a:solidFill>
                  <a:srgbClr val="C00000"/>
                </a:solidFill>
              </a:rPr>
              <a:t>النقل :</a:t>
            </a:r>
            <a:endParaRPr lang="ar-SA" sz="2000" b="1" dirty="0" smtClean="0">
              <a:solidFill>
                <a:srgbClr val="C00000"/>
              </a:solidFill>
            </a:endParaRPr>
          </a:p>
          <a:p>
            <a:endParaRPr lang="ar-SA" sz="2000" b="1" dirty="0" smtClean="0">
              <a:solidFill>
                <a:schemeClr val="accent1"/>
              </a:solidFill>
            </a:endParaRPr>
          </a:p>
          <a:p>
            <a:r>
              <a:rPr lang="ar-SA" sz="2000" b="1" dirty="0" smtClean="0"/>
              <a:t>تتباين وسائل النقل في درجة مرونتها ونفقات تشغيلها على المسافات المختلفة  مما ادت الى اختلاف اقتصاديات هذه الوسائل وبالتالي جدواها بالنسبة للمشاريع المختلفة المدرجه في خطط </a:t>
            </a:r>
            <a:r>
              <a:rPr lang="ar-SA" sz="2000" b="1" dirty="0" err="1" smtClean="0"/>
              <a:t>التنمية .</a:t>
            </a:r>
            <a:endParaRPr lang="ar-SA" sz="2000" b="1" dirty="0" smtClean="0"/>
          </a:p>
          <a:p>
            <a:r>
              <a:rPr lang="ar-SA" sz="2000" b="1" dirty="0" smtClean="0"/>
              <a:t>   </a:t>
            </a:r>
            <a:r>
              <a:rPr lang="ar-SA" sz="2000" b="1" dirty="0" smtClean="0">
                <a:solidFill>
                  <a:srgbClr val="FF0000"/>
                </a:solidFill>
              </a:rPr>
              <a:t>ويعد </a:t>
            </a:r>
            <a:r>
              <a:rPr lang="ar-SA" sz="2000" b="1" dirty="0" smtClean="0"/>
              <a:t>النقل بالسيارات ارخص وسائل النقل بصورة عامة في المسافات القصيرة التي لا تتجاوز </a:t>
            </a:r>
            <a:r>
              <a:rPr lang="ar-SA" sz="2000" b="1" dirty="0" err="1" smtClean="0"/>
              <a:t>245كم</a:t>
            </a:r>
            <a:r>
              <a:rPr lang="ar-SA" sz="2000" b="1" dirty="0" smtClean="0"/>
              <a:t> في حين يتصدر النقل بالسكك الحديدية باقي وسائل النقل من حيث الرخص في المسافات المتوسطة التي تتراوح بين 245- 660 كم اما النقل المائي  فهو ارخص وسائل النقل على المسافات الطويلة</a:t>
            </a:r>
          </a:p>
          <a:p>
            <a:endParaRPr lang="ar-SA" sz="2400" b="1" dirty="0" smtClean="0"/>
          </a:p>
          <a:p>
            <a:endParaRPr lang="ar-SA" dirty="0"/>
          </a:p>
        </p:txBody>
      </p:sp>
      <p:sp>
        <p:nvSpPr>
          <p:cNvPr id="3" name="مربع نص 2"/>
          <p:cNvSpPr txBox="1"/>
          <p:nvPr/>
        </p:nvSpPr>
        <p:spPr>
          <a:xfrm>
            <a:off x="431032" y="2636912"/>
            <a:ext cx="8389440" cy="2062103"/>
          </a:xfrm>
          <a:prstGeom prst="rect">
            <a:avLst/>
          </a:prstGeom>
          <a:noFill/>
        </p:spPr>
        <p:txBody>
          <a:bodyPr wrap="square" rtlCol="1">
            <a:spAutoFit/>
          </a:bodyPr>
          <a:lstStyle/>
          <a:p>
            <a:endParaRPr lang="ar-SA" sz="2400" b="1" dirty="0" smtClean="0">
              <a:solidFill>
                <a:srgbClr val="C00000"/>
              </a:solidFill>
            </a:endParaRPr>
          </a:p>
          <a:p>
            <a:r>
              <a:rPr lang="ar-SA" sz="2400" b="1" dirty="0" err="1" smtClean="0">
                <a:solidFill>
                  <a:srgbClr val="C00000"/>
                </a:solidFill>
              </a:rPr>
              <a:t>الاتجاه :</a:t>
            </a:r>
            <a:endParaRPr lang="ar-SA" sz="2400" b="1" dirty="0" smtClean="0">
              <a:solidFill>
                <a:srgbClr val="C00000"/>
              </a:solidFill>
            </a:endParaRPr>
          </a:p>
          <a:p>
            <a:r>
              <a:rPr lang="ar-SA" sz="2000" b="1" dirty="0" smtClean="0"/>
              <a:t>يمثل </a:t>
            </a:r>
            <a:r>
              <a:rPr lang="ar-SA" sz="2000" b="1" dirty="0" err="1" smtClean="0"/>
              <a:t>اتجاة</a:t>
            </a:r>
            <a:r>
              <a:rPr lang="ar-SA" sz="2000" b="1" dirty="0" smtClean="0"/>
              <a:t> وسائل النقل عاملا هاما في انخفاض الاجور فاتجاه وسائل النقل في اقاليم معينة بحيث تربط بين مناطق الانتاج </a:t>
            </a:r>
            <a:r>
              <a:rPr lang="ar-SA" sz="2000" b="1" dirty="0" err="1" smtClean="0"/>
              <a:t>واسواق</a:t>
            </a:r>
            <a:r>
              <a:rPr lang="ar-SA" sz="2000" b="1" dirty="0" smtClean="0"/>
              <a:t> التصريف  او بين نطاقات بشرية ذات ارتباطات ومصالح متبادلة يعني تشغيل الوسيلة في كلا الاتجاهين وهذا يؤدي بدوره الى انخفاض نفقات التشغيل</a:t>
            </a:r>
          </a:p>
          <a:p>
            <a:r>
              <a:rPr lang="ar-SA" sz="2000" b="1" dirty="0" smtClean="0"/>
              <a:t> وبالتالي انخفاض اجور النقل </a:t>
            </a:r>
            <a:endParaRPr lang="ar-SA" sz="2000" b="1" dirty="0"/>
          </a:p>
        </p:txBody>
      </p:sp>
      <p:sp>
        <p:nvSpPr>
          <p:cNvPr id="4" name="مربع نص 3"/>
          <p:cNvSpPr txBox="1"/>
          <p:nvPr/>
        </p:nvSpPr>
        <p:spPr>
          <a:xfrm>
            <a:off x="467544" y="4653136"/>
            <a:ext cx="8316417" cy="984885"/>
          </a:xfrm>
          <a:prstGeom prst="rect">
            <a:avLst/>
          </a:prstGeom>
          <a:noFill/>
        </p:spPr>
        <p:txBody>
          <a:bodyPr wrap="square" rtlCol="1">
            <a:spAutoFit/>
          </a:bodyPr>
          <a:lstStyle/>
          <a:p>
            <a:r>
              <a:rPr lang="ar-SA" b="1" dirty="0" err="1" smtClean="0">
                <a:solidFill>
                  <a:srgbClr val="C00000"/>
                </a:solidFill>
              </a:rPr>
              <a:t>المنافسة :</a:t>
            </a:r>
            <a:endParaRPr lang="ar-SA" b="1" dirty="0" smtClean="0">
              <a:solidFill>
                <a:srgbClr val="C00000"/>
              </a:solidFill>
            </a:endParaRPr>
          </a:p>
          <a:p>
            <a:r>
              <a:rPr lang="ar-SA" sz="2000" b="1" dirty="0" smtClean="0"/>
              <a:t>للمنافسة دور </a:t>
            </a:r>
            <a:r>
              <a:rPr lang="ar-SA" sz="2000" b="1" dirty="0" err="1" smtClean="0"/>
              <a:t>لايمكن</a:t>
            </a:r>
            <a:r>
              <a:rPr lang="ar-SA" sz="2000" b="1" dirty="0" smtClean="0"/>
              <a:t> اغفاله في تحديد اجور النقل ففي حالة وجود اكثر من طريق ووسيلة تخفض كل وسيلة اجور النقل عليها في حدود معينة في محاولة لجذب اكبر قدر ممكن من </a:t>
            </a:r>
            <a:r>
              <a:rPr lang="ar-SA" sz="2000" b="1" dirty="0" err="1" smtClean="0"/>
              <a:t>العملاء .</a:t>
            </a:r>
            <a:endParaRPr lang="ar-SA" sz="2000" b="1" dirty="0" smtClean="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wipe(down)">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wipe(down)">
                                      <p:cBhvr>
                                        <p:cTn id="35" dur="500"/>
                                        <p:tgtEl>
                                          <p:spTgt spid="3">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4">
                                            <p:txEl>
                                              <p:pRg st="0" end="0"/>
                                            </p:txEl>
                                          </p:spTgt>
                                        </p:tgtEl>
                                        <p:attrNameLst>
                                          <p:attrName>style.visibility</p:attrName>
                                        </p:attrNameLst>
                                      </p:cBhvr>
                                      <p:to>
                                        <p:strVal val="visible"/>
                                      </p:to>
                                    </p:set>
                                    <p:anim calcmode="lin" valueType="num">
                                      <p:cBhvr additive="base">
                                        <p:cTn id="40"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4">
                                            <p:txEl>
                                              <p:pRg st="1" end="1"/>
                                            </p:txEl>
                                          </p:spTgt>
                                        </p:tgtEl>
                                        <p:attrNameLst>
                                          <p:attrName>style.visibility</p:attrName>
                                        </p:attrNameLst>
                                      </p:cBhvr>
                                      <p:to>
                                        <p:strVal val="visible"/>
                                      </p:to>
                                    </p:set>
                                    <p:anim calcmode="lin" valueType="num">
                                      <p:cBhvr additive="base">
                                        <p:cTn id="46"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build="p"/>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صورة 4" descr="large (3 (1).jpg"/>
          <p:cNvPicPr>
            <a:picLocks noChangeAspect="1"/>
          </p:cNvPicPr>
          <p:nvPr/>
        </p:nvPicPr>
        <p:blipFill>
          <a:blip r:embed="rId2" cstate="print"/>
          <a:stretch>
            <a:fillRect/>
          </a:stretch>
        </p:blipFill>
        <p:spPr>
          <a:xfrm>
            <a:off x="0" y="0"/>
            <a:ext cx="9144000" cy="6858000"/>
          </a:xfrm>
          <a:prstGeom prst="rect">
            <a:avLst/>
          </a:prstGeom>
        </p:spPr>
      </p:pic>
      <p:sp>
        <p:nvSpPr>
          <p:cNvPr id="2" name="عنوان 1"/>
          <p:cNvSpPr>
            <a:spLocks noGrp="1"/>
          </p:cNvSpPr>
          <p:nvPr>
            <p:ph type="ctrTitle"/>
          </p:nvPr>
        </p:nvSpPr>
        <p:spPr>
          <a:xfrm>
            <a:off x="1835696" y="404664"/>
            <a:ext cx="5760640" cy="576063"/>
          </a:xfrm>
        </p:spPr>
        <p:txBody>
          <a:bodyPr>
            <a:normAutofit/>
          </a:bodyPr>
          <a:lstStyle/>
          <a:p>
            <a:r>
              <a:rPr lang="ar-SA" sz="2800" dirty="0" smtClean="0">
                <a:solidFill>
                  <a:srgbClr val="C00000"/>
                </a:solidFill>
              </a:rPr>
              <a:t>ثانيا :القوة الدافعة لوسيلة النقل </a:t>
            </a:r>
            <a:endParaRPr lang="ar-SA" sz="2800" dirty="0">
              <a:solidFill>
                <a:srgbClr val="C00000"/>
              </a:solidFill>
            </a:endParaRPr>
          </a:p>
        </p:txBody>
      </p:sp>
      <p:sp>
        <p:nvSpPr>
          <p:cNvPr id="3" name="عنوان فرعي 2"/>
          <p:cNvSpPr>
            <a:spLocks noGrp="1"/>
          </p:cNvSpPr>
          <p:nvPr>
            <p:ph type="subTitle" idx="1"/>
          </p:nvPr>
        </p:nvSpPr>
        <p:spPr>
          <a:xfrm>
            <a:off x="683568" y="1124744"/>
            <a:ext cx="8064896" cy="5040560"/>
          </a:xfrm>
        </p:spPr>
        <p:txBody>
          <a:bodyPr>
            <a:normAutofit fontScale="62500" lnSpcReduction="20000"/>
          </a:bodyPr>
          <a:lstStyle/>
          <a:p>
            <a:endParaRPr lang="ar-SA" sz="3400" dirty="0" smtClean="0">
              <a:solidFill>
                <a:schemeClr val="tx2"/>
              </a:solidFill>
            </a:endParaRPr>
          </a:p>
          <a:p>
            <a:endParaRPr lang="ar-SA" sz="3400" dirty="0" smtClean="0">
              <a:solidFill>
                <a:schemeClr val="tx2"/>
              </a:solidFill>
            </a:endParaRPr>
          </a:p>
          <a:p>
            <a:r>
              <a:rPr lang="ar-SA" sz="3400" dirty="0" smtClean="0">
                <a:solidFill>
                  <a:schemeClr val="tx1"/>
                </a:solidFill>
              </a:rPr>
              <a:t>يمكن تحديد القوة الدافعة لوسائل النقل المختلفة فيما يلـي  : </a:t>
            </a:r>
          </a:p>
          <a:p>
            <a:r>
              <a:rPr lang="ar-SA" sz="3400" dirty="0" smtClean="0">
                <a:solidFill>
                  <a:srgbClr val="C00000"/>
                </a:solidFill>
              </a:rPr>
              <a:t>1/القوة الدافعة الطبيعية : </a:t>
            </a:r>
          </a:p>
          <a:p>
            <a:r>
              <a:rPr lang="ar-SA" sz="3400" dirty="0" smtClean="0">
                <a:solidFill>
                  <a:schemeClr val="tx1"/>
                </a:solidFill>
              </a:rPr>
              <a:t>يتمثل هذا النمط من القوة الدافعة فيما يأتي  :   </a:t>
            </a:r>
          </a:p>
          <a:p>
            <a:r>
              <a:rPr lang="ar-SA" sz="3400" dirty="0" smtClean="0">
                <a:solidFill>
                  <a:srgbClr val="C00000"/>
                </a:solidFill>
              </a:rPr>
              <a:t>(أ)التيارات المائية : </a:t>
            </a:r>
            <a:r>
              <a:rPr lang="ar-SA" sz="3400" dirty="0" smtClean="0">
                <a:solidFill>
                  <a:schemeClr val="tx1"/>
                </a:solidFill>
              </a:rPr>
              <a:t>سواء في مجاري الأنهار </a:t>
            </a:r>
            <a:r>
              <a:rPr lang="ar-SA" sz="3400" dirty="0">
                <a:solidFill>
                  <a:schemeClr val="tx1"/>
                </a:solidFill>
              </a:rPr>
              <a:t>أ</a:t>
            </a:r>
            <a:r>
              <a:rPr lang="ar-SA" sz="3400" dirty="0" smtClean="0">
                <a:solidFill>
                  <a:schemeClr val="tx1"/>
                </a:solidFill>
              </a:rPr>
              <a:t>و في البحار والمحيطات والتي تساعد على تسيير القوارب والسفن المختلفة في سهولة ويسر و خاصة  إذا كانت التيارات المائية متوسطة السرعة كما هي الحال النسبة للتيارات المائية في نهر النيل بمصر والتي تحرك مياه النهر من الجنوب الى الشمال مما سهل كثيرا من حركة الملاحة النهرية في مصر خلال إتجاهها من الجنوب صوب الشمال . والعكس صحيح اذا كانت التيارات المائية شديدة السرعة مما ينتج عنه سرعة جريان المياه في بعض الأنهار وهذا يشكل  –أي سرعة التيارات المائية  – عقبة في سبيل الملاحة ,وكان للتيارات البحرية دورها الكبير في تحديد خط سير رحلات كريستوفر كولومبس خلال القرن الخامس عشر الميلادي لاكتشاف الأمريكيتين ,فتيار كناريا اسهم في اتجاه سفنه صوب الجنوب الغربي بصورة عامة حتى اقترب من خط الإستواء ,كما أن التيار الإستوائي الشمالي حدد خط سير رحلاته عبر المحيط الأطلسي ,ووصوله الى إحدى جزر بهاما كأول محطة له في الأمريكيتين في اكتوبر عام  1492.  </a:t>
            </a:r>
          </a:p>
          <a:p>
            <a:endParaRPr lang="ar-SA" dirty="0">
              <a:solidFill>
                <a:schemeClr val="tx2"/>
              </a:solidFill>
            </a:endParaRPr>
          </a:p>
        </p:txBody>
      </p:sp>
    </p:spTree>
  </p:cSld>
  <p:clrMapOvr>
    <a:masterClrMapping/>
  </p:clrMapOvr>
  <p:transition>
    <p:wedg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عنوان فرعي 4"/>
          <p:cNvSpPr>
            <a:spLocks noGrp="1"/>
          </p:cNvSpPr>
          <p:nvPr>
            <p:ph type="subTitle" idx="1"/>
          </p:nvPr>
        </p:nvSpPr>
        <p:spPr>
          <a:xfrm>
            <a:off x="611560" y="476672"/>
            <a:ext cx="8244408" cy="6048672"/>
          </a:xfrm>
        </p:spPr>
        <p:txBody>
          <a:bodyPr/>
          <a:lstStyle/>
          <a:p>
            <a:endParaRPr lang="ar-SA" dirty="0" smtClean="0"/>
          </a:p>
          <a:p>
            <a:pPr algn="r"/>
            <a:r>
              <a:rPr lang="ar-SA" sz="2800" dirty="0" smtClean="0">
                <a:solidFill>
                  <a:srgbClr val="C00000"/>
                </a:solidFill>
              </a:rPr>
              <a:t>(ب) </a:t>
            </a:r>
            <a:r>
              <a:rPr lang="ar-SA" sz="2800" dirty="0" err="1" smtClean="0">
                <a:solidFill>
                  <a:srgbClr val="C00000"/>
                </a:solidFill>
              </a:rPr>
              <a:t>الرياح :</a:t>
            </a:r>
            <a:endParaRPr lang="ar-SA" sz="2800" dirty="0" smtClean="0">
              <a:solidFill>
                <a:srgbClr val="C00000"/>
              </a:solidFill>
            </a:endParaRPr>
          </a:p>
          <a:p>
            <a:pPr algn="r"/>
            <a:endParaRPr lang="ar-SA" sz="2800" dirty="0" smtClean="0">
              <a:solidFill>
                <a:srgbClr val="C00000"/>
              </a:solidFill>
            </a:endParaRPr>
          </a:p>
          <a:p>
            <a:r>
              <a:rPr lang="ar-SA" sz="2800" dirty="0" smtClean="0">
                <a:solidFill>
                  <a:schemeClr val="tx1"/>
                </a:solidFill>
              </a:rPr>
              <a:t>استخدمت هذه القوة على نطاق واسع في تسيير القوارب والسفن الشراعية وتحديد مساراتها خلال العصور القديمة والوسطى ,كما أنها لازالت تستخدم حتى الان في الملاحة النهرية والبحرية على حد سواء . </a:t>
            </a:r>
          </a:p>
          <a:p>
            <a:r>
              <a:rPr lang="ar-SA" sz="2800" dirty="0" smtClean="0">
                <a:solidFill>
                  <a:schemeClr val="tx1"/>
                </a:solidFill>
              </a:rPr>
              <a:t>وتتميز القوة الدافعة الطبيعية بأنها عظيمة المدى ,غير محدودة القوة ,لذلك فتحكم الإنسان فيها محدود الى حد كبير . </a:t>
            </a:r>
          </a:p>
          <a:p>
            <a:endParaRPr lang="ar-SA" dirty="0">
              <a:solidFill>
                <a:schemeClr val="tx2"/>
              </a:solidFill>
            </a:endParaRPr>
          </a:p>
        </p:txBody>
      </p:sp>
    </p:spTree>
  </p:cSld>
  <p:clrMapOvr>
    <a:masterClrMapping/>
  </p:clrMapOvr>
  <p:transition>
    <p:wedg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971600" y="548680"/>
            <a:ext cx="7772400" cy="432048"/>
          </a:xfrm>
        </p:spPr>
        <p:txBody>
          <a:bodyPr>
            <a:noAutofit/>
          </a:bodyPr>
          <a:lstStyle/>
          <a:p>
            <a:pPr algn="r"/>
            <a:r>
              <a:rPr lang="ar-SA" sz="3200" dirty="0" smtClean="0">
                <a:solidFill>
                  <a:srgbClr val="C00000"/>
                </a:solidFill>
              </a:rPr>
              <a:t>2-القوة الدافعة الحية :</a:t>
            </a:r>
            <a:endParaRPr lang="ar-SA" sz="3200" dirty="0">
              <a:solidFill>
                <a:srgbClr val="C00000"/>
              </a:solidFill>
            </a:endParaRPr>
          </a:p>
        </p:txBody>
      </p:sp>
      <p:sp>
        <p:nvSpPr>
          <p:cNvPr id="3" name="عنوان فرعي 2"/>
          <p:cNvSpPr>
            <a:spLocks noGrp="1"/>
          </p:cNvSpPr>
          <p:nvPr>
            <p:ph type="subTitle" idx="1"/>
          </p:nvPr>
        </p:nvSpPr>
        <p:spPr>
          <a:xfrm>
            <a:off x="1043608" y="1412776"/>
            <a:ext cx="7488832" cy="4536504"/>
          </a:xfrm>
        </p:spPr>
        <p:txBody>
          <a:bodyPr>
            <a:normAutofit fontScale="85000" lnSpcReduction="20000"/>
          </a:bodyPr>
          <a:lstStyle/>
          <a:p>
            <a:pPr algn="r"/>
            <a:r>
              <a:rPr lang="ar-SA" sz="3000" dirty="0" smtClean="0">
                <a:solidFill>
                  <a:srgbClr val="C00000"/>
                </a:solidFill>
              </a:rPr>
              <a:t>يتمثل هذا النمط من القوة الدافعة فيما </a:t>
            </a:r>
            <a:r>
              <a:rPr lang="ar-SA" sz="3000" dirty="0" err="1" smtClean="0">
                <a:solidFill>
                  <a:srgbClr val="C00000"/>
                </a:solidFill>
              </a:rPr>
              <a:t>يلي  :</a:t>
            </a:r>
            <a:endParaRPr lang="ar-SA" sz="3000" dirty="0" smtClean="0">
              <a:solidFill>
                <a:srgbClr val="C00000"/>
              </a:solidFill>
            </a:endParaRPr>
          </a:p>
          <a:p>
            <a:pPr algn="r"/>
            <a:endParaRPr lang="ar-SA" sz="3000" dirty="0" smtClean="0">
              <a:solidFill>
                <a:srgbClr val="C00000"/>
              </a:solidFill>
            </a:endParaRPr>
          </a:p>
          <a:p>
            <a:pPr algn="r"/>
            <a:r>
              <a:rPr lang="ar-SA" dirty="0" smtClean="0">
                <a:solidFill>
                  <a:srgbClr val="C00000"/>
                </a:solidFill>
              </a:rPr>
              <a:t>(أ) قوة الإنسان :</a:t>
            </a:r>
            <a:r>
              <a:rPr lang="ar-SA" sz="2800" dirty="0" smtClean="0">
                <a:solidFill>
                  <a:srgbClr val="C00000"/>
                </a:solidFill>
              </a:rPr>
              <a:t> </a:t>
            </a:r>
            <a:r>
              <a:rPr lang="ar-SA" sz="2800" dirty="0" smtClean="0">
                <a:solidFill>
                  <a:schemeClr val="tx1"/>
                </a:solidFill>
              </a:rPr>
              <a:t>وسبق ان اشرنا الى استخدام الحمالين في النقل سواء داخل المدن أو في الاقاليم الجبلية الوعرة أو </a:t>
            </a:r>
            <a:r>
              <a:rPr lang="ar-SA" sz="2800" dirty="0">
                <a:solidFill>
                  <a:schemeClr val="tx1"/>
                </a:solidFill>
              </a:rPr>
              <a:t>أ</a:t>
            </a:r>
            <a:r>
              <a:rPr lang="ar-SA" sz="2800" dirty="0" smtClean="0">
                <a:solidFill>
                  <a:schemeClr val="tx1"/>
                </a:solidFill>
              </a:rPr>
              <a:t>قاليم الغابات الكثيفة </a:t>
            </a:r>
            <a:endParaRPr lang="ar-SA" dirty="0" smtClean="0">
              <a:solidFill>
                <a:schemeClr val="tx1"/>
              </a:solidFill>
            </a:endParaRPr>
          </a:p>
          <a:p>
            <a:pPr algn="r"/>
            <a:r>
              <a:rPr lang="ar-SA" sz="3000" dirty="0" smtClean="0">
                <a:solidFill>
                  <a:srgbClr val="C00000"/>
                </a:solidFill>
              </a:rPr>
              <a:t>(ب) قوة </a:t>
            </a:r>
            <a:r>
              <a:rPr lang="ar-SA" sz="3000" dirty="0" err="1" smtClean="0">
                <a:solidFill>
                  <a:srgbClr val="C00000"/>
                </a:solidFill>
              </a:rPr>
              <a:t>الحيوان </a:t>
            </a:r>
            <a:r>
              <a:rPr lang="ar-SA" sz="3000" dirty="0" smtClean="0">
                <a:solidFill>
                  <a:srgbClr val="C00000"/>
                </a:solidFill>
              </a:rPr>
              <a:t>: </a:t>
            </a:r>
            <a:r>
              <a:rPr lang="ar-SA" sz="2600" dirty="0" smtClean="0">
                <a:solidFill>
                  <a:schemeClr val="tx1"/>
                </a:solidFill>
              </a:rPr>
              <a:t>وأشرنا </a:t>
            </a:r>
            <a:r>
              <a:rPr lang="ar-SA" sz="2600" dirty="0">
                <a:solidFill>
                  <a:schemeClr val="tx1"/>
                </a:solidFill>
              </a:rPr>
              <a:t>أ</a:t>
            </a:r>
            <a:r>
              <a:rPr lang="ar-SA" sz="2600" dirty="0" smtClean="0">
                <a:solidFill>
                  <a:schemeClr val="tx1"/>
                </a:solidFill>
              </a:rPr>
              <a:t>يضا الى استخدام دواب الحمل والجر (الجمال ,اللاما,الياك ,الخيول ,الثيران ,الحمير والبغال ,الافيال ,الكلاب ,الرنة )في المناطق الجبلية والصحراوية والغابية والجليدية والريفية الفقيرة .</a:t>
            </a:r>
          </a:p>
          <a:p>
            <a:pPr algn="r"/>
            <a:r>
              <a:rPr lang="ar-SA" sz="3000" dirty="0" smtClean="0">
                <a:solidFill>
                  <a:schemeClr val="tx1"/>
                </a:solidFill>
              </a:rPr>
              <a:t>وتتسم القوة الدافعة الحية بأنها محدودة التأثير في مجال النقل لإنها لا تحمل او تدفع </a:t>
            </a:r>
            <a:r>
              <a:rPr lang="ar-SA" sz="3000" dirty="0">
                <a:solidFill>
                  <a:schemeClr val="tx1"/>
                </a:solidFill>
              </a:rPr>
              <a:t>إ</a:t>
            </a:r>
            <a:r>
              <a:rPr lang="ar-SA" sz="3000" dirty="0" smtClean="0">
                <a:solidFill>
                  <a:schemeClr val="tx1"/>
                </a:solidFill>
              </a:rPr>
              <a:t>لا كميات محدودة ولمسافات محدودة </a:t>
            </a:r>
            <a:r>
              <a:rPr lang="ar-SA" sz="3000" dirty="0">
                <a:solidFill>
                  <a:schemeClr val="tx1"/>
                </a:solidFill>
              </a:rPr>
              <a:t>أ</a:t>
            </a:r>
            <a:r>
              <a:rPr lang="ar-SA" sz="3000" dirty="0" smtClean="0">
                <a:solidFill>
                  <a:schemeClr val="tx1"/>
                </a:solidFill>
              </a:rPr>
              <a:t>يضا ,ومع ذلك فهي قوة قائمة ولا يمكن الإستغناء عنها في مناطق إستخدامها السابق الإشارة </a:t>
            </a:r>
            <a:r>
              <a:rPr lang="ar-SA" sz="3000" dirty="0">
                <a:solidFill>
                  <a:schemeClr val="tx1"/>
                </a:solidFill>
              </a:rPr>
              <a:t>إ</a:t>
            </a:r>
            <a:r>
              <a:rPr lang="ar-SA" sz="3000" dirty="0" smtClean="0">
                <a:solidFill>
                  <a:schemeClr val="tx1"/>
                </a:solidFill>
              </a:rPr>
              <a:t>ليها ,ويمكن زيادة القوة الدافعة الحية بزيادة عدد مصادرها أي إستخدام أكثر من فرد أو عدد من الحيوانات في عملية الجر أو الحمل  . </a:t>
            </a:r>
            <a:endParaRPr lang="ar-SA" sz="3000" dirty="0">
              <a:solidFill>
                <a:schemeClr val="tx1"/>
              </a:solidFill>
            </a:endParaRPr>
          </a:p>
        </p:txBody>
      </p:sp>
    </p:spTree>
  </p:cSld>
  <p:clrMapOvr>
    <a:masterClrMapping/>
  </p:clrMapOvr>
  <p:transition>
    <p:wedg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395536" y="0"/>
            <a:ext cx="8424936" cy="5904656"/>
          </a:xfrm>
        </p:spPr>
        <p:txBody>
          <a:bodyPr/>
          <a:lstStyle/>
          <a:p>
            <a:r>
              <a:rPr lang="ar-SA" sz="1000" dirty="0" smtClean="0">
                <a:solidFill>
                  <a:srgbClr val="C00000"/>
                </a:solidFill>
              </a:rPr>
              <a:t>3</a:t>
            </a:r>
          </a:p>
          <a:p>
            <a:endParaRPr lang="ar-SA" sz="1000" dirty="0" smtClean="0">
              <a:solidFill>
                <a:srgbClr val="C00000"/>
              </a:solidFill>
            </a:endParaRPr>
          </a:p>
          <a:p>
            <a:pPr algn="r"/>
            <a:endParaRPr lang="ar-SA" sz="2800" dirty="0" smtClean="0">
              <a:solidFill>
                <a:srgbClr val="C00000"/>
              </a:solidFill>
            </a:endParaRPr>
          </a:p>
          <a:p>
            <a:pPr algn="r"/>
            <a:r>
              <a:rPr lang="ar-SA" sz="2800" dirty="0" smtClean="0">
                <a:solidFill>
                  <a:srgbClr val="C00000"/>
                </a:solidFill>
              </a:rPr>
              <a:t>3</a:t>
            </a:r>
            <a:r>
              <a:rPr lang="ar-SA" sz="2400" dirty="0" smtClean="0">
                <a:solidFill>
                  <a:srgbClr val="C00000"/>
                </a:solidFill>
              </a:rPr>
              <a:t>- </a:t>
            </a:r>
            <a:r>
              <a:rPr lang="ar-SA" dirty="0" smtClean="0">
                <a:solidFill>
                  <a:srgbClr val="C00000"/>
                </a:solidFill>
              </a:rPr>
              <a:t>القوة الدافعة </a:t>
            </a:r>
            <a:r>
              <a:rPr lang="ar-SA" dirty="0" err="1" smtClean="0">
                <a:solidFill>
                  <a:srgbClr val="C00000"/>
                </a:solidFill>
              </a:rPr>
              <a:t>الآلية :</a:t>
            </a:r>
            <a:endParaRPr lang="ar-SA" dirty="0" smtClean="0">
              <a:solidFill>
                <a:schemeClr val="accent1"/>
              </a:solidFill>
            </a:endParaRPr>
          </a:p>
          <a:p>
            <a:endParaRPr lang="ar-SA" dirty="0" smtClean="0">
              <a:solidFill>
                <a:schemeClr val="accent1"/>
              </a:solidFill>
            </a:endParaRPr>
          </a:p>
          <a:p>
            <a:r>
              <a:rPr lang="ar-SA" dirty="0" smtClean="0">
                <a:solidFill>
                  <a:schemeClr val="tx2"/>
                </a:solidFill>
              </a:rPr>
              <a:t>  </a:t>
            </a:r>
            <a:r>
              <a:rPr lang="ar-SA" dirty="0" smtClean="0">
                <a:solidFill>
                  <a:schemeClr val="tx1"/>
                </a:solidFill>
              </a:rPr>
              <a:t>أهم مصادر القوة الدافعة المستخدمة في وسائل النقل المختلفة وأكثرها انتشارا وأعظمها </a:t>
            </a:r>
            <a:r>
              <a:rPr lang="ar-SA" dirty="0">
                <a:solidFill>
                  <a:schemeClr val="tx1"/>
                </a:solidFill>
              </a:rPr>
              <a:t>أ</a:t>
            </a:r>
            <a:r>
              <a:rPr lang="ar-SA" dirty="0" smtClean="0">
                <a:solidFill>
                  <a:schemeClr val="tx1"/>
                </a:solidFill>
              </a:rPr>
              <a:t>ثرا في عالمنا المعاصر حيث تستخدمها السيارات المختلفة والقطارات الحديدية والسفن النهرية والبحرية بمختلف </a:t>
            </a:r>
            <a:r>
              <a:rPr lang="ar-SA" dirty="0">
                <a:solidFill>
                  <a:schemeClr val="tx1"/>
                </a:solidFill>
              </a:rPr>
              <a:t>أ</a:t>
            </a:r>
            <a:r>
              <a:rPr lang="ar-SA" dirty="0" smtClean="0">
                <a:solidFill>
                  <a:schemeClr val="tx1"/>
                </a:solidFill>
              </a:rPr>
              <a:t>نواعها و الطائرات ,ويستغل في توليد هذه القوة الأخشاب والفحم ومشتقات البترول والكهرباء والوقود الذرى  </a:t>
            </a:r>
            <a:r>
              <a:rPr lang="ar-SA" dirty="0" smtClean="0">
                <a:solidFill>
                  <a:schemeClr val="tx2"/>
                </a:solidFill>
              </a:rPr>
              <a:t>.</a:t>
            </a:r>
            <a:endParaRPr lang="ar-SA" dirty="0">
              <a:solidFill>
                <a:schemeClr val="tx2"/>
              </a:solidFill>
            </a:endParaRPr>
          </a:p>
        </p:txBody>
      </p:sp>
    </p:spTree>
  </p:cSld>
  <p:clrMapOvr>
    <a:masterClrMapping/>
  </p:clrMapOvr>
  <p:transition>
    <p:wedg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ar.elayem.com/wp-content/uploads/2013/08/port-alger.jpg">
            <a:hlinkClick r:id="rId2"/>
          </p:cNvPr>
          <p:cNvPicPr>
            <a:picLocks noChangeAspect="1" noChangeArrowheads="1"/>
          </p:cNvPicPr>
          <p:nvPr/>
        </p:nvPicPr>
        <p:blipFill>
          <a:blip r:embed="rId3" cstate="print"/>
          <a:srcRect/>
          <a:stretch>
            <a:fillRect/>
          </a:stretch>
        </p:blipFill>
        <p:spPr bwMode="auto">
          <a:xfrm>
            <a:off x="323528" y="404664"/>
            <a:ext cx="8496944" cy="5760640"/>
          </a:xfrm>
          <a:prstGeom prst="rect">
            <a:avLst/>
          </a:prstGeom>
          <a:noFill/>
        </p:spPr>
      </p:pic>
      <p:sp>
        <p:nvSpPr>
          <p:cNvPr id="109572" name="AutoShape 4" descr="http://www.eg.all.biz/img/eg/catalog/76556.jpeg?rrr=1">
            <a:hlinkClick r:id="rId4"/>
          </p:cNvPr>
          <p:cNvSpPr>
            <a:spLocks noChangeAspect="1" noChangeArrowheads="1"/>
          </p:cNvSpPr>
          <p:nvPr/>
        </p:nvSpPr>
        <p:spPr bwMode="auto">
          <a:xfrm>
            <a:off x="1990725" y="-1951038"/>
            <a:ext cx="6162675" cy="4076701"/>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109574" name="AutoShape 6" descr="https://encrypted-tbn0.gstatic.com/images?q=tbn:ANd9GcS2XOG7p6e0U88uugvs5XMSotg07kGGT_DWDE6lJvNOq2s4kXOR">
            <a:hlinkClick r:id="rId5"/>
          </p:cNvPr>
          <p:cNvSpPr>
            <a:spLocks noChangeAspect="1" noChangeArrowheads="1"/>
          </p:cNvSpPr>
          <p:nvPr/>
        </p:nvSpPr>
        <p:spPr bwMode="auto">
          <a:xfrm>
            <a:off x="593725" y="-1265238"/>
            <a:ext cx="7924800" cy="2638426"/>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9570"/>
                                        </p:tgtEl>
                                        <p:attrNameLst>
                                          <p:attrName>style.visibility</p:attrName>
                                        </p:attrNameLst>
                                      </p:cBhvr>
                                      <p:to>
                                        <p:strVal val="visible"/>
                                      </p:to>
                                    </p:set>
                                    <p:animEffect transition="in" filter="wipe(down)">
                                      <p:cBhvr>
                                        <p:cTn id="7" dur="500"/>
                                        <p:tgtEl>
                                          <p:spTgt spid="1095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imagesCABYQPST.jpg"/>
          <p:cNvPicPr>
            <a:picLocks noChangeAspect="1"/>
          </p:cNvPicPr>
          <p:nvPr/>
        </p:nvPicPr>
        <p:blipFill>
          <a:blip r:embed="rId2" cstate="print"/>
          <a:stretch>
            <a:fillRect/>
          </a:stretch>
        </p:blipFill>
        <p:spPr>
          <a:xfrm>
            <a:off x="323528" y="332656"/>
            <a:ext cx="8496944" cy="5832648"/>
          </a:xfrm>
          <a:prstGeom prst="rect">
            <a:avLst/>
          </a:prstGeom>
        </p:spPr>
      </p:pic>
    </p:spTree>
  </p:cSld>
  <p:clrMapOvr>
    <a:masterClrMapping/>
  </p:clrMapOvr>
  <p:transition>
    <p:wedg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صورة 4" descr="large (3 (1).jpg"/>
          <p:cNvPicPr>
            <a:picLocks noChangeAspect="1"/>
          </p:cNvPicPr>
          <p:nvPr/>
        </p:nvPicPr>
        <p:blipFill>
          <a:blip r:embed="rId2" cstate="print"/>
          <a:stretch>
            <a:fillRect/>
          </a:stretch>
        </p:blipFill>
        <p:spPr>
          <a:xfrm>
            <a:off x="0" y="0"/>
            <a:ext cx="9144000" cy="6858000"/>
          </a:xfrm>
          <a:prstGeom prst="rect">
            <a:avLst/>
          </a:prstGeom>
        </p:spPr>
      </p:pic>
      <p:sp>
        <p:nvSpPr>
          <p:cNvPr id="3" name="عنوان فرعي 2"/>
          <p:cNvSpPr>
            <a:spLocks noGrp="1"/>
          </p:cNvSpPr>
          <p:nvPr>
            <p:ph type="subTitle" idx="1"/>
          </p:nvPr>
        </p:nvSpPr>
        <p:spPr>
          <a:xfrm>
            <a:off x="395536" y="188640"/>
            <a:ext cx="8317432" cy="5904656"/>
          </a:xfrm>
        </p:spPr>
        <p:txBody>
          <a:bodyPr>
            <a:normAutofit fontScale="77500" lnSpcReduction="20000"/>
          </a:bodyPr>
          <a:lstStyle/>
          <a:p>
            <a:endParaRPr lang="ar-SA" dirty="0" smtClean="0">
              <a:solidFill>
                <a:schemeClr val="tx1"/>
              </a:solidFill>
            </a:endParaRPr>
          </a:p>
          <a:p>
            <a:pPr algn="r"/>
            <a:r>
              <a:rPr lang="ar-SA" sz="3800" dirty="0" smtClean="0">
                <a:solidFill>
                  <a:srgbClr val="C00000"/>
                </a:solidFill>
              </a:rPr>
              <a:t>                      </a:t>
            </a:r>
            <a:r>
              <a:rPr lang="ar-SA" sz="3800" dirty="0" err="1" smtClean="0">
                <a:solidFill>
                  <a:srgbClr val="C00000"/>
                </a:solidFill>
              </a:rPr>
              <a:t>ثالثا </a:t>
            </a:r>
            <a:r>
              <a:rPr lang="ar-SA" sz="3800" dirty="0" smtClean="0">
                <a:solidFill>
                  <a:srgbClr val="C00000"/>
                </a:solidFill>
              </a:rPr>
              <a:t>:خصائص الحمولة المنقولة</a:t>
            </a:r>
          </a:p>
          <a:p>
            <a:pPr algn="r"/>
            <a:r>
              <a:rPr lang="ar-SA" dirty="0" smtClean="0">
                <a:solidFill>
                  <a:schemeClr val="accent1"/>
                </a:solidFill>
              </a:rPr>
              <a:t> </a:t>
            </a:r>
          </a:p>
          <a:p>
            <a:pPr algn="r"/>
            <a:endParaRPr lang="ar-SA" dirty="0" smtClean="0">
              <a:solidFill>
                <a:schemeClr val="accent1"/>
              </a:solidFill>
            </a:endParaRPr>
          </a:p>
          <a:p>
            <a:pPr algn="r"/>
            <a:r>
              <a:rPr lang="ar-SA" dirty="0" smtClean="0">
                <a:solidFill>
                  <a:schemeClr val="tx1"/>
                </a:solidFill>
              </a:rPr>
              <a:t>لإدراك طبيعة هذا العامل ودوره في مجال النقل واقتصادياته ,وبالتالي دوره في التنمية لابد من دراسة الخصائص التالية  :</a:t>
            </a:r>
          </a:p>
          <a:p>
            <a:pPr algn="r"/>
            <a:r>
              <a:rPr lang="ar-SA" dirty="0" smtClean="0">
                <a:solidFill>
                  <a:srgbClr val="C00000"/>
                </a:solidFill>
              </a:rPr>
              <a:t>النوع : </a:t>
            </a:r>
          </a:p>
          <a:p>
            <a:pPr algn="r"/>
            <a:r>
              <a:rPr lang="ar-SA" dirty="0" smtClean="0">
                <a:solidFill>
                  <a:schemeClr val="tx1"/>
                </a:solidFill>
              </a:rPr>
              <a:t>يحدد نوع الحمولة المنقولة أجور نقلها ,فنقل الخامات يختلف تماما عن نقل المنتجات المصنعة لحاجة الأخيرة الى عناية خاصة اثناء عمليات التحميل والتفريغ و التشوين ,في حين لا تحتاج الخامات الى مثل هذه العناية ,وجدير بالذكر ان الاثمان المرتفعة للمنتجات المصنعة تعطيها القدرة على تحمل اجور النقل العالية ,كما تعطيها قدرة كبيرة على المرونة في اختيار وسيلة النقل مهما كانت اجورها مرتفعة , عكس الوضع بالنسبة للخامات رخيصة الثمن التي لا يناسبها </a:t>
            </a:r>
            <a:r>
              <a:rPr lang="ar-SA" dirty="0">
                <a:solidFill>
                  <a:schemeClr val="tx1"/>
                </a:solidFill>
              </a:rPr>
              <a:t>إ</a:t>
            </a:r>
            <a:r>
              <a:rPr lang="ar-SA" dirty="0" smtClean="0">
                <a:solidFill>
                  <a:schemeClr val="tx1"/>
                </a:solidFill>
              </a:rPr>
              <a:t>لا وسائل النقل رخيصة الثمن ,كما هي الحال بالنسبة لنقل الطين المستغل في انتاج الطوب ,والحجر الجيري المستخدم في صناعتي الاسمنت والاسمدة . </a:t>
            </a:r>
            <a:endParaRPr lang="ar-SA" dirty="0">
              <a:solidFill>
                <a:schemeClr val="tx1"/>
              </a:solidFill>
            </a:endParaRPr>
          </a:p>
        </p:txBody>
      </p:sp>
    </p:spTree>
  </p:cSld>
  <p:clrMapOvr>
    <a:masterClrMapping/>
  </p:clrMapOvr>
  <p:transition>
    <p:wedg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755576" y="548680"/>
            <a:ext cx="7920880" cy="5760640"/>
          </a:xfrm>
        </p:spPr>
        <p:txBody>
          <a:bodyPr/>
          <a:lstStyle/>
          <a:p>
            <a:endParaRPr lang="ar-SA" dirty="0" smtClean="0">
              <a:solidFill>
                <a:srgbClr val="C00000"/>
              </a:solidFill>
            </a:endParaRPr>
          </a:p>
          <a:p>
            <a:pPr algn="r"/>
            <a:r>
              <a:rPr lang="ar-SA" dirty="0" smtClean="0">
                <a:solidFill>
                  <a:srgbClr val="C00000"/>
                </a:solidFill>
              </a:rPr>
              <a:t>الطبيعة :</a:t>
            </a:r>
          </a:p>
          <a:p>
            <a:r>
              <a:rPr lang="ar-SA" dirty="0" smtClean="0">
                <a:solidFill>
                  <a:schemeClr val="tx1"/>
                </a:solidFill>
              </a:rPr>
              <a:t>تسهم طبيعة الحمولة في تحديد اجور النقل ,فالمنتجات السائلة غالية الثمن والكيماويات ,الى جانب السلع المصنعة القابلة للكسر والتلف .. كلها منتجات غير عادية من حيث النقل حيث تحتاج الى عناية واحتياطات كبيرة وتغليف وترتيب خاص في عمليات تحميلها ونقلها وتفريغها ,لذلك ترتفع اجور نقلها .وتتباين وسائل النقل في تحديد أجور النقل على اساس طبيعة الحمولة .</a:t>
            </a:r>
            <a:endParaRPr lang="ar-SA" dirty="0">
              <a:solidFill>
                <a:schemeClr val="tx1"/>
              </a:solidFill>
            </a:endParaRPr>
          </a:p>
        </p:txBody>
      </p:sp>
    </p:spTree>
  </p:cSld>
  <p:clrMapOvr>
    <a:masterClrMapping/>
  </p:clrMapOvr>
  <p:transition>
    <p:wedg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395536" y="548680"/>
            <a:ext cx="8568952" cy="5904656"/>
          </a:xfrm>
        </p:spPr>
        <p:txBody>
          <a:bodyPr/>
          <a:lstStyle/>
          <a:p>
            <a:endParaRPr lang="ar-SA" dirty="0" smtClean="0">
              <a:solidFill>
                <a:schemeClr val="tx1"/>
              </a:solidFill>
            </a:endParaRPr>
          </a:p>
          <a:p>
            <a:pPr algn="r"/>
            <a:r>
              <a:rPr lang="ar-SA" dirty="0" smtClean="0">
                <a:solidFill>
                  <a:srgbClr val="C00000"/>
                </a:solidFill>
              </a:rPr>
              <a:t>  </a:t>
            </a:r>
            <a:r>
              <a:rPr lang="ar-SA" dirty="0" err="1" smtClean="0">
                <a:solidFill>
                  <a:srgbClr val="C00000"/>
                </a:solidFill>
              </a:rPr>
              <a:t>الحجم :</a:t>
            </a:r>
            <a:endParaRPr lang="ar-SA" dirty="0" smtClean="0">
              <a:solidFill>
                <a:srgbClr val="C00000"/>
              </a:solidFill>
            </a:endParaRPr>
          </a:p>
          <a:p>
            <a:pPr algn="r"/>
            <a:endParaRPr lang="ar-SA" dirty="0" smtClean="0">
              <a:solidFill>
                <a:srgbClr val="C00000"/>
              </a:solidFill>
            </a:endParaRPr>
          </a:p>
          <a:p>
            <a:r>
              <a:rPr lang="ar-SA" dirty="0" smtClean="0">
                <a:solidFill>
                  <a:schemeClr val="tx1"/>
                </a:solidFill>
              </a:rPr>
              <a:t>هناك ارتباط قوي بين حجم الحمولة وأجور النقل ,فالمنتجات كبيرة الحجم التي تشغل حيزا كبيرا وبالتالي يصعب حملها وشحنها وتفريغها تفوق أجور نقلها ,أجور نقل البضائع صغيرة الحجم ,تنطبق هذه الحقيقة على النقل الجوي الذي يضع في الاعتبار عند تحديد أجور النقل كلا من حجم السلعة و وزنها </a:t>
            </a:r>
            <a:r>
              <a:rPr lang="ar-SA" dirty="0" smtClean="0">
                <a:solidFill>
                  <a:schemeClr val="tx2"/>
                </a:solidFill>
              </a:rPr>
              <a:t>.</a:t>
            </a:r>
            <a:endParaRPr lang="ar-SA" dirty="0">
              <a:solidFill>
                <a:schemeClr val="tx2"/>
              </a:solidFill>
            </a:endParaRPr>
          </a:p>
        </p:txBody>
      </p:sp>
    </p:spTree>
  </p:cSld>
  <p:clrMapOvr>
    <a:masterClrMapping/>
  </p:clrMapOvr>
  <p:transition>
    <p:wedg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صورة 2" descr="large (3 (1).jpg"/>
          <p:cNvPicPr>
            <a:picLocks noChangeAspect="1"/>
          </p:cNvPicPr>
          <p:nvPr/>
        </p:nvPicPr>
        <p:blipFill>
          <a:blip r:embed="rId2" cstate="print"/>
          <a:stretch>
            <a:fillRect/>
          </a:stretch>
        </p:blipFill>
        <p:spPr>
          <a:xfrm>
            <a:off x="0" y="0"/>
            <a:ext cx="9144000" cy="6858000"/>
          </a:xfrm>
          <a:prstGeom prst="rect">
            <a:avLst/>
          </a:prstGeom>
        </p:spPr>
      </p:pic>
      <p:sp>
        <p:nvSpPr>
          <p:cNvPr id="39937" name="Rectangle 1"/>
          <p:cNvSpPr>
            <a:spLocks noChangeArrowheads="1"/>
          </p:cNvSpPr>
          <p:nvPr/>
        </p:nvSpPr>
        <p:spPr bwMode="auto">
          <a:xfrm>
            <a:off x="1115616" y="2132856"/>
            <a:ext cx="7236296"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effectLst/>
                <a:latin typeface="Calibri" pitchFamily="34" charset="0"/>
                <a:ea typeface="Calibri" pitchFamily="34" charset="0"/>
                <a:cs typeface="Arial" pitchFamily="34" charset="0"/>
              </a:rPr>
              <a:t>صاغ الفريد فيبر </a:t>
            </a:r>
            <a:r>
              <a:rPr kumimoji="0" lang="en-US" sz="2400" b="0" i="0" u="none" strike="noStrike" cap="none" normalizeH="0" baseline="0" dirty="0" smtClean="0">
                <a:ln>
                  <a:noFill/>
                </a:ln>
                <a:effectLst/>
                <a:latin typeface="Calibri" pitchFamily="34" charset="0"/>
                <a:ea typeface="Calibri" pitchFamily="34" charset="0"/>
                <a:cs typeface="Arial" pitchFamily="34" charset="0"/>
              </a:rPr>
              <a:t>A. </a:t>
            </a:r>
            <a:r>
              <a:rPr kumimoji="0" lang="en-US" sz="2400" b="0" i="0" u="none" strike="noStrike" cap="none" normalizeH="0" baseline="0" dirty="0" err="1" smtClean="0">
                <a:ln>
                  <a:noFill/>
                </a:ln>
                <a:effectLst/>
                <a:latin typeface="Calibri" pitchFamily="34" charset="0"/>
                <a:ea typeface="Calibri" pitchFamily="34" charset="0"/>
                <a:cs typeface="Arial" pitchFamily="34" charset="0"/>
              </a:rPr>
              <a:t>weber</a:t>
            </a:r>
            <a:r>
              <a:rPr kumimoji="0" lang="ar-SA" sz="2400" b="0" i="0" u="none" strike="noStrike" cap="none" normalizeH="0" baseline="0" dirty="0" smtClean="0">
                <a:ln>
                  <a:noFill/>
                </a:ln>
                <a:effectLst/>
                <a:latin typeface="Calibri" pitchFamily="34" charset="0"/>
                <a:ea typeface="Calibri" pitchFamily="34" charset="0"/>
                <a:cs typeface="Arial" pitchFamily="34" charset="0"/>
              </a:rPr>
              <a:t> نظريته </a:t>
            </a:r>
            <a:r>
              <a:rPr kumimoji="0" lang="ar-SA" sz="2400" b="0" i="0" u="none" strike="noStrike" cap="none" normalizeH="0" baseline="0" dirty="0" smtClean="0">
                <a:ln>
                  <a:noFill/>
                </a:ln>
                <a:effectLst/>
                <a:latin typeface="Calibri" pitchFamily="34" charset="0"/>
                <a:ea typeface="Calibri" pitchFamily="34" charset="0"/>
                <a:cs typeface="Arial" pitchFamily="34" charset="0"/>
              </a:rPr>
              <a:t>عن </a:t>
            </a:r>
            <a:r>
              <a:rPr kumimoji="0" lang="ar-SA" sz="2400" b="0" i="0" u="none" strike="noStrike" cap="none" normalizeH="0" baseline="0" dirty="0" smtClean="0">
                <a:ln>
                  <a:noFill/>
                </a:ln>
                <a:effectLst/>
                <a:latin typeface="Calibri" pitchFamily="34" charset="0"/>
                <a:ea typeface="Calibri" pitchFamily="34" charset="0"/>
                <a:cs typeface="Arial" pitchFamily="34" charset="0"/>
              </a:rPr>
              <a:t>مثلث المواقع في الصناعه </a:t>
            </a:r>
            <a:r>
              <a:rPr kumimoji="0" lang="en-US" sz="2400" b="0" i="0" u="none" strike="noStrike" cap="none" normalizeH="0" baseline="0" dirty="0" smtClean="0">
                <a:ln>
                  <a:noFill/>
                </a:ln>
                <a:effectLst/>
                <a:latin typeface="Calibri" pitchFamily="34" charset="0"/>
                <a:ea typeface="Calibri" pitchFamily="34" charset="0"/>
                <a:cs typeface="Arial" pitchFamily="34" charset="0"/>
              </a:rPr>
              <a:t>locationa1 triangle</a:t>
            </a:r>
            <a:r>
              <a:rPr kumimoji="0" lang="ar-SA" sz="2400" b="0" i="0" u="none" strike="noStrike" cap="none" normalizeH="0" baseline="0" dirty="0" smtClean="0">
                <a:ln>
                  <a:noFill/>
                </a:ln>
                <a:effectLst/>
                <a:latin typeface="Calibri" pitchFamily="34" charset="0"/>
                <a:ea typeface="Calibri" pitchFamily="34" charset="0"/>
                <a:cs typeface="Arial" pitchFamily="34" charset="0"/>
              </a:rPr>
              <a:t> ونشرها عام 1909 لتحديد المكان الملائم لتوطين </a:t>
            </a:r>
            <a:r>
              <a:rPr kumimoji="0" lang="ar-SA" sz="2400" b="0" i="0" u="none" strike="noStrike" cap="none" normalizeH="0" baseline="0" dirty="0" smtClean="0">
                <a:ln>
                  <a:noFill/>
                </a:ln>
                <a:effectLst/>
                <a:latin typeface="Calibri" pitchFamily="34" charset="0"/>
                <a:ea typeface="Calibri" pitchFamily="34" charset="0"/>
                <a:cs typeface="Arial" pitchFamily="34" charset="0"/>
              </a:rPr>
              <a:t>المنشآت الصناعية </a:t>
            </a:r>
            <a:r>
              <a:rPr kumimoji="0" lang="ar-SA" sz="2400" b="0" i="0" u="none" strike="noStrike" cap="none" normalizeH="0" baseline="0" dirty="0" smtClean="0">
                <a:ln>
                  <a:noFill/>
                </a:ln>
                <a:effectLst/>
                <a:latin typeface="Calibri" pitchFamily="34" charset="0"/>
                <a:ea typeface="Calibri" pitchFamily="34" charset="0"/>
                <a:cs typeface="Arial" pitchFamily="34" charset="0"/>
              </a:rPr>
              <a:t>اعتمادا على تكلفة النقل التي تشمل تكلفة تجميع المواد الخام الداخله في الصناعه وتكلفة نقل المنتجات المصنعه الى </a:t>
            </a:r>
            <a:r>
              <a:rPr kumimoji="0" lang="ar-SA" sz="2400" b="0" i="0" u="none" strike="noStrike" cap="none" normalizeH="0" baseline="0" dirty="0" err="1" smtClean="0">
                <a:ln>
                  <a:noFill/>
                </a:ln>
                <a:effectLst/>
                <a:latin typeface="Calibri" pitchFamily="34" charset="0"/>
                <a:ea typeface="Calibri" pitchFamily="34" charset="0"/>
                <a:cs typeface="Arial" pitchFamily="34" charset="0"/>
              </a:rPr>
              <a:t>الاسواق .</a:t>
            </a:r>
            <a:endParaRPr kumimoji="0" lang="en-US" sz="1100" b="0" i="0" u="none" strike="noStrike" cap="none" normalizeH="0" baseline="0" dirty="0" smtClean="0">
              <a:ln>
                <a:noFill/>
              </a:ln>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effectLst/>
                <a:latin typeface="Calibri" pitchFamily="34" charset="0"/>
                <a:ea typeface="Calibri" pitchFamily="34" charset="0"/>
                <a:cs typeface="Arial" pitchFamily="34" charset="0"/>
              </a:rPr>
              <a:t>و </a:t>
            </a:r>
            <a:r>
              <a:rPr kumimoji="0" lang="ar-SA" sz="2400" b="0" i="0" u="none" strike="noStrike" cap="none" normalizeH="0" baseline="0" dirty="0" err="1" smtClean="0">
                <a:ln>
                  <a:noFill/>
                </a:ln>
                <a:effectLst/>
                <a:latin typeface="Calibri" pitchFamily="34" charset="0"/>
                <a:ea typeface="Calibri" pitchFamily="34" charset="0"/>
                <a:cs typeface="Arial" pitchFamily="34" charset="0"/>
              </a:rPr>
              <a:t>كا</a:t>
            </a:r>
            <a:r>
              <a:rPr kumimoji="0" lang="ar-SA" sz="2400" b="0" i="0" u="none" strike="noStrike" cap="none" normalizeH="0" baseline="0" dirty="0" smtClean="0">
                <a:ln>
                  <a:noFill/>
                </a:ln>
                <a:effectLst/>
                <a:latin typeface="Calibri" pitchFamily="34" charset="0"/>
                <a:ea typeface="Calibri" pitchFamily="34" charset="0"/>
                <a:cs typeface="Arial" pitchFamily="34" charset="0"/>
              </a:rPr>
              <a:t> افتراض </a:t>
            </a:r>
            <a:r>
              <a:rPr kumimoji="0" lang="ar-SA" sz="2400" b="0" i="0" u="none" strike="noStrike" cap="none" normalizeH="0" baseline="0" dirty="0" err="1" smtClean="0">
                <a:ln>
                  <a:noFill/>
                </a:ln>
                <a:effectLst/>
                <a:latin typeface="Calibri" pitchFamily="34" charset="0"/>
                <a:ea typeface="Calibri" pitchFamily="34" charset="0"/>
                <a:cs typeface="Arial" pitchFamily="34" charset="0"/>
              </a:rPr>
              <a:t>فون</a:t>
            </a:r>
            <a:r>
              <a:rPr kumimoji="0" lang="ar-SA" sz="2400" b="0" i="0" u="none" strike="noStrike" cap="none" normalizeH="0" baseline="0" dirty="0" smtClean="0">
                <a:ln>
                  <a:noFill/>
                </a:ln>
                <a:effectLst/>
                <a:latin typeface="Calibri" pitchFamily="34" charset="0"/>
                <a:ea typeface="Calibri" pitchFamily="34" charset="0"/>
                <a:cs typeface="Arial" pitchFamily="34" charset="0"/>
              </a:rPr>
              <a:t> </a:t>
            </a:r>
            <a:r>
              <a:rPr kumimoji="0" lang="ar-SA" sz="2400" b="0" i="0" u="none" strike="noStrike" cap="none" normalizeH="0" baseline="0" dirty="0" err="1" smtClean="0">
                <a:ln>
                  <a:noFill/>
                </a:ln>
                <a:effectLst/>
                <a:latin typeface="Calibri" pitchFamily="34" charset="0"/>
                <a:ea typeface="Calibri" pitchFamily="34" charset="0"/>
                <a:cs typeface="Arial" pitchFamily="34" charset="0"/>
              </a:rPr>
              <a:t>ثنن</a:t>
            </a:r>
            <a:r>
              <a:rPr kumimoji="0" lang="ar-SA" sz="2400" b="0" i="0" u="none" strike="noStrike" cap="none" normalizeH="0" baseline="0" dirty="0" smtClean="0">
                <a:ln>
                  <a:noFill/>
                </a:ln>
                <a:effectLst/>
                <a:latin typeface="Calibri" pitchFamily="34" charset="0"/>
                <a:ea typeface="Calibri" pitchFamily="34" charset="0"/>
                <a:cs typeface="Arial" pitchFamily="34" charset="0"/>
              </a:rPr>
              <a:t> يتخيل الفريد فيبر وجود دولة </a:t>
            </a:r>
            <a:r>
              <a:rPr kumimoji="0" lang="ar-SA" sz="2400" b="0" i="0" u="none" strike="noStrike" cap="none" normalizeH="0" baseline="0" dirty="0" smtClean="0">
                <a:ln>
                  <a:noFill/>
                </a:ln>
                <a:effectLst/>
                <a:latin typeface="Calibri" pitchFamily="34" charset="0"/>
                <a:ea typeface="Calibri" pitchFamily="34" charset="0"/>
                <a:cs typeface="Arial" pitchFamily="34" charset="0"/>
              </a:rPr>
              <a:t>منعزلة </a:t>
            </a:r>
            <a:r>
              <a:rPr kumimoji="0" lang="ar-SA" sz="2400" b="0" i="0" u="none" strike="noStrike" cap="none" normalizeH="0" baseline="0" dirty="0" smtClean="0">
                <a:ln>
                  <a:noFill/>
                </a:ln>
                <a:effectLst/>
                <a:latin typeface="Calibri" pitchFamily="34" charset="0"/>
                <a:ea typeface="Calibri" pitchFamily="34" charset="0"/>
                <a:cs typeface="Arial" pitchFamily="34" charset="0"/>
              </a:rPr>
              <a:t>مكانيا وليس لها اي اتصال بالدول </a:t>
            </a:r>
            <a:r>
              <a:rPr kumimoji="0" lang="ar-SA" sz="2400" b="0" i="0" u="none" strike="noStrike" cap="none" normalizeH="0" baseline="0" dirty="0" err="1" smtClean="0">
                <a:ln>
                  <a:noFill/>
                </a:ln>
                <a:effectLst/>
                <a:latin typeface="Calibri" pitchFamily="34" charset="0"/>
                <a:ea typeface="Calibri" pitchFamily="34" charset="0"/>
                <a:cs typeface="Arial" pitchFamily="34" charset="0"/>
              </a:rPr>
              <a:t>المجاورة </a:t>
            </a:r>
            <a:r>
              <a:rPr kumimoji="0" lang="ar-SA" sz="2400" b="0" i="0" u="none" strike="noStrike" cap="none" normalizeH="0" baseline="0" dirty="0" smtClean="0">
                <a:ln>
                  <a:noFill/>
                </a:ln>
                <a:effectLst/>
                <a:latin typeface="Calibri" pitchFamily="34" charset="0"/>
                <a:ea typeface="Calibri" pitchFamily="34" charset="0"/>
                <a:cs typeface="Arial" pitchFamily="34" charset="0"/>
              </a:rPr>
              <a:t>, وتتميز </a:t>
            </a:r>
            <a:r>
              <a:rPr kumimoji="0" lang="ar-SA" sz="2400" b="0" i="0" u="none" strike="noStrike" cap="none" normalizeH="0" baseline="0" dirty="0" smtClean="0">
                <a:ln>
                  <a:noFill/>
                </a:ln>
                <a:effectLst/>
                <a:latin typeface="Calibri" pitchFamily="34" charset="0"/>
                <a:ea typeface="Calibri" pitchFamily="34" charset="0"/>
                <a:cs typeface="Arial" pitchFamily="34" charset="0"/>
              </a:rPr>
              <a:t>بتجانسها </a:t>
            </a:r>
            <a:r>
              <a:rPr kumimoji="0" lang="ar-SA" sz="2400" b="0" i="0" u="none" strike="noStrike" cap="none" normalizeH="0" baseline="0" dirty="0" smtClean="0">
                <a:ln>
                  <a:noFill/>
                </a:ln>
                <a:effectLst/>
                <a:latin typeface="Calibri" pitchFamily="34" charset="0"/>
                <a:ea typeface="Calibri" pitchFamily="34" charset="0"/>
                <a:cs typeface="Arial" pitchFamily="34" charset="0"/>
              </a:rPr>
              <a:t>من النواحي الطبيعيه والبشرية </a:t>
            </a:r>
            <a:r>
              <a:rPr kumimoji="0" lang="ar-SA" sz="2400" b="0" i="0" u="none" strike="noStrike" cap="none" normalizeH="0" baseline="0" dirty="0" err="1" smtClean="0">
                <a:ln>
                  <a:noFill/>
                </a:ln>
                <a:effectLst/>
                <a:latin typeface="Calibri" pitchFamily="34" charset="0"/>
                <a:ea typeface="Calibri" pitchFamily="34" charset="0"/>
                <a:cs typeface="Arial" pitchFamily="34" charset="0"/>
              </a:rPr>
              <a:t>والسياسية </a:t>
            </a:r>
            <a:r>
              <a:rPr kumimoji="0" lang="ar-SA" sz="2400" b="0" i="0" u="none" strike="noStrike" cap="none" normalizeH="0" baseline="0" dirty="0" err="1" smtClean="0">
                <a:ln>
                  <a:noFill/>
                </a:ln>
                <a:solidFill>
                  <a:srgbClr val="943634"/>
                </a:solidFill>
                <a:effectLst/>
                <a:latin typeface="Calibri" pitchFamily="34" charset="0"/>
                <a:ea typeface="Calibri" pitchFamily="34" charset="0"/>
                <a:cs typeface="Arial" pitchFamily="34" charset="0"/>
              </a:rPr>
              <a:t>.</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مستطيل 3"/>
          <p:cNvSpPr/>
          <p:nvPr/>
        </p:nvSpPr>
        <p:spPr>
          <a:xfrm>
            <a:off x="2051720" y="260648"/>
            <a:ext cx="4572000" cy="1200329"/>
          </a:xfrm>
          <a:prstGeom prst="rect">
            <a:avLst/>
          </a:prstGeom>
        </p:spPr>
        <p:txBody>
          <a:bodyPr>
            <a:spAutoFit/>
          </a:bodyPr>
          <a:lstStyle/>
          <a:p>
            <a:pPr lvl="0" algn="justLow" fontAlgn="base">
              <a:spcBef>
                <a:spcPct val="0"/>
              </a:spcBef>
              <a:spcAft>
                <a:spcPct val="0"/>
              </a:spcAft>
            </a:pPr>
            <a:r>
              <a:rPr lang="ar-SA" sz="2400" b="1" dirty="0" smtClean="0">
                <a:solidFill>
                  <a:srgbClr val="C00000"/>
                </a:solidFill>
                <a:latin typeface="Calibri" pitchFamily="34" charset="0"/>
                <a:ea typeface="Calibri" pitchFamily="34" charset="0"/>
                <a:cs typeface="Arial" pitchFamily="34" charset="0"/>
              </a:rPr>
              <a:t>                نظرية الفريد فيبر </a:t>
            </a:r>
            <a:endParaRPr lang="en-US" sz="2400" b="1" dirty="0" smtClean="0">
              <a:solidFill>
                <a:srgbClr val="C00000"/>
              </a:solidFill>
              <a:latin typeface="Arial" pitchFamily="34" charset="0"/>
              <a:cs typeface="Arial" pitchFamily="34" charset="0"/>
            </a:endParaRPr>
          </a:p>
          <a:p>
            <a:pPr lvl="0" algn="justLow" eaLnBrk="0" fontAlgn="base" hangingPunct="0">
              <a:spcBef>
                <a:spcPct val="0"/>
              </a:spcBef>
              <a:spcAft>
                <a:spcPct val="0"/>
              </a:spcAft>
            </a:pPr>
            <a:r>
              <a:rPr lang="ar-SA" sz="2400" b="1" dirty="0" smtClean="0">
                <a:solidFill>
                  <a:srgbClr val="C00000"/>
                </a:solidFill>
                <a:latin typeface="Calibri" pitchFamily="34" charset="0"/>
                <a:ea typeface="Calibri" pitchFamily="34" charset="0"/>
                <a:cs typeface="Arial" pitchFamily="34" charset="0"/>
              </a:rPr>
              <a:t>   (تكلفه عامل النقل في مجال الصناعه</a:t>
            </a:r>
            <a:r>
              <a:rPr lang="ar-SA" sz="2400" b="1" dirty="0" err="1" smtClean="0">
                <a:solidFill>
                  <a:srgbClr val="C00000"/>
                </a:solidFill>
                <a:latin typeface="Calibri" pitchFamily="34" charset="0"/>
                <a:ea typeface="Calibri" pitchFamily="34" charset="0"/>
                <a:cs typeface="Arial" pitchFamily="34" charset="0"/>
              </a:rPr>
              <a:t>)</a:t>
            </a:r>
            <a:endParaRPr lang="en-US" sz="2400" b="1" dirty="0" smtClean="0">
              <a:solidFill>
                <a:srgbClr val="C00000"/>
              </a:solidFill>
              <a:latin typeface="Arial" pitchFamily="34" charset="0"/>
              <a:cs typeface="Arial" pitchFamily="34" charset="0"/>
            </a:endParaRPr>
          </a:p>
          <a:p>
            <a:pPr lvl="0" algn="justLow" eaLnBrk="0" fontAlgn="base" hangingPunct="0">
              <a:spcBef>
                <a:spcPct val="0"/>
              </a:spcBef>
              <a:spcAft>
                <a:spcPct val="0"/>
              </a:spcAft>
            </a:pPr>
            <a:r>
              <a:rPr lang="ar-SA" sz="2400" b="1" dirty="0" smtClean="0">
                <a:solidFill>
                  <a:srgbClr val="C00000"/>
                </a:solidFill>
                <a:latin typeface="Calibri" pitchFamily="34" charset="0"/>
                <a:ea typeface="Calibri" pitchFamily="34" charset="0"/>
                <a:cs typeface="Arial" pitchFamily="34" charset="0"/>
              </a:rPr>
              <a:t> </a:t>
            </a:r>
            <a:endParaRPr lang="en-US" sz="2400" b="1" dirty="0" smtClean="0">
              <a:solidFill>
                <a:srgbClr val="C00000"/>
              </a:solidFill>
              <a:latin typeface="Arial" pitchFamily="34" charset="0"/>
              <a:cs typeface="Arial" pitchFamily="34" charset="0"/>
            </a:endParaRPr>
          </a:p>
        </p:txBody>
      </p:sp>
    </p:spTree>
  </p:cSld>
  <p:clrMapOvr>
    <a:masterClrMapping/>
  </p:clrMapOvr>
  <p:transition>
    <p:wedg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1691680" y="3813284"/>
            <a:ext cx="6869253" cy="249299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rgbClr val="943634"/>
                </a:solidFill>
                <a:effectLst/>
                <a:latin typeface="Calibri" pitchFamily="34" charset="0"/>
                <a:ea typeface="Calibri" pitchFamily="34" charset="0"/>
                <a:cs typeface="Arial" pitchFamily="34" charset="0"/>
              </a:rPr>
              <a:t>وعلى ذلك فان تحديد مواقع </a:t>
            </a:r>
            <a:r>
              <a:rPr kumimoji="0" lang="ar-SA" sz="2000" b="1" i="0" u="none" strike="noStrike" cap="none" normalizeH="0" baseline="0" dirty="0" smtClean="0">
                <a:ln>
                  <a:noFill/>
                </a:ln>
                <a:solidFill>
                  <a:srgbClr val="943634"/>
                </a:solidFill>
                <a:effectLst/>
                <a:latin typeface="Calibri" pitchFamily="34" charset="0"/>
                <a:ea typeface="Calibri" pitchFamily="34" charset="0"/>
                <a:cs typeface="Arial" pitchFamily="34" charset="0"/>
              </a:rPr>
              <a:t>المنشات </a:t>
            </a:r>
            <a:r>
              <a:rPr kumimoji="0" lang="ar-SA" sz="2000" b="1" i="0" u="none" strike="noStrike" cap="none" normalizeH="0" baseline="0" dirty="0" smtClean="0">
                <a:ln>
                  <a:noFill/>
                </a:ln>
                <a:solidFill>
                  <a:srgbClr val="943634"/>
                </a:solidFill>
                <a:effectLst/>
                <a:latin typeface="Calibri" pitchFamily="34" charset="0"/>
                <a:ea typeface="Calibri" pitchFamily="34" charset="0"/>
                <a:cs typeface="Arial" pitchFamily="34" charset="0"/>
              </a:rPr>
              <a:t>الصناعية يمثل استجابة لثلاثة عناصر </a:t>
            </a:r>
            <a:r>
              <a:rPr kumimoji="0" lang="ar-SA" sz="2000" b="1" i="0" u="none" strike="noStrike" cap="none" normalizeH="0" baseline="0" dirty="0" err="1" smtClean="0">
                <a:ln>
                  <a:noFill/>
                </a:ln>
                <a:solidFill>
                  <a:srgbClr val="943634"/>
                </a:solidFill>
                <a:effectLst/>
                <a:latin typeface="Calibri" pitchFamily="34" charset="0"/>
                <a:ea typeface="Calibri" pitchFamily="34" charset="0"/>
                <a:cs typeface="Arial" pitchFamily="34" charset="0"/>
              </a:rPr>
              <a:t>هي :</a:t>
            </a:r>
            <a:r>
              <a:rPr kumimoji="0" lang="ar-SA" sz="2000" b="1" i="0" u="none" strike="noStrike" cap="none" normalizeH="0" baseline="0" dirty="0" smtClean="0">
                <a:ln>
                  <a:noFill/>
                </a:ln>
                <a:solidFill>
                  <a:srgbClr val="943634"/>
                </a:solidFill>
                <a:effectLst/>
                <a:latin typeface="Calibri" pitchFamily="34" charset="0"/>
                <a:ea typeface="Calibri" pitchFamily="34" charset="0"/>
                <a:cs typeface="Arial" pitchFamily="34" charset="0"/>
              </a:rPr>
              <a:t> </a:t>
            </a:r>
          </a:p>
          <a:p>
            <a:pPr marL="0" marR="0" lvl="0" indent="0" algn="justLow" defTabSz="914400" rtl="1" eaLnBrk="1" fontAlgn="base" latinLnBrk="0" hangingPunct="1">
              <a:lnSpc>
                <a:spcPct val="100000"/>
              </a:lnSpc>
              <a:spcBef>
                <a:spcPct val="0"/>
              </a:spcBef>
              <a:spcAft>
                <a:spcPct val="0"/>
              </a:spcAft>
              <a:buClrTx/>
              <a:buSzTx/>
              <a:buFontTx/>
              <a:buNone/>
              <a:tabLst/>
            </a:pPr>
            <a:endParaRPr kumimoji="0" lang="en-US" sz="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sz="2000" b="1" i="0" u="none" strike="noStrike" cap="none" normalizeH="0" baseline="0" dirty="0" smtClean="0">
                <a:ln>
                  <a:noFill/>
                </a:ln>
                <a:effectLst/>
                <a:latin typeface="Calibri" pitchFamily="34" charset="0"/>
                <a:ea typeface="Calibri" pitchFamily="34" charset="0"/>
                <a:cs typeface="Arial" pitchFamily="34" charset="0"/>
              </a:rPr>
              <a:t>تكلفة القوى العاملة </a:t>
            </a:r>
          </a:p>
          <a:p>
            <a:pPr marL="0" marR="0" lvl="0" indent="0" algn="justLow" defTabSz="914400" rtl="1" eaLnBrk="0" fontAlgn="base" latinLnBrk="0" hangingPunct="0">
              <a:lnSpc>
                <a:spcPct val="100000"/>
              </a:lnSpc>
              <a:spcBef>
                <a:spcPct val="0"/>
              </a:spcBef>
              <a:spcAft>
                <a:spcPct val="0"/>
              </a:spcAft>
              <a:buClrTx/>
              <a:buSzTx/>
              <a:buFontTx/>
              <a:buChar char="•"/>
              <a:tabLst/>
            </a:pPr>
            <a:endParaRPr kumimoji="0" lang="en-US" sz="1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sz="2000" b="1" i="0" u="none" strike="noStrike" cap="none" normalizeH="0" baseline="0" dirty="0" smtClean="0">
                <a:ln>
                  <a:noFill/>
                </a:ln>
                <a:effectLst/>
                <a:latin typeface="Calibri" pitchFamily="34" charset="0"/>
                <a:ea typeface="Calibri" pitchFamily="34" charset="0"/>
                <a:cs typeface="Arial" pitchFamily="34" charset="0"/>
              </a:rPr>
              <a:t>عنصر التجمع </a:t>
            </a:r>
            <a:r>
              <a:rPr kumimoji="0" lang="en-US" sz="2000" b="1" i="0" u="none" strike="noStrike" cap="none" normalizeH="0" baseline="0" dirty="0" smtClean="0">
                <a:ln>
                  <a:noFill/>
                </a:ln>
                <a:effectLst/>
                <a:latin typeface="Calibri" pitchFamily="34" charset="0"/>
                <a:ea typeface="Calibri" pitchFamily="34" charset="0"/>
                <a:cs typeface="Arial" pitchFamily="34" charset="0"/>
              </a:rPr>
              <a:t>Agglomeration </a:t>
            </a:r>
            <a:endParaRPr kumimoji="0" lang="ar-SA" sz="2000" b="1" i="0" u="none" strike="noStrike" cap="none" normalizeH="0" baseline="0" dirty="0" smtClean="0">
              <a:ln>
                <a:noFill/>
              </a:ln>
              <a:effectLst/>
              <a:latin typeface="Calibri" pitchFamily="34" charset="0"/>
              <a:ea typeface="Calibri"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tabLst/>
            </a:pPr>
            <a:endParaRPr kumimoji="0" lang="en-US" b="1" i="0" u="none" strike="noStrike" cap="none" normalizeH="0" baseline="0" dirty="0" smtClean="0">
              <a:ln>
                <a:noFill/>
              </a:ln>
              <a:solidFill>
                <a:srgbClr val="365F91"/>
              </a:solidFill>
              <a:effectLst/>
              <a:latin typeface="Calibri" pitchFamily="34" charset="0"/>
              <a:ea typeface="Calibri"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sz="2000" b="1" i="0" u="none" strike="noStrike" cap="none" normalizeH="0" baseline="0" dirty="0" smtClean="0">
                <a:ln>
                  <a:noFill/>
                </a:ln>
                <a:effectLst/>
                <a:latin typeface="Calibri" pitchFamily="34" charset="0"/>
                <a:ea typeface="Calibri" pitchFamily="34" charset="0"/>
                <a:cs typeface="Arial" pitchFamily="34" charset="0"/>
              </a:rPr>
              <a:t>التكلفه النسبية لعامل النقل </a:t>
            </a:r>
          </a:p>
          <a:p>
            <a:pPr marL="0" marR="0" lvl="0" indent="0" algn="justLow" defTabSz="914400" rtl="1" eaLnBrk="0" fontAlgn="base" latinLnBrk="0" hangingPunct="0">
              <a:lnSpc>
                <a:spcPct val="100000"/>
              </a:lnSpc>
              <a:spcBef>
                <a:spcPct val="0"/>
              </a:spcBef>
              <a:spcAft>
                <a:spcPct val="0"/>
              </a:spcAft>
              <a:buClrTx/>
              <a:buSzTx/>
              <a:tabLst/>
            </a:pPr>
            <a:endParaRPr kumimoji="0" lang="ar-SA" sz="2000" b="1" i="0" u="none" strike="noStrike" cap="none" normalizeH="0" baseline="0" dirty="0" smtClean="0">
              <a:ln>
                <a:noFill/>
              </a:ln>
              <a:effectLst/>
              <a:latin typeface="Calibri" pitchFamily="34" charset="0"/>
              <a:ea typeface="Calibri"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Char char="•"/>
              <a:tabLst/>
            </a:pPr>
            <a:endParaRPr kumimoji="0" lang="en-US" sz="2000" i="0" u="none" strike="noStrike" cap="none" normalizeH="0" baseline="0" dirty="0" smtClean="0">
              <a:ln>
                <a:noFill/>
              </a:ln>
              <a:effectLst/>
              <a:latin typeface="Arial" pitchFamily="34" charset="0"/>
              <a:cs typeface="Arial" pitchFamily="34" charset="0"/>
            </a:endParaRPr>
          </a:p>
        </p:txBody>
      </p:sp>
      <p:sp>
        <p:nvSpPr>
          <p:cNvPr id="3" name="مستطيل 2"/>
          <p:cNvSpPr/>
          <p:nvPr/>
        </p:nvSpPr>
        <p:spPr>
          <a:xfrm>
            <a:off x="1187624" y="692696"/>
            <a:ext cx="7524328" cy="400110"/>
          </a:xfrm>
          <a:prstGeom prst="rect">
            <a:avLst/>
          </a:prstGeom>
        </p:spPr>
        <p:txBody>
          <a:bodyPr wrap="square">
            <a:spAutoFit/>
          </a:bodyPr>
          <a:lstStyle/>
          <a:p>
            <a:r>
              <a:rPr lang="ar-SA" sz="2000" b="1" dirty="0" smtClean="0">
                <a:solidFill>
                  <a:srgbClr val="943634"/>
                </a:solidFill>
                <a:latin typeface="Calibri" pitchFamily="34" charset="0"/>
                <a:ea typeface="Calibri" pitchFamily="34" charset="0"/>
                <a:cs typeface="Arial" pitchFamily="34" charset="0"/>
              </a:rPr>
              <a:t>وحلل فيبر ظروف الانتاج في هذه الدولة وحصرها في ثلاثة عوامل رئيسية </a:t>
            </a:r>
            <a:r>
              <a:rPr lang="ar-SA" sz="2000" b="1" dirty="0" err="1" smtClean="0">
                <a:solidFill>
                  <a:srgbClr val="943634"/>
                </a:solidFill>
                <a:latin typeface="Calibri" pitchFamily="34" charset="0"/>
                <a:ea typeface="Calibri" pitchFamily="34" charset="0"/>
                <a:cs typeface="Arial" pitchFamily="34" charset="0"/>
              </a:rPr>
              <a:t>وهي :</a:t>
            </a:r>
            <a:r>
              <a:rPr lang="ar-SA" sz="2000" b="1" dirty="0" smtClean="0">
                <a:solidFill>
                  <a:srgbClr val="943634"/>
                </a:solidFill>
                <a:latin typeface="Calibri" pitchFamily="34" charset="0"/>
                <a:ea typeface="Calibri" pitchFamily="34" charset="0"/>
                <a:cs typeface="Arial" pitchFamily="34" charset="0"/>
              </a:rPr>
              <a:t> </a:t>
            </a:r>
            <a:endParaRPr lang="ar-SA" sz="2000" b="1" dirty="0"/>
          </a:p>
        </p:txBody>
      </p:sp>
      <p:sp>
        <p:nvSpPr>
          <p:cNvPr id="4" name="مستطيل 3"/>
          <p:cNvSpPr/>
          <p:nvPr/>
        </p:nvSpPr>
        <p:spPr>
          <a:xfrm>
            <a:off x="323528" y="764704"/>
            <a:ext cx="8352928" cy="2808461"/>
          </a:xfrm>
          <a:prstGeom prst="rect">
            <a:avLst/>
          </a:prstGeom>
        </p:spPr>
        <p:txBody>
          <a:bodyPr wrap="square">
            <a:spAutoFit/>
          </a:bodyPr>
          <a:lstStyle/>
          <a:p>
            <a:pPr lvl="0" algn="justLow" eaLnBrk="0" fontAlgn="base" hangingPunct="0">
              <a:spcBef>
                <a:spcPct val="0"/>
              </a:spcBef>
              <a:spcAft>
                <a:spcPct val="0"/>
              </a:spcAft>
            </a:pPr>
            <a:endParaRPr lang="ar-SA" sz="2400" dirty="0" smtClean="0">
              <a:solidFill>
                <a:srgbClr val="365F91"/>
              </a:solidFill>
              <a:latin typeface="Calibri" pitchFamily="34" charset="0"/>
              <a:ea typeface="Calibri" pitchFamily="34" charset="0"/>
              <a:cs typeface="Akhbar MT" pitchFamily="2" charset="-78"/>
            </a:endParaRPr>
          </a:p>
          <a:p>
            <a:pPr marL="514350" indent="-514350" algn="justLow" eaLnBrk="0" fontAlgn="base" hangingPunct="0">
              <a:spcBef>
                <a:spcPct val="0"/>
              </a:spcBef>
              <a:spcAft>
                <a:spcPct val="0"/>
              </a:spcAft>
              <a:buFont typeface="+mj-lt"/>
              <a:buAutoNum type="arabicParenR"/>
            </a:pPr>
            <a:r>
              <a:rPr lang="ar-SA" sz="2800" b="1" dirty="0" smtClean="0">
                <a:solidFill>
                  <a:srgbClr val="C00000"/>
                </a:solidFill>
                <a:latin typeface="Calibri" pitchFamily="34" charset="0"/>
                <a:ea typeface="Calibri" pitchFamily="34" charset="0"/>
                <a:cs typeface="Akhbar MT" pitchFamily="2" charset="-78"/>
              </a:rPr>
              <a:t>خامات </a:t>
            </a:r>
            <a:r>
              <a:rPr lang="ar-SA" sz="2800" b="1" dirty="0" err="1" smtClean="0">
                <a:solidFill>
                  <a:srgbClr val="C00000"/>
                </a:solidFill>
                <a:latin typeface="Calibri" pitchFamily="34" charset="0"/>
                <a:ea typeface="Calibri" pitchFamily="34" charset="0"/>
                <a:cs typeface="Akhbar MT" pitchFamily="2" charset="-78"/>
              </a:rPr>
              <a:t>طبيعية </a:t>
            </a:r>
            <a:r>
              <a:rPr lang="ar-SA" sz="2800" b="1" dirty="0" smtClean="0">
                <a:solidFill>
                  <a:srgbClr val="C00000"/>
                </a:solidFill>
                <a:latin typeface="Calibri" pitchFamily="34" charset="0"/>
                <a:ea typeface="Calibri" pitchFamily="34" charset="0"/>
                <a:cs typeface="Akhbar MT" pitchFamily="2" charset="-78"/>
              </a:rPr>
              <a:t>: </a:t>
            </a:r>
            <a:r>
              <a:rPr lang="ar-SA" sz="2400" b="1" dirty="0" smtClean="0">
                <a:latin typeface="Calibri" pitchFamily="34" charset="0"/>
                <a:ea typeface="Calibri" pitchFamily="34" charset="0"/>
                <a:cs typeface="Akhbar MT" pitchFamily="2" charset="-78"/>
              </a:rPr>
              <a:t>وتتراوح بين التوزيع الجغرافي الواسع كالمياه والرواسب الرملية والتوزيع الجغرافي المحدود كخامات الحديد ورواسب الفحم </a:t>
            </a:r>
          </a:p>
          <a:p>
            <a:pPr marL="228600" indent="-228600" algn="justLow" eaLnBrk="0" fontAlgn="base" hangingPunct="0">
              <a:spcBef>
                <a:spcPct val="0"/>
              </a:spcBef>
              <a:spcAft>
                <a:spcPct val="0"/>
              </a:spcAft>
              <a:buFont typeface="+mj-lt"/>
              <a:buAutoNum type="arabicParenR"/>
            </a:pPr>
            <a:endParaRPr lang="en-US" sz="1050" b="1" dirty="0" smtClean="0">
              <a:latin typeface="Arial" pitchFamily="34" charset="0"/>
              <a:cs typeface="Akhbar MT" pitchFamily="2" charset="-78"/>
            </a:endParaRPr>
          </a:p>
          <a:p>
            <a:pPr marL="514350" indent="-514350" algn="justLow" eaLnBrk="0" fontAlgn="base" hangingPunct="0">
              <a:spcBef>
                <a:spcPct val="0"/>
              </a:spcBef>
              <a:spcAft>
                <a:spcPct val="0"/>
              </a:spcAft>
              <a:buFont typeface="+mj-lt"/>
              <a:buAutoNum type="arabicParenR"/>
            </a:pPr>
            <a:r>
              <a:rPr lang="ar-SA" sz="2800" b="1" dirty="0" smtClean="0">
                <a:solidFill>
                  <a:srgbClr val="C00000"/>
                </a:solidFill>
                <a:latin typeface="Calibri" pitchFamily="34" charset="0"/>
                <a:ea typeface="Calibri" pitchFamily="34" charset="0"/>
                <a:cs typeface="Akhbar MT" pitchFamily="2" charset="-78"/>
              </a:rPr>
              <a:t>القوى </a:t>
            </a:r>
            <a:r>
              <a:rPr lang="ar-SA" sz="2800" b="1" dirty="0" err="1" smtClean="0">
                <a:solidFill>
                  <a:srgbClr val="C00000"/>
                </a:solidFill>
                <a:latin typeface="Calibri" pitchFamily="34" charset="0"/>
                <a:ea typeface="Calibri" pitchFamily="34" charset="0"/>
                <a:cs typeface="Akhbar MT" pitchFamily="2" charset="-78"/>
              </a:rPr>
              <a:t>العاملة </a:t>
            </a:r>
            <a:r>
              <a:rPr lang="ar-SA" sz="2800" b="1" dirty="0" smtClean="0">
                <a:solidFill>
                  <a:srgbClr val="C00000"/>
                </a:solidFill>
                <a:latin typeface="Calibri" pitchFamily="34" charset="0"/>
                <a:ea typeface="Calibri" pitchFamily="34" charset="0"/>
                <a:cs typeface="Akhbar MT" pitchFamily="2" charset="-78"/>
              </a:rPr>
              <a:t>: </a:t>
            </a:r>
            <a:r>
              <a:rPr lang="ar-SA" sz="2400" b="1" dirty="0" smtClean="0">
                <a:latin typeface="Calibri" pitchFamily="34" charset="0"/>
                <a:ea typeface="Calibri" pitchFamily="34" charset="0"/>
                <a:cs typeface="Akhbar MT" pitchFamily="2" charset="-78"/>
              </a:rPr>
              <a:t>تتوزع في نطاقات محددة </a:t>
            </a:r>
          </a:p>
          <a:p>
            <a:pPr marL="228600" indent="-228600" algn="justLow" eaLnBrk="0" fontAlgn="base" hangingPunct="0">
              <a:spcBef>
                <a:spcPct val="0"/>
              </a:spcBef>
              <a:spcAft>
                <a:spcPct val="0"/>
              </a:spcAft>
              <a:buFont typeface="+mj-lt"/>
              <a:buAutoNum type="arabicParenR"/>
            </a:pPr>
            <a:endParaRPr lang="en-US" sz="1000" b="1" dirty="0" smtClean="0">
              <a:latin typeface="Arial" pitchFamily="34" charset="0"/>
              <a:cs typeface="Akhbar MT" pitchFamily="2" charset="-78"/>
            </a:endParaRPr>
          </a:p>
          <a:p>
            <a:pPr marL="514350" indent="-514350" algn="justLow" eaLnBrk="0" fontAlgn="base" hangingPunct="0">
              <a:spcBef>
                <a:spcPct val="0"/>
              </a:spcBef>
              <a:spcAft>
                <a:spcPct val="0"/>
              </a:spcAft>
              <a:buFont typeface="+mj-lt"/>
              <a:buAutoNum type="arabicParenR"/>
            </a:pPr>
            <a:r>
              <a:rPr lang="ar-SA" sz="2800" b="1" dirty="0" smtClean="0">
                <a:solidFill>
                  <a:srgbClr val="C00000"/>
                </a:solidFill>
                <a:latin typeface="Calibri" pitchFamily="34" charset="0"/>
                <a:ea typeface="Calibri" pitchFamily="34" charset="0"/>
                <a:cs typeface="Akhbar MT" pitchFamily="2" charset="-78"/>
              </a:rPr>
              <a:t>على اساس </a:t>
            </a:r>
            <a:r>
              <a:rPr lang="ar-SA" sz="2800" b="1" dirty="0" err="1" smtClean="0">
                <a:solidFill>
                  <a:srgbClr val="C00000"/>
                </a:solidFill>
                <a:latin typeface="Calibri" pitchFamily="34" charset="0"/>
                <a:ea typeface="Calibri" pitchFamily="34" charset="0"/>
                <a:cs typeface="Akhbar MT" pitchFamily="2" charset="-78"/>
              </a:rPr>
              <a:t>العاملين </a:t>
            </a:r>
            <a:r>
              <a:rPr lang="ar-SA" sz="2800" b="1" dirty="0" smtClean="0">
                <a:solidFill>
                  <a:srgbClr val="C00000"/>
                </a:solidFill>
                <a:latin typeface="Calibri" pitchFamily="34" charset="0"/>
                <a:ea typeface="Calibri" pitchFamily="34" charset="0"/>
                <a:cs typeface="Akhbar MT" pitchFamily="2" charset="-78"/>
              </a:rPr>
              <a:t>: </a:t>
            </a:r>
            <a:r>
              <a:rPr lang="ar-SA" sz="2400" b="1" dirty="0" smtClean="0">
                <a:latin typeface="Calibri" pitchFamily="34" charset="0"/>
                <a:ea typeface="Calibri" pitchFamily="34" charset="0"/>
                <a:cs typeface="Akhbar MT" pitchFamily="2" charset="-78"/>
              </a:rPr>
              <a:t>السابقين تحدد تكلفة النقل بعاملي </a:t>
            </a:r>
            <a:r>
              <a:rPr lang="ar-SA" sz="2400" b="1" dirty="0" err="1" smtClean="0">
                <a:latin typeface="Calibri" pitchFamily="34" charset="0"/>
                <a:ea typeface="Calibri" pitchFamily="34" charset="0"/>
                <a:cs typeface="Akhbar MT" pitchFamily="2" charset="-78"/>
              </a:rPr>
              <a:t>البعد </a:t>
            </a:r>
            <a:r>
              <a:rPr lang="ar-SA" sz="2400" b="1" dirty="0" smtClean="0">
                <a:latin typeface="Calibri" pitchFamily="34" charset="0"/>
                <a:ea typeface="Calibri" pitchFamily="34" charset="0"/>
                <a:cs typeface="Akhbar MT" pitchFamily="2" charset="-78"/>
              </a:rPr>
              <a:t>(المسافة) والوزن حيث تزداد </a:t>
            </a:r>
            <a:r>
              <a:rPr lang="ar-SA" sz="2400" b="1" dirty="0" smtClean="0">
                <a:latin typeface="Calibri" pitchFamily="34" charset="0"/>
                <a:ea typeface="Calibri" pitchFamily="34" charset="0"/>
                <a:cs typeface="Akhbar MT" pitchFamily="2" charset="-78"/>
              </a:rPr>
              <a:t>بطول </a:t>
            </a:r>
            <a:r>
              <a:rPr lang="ar-SA" sz="2400" b="1" dirty="0" smtClean="0">
                <a:latin typeface="Calibri" pitchFamily="34" charset="0"/>
                <a:ea typeface="Calibri" pitchFamily="34" charset="0"/>
                <a:cs typeface="Akhbar MT" pitchFamily="2" charset="-78"/>
              </a:rPr>
              <a:t>المسافة </a:t>
            </a:r>
            <a:r>
              <a:rPr lang="ar-SA" sz="2400" b="1" dirty="0" smtClean="0">
                <a:latin typeface="Calibri" pitchFamily="34" charset="0"/>
                <a:ea typeface="Calibri" pitchFamily="34" charset="0"/>
                <a:cs typeface="Akhbar MT" pitchFamily="2" charset="-78"/>
              </a:rPr>
              <a:t>وبتزايد </a:t>
            </a:r>
            <a:r>
              <a:rPr lang="ar-SA" sz="2400" b="1" dirty="0" smtClean="0">
                <a:latin typeface="Calibri" pitchFamily="34" charset="0"/>
                <a:ea typeface="Calibri" pitchFamily="34" charset="0"/>
                <a:cs typeface="Akhbar MT" pitchFamily="2" charset="-78"/>
              </a:rPr>
              <a:t>كمية السلع </a:t>
            </a:r>
            <a:r>
              <a:rPr lang="ar-SA" sz="2400" b="1" dirty="0" err="1" smtClean="0">
                <a:latin typeface="Calibri" pitchFamily="34" charset="0"/>
                <a:ea typeface="Calibri" pitchFamily="34" charset="0"/>
                <a:cs typeface="Akhbar MT" pitchFamily="2" charset="-78"/>
              </a:rPr>
              <a:t>المنقولة .</a:t>
            </a:r>
            <a:r>
              <a:rPr lang="ar-SA" sz="2400" b="1" dirty="0" smtClean="0">
                <a:latin typeface="Calibri" pitchFamily="34" charset="0"/>
                <a:ea typeface="Calibri" pitchFamily="34" charset="0"/>
                <a:cs typeface="Akhbar MT" pitchFamily="2" charset="-78"/>
              </a:rPr>
              <a:t> </a:t>
            </a:r>
            <a:endParaRPr lang="ar-SA" sz="2400" b="1" dirty="0" smtClean="0">
              <a:latin typeface="Arial" pitchFamily="34" charset="0"/>
              <a:cs typeface="Akhbar MT" pitchFamily="2" charset="-78"/>
            </a:endParaRPr>
          </a:p>
        </p:txBody>
      </p:sp>
    </p:spTree>
  </p:cSld>
  <p:clrMapOvr>
    <a:masterClrMapping/>
  </p:clrMapOvr>
  <p:transition>
    <p:wedg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51520" y="620688"/>
            <a:ext cx="8568952" cy="534269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Char char="•"/>
              <a:tabLst/>
            </a:pP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b="1" i="0" u="none" strike="noStrike" cap="none" normalizeH="0" baseline="0" dirty="0" smtClean="0">
                <a:ln>
                  <a:noFill/>
                </a:ln>
                <a:effectLst/>
                <a:latin typeface="Calibri" pitchFamily="34" charset="0"/>
                <a:ea typeface="Calibri" pitchFamily="34" charset="0"/>
                <a:cs typeface="Arial" pitchFamily="34" charset="0"/>
              </a:rPr>
              <a:t>     </a:t>
            </a:r>
            <a:r>
              <a:rPr kumimoji="0" lang="ar-SA" sz="2000" b="1" i="0" u="none" strike="noStrike" cap="none" normalizeH="0" baseline="0" dirty="0" err="1" smtClean="0">
                <a:ln>
                  <a:noFill/>
                </a:ln>
                <a:effectLst/>
                <a:latin typeface="Calibri" pitchFamily="34" charset="0"/>
                <a:ea typeface="Calibri" pitchFamily="34" charset="0"/>
                <a:cs typeface="Arial" pitchFamily="34" charset="0"/>
              </a:rPr>
              <a:t>ومايعنينا</a:t>
            </a:r>
            <a:r>
              <a:rPr kumimoji="0" lang="ar-SA" sz="2000" b="1" i="0" u="none" strike="noStrike" cap="none" normalizeH="0" baseline="0" dirty="0" smtClean="0">
                <a:ln>
                  <a:noFill/>
                </a:ln>
                <a:effectLst/>
                <a:latin typeface="Calibri" pitchFamily="34" charset="0"/>
                <a:ea typeface="Calibri" pitchFamily="34" charset="0"/>
                <a:cs typeface="Arial" pitchFamily="34" charset="0"/>
              </a:rPr>
              <a:t> </a:t>
            </a:r>
            <a:r>
              <a:rPr kumimoji="0" lang="ar-SA" sz="2000" b="1" i="0" u="none" strike="noStrike" cap="none" normalizeH="0" baseline="0" dirty="0" smtClean="0">
                <a:ln>
                  <a:noFill/>
                </a:ln>
                <a:effectLst/>
                <a:latin typeface="Calibri" pitchFamily="34" charset="0"/>
                <a:ea typeface="Calibri" pitchFamily="34" charset="0"/>
                <a:cs typeface="Arial" pitchFamily="34" charset="0"/>
              </a:rPr>
              <a:t>في </a:t>
            </a:r>
            <a:r>
              <a:rPr kumimoji="0" lang="ar-SA" sz="2000" b="1" i="0" u="none" strike="noStrike" cap="none" normalizeH="0" baseline="0" dirty="0" smtClean="0">
                <a:ln>
                  <a:noFill/>
                </a:ln>
                <a:effectLst/>
                <a:latin typeface="Calibri" pitchFamily="34" charset="0"/>
                <a:ea typeface="Calibri" pitchFamily="34" charset="0"/>
                <a:cs typeface="Arial" pitchFamily="34" charset="0"/>
              </a:rPr>
              <a:t>جغرافية </a:t>
            </a:r>
            <a:r>
              <a:rPr kumimoji="0" lang="ar-SA" sz="2000" b="1" i="0" u="none" strike="noStrike" cap="none" normalizeH="0" baseline="0" dirty="0" smtClean="0">
                <a:ln>
                  <a:noFill/>
                </a:ln>
                <a:effectLst/>
                <a:latin typeface="Calibri" pitchFamily="34" charset="0"/>
                <a:ea typeface="Calibri" pitchFamily="34" charset="0"/>
                <a:cs typeface="Arial" pitchFamily="34" charset="0"/>
              </a:rPr>
              <a:t>النقل هو العنصر الاول الذي اشار اليه الفريد فيبر وهو التكلفه النسبية لعامل </a:t>
            </a:r>
            <a:r>
              <a:rPr kumimoji="0" lang="ar-SA" sz="2000" b="1" i="0" u="none" strike="noStrike" cap="none" normalizeH="0" baseline="0" dirty="0" err="1" smtClean="0">
                <a:ln>
                  <a:noFill/>
                </a:ln>
                <a:effectLst/>
                <a:latin typeface="Calibri" pitchFamily="34" charset="0"/>
                <a:ea typeface="Calibri" pitchFamily="34" charset="0"/>
                <a:cs typeface="Arial" pitchFamily="34" charset="0"/>
              </a:rPr>
              <a:t>النقل </a:t>
            </a:r>
            <a:r>
              <a:rPr kumimoji="0" lang="ar-SA" sz="2000" b="1" i="0" u="none" strike="noStrike" cap="none" normalizeH="0" baseline="0" dirty="0" smtClean="0">
                <a:ln>
                  <a:noFill/>
                </a:ln>
                <a:effectLst/>
                <a:latin typeface="Calibri" pitchFamily="34" charset="0"/>
                <a:ea typeface="Calibri" pitchFamily="34" charset="0"/>
                <a:cs typeface="Arial" pitchFamily="34" charset="0"/>
              </a:rPr>
              <a:t>, ولتحديد دور هذا العنصر يرى فيبر ان </a:t>
            </a:r>
            <a:r>
              <a:rPr kumimoji="0" lang="ar-SA" sz="2000" b="1" i="0" u="none" strike="noStrike" cap="none" normalizeH="0" baseline="0" dirty="0" smtClean="0">
                <a:ln>
                  <a:noFill/>
                </a:ln>
                <a:effectLst/>
                <a:latin typeface="Calibri" pitchFamily="34" charset="0"/>
                <a:ea typeface="Calibri" pitchFamily="34" charset="0"/>
                <a:cs typeface="Arial" pitchFamily="34" charset="0"/>
              </a:rPr>
              <a:t>تكلفته </a:t>
            </a:r>
            <a:r>
              <a:rPr kumimoji="0" lang="ar-SA" sz="2000" b="1" i="0" u="none" strike="noStrike" cap="none" normalizeH="0" baseline="0" dirty="0" smtClean="0">
                <a:ln>
                  <a:noFill/>
                </a:ln>
                <a:effectLst/>
                <a:latin typeface="Calibri" pitchFamily="34" charset="0"/>
                <a:ea typeface="Calibri" pitchFamily="34" charset="0"/>
                <a:cs typeface="Arial" pitchFamily="34" charset="0"/>
              </a:rPr>
              <a:t>تتحدد بطرق متباينة نوضحها الامثلة </a:t>
            </a:r>
            <a:r>
              <a:rPr kumimoji="0" lang="ar-SA" sz="2000" b="1" i="0" u="none" strike="noStrike" cap="none" normalizeH="0" baseline="0" dirty="0" err="1" smtClean="0">
                <a:ln>
                  <a:noFill/>
                </a:ln>
                <a:effectLst/>
                <a:latin typeface="Calibri" pitchFamily="34" charset="0"/>
                <a:ea typeface="Calibri" pitchFamily="34" charset="0"/>
                <a:cs typeface="Arial" pitchFamily="34" charset="0"/>
              </a:rPr>
              <a:t>التالية :</a:t>
            </a:r>
            <a:r>
              <a:rPr kumimoji="0" lang="ar-SA" sz="2000" b="1" i="0" u="none" strike="noStrike" cap="none" normalizeH="0" baseline="0" dirty="0" smtClean="0">
                <a:ln>
                  <a:noFill/>
                </a:ln>
                <a:effectLst/>
                <a:latin typeface="Calibri" pitchFamily="34" charset="0"/>
                <a:ea typeface="Calibri" pitchFamily="34" charset="0"/>
                <a:cs typeface="Arial" pitchFamily="34" charset="0"/>
              </a:rPr>
              <a:t> </a:t>
            </a:r>
          </a:p>
          <a:p>
            <a:pPr marL="0" marR="0" lvl="0" indent="0" algn="r" defTabSz="914400" rtl="1" eaLnBrk="0" fontAlgn="base" latinLnBrk="0" hangingPunct="0">
              <a:lnSpc>
                <a:spcPct val="100000"/>
              </a:lnSpc>
              <a:spcBef>
                <a:spcPct val="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rgbClr val="C00000"/>
                </a:solidFill>
                <a:effectLst/>
                <a:latin typeface="Calibri" pitchFamily="34" charset="0"/>
                <a:ea typeface="Calibri" pitchFamily="34" charset="0"/>
                <a:cs typeface="Arial" pitchFamily="34" charset="0"/>
              </a:rPr>
              <a:t>المثال </a:t>
            </a:r>
            <a:r>
              <a:rPr kumimoji="0" lang="ar-SA" sz="2000" b="1" i="0" u="none" strike="noStrike" cap="none" normalizeH="0" baseline="0" dirty="0" err="1" smtClean="0">
                <a:ln>
                  <a:noFill/>
                </a:ln>
                <a:solidFill>
                  <a:srgbClr val="C00000"/>
                </a:solidFill>
                <a:effectLst/>
                <a:latin typeface="Calibri" pitchFamily="34" charset="0"/>
                <a:ea typeface="Calibri" pitchFamily="34" charset="0"/>
                <a:cs typeface="Arial" pitchFamily="34" charset="0"/>
              </a:rPr>
              <a:t>الاول </a:t>
            </a:r>
            <a:r>
              <a:rPr kumimoji="0" lang="ar-SA" sz="2000" b="1" i="0" u="none" strike="noStrike" cap="none" normalizeH="0" baseline="0" dirty="0" smtClean="0">
                <a:ln>
                  <a:noFill/>
                </a:ln>
                <a:solidFill>
                  <a:srgbClr val="C00000"/>
                </a:solidFill>
                <a:effectLst/>
                <a:latin typeface="Calibri" pitchFamily="34" charset="0"/>
                <a:ea typeface="Calibri" pitchFamily="34" charset="0"/>
                <a:cs typeface="Arial" pitchFamily="34" charset="0"/>
              </a:rPr>
              <a:t>: </a:t>
            </a:r>
            <a:r>
              <a:rPr kumimoji="0" lang="ar-SA" sz="2000" b="1" i="0" u="none" strike="noStrike" cap="none" normalizeH="0" baseline="0" dirty="0" smtClean="0">
                <a:ln>
                  <a:noFill/>
                </a:ln>
                <a:effectLst/>
                <a:latin typeface="Calibri" pitchFamily="34" charset="0"/>
                <a:ea typeface="Calibri" pitchFamily="34" charset="0"/>
                <a:cs typeface="Arial" pitchFamily="34" charset="0"/>
              </a:rPr>
              <a:t>يتعلق بوجود مادة الخام </a:t>
            </a:r>
            <a:r>
              <a:rPr kumimoji="0" lang="en-US" sz="2000" b="1" i="0" u="none" strike="noStrike" cap="none" normalizeH="0" baseline="0" dirty="0" smtClean="0">
                <a:ln>
                  <a:noFill/>
                </a:ln>
                <a:effectLst/>
                <a:latin typeface="Calibri" pitchFamily="34" charset="0"/>
                <a:ea typeface="Calibri" pitchFamily="34" charset="0"/>
                <a:cs typeface="Arial" pitchFamily="34" charset="0"/>
              </a:rPr>
              <a:t>R </a:t>
            </a:r>
            <a:r>
              <a:rPr kumimoji="0" lang="ar-SA" sz="2000" b="1" i="0" u="none" strike="noStrike" cap="none" normalizeH="0" baseline="0" dirty="0" smtClean="0">
                <a:ln>
                  <a:noFill/>
                </a:ln>
                <a:effectLst/>
                <a:latin typeface="Calibri" pitchFamily="34" charset="0"/>
                <a:ea typeface="Calibri" pitchFamily="34" charset="0"/>
                <a:cs typeface="Arial" pitchFamily="34" charset="0"/>
              </a:rPr>
              <a:t> تستغل في الصناعة وسوق واحدة</a:t>
            </a:r>
            <a:r>
              <a:rPr kumimoji="0" lang="en-US" sz="2000" b="1" i="0" u="none" strike="noStrike" cap="none" normalizeH="0" baseline="0" dirty="0" smtClean="0">
                <a:ln>
                  <a:noFill/>
                </a:ln>
                <a:effectLst/>
                <a:latin typeface="Calibri" pitchFamily="34" charset="0"/>
                <a:ea typeface="Calibri" pitchFamily="34" charset="0"/>
                <a:cs typeface="Arial" pitchFamily="34" charset="0"/>
              </a:rPr>
              <a:t> M </a:t>
            </a:r>
            <a:r>
              <a:rPr kumimoji="0" lang="ar-SA" sz="2000" b="1" i="0" u="none" strike="noStrike" cap="none" normalizeH="0" baseline="0" dirty="0" smtClean="0">
                <a:ln>
                  <a:noFill/>
                </a:ln>
                <a:effectLst/>
                <a:latin typeface="Calibri" pitchFamily="34" charset="0"/>
                <a:ea typeface="Calibri" pitchFamily="34" charset="0"/>
                <a:cs typeface="Arial" pitchFamily="34" charset="0"/>
              </a:rPr>
              <a:t>يسوق فيها الانتاج </a:t>
            </a:r>
            <a:r>
              <a:rPr kumimoji="0" lang="ar-SA" sz="2000" b="1" i="0" u="none" strike="noStrike" cap="none" normalizeH="0" baseline="0" dirty="0" err="1" smtClean="0">
                <a:ln>
                  <a:noFill/>
                </a:ln>
                <a:effectLst/>
                <a:latin typeface="Calibri" pitchFamily="34" charset="0"/>
                <a:ea typeface="Calibri" pitchFamily="34" charset="0"/>
                <a:cs typeface="Arial" pitchFamily="34" charset="0"/>
              </a:rPr>
              <a:t>الصناعي .</a:t>
            </a:r>
            <a:r>
              <a:rPr kumimoji="0" lang="ar-SA" sz="2000" b="1" i="0" u="none" strike="noStrike" cap="none" normalizeH="0" baseline="0" dirty="0" smtClean="0">
                <a:ln>
                  <a:noFill/>
                </a:ln>
                <a:effectLst/>
                <a:latin typeface="Calibri" pitchFamily="34" charset="0"/>
                <a:ea typeface="Calibri" pitchFamily="34" charset="0"/>
                <a:cs typeface="Arial" pitchFamily="34" charset="0"/>
              </a:rPr>
              <a:t> </a:t>
            </a:r>
          </a:p>
          <a:p>
            <a:pPr marL="0" marR="0" lvl="0" indent="0" algn="r" defTabSz="914400" rtl="1"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rgbClr val="C00000"/>
                </a:solidFill>
                <a:effectLst/>
                <a:latin typeface="Calibri" pitchFamily="34" charset="0"/>
                <a:ea typeface="Calibri" pitchFamily="34" charset="0"/>
                <a:cs typeface="Arial" pitchFamily="34" charset="0"/>
              </a:rPr>
              <a:t>تتوطن المنشئة الصناعية في هذه الحالة عند احد ثلاثة مواقع </a:t>
            </a:r>
            <a:r>
              <a:rPr kumimoji="0" lang="ar-SA" sz="2000" b="1" i="0" u="none" strike="noStrike" cap="none" normalizeH="0" baseline="0" dirty="0" err="1" smtClean="0">
                <a:ln>
                  <a:noFill/>
                </a:ln>
                <a:solidFill>
                  <a:srgbClr val="C00000"/>
                </a:solidFill>
                <a:effectLst/>
                <a:latin typeface="Calibri" pitchFamily="34" charset="0"/>
                <a:ea typeface="Calibri" pitchFamily="34" charset="0"/>
                <a:cs typeface="Arial" pitchFamily="34" charset="0"/>
              </a:rPr>
              <a:t>هي :</a:t>
            </a:r>
            <a:r>
              <a:rPr kumimoji="0" lang="ar-SA" sz="2000" b="1" i="0" u="none" strike="noStrike" cap="none" normalizeH="0" baseline="0" dirty="0" smtClean="0">
                <a:ln>
                  <a:noFill/>
                </a:ln>
                <a:solidFill>
                  <a:srgbClr val="C00000"/>
                </a:solidFill>
                <a:effectLst/>
                <a:latin typeface="Calibri" pitchFamily="34" charset="0"/>
                <a:ea typeface="Calibri" pitchFamily="34" charset="0"/>
                <a:cs typeface="Arial" pitchFamily="34" charset="0"/>
              </a:rPr>
              <a:t> </a:t>
            </a:r>
            <a:endParaRPr kumimoji="0" lang="ar-SA" sz="2000" b="1" i="0" u="none" strike="noStrike" cap="none" normalizeH="0" baseline="0" dirty="0" smtClean="0">
              <a:ln>
                <a:noFill/>
              </a:ln>
              <a:effectLst/>
              <a:latin typeface="Calibri" pitchFamily="34" charset="0"/>
              <a:ea typeface="Calibri"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smtClean="0">
              <a:ln>
                <a:noFill/>
              </a:ln>
              <a:effectLst/>
              <a:latin typeface="Arial" pitchFamily="34" charset="0"/>
              <a:cs typeface="Arial" pitchFamily="34" charset="0"/>
            </a:endParaRPr>
          </a:p>
          <a:p>
            <a:pPr marL="342900" marR="0" lvl="0" indent="-342900" algn="r" defTabSz="914400" rtl="1" eaLnBrk="0" fontAlgn="base" latinLnBrk="0" hangingPunct="0">
              <a:lnSpc>
                <a:spcPct val="100000"/>
              </a:lnSpc>
              <a:spcBef>
                <a:spcPct val="0"/>
              </a:spcBef>
              <a:spcAft>
                <a:spcPct val="0"/>
              </a:spcAft>
              <a:buClrTx/>
              <a:buSzTx/>
              <a:buFont typeface="+mj-lt"/>
              <a:buAutoNum type="arabicPeriod"/>
              <a:tabLst/>
            </a:pPr>
            <a:r>
              <a:rPr kumimoji="0" lang="ar-SA" sz="2000" b="1" i="0" u="none" strike="noStrike" cap="none" normalizeH="0" baseline="0" dirty="0" smtClean="0">
                <a:ln>
                  <a:noFill/>
                </a:ln>
                <a:effectLst/>
                <a:latin typeface="Calibri" pitchFamily="34" charset="0"/>
                <a:ea typeface="Calibri" pitchFamily="34" charset="0"/>
                <a:cs typeface="Arial" pitchFamily="34" charset="0"/>
              </a:rPr>
              <a:t>تتوطن </a:t>
            </a:r>
            <a:r>
              <a:rPr kumimoji="0" lang="ar-SA" sz="2000" b="1" i="0" u="none" strike="noStrike" cap="none" normalizeH="0" baseline="0" dirty="0" smtClean="0">
                <a:ln>
                  <a:noFill/>
                </a:ln>
                <a:effectLst/>
                <a:latin typeface="Calibri" pitchFamily="34" charset="0"/>
                <a:ea typeface="Calibri" pitchFamily="34" charset="0"/>
                <a:cs typeface="Arial" pitchFamily="34" charset="0"/>
              </a:rPr>
              <a:t>المنشأة الصناعية </a:t>
            </a:r>
            <a:r>
              <a:rPr kumimoji="0" lang="ar-SA" sz="2000" b="1" i="0" u="none" strike="noStrike" cap="none" normalizeH="0" baseline="0" dirty="0" smtClean="0">
                <a:ln>
                  <a:noFill/>
                </a:ln>
                <a:effectLst/>
                <a:latin typeface="Calibri" pitchFamily="34" charset="0"/>
                <a:ea typeface="Calibri" pitchFamily="34" charset="0"/>
                <a:cs typeface="Arial" pitchFamily="34" charset="0"/>
              </a:rPr>
              <a:t>في السوق اذا كانت المادة الخام ذات توزيع جغرافي </a:t>
            </a:r>
            <a:r>
              <a:rPr kumimoji="0" lang="ar-SA" sz="2000" b="1" i="0" u="none" strike="noStrike" cap="none" normalizeH="0" baseline="0" dirty="0" err="1" smtClean="0">
                <a:ln>
                  <a:noFill/>
                </a:ln>
                <a:solidFill>
                  <a:srgbClr val="FF0000"/>
                </a:solidFill>
                <a:effectLst/>
                <a:latin typeface="Calibri" pitchFamily="34" charset="0"/>
                <a:ea typeface="Calibri" pitchFamily="34" charset="0"/>
                <a:cs typeface="Arial" pitchFamily="34" charset="0"/>
              </a:rPr>
              <a:t>واسع</a:t>
            </a:r>
            <a:r>
              <a:rPr kumimoji="0" lang="ar-SA" sz="2000" b="1" i="0" u="none" strike="noStrike" cap="none" normalizeH="0" baseline="0" dirty="0" err="1" smtClean="0">
                <a:ln>
                  <a:noFill/>
                </a:ln>
                <a:effectLst/>
                <a:latin typeface="Calibri" pitchFamily="34" charset="0"/>
                <a:ea typeface="Calibri" pitchFamily="34" charset="0"/>
                <a:cs typeface="Arial" pitchFamily="34" charset="0"/>
              </a:rPr>
              <a:t> </a:t>
            </a:r>
            <a:r>
              <a:rPr kumimoji="0" lang="ar-SA" sz="2000" b="1" i="0" u="none" strike="noStrike" cap="none" normalizeH="0" baseline="0" dirty="0" smtClean="0">
                <a:ln>
                  <a:noFill/>
                </a:ln>
                <a:effectLst/>
                <a:latin typeface="Calibri" pitchFamily="34" charset="0"/>
                <a:ea typeface="Calibri" pitchFamily="34" charset="0"/>
                <a:cs typeface="Arial" pitchFamily="34" charset="0"/>
              </a:rPr>
              <a:t>, اذا ستقتصر تكلفة الانتاج في هذه الحالة على تكلفة المادة الخام فقط </a:t>
            </a:r>
          </a:p>
          <a:p>
            <a:pPr marL="342900" marR="0" lvl="0" indent="-342900" algn="r" defTabSz="914400" rtl="1" eaLnBrk="0" fontAlgn="base" latinLnBrk="0" hangingPunct="0">
              <a:lnSpc>
                <a:spcPct val="100000"/>
              </a:lnSpc>
              <a:spcBef>
                <a:spcPct val="0"/>
              </a:spcBef>
              <a:spcAft>
                <a:spcPct val="0"/>
              </a:spcAft>
              <a:buClrTx/>
              <a:buSzTx/>
              <a:buFont typeface="+mj-lt"/>
              <a:buAutoNum type="arabicPeriod"/>
              <a:tabLst/>
            </a:pPr>
            <a:endParaRPr kumimoji="0" lang="en-US" sz="2000" b="1" i="0" u="none" strike="noStrike" cap="none" normalizeH="0" baseline="0" dirty="0" smtClean="0">
              <a:ln>
                <a:noFill/>
              </a:ln>
              <a:effectLst/>
              <a:latin typeface="Arial" pitchFamily="34" charset="0"/>
              <a:cs typeface="Arial" pitchFamily="34" charset="0"/>
            </a:endParaRPr>
          </a:p>
          <a:p>
            <a:pPr marL="342900" lvl="0" indent="-342900" eaLnBrk="0" fontAlgn="base" hangingPunct="0">
              <a:spcBef>
                <a:spcPct val="0"/>
              </a:spcBef>
              <a:spcAft>
                <a:spcPct val="0"/>
              </a:spcAft>
              <a:buFont typeface="+mj-lt"/>
              <a:buAutoNum type="arabicPeriod"/>
            </a:pPr>
            <a:r>
              <a:rPr kumimoji="0" lang="ar-SA" sz="2000" b="1" i="0" u="none" strike="noStrike" cap="none" normalizeH="0" baseline="0" dirty="0" smtClean="0">
                <a:ln>
                  <a:noFill/>
                </a:ln>
                <a:effectLst/>
                <a:latin typeface="Calibri" pitchFamily="34" charset="0"/>
                <a:ea typeface="Calibri" pitchFamily="34" charset="0"/>
                <a:cs typeface="Arial" pitchFamily="34" charset="0"/>
              </a:rPr>
              <a:t>تتوطن </a:t>
            </a:r>
            <a:r>
              <a:rPr lang="ar-SA" sz="2000" b="1" dirty="0" smtClean="0">
                <a:latin typeface="Calibri" pitchFamily="34" charset="0"/>
                <a:ea typeface="Calibri" pitchFamily="34" charset="0"/>
                <a:cs typeface="Arial" pitchFamily="34" charset="0"/>
              </a:rPr>
              <a:t>المنشأة </a:t>
            </a:r>
            <a:r>
              <a:rPr kumimoji="0" lang="ar-SA" sz="2000" b="1" i="0" u="none" strike="noStrike" cap="none" normalizeH="0" baseline="0" dirty="0" smtClean="0">
                <a:ln>
                  <a:noFill/>
                </a:ln>
                <a:effectLst/>
                <a:latin typeface="Calibri" pitchFamily="34" charset="0"/>
                <a:ea typeface="Calibri" pitchFamily="34" charset="0"/>
                <a:cs typeface="Arial" pitchFamily="34" charset="0"/>
              </a:rPr>
              <a:t>الصناعية اما بالقرب من مصدر المادة الخام او بالقرب من السوق اذا كانت المادة الخام ذات توزيع  جغرافي </a:t>
            </a:r>
            <a:r>
              <a:rPr kumimoji="0" lang="ar-SA" sz="2000" b="1" i="0" u="none" strike="noStrike" cap="none" normalizeH="0" baseline="0" dirty="0" smtClean="0">
                <a:ln>
                  <a:noFill/>
                </a:ln>
                <a:solidFill>
                  <a:srgbClr val="FF0000"/>
                </a:solidFill>
                <a:effectLst/>
                <a:latin typeface="Calibri" pitchFamily="34" charset="0"/>
                <a:ea typeface="Calibri" pitchFamily="34" charset="0"/>
                <a:cs typeface="Arial" pitchFamily="34" charset="0"/>
              </a:rPr>
              <a:t>محدود </a:t>
            </a:r>
            <a:r>
              <a:rPr kumimoji="0" lang="ar-SA" sz="2000" b="1" i="0" u="none" strike="noStrike" cap="none" normalizeH="0" baseline="0" dirty="0" smtClean="0">
                <a:ln>
                  <a:noFill/>
                </a:ln>
                <a:effectLst/>
                <a:latin typeface="Calibri" pitchFamily="34" charset="0"/>
                <a:ea typeface="Calibri" pitchFamily="34" charset="0"/>
                <a:cs typeface="Arial" pitchFamily="34" charset="0"/>
              </a:rPr>
              <a:t>ولا تفتقد اي جزء من وزنها عند </a:t>
            </a:r>
            <a:r>
              <a:rPr kumimoji="0" lang="ar-SA" sz="2000" b="1" i="0" u="none" strike="noStrike" cap="none" normalizeH="0" baseline="0" dirty="0" err="1" smtClean="0">
                <a:ln>
                  <a:noFill/>
                </a:ln>
                <a:effectLst/>
                <a:latin typeface="Calibri" pitchFamily="34" charset="0"/>
                <a:ea typeface="Calibri" pitchFamily="34" charset="0"/>
                <a:cs typeface="Arial" pitchFamily="34" charset="0"/>
              </a:rPr>
              <a:t>تصنيعها .</a:t>
            </a:r>
            <a:r>
              <a:rPr kumimoji="0" lang="ar-SA" sz="2000" b="1" i="0" u="none" strike="noStrike" cap="none" normalizeH="0" baseline="0" dirty="0" smtClean="0">
                <a:ln>
                  <a:noFill/>
                </a:ln>
                <a:effectLst/>
                <a:latin typeface="Calibri" pitchFamily="34" charset="0"/>
                <a:ea typeface="Calibri" pitchFamily="34" charset="0"/>
                <a:cs typeface="Arial" pitchFamily="34" charset="0"/>
              </a:rPr>
              <a:t> </a:t>
            </a:r>
          </a:p>
          <a:p>
            <a:pPr marL="342900" marR="0" lvl="0" indent="-342900" algn="r" defTabSz="914400" rtl="1" eaLnBrk="0" fontAlgn="base" latinLnBrk="0" hangingPunct="0">
              <a:lnSpc>
                <a:spcPct val="100000"/>
              </a:lnSpc>
              <a:spcBef>
                <a:spcPct val="0"/>
              </a:spcBef>
              <a:spcAft>
                <a:spcPct val="0"/>
              </a:spcAft>
              <a:buClrTx/>
              <a:buSzTx/>
              <a:buFont typeface="+mj-lt"/>
              <a:buAutoNum type="arabicPeriod"/>
              <a:tabLst/>
            </a:pPr>
            <a:endParaRPr kumimoji="0" lang="en-US" sz="2000" b="1" i="0" u="none" strike="noStrike" cap="none" normalizeH="0" baseline="0" dirty="0" smtClean="0">
              <a:ln>
                <a:noFill/>
              </a:ln>
              <a:effectLst/>
              <a:latin typeface="Arial" pitchFamily="34" charset="0"/>
              <a:cs typeface="Arial" pitchFamily="34" charset="0"/>
            </a:endParaRPr>
          </a:p>
          <a:p>
            <a:pPr marL="342900" lvl="0" indent="-342900" eaLnBrk="0" fontAlgn="base" hangingPunct="0">
              <a:spcBef>
                <a:spcPct val="0"/>
              </a:spcBef>
              <a:spcAft>
                <a:spcPct val="0"/>
              </a:spcAft>
              <a:buFont typeface="+mj-lt"/>
              <a:buAutoNum type="arabicPeriod"/>
            </a:pPr>
            <a:r>
              <a:rPr kumimoji="0" lang="ar-SA" sz="2000" b="1" i="0" u="none" strike="noStrike" cap="none" normalizeH="0" baseline="0" dirty="0" smtClean="0">
                <a:ln>
                  <a:noFill/>
                </a:ln>
                <a:effectLst/>
                <a:latin typeface="Calibri" pitchFamily="34" charset="0"/>
                <a:ea typeface="Calibri" pitchFamily="34" charset="0"/>
                <a:cs typeface="Arial" pitchFamily="34" charset="0"/>
              </a:rPr>
              <a:t>تتوطن </a:t>
            </a:r>
            <a:r>
              <a:rPr lang="ar-SA" sz="2000" b="1" dirty="0" smtClean="0">
                <a:latin typeface="Calibri" pitchFamily="34" charset="0"/>
                <a:ea typeface="Calibri" pitchFamily="34" charset="0"/>
                <a:cs typeface="Arial" pitchFamily="34" charset="0"/>
              </a:rPr>
              <a:t>المنشأة الصناعية </a:t>
            </a:r>
            <a:r>
              <a:rPr kumimoji="0" lang="ar-SA" sz="2000" b="1" i="0" u="none" strike="noStrike" cap="none" normalizeH="0" baseline="0" dirty="0" smtClean="0">
                <a:ln>
                  <a:noFill/>
                </a:ln>
                <a:effectLst/>
                <a:latin typeface="Calibri" pitchFamily="34" charset="0"/>
                <a:ea typeface="Calibri" pitchFamily="34" charset="0"/>
                <a:cs typeface="Arial" pitchFamily="34" charset="0"/>
              </a:rPr>
              <a:t>بالقرب من موقع المادة الخام اذا كانت الاخيرة تتركز في مكان محدد وتفقد جزءا من وزنها عند </a:t>
            </a:r>
            <a:r>
              <a:rPr kumimoji="0" lang="ar-SA" sz="2000" b="1" i="0" u="none" strike="noStrike" cap="none" normalizeH="0" baseline="0" dirty="0" err="1" smtClean="0">
                <a:ln>
                  <a:noFill/>
                </a:ln>
                <a:effectLst/>
                <a:latin typeface="Calibri" pitchFamily="34" charset="0"/>
                <a:ea typeface="Calibri" pitchFamily="34" charset="0"/>
                <a:cs typeface="Arial" pitchFamily="34" charset="0"/>
              </a:rPr>
              <a:t>تصنعها .</a:t>
            </a:r>
            <a:endParaRPr kumimoji="0" lang="ar-SA" sz="2000" b="1" i="0" u="none" strike="noStrike" cap="none" normalizeH="0" baseline="0" dirty="0" smtClean="0">
              <a:ln>
                <a:noFill/>
              </a:ln>
              <a:effectLst/>
              <a:latin typeface="Arial" pitchFamily="34" charset="0"/>
              <a:cs typeface="Arial" pitchFamily="34" charset="0"/>
            </a:endParaRPr>
          </a:p>
        </p:txBody>
      </p:sp>
    </p:spTree>
  </p:cSld>
  <p:clrMapOvr>
    <a:masterClrMapping/>
  </p:clrMapOvr>
  <p:transition>
    <p:wedg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7" name="Rectangle 1"/>
          <p:cNvSpPr>
            <a:spLocks noChangeArrowheads="1"/>
          </p:cNvSpPr>
          <p:nvPr/>
        </p:nvSpPr>
        <p:spPr bwMode="auto">
          <a:xfrm>
            <a:off x="467544" y="1041990"/>
            <a:ext cx="8099376"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C00000"/>
                </a:solidFill>
                <a:effectLst/>
                <a:latin typeface="Calibri" pitchFamily="34" charset="0"/>
                <a:ea typeface="Calibri" pitchFamily="34" charset="0"/>
                <a:cs typeface="Arial" pitchFamily="34" charset="0"/>
              </a:rPr>
              <a:t>المثال </a:t>
            </a:r>
            <a:r>
              <a:rPr kumimoji="0" lang="ar-SA" sz="2800" b="1" i="0" u="none" strike="noStrike" cap="none" normalizeH="0" baseline="0" dirty="0" err="1" smtClean="0">
                <a:ln>
                  <a:noFill/>
                </a:ln>
                <a:solidFill>
                  <a:srgbClr val="C00000"/>
                </a:solidFill>
                <a:effectLst/>
                <a:latin typeface="Calibri" pitchFamily="34" charset="0"/>
                <a:ea typeface="Calibri" pitchFamily="34" charset="0"/>
                <a:cs typeface="Arial" pitchFamily="34" charset="0"/>
              </a:rPr>
              <a:t>الثاني :</a:t>
            </a:r>
            <a:endParaRPr kumimoji="0" lang="ar-SA" sz="2800" b="1" i="0" u="none" strike="noStrike" cap="none" normalizeH="0" baseline="0" dirty="0" smtClean="0">
              <a:ln>
                <a:noFill/>
              </a:ln>
              <a:solidFill>
                <a:srgbClr val="C00000"/>
              </a:solidFill>
              <a:effectLst/>
              <a:latin typeface="Calibri" pitchFamily="34" charset="0"/>
              <a:ea typeface="Calibri"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lang="ar-SA" sz="2800" b="1" dirty="0" smtClean="0">
              <a:solidFill>
                <a:srgbClr val="C00000"/>
              </a:solidFill>
              <a:latin typeface="Calibri" pitchFamily="34" charset="0"/>
              <a:ea typeface="Calibri"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C00000"/>
                </a:solidFill>
                <a:effectLst/>
                <a:latin typeface="Calibri" pitchFamily="34" charset="0"/>
                <a:ea typeface="Calibri" pitchFamily="34" charset="0"/>
                <a:cs typeface="Arial" pitchFamily="34" charset="0"/>
              </a:rPr>
              <a:t> </a:t>
            </a:r>
            <a:r>
              <a:rPr kumimoji="0" lang="ar-SA" sz="2400" b="1" i="0" u="none" strike="noStrike" cap="none" normalizeH="0" baseline="0" dirty="0" smtClean="0">
                <a:ln>
                  <a:noFill/>
                </a:ln>
                <a:effectLst/>
                <a:latin typeface="Calibri" pitchFamily="34" charset="0"/>
                <a:ea typeface="Calibri" pitchFamily="34" charset="0"/>
                <a:cs typeface="Arial" pitchFamily="34" charset="0"/>
              </a:rPr>
              <a:t>يتعلق بوجود مادتين للخام الصناعي </a:t>
            </a:r>
            <a:r>
              <a:rPr kumimoji="0" lang="en-US" sz="2400" b="1" i="0" u="none" strike="noStrike" cap="none" normalizeH="0" baseline="0" dirty="0" smtClean="0">
                <a:ln>
                  <a:noFill/>
                </a:ln>
                <a:effectLst/>
                <a:latin typeface="Calibri" pitchFamily="34" charset="0"/>
                <a:ea typeface="Calibri" pitchFamily="34" charset="0"/>
                <a:cs typeface="Arial" pitchFamily="34" charset="0"/>
              </a:rPr>
              <a:t>R2 , R1 </a:t>
            </a:r>
            <a:r>
              <a:rPr kumimoji="0" lang="ar-SA" sz="2400" b="1" i="0" u="none" strike="noStrike" cap="none" normalizeH="0" baseline="0" dirty="0" smtClean="0">
                <a:ln>
                  <a:noFill/>
                </a:ln>
                <a:effectLst/>
                <a:latin typeface="Calibri" pitchFamily="34" charset="0"/>
                <a:ea typeface="Calibri" pitchFamily="34" charset="0"/>
                <a:cs typeface="Arial" pitchFamily="34" charset="0"/>
              </a:rPr>
              <a:t> وسوق واحدة </a:t>
            </a:r>
            <a:r>
              <a:rPr kumimoji="0" lang="en-US" sz="2400" b="1" i="0" u="none" strike="noStrike" cap="none" normalizeH="0" baseline="0" dirty="0" smtClean="0">
                <a:ln>
                  <a:noFill/>
                </a:ln>
                <a:effectLst/>
                <a:latin typeface="Calibri" pitchFamily="34" charset="0"/>
                <a:ea typeface="Calibri" pitchFamily="34" charset="0"/>
                <a:cs typeface="Arial" pitchFamily="34" charset="0"/>
              </a:rPr>
              <a:t>M </a:t>
            </a:r>
            <a:r>
              <a:rPr kumimoji="0" lang="ar-SA" sz="2400" b="1" i="0" u="none" strike="noStrike" cap="none" normalizeH="0" baseline="0" dirty="0" smtClean="0">
                <a:ln>
                  <a:noFill/>
                </a:ln>
                <a:effectLst/>
                <a:latin typeface="Calibri" pitchFamily="34" charset="0"/>
                <a:ea typeface="Calibri" pitchFamily="34" charset="0"/>
                <a:cs typeface="Arial" pitchFamily="34" charset="0"/>
              </a:rPr>
              <a:t> يسوق فيها الانتاج </a:t>
            </a:r>
            <a:r>
              <a:rPr kumimoji="0" lang="ar-SA" sz="2400" b="1" i="0" u="none" strike="noStrike" cap="none" normalizeH="0" baseline="0" dirty="0" err="1" smtClean="0">
                <a:ln>
                  <a:noFill/>
                </a:ln>
                <a:effectLst/>
                <a:latin typeface="Calibri" pitchFamily="34" charset="0"/>
                <a:ea typeface="Calibri" pitchFamily="34" charset="0"/>
                <a:cs typeface="Arial" pitchFamily="34" charset="0"/>
              </a:rPr>
              <a:t>الصناعي .</a:t>
            </a:r>
            <a:endParaRPr kumimoji="0" lang="ar-SA" sz="2400" b="1" i="0" u="none" strike="noStrike" cap="none" normalizeH="0" baseline="0" dirty="0" smtClean="0">
              <a:ln>
                <a:noFill/>
              </a:ln>
              <a:effectLst/>
              <a:latin typeface="Calibri" pitchFamily="34" charset="0"/>
              <a:ea typeface="Calibri"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effectLst/>
                <a:latin typeface="Calibri" pitchFamily="34" charset="0"/>
                <a:ea typeface="Calibri" pitchFamily="34" charset="0"/>
                <a:cs typeface="Arial" pitchFamily="34" charset="0"/>
              </a:rPr>
              <a:t> </a:t>
            </a:r>
            <a:endParaRPr kumimoji="0" lang="en-US" sz="1100" b="1" i="0" u="none" strike="noStrike" cap="none" normalizeH="0" baseline="0" dirty="0" smtClean="0">
              <a:ln>
                <a:noFill/>
              </a:ln>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C00000"/>
                </a:solidFill>
                <a:effectLst/>
                <a:latin typeface="Calibri" pitchFamily="34" charset="0"/>
                <a:ea typeface="Calibri" pitchFamily="34" charset="0"/>
                <a:cs typeface="Arial" pitchFamily="34" charset="0"/>
              </a:rPr>
              <a:t>وتتوطن المنشئة الصناعية في هذه الحالة عند احد </a:t>
            </a:r>
            <a:r>
              <a:rPr kumimoji="0" lang="ar-SA" sz="2800" b="1" i="0" u="none" strike="noStrike" cap="none" normalizeH="0" baseline="0" dirty="0" smtClean="0">
                <a:ln>
                  <a:noFill/>
                </a:ln>
                <a:solidFill>
                  <a:srgbClr val="C00000"/>
                </a:solidFill>
                <a:effectLst/>
                <a:latin typeface="Calibri" pitchFamily="34" charset="0"/>
                <a:ea typeface="Calibri" pitchFamily="34" charset="0"/>
                <a:cs typeface="Arial" pitchFamily="34" charset="0"/>
              </a:rPr>
              <a:t>أربع </a:t>
            </a:r>
            <a:r>
              <a:rPr kumimoji="0" lang="ar-SA" sz="2800" b="1" i="0" u="none" strike="noStrike" cap="none" normalizeH="0" baseline="0" dirty="0" smtClean="0">
                <a:ln>
                  <a:noFill/>
                </a:ln>
                <a:solidFill>
                  <a:srgbClr val="C00000"/>
                </a:solidFill>
                <a:effectLst/>
                <a:latin typeface="Calibri" pitchFamily="34" charset="0"/>
                <a:ea typeface="Calibri" pitchFamily="34" charset="0"/>
                <a:cs typeface="Arial" pitchFamily="34" charset="0"/>
              </a:rPr>
              <a:t>مواقع </a:t>
            </a:r>
            <a:r>
              <a:rPr kumimoji="0" lang="ar-SA" sz="2800" b="1" i="0" u="none" strike="noStrike" cap="none" normalizeH="0" baseline="0" dirty="0" err="1" smtClean="0">
                <a:ln>
                  <a:noFill/>
                </a:ln>
                <a:solidFill>
                  <a:srgbClr val="C00000"/>
                </a:solidFill>
                <a:effectLst/>
                <a:latin typeface="Calibri" pitchFamily="34" charset="0"/>
                <a:ea typeface="Calibri" pitchFamily="34" charset="0"/>
                <a:cs typeface="Arial" pitchFamily="34" charset="0"/>
              </a:rPr>
              <a:t>هي :</a:t>
            </a:r>
            <a:r>
              <a:rPr kumimoji="0" lang="ar-SA" sz="2800" b="1" i="0" u="none" strike="noStrike" cap="none" normalizeH="0" baseline="0" dirty="0" smtClean="0">
                <a:ln>
                  <a:noFill/>
                </a:ln>
                <a:solidFill>
                  <a:srgbClr val="C00000"/>
                </a:solidFill>
                <a:effectLst/>
                <a:latin typeface="Calibri" pitchFamily="34" charset="0"/>
                <a:ea typeface="Calibri" pitchFamily="34" charset="0"/>
                <a:cs typeface="Arial" pitchFamily="34" charset="0"/>
              </a:rPr>
              <a:t> </a:t>
            </a:r>
          </a:p>
          <a:p>
            <a:pPr marL="0" marR="0" lvl="0" indent="0" algn="r" defTabSz="914400" rtl="1" eaLnBrk="0" fontAlgn="base" latinLnBrk="0" hangingPunct="0">
              <a:lnSpc>
                <a:spcPct val="100000"/>
              </a:lnSpc>
              <a:spcBef>
                <a:spcPct val="0"/>
              </a:spcBef>
              <a:spcAft>
                <a:spcPct val="0"/>
              </a:spcAft>
              <a:buClrTx/>
              <a:buSzTx/>
              <a:buFontTx/>
              <a:buNone/>
              <a:tabLst/>
            </a:pPr>
            <a:endParaRPr kumimoji="0" lang="en-US" sz="1200" b="1" i="0" u="none" strike="noStrike" cap="none" normalizeH="0" baseline="0" dirty="0" smtClean="0">
              <a:ln>
                <a:noFill/>
              </a:ln>
              <a:solidFill>
                <a:srgbClr val="C00000"/>
              </a:solidFill>
              <a:effectLst/>
              <a:latin typeface="Arial" pitchFamily="34" charset="0"/>
              <a:cs typeface="Arial" pitchFamily="34" charset="0"/>
            </a:endParaRPr>
          </a:p>
          <a:p>
            <a:pPr marL="457200" lvl="0" indent="-457200" eaLnBrk="0" fontAlgn="base" hangingPunct="0">
              <a:spcBef>
                <a:spcPct val="0"/>
              </a:spcBef>
              <a:spcAft>
                <a:spcPct val="0"/>
              </a:spcAft>
            </a:pPr>
            <a:r>
              <a:rPr lang="ar-SA" sz="2400" b="1" dirty="0" smtClean="0">
                <a:solidFill>
                  <a:srgbClr val="C00000"/>
                </a:solidFill>
                <a:latin typeface="Calibri" pitchFamily="34" charset="0"/>
                <a:ea typeface="Calibri" pitchFamily="34" charset="0"/>
                <a:cs typeface="Arial" pitchFamily="34" charset="0"/>
              </a:rPr>
              <a:t>1- </a:t>
            </a:r>
            <a:r>
              <a:rPr lang="ar-SA" sz="2400" b="1" dirty="0" smtClean="0">
                <a:latin typeface="Calibri" pitchFamily="34" charset="0"/>
                <a:ea typeface="Calibri" pitchFamily="34" charset="0"/>
                <a:cs typeface="Arial" pitchFamily="34" charset="0"/>
              </a:rPr>
              <a:t>ت</a:t>
            </a:r>
            <a:r>
              <a:rPr kumimoji="0" lang="ar-SA" sz="2400" b="1" i="0" u="none" strike="noStrike" cap="none" normalizeH="0" baseline="0" dirty="0" smtClean="0">
                <a:ln>
                  <a:noFill/>
                </a:ln>
                <a:effectLst/>
                <a:latin typeface="Calibri" pitchFamily="34" charset="0"/>
                <a:ea typeface="Calibri" pitchFamily="34" charset="0"/>
                <a:cs typeface="Arial" pitchFamily="34" charset="0"/>
              </a:rPr>
              <a:t>توطن </a:t>
            </a:r>
            <a:r>
              <a:rPr lang="ar-SA" sz="2400" b="1" dirty="0" smtClean="0">
                <a:latin typeface="Calibri" pitchFamily="34" charset="0"/>
                <a:ea typeface="Calibri" pitchFamily="34" charset="0"/>
                <a:cs typeface="Arial" pitchFamily="34" charset="0"/>
              </a:rPr>
              <a:t>ا المنشأة الصناعية </a:t>
            </a:r>
            <a:r>
              <a:rPr kumimoji="0" lang="ar-SA" sz="2400" b="1" i="0" u="none" strike="noStrike" cap="none" normalizeH="0" baseline="0" dirty="0" smtClean="0">
                <a:ln>
                  <a:noFill/>
                </a:ln>
                <a:effectLst/>
                <a:latin typeface="Calibri" pitchFamily="34" charset="0"/>
                <a:ea typeface="Calibri" pitchFamily="34" charset="0"/>
                <a:cs typeface="Arial" pitchFamily="34" charset="0"/>
              </a:rPr>
              <a:t>عند السوق اذا كانت المادتين الخام ذات توزيع جغرافي </a:t>
            </a:r>
            <a:r>
              <a:rPr kumimoji="0" lang="ar-SA" sz="2400" b="1" i="0" u="none" strike="noStrike" cap="none" normalizeH="0" baseline="0" dirty="0" err="1" smtClean="0">
                <a:ln>
                  <a:noFill/>
                </a:ln>
                <a:solidFill>
                  <a:srgbClr val="FF0000"/>
                </a:solidFill>
                <a:effectLst/>
                <a:latin typeface="Calibri" pitchFamily="34" charset="0"/>
                <a:ea typeface="Calibri" pitchFamily="34" charset="0"/>
                <a:cs typeface="Arial" pitchFamily="34" charset="0"/>
              </a:rPr>
              <a:t>واسع .</a:t>
            </a:r>
            <a:endParaRPr kumimoji="0" lang="ar-SA" sz="3200" b="1" i="0" u="none" strike="noStrike" cap="none" normalizeH="0" baseline="0" dirty="0" smtClean="0">
              <a:ln>
                <a:noFill/>
              </a:ln>
              <a:solidFill>
                <a:srgbClr val="FF0000"/>
              </a:solidFill>
              <a:effectLst/>
              <a:latin typeface="Arial" pitchFamily="34" charset="0"/>
              <a:cs typeface="Arial" pitchFamily="34" charset="0"/>
            </a:endParaRPr>
          </a:p>
        </p:txBody>
      </p:sp>
    </p:spTree>
  </p:cSld>
  <p:clrMapOvr>
    <a:masterClrMapping/>
  </p:clrMapOvr>
  <p:transition>
    <p:wedg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8" name="Rectangle 6"/>
          <p:cNvSpPr>
            <a:spLocks noChangeArrowheads="1"/>
          </p:cNvSpPr>
          <p:nvPr/>
        </p:nvSpPr>
        <p:spPr bwMode="auto">
          <a:xfrm>
            <a:off x="1475656" y="4653136"/>
            <a:ext cx="6479704"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الشكل </a:t>
            </a:r>
            <a:r>
              <a:rPr kumimoji="0" lang="ar-SA" sz="16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هو </a:t>
            </a:r>
            <a:r>
              <a:rPr kumimoji="0" lang="ar-SA" sz="16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تحرك الخامات الاولية الى موقع السوق مباشرة</a:t>
            </a:r>
            <a:endParaRPr kumimoji="0" lang="ar-SA" sz="1600" b="1" i="0" u="none" strike="noStrike" cap="none" normalizeH="0" baseline="0" dirty="0" smtClean="0">
              <a:ln>
                <a:noFill/>
              </a:ln>
              <a:solidFill>
                <a:schemeClr val="tx1"/>
              </a:solidFill>
              <a:effectLst/>
              <a:latin typeface="Arial" pitchFamily="34" charset="0"/>
              <a:cs typeface="Arial" pitchFamily="34" charset="0"/>
            </a:endParaRPr>
          </a:p>
        </p:txBody>
      </p:sp>
      <p:grpSp>
        <p:nvGrpSpPr>
          <p:cNvPr id="13" name="مجموعة 12"/>
          <p:cNvGrpSpPr/>
          <p:nvPr/>
        </p:nvGrpSpPr>
        <p:grpSpPr>
          <a:xfrm>
            <a:off x="1475656" y="1196752"/>
            <a:ext cx="6330961" cy="3960440"/>
            <a:chOff x="1195512" y="764704"/>
            <a:chExt cx="6611105" cy="5832648"/>
          </a:xfrm>
        </p:grpSpPr>
        <p:sp>
          <p:nvSpPr>
            <p:cNvPr id="44033" name="Rectangle 1"/>
            <p:cNvSpPr>
              <a:spLocks noChangeArrowheads="1"/>
            </p:cNvSpPr>
            <p:nvPr/>
          </p:nvSpPr>
          <p:spPr bwMode="auto">
            <a:xfrm>
              <a:off x="1195512" y="764704"/>
              <a:ext cx="6611105"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b="1" i="0" u="none" strike="noStrike" cap="none" normalizeH="0" baseline="0" dirty="0" smtClean="0">
                  <a:ln>
                    <a:noFill/>
                  </a:ln>
                  <a:solidFill>
                    <a:schemeClr val="tx1"/>
                  </a:solidFill>
                  <a:effectLst/>
                  <a:latin typeface="Calibri" pitchFamily="34" charset="0"/>
                  <a:ea typeface="Calibri" pitchFamily="34" charset="0"/>
                  <a:cs typeface="Arial" pitchFamily="34" charset="0"/>
                </a:rPr>
                <a:t>مصدر المادة الخام الاولي                                          مصدر المادة الخام الثانية</a:t>
              </a:r>
            </a:p>
            <a:p>
              <a:pPr lvl="0" fontAlgn="base">
                <a:spcBef>
                  <a:spcPct val="0"/>
                </a:spcBef>
                <a:spcAft>
                  <a:spcPct val="0"/>
                </a:spcAft>
              </a:pPr>
              <a:r>
                <a:rPr lang="ar-SA" b="1" dirty="0" smtClean="0">
                  <a:latin typeface="Calibri" pitchFamily="34" charset="0"/>
                  <a:ea typeface="Calibri" pitchFamily="34" charset="0"/>
                  <a:cs typeface="Arial" pitchFamily="34" charset="0"/>
                </a:rPr>
                <a:t>              </a:t>
              </a:r>
              <a:r>
                <a:rPr lang="en-US" b="1" dirty="0" smtClean="0">
                  <a:latin typeface="Calibri" pitchFamily="34" charset="0"/>
                  <a:ea typeface="Calibri" pitchFamily="34" charset="0"/>
                  <a:cs typeface="Arial" pitchFamily="34" charset="0"/>
                </a:rPr>
                <a:t>R1 </a:t>
              </a:r>
              <a:r>
                <a:rPr lang="ar-SA" b="1" dirty="0" smtClean="0">
                  <a:latin typeface="Calibri" pitchFamily="34" charset="0"/>
                  <a:ea typeface="Calibri" pitchFamily="34" charset="0"/>
                  <a:cs typeface="Arial" pitchFamily="34" charset="0"/>
                </a:rPr>
                <a:t>                                                                </a:t>
              </a:r>
              <a:r>
                <a:rPr kumimoji="0" lang="ar-SA"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 pitchFamily="34" charset="0"/>
                </a:rPr>
                <a:t>R2</a:t>
              </a: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p:txBody>
        </p:sp>
        <p:grpSp>
          <p:nvGrpSpPr>
            <p:cNvPr id="10" name="مجموعة 9"/>
            <p:cNvGrpSpPr/>
            <p:nvPr/>
          </p:nvGrpSpPr>
          <p:grpSpPr>
            <a:xfrm>
              <a:off x="2555776" y="1484784"/>
              <a:ext cx="4104456" cy="3528392"/>
              <a:chOff x="2555776" y="2420888"/>
              <a:chExt cx="4104456" cy="3528392"/>
            </a:xfrm>
          </p:grpSpPr>
          <p:cxnSp>
            <p:nvCxnSpPr>
              <p:cNvPr id="44035" name="AutoShape 3"/>
              <p:cNvCxnSpPr>
                <a:cxnSpLocks noChangeShapeType="1"/>
              </p:cNvCxnSpPr>
              <p:nvPr/>
            </p:nvCxnSpPr>
            <p:spPr bwMode="auto">
              <a:xfrm flipV="1">
                <a:off x="4672254" y="2420888"/>
                <a:ext cx="1987978" cy="3100459"/>
              </a:xfrm>
              <a:prstGeom prst="straightConnector1">
                <a:avLst/>
              </a:prstGeom>
              <a:noFill/>
              <a:ln w="28575">
                <a:solidFill>
                  <a:srgbClr val="000000"/>
                </a:solidFill>
                <a:round/>
                <a:headEnd/>
                <a:tailEnd/>
              </a:ln>
            </p:spPr>
          </p:cxnSp>
          <p:cxnSp>
            <p:nvCxnSpPr>
              <p:cNvPr id="44036" name="AutoShape 4"/>
              <p:cNvCxnSpPr>
                <a:cxnSpLocks noChangeShapeType="1"/>
              </p:cNvCxnSpPr>
              <p:nvPr/>
            </p:nvCxnSpPr>
            <p:spPr bwMode="auto">
              <a:xfrm>
                <a:off x="2555776" y="2492896"/>
                <a:ext cx="2116478" cy="3052391"/>
              </a:xfrm>
              <a:prstGeom prst="straightConnector1">
                <a:avLst/>
              </a:prstGeom>
              <a:noFill/>
              <a:ln w="28575">
                <a:solidFill>
                  <a:srgbClr val="000000"/>
                </a:solidFill>
                <a:round/>
                <a:headEnd/>
                <a:tailEnd/>
              </a:ln>
            </p:spPr>
          </p:cxnSp>
          <p:sp>
            <p:nvSpPr>
              <p:cNvPr id="44037" name="AutoShape 5"/>
              <p:cNvSpPr>
                <a:spLocks noChangeArrowheads="1"/>
              </p:cNvSpPr>
              <p:nvPr/>
            </p:nvSpPr>
            <p:spPr bwMode="auto">
              <a:xfrm>
                <a:off x="4549721" y="5664989"/>
                <a:ext cx="211648" cy="284291"/>
              </a:xfrm>
              <a:prstGeom prst="flowChartConnector">
                <a:avLst/>
              </a:prstGeom>
              <a:solidFill>
                <a:srgbClr val="000000"/>
              </a:solidFill>
              <a:ln w="38100">
                <a:solidFill>
                  <a:srgbClr val="F2F2F2"/>
                </a:solidFill>
                <a:round/>
                <a:headEnd/>
                <a:tailEnd/>
              </a:ln>
              <a:effectLst>
                <a:outerShdw dist="28398" dir="3806097" algn="ctr" rotWithShape="0">
                  <a:srgbClr val="7F7F7F">
                    <a:alpha val="50000"/>
                  </a:srgbClr>
                </a:outerShdw>
              </a:effectLst>
            </p:spPr>
            <p:txBody>
              <a:bodyPr vert="horz" wrap="square" lIns="91440" tIns="45720" rIns="91440" bIns="45720" numCol="1" anchor="t" anchorCtr="0" compatLnSpc="1">
                <a:prstTxWarp prst="textNoShape">
                  <a:avLst/>
                </a:prstTxWarp>
              </a:bodyPr>
              <a:lstStyle/>
              <a:p>
                <a:endParaRPr lang="ar-SA"/>
              </a:p>
            </p:txBody>
          </p:sp>
        </p:grpSp>
        <p:sp>
          <p:nvSpPr>
            <p:cNvPr id="9" name="مربع نص 8"/>
            <p:cNvSpPr txBox="1"/>
            <p:nvPr/>
          </p:nvSpPr>
          <p:spPr>
            <a:xfrm>
              <a:off x="4427984" y="5229200"/>
              <a:ext cx="522899" cy="369332"/>
            </a:xfrm>
            <a:prstGeom prst="rect">
              <a:avLst/>
            </a:prstGeom>
            <a:noFill/>
          </p:spPr>
          <p:txBody>
            <a:bodyPr wrap="none" rtlCol="1">
              <a:spAutoFit/>
            </a:bodyPr>
            <a:lstStyle/>
            <a:p>
              <a:r>
                <a:rPr lang="en-US" dirty="0" smtClean="0"/>
                <a:t>(M)</a:t>
              </a:r>
              <a:endParaRPr lang="ar-SA" dirty="0"/>
            </a:p>
          </p:txBody>
        </p:sp>
        <p:sp>
          <p:nvSpPr>
            <p:cNvPr id="12" name="مستطيل 11"/>
            <p:cNvSpPr/>
            <p:nvPr/>
          </p:nvSpPr>
          <p:spPr>
            <a:xfrm>
              <a:off x="2411760" y="5661248"/>
              <a:ext cx="4464496" cy="9361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spTree>
  </p:cSld>
  <p:clrMapOvr>
    <a:masterClrMapping/>
  </p:clrMapOvr>
  <p:transition>
    <p:wedg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323528" y="404664"/>
            <a:ext cx="8280920" cy="59093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0" indent="-457200" defTabSz="914400" eaLnBrk="1" fontAlgn="base" latinLnBrk="0" hangingPunct="1">
              <a:lnSpc>
                <a:spcPct val="100000"/>
              </a:lnSpc>
              <a:spcBef>
                <a:spcPct val="0"/>
              </a:spcBef>
              <a:spcAft>
                <a:spcPct val="0"/>
              </a:spcAft>
              <a:buClrTx/>
              <a:buSzTx/>
              <a:tabLst/>
            </a:pPr>
            <a:r>
              <a:rPr kumimoji="0" lang="ar-SA" sz="2400" b="1" i="0" u="none" strike="noStrike" cap="none" normalizeH="0" baseline="0" dirty="0" smtClean="0">
                <a:ln>
                  <a:noFill/>
                </a:ln>
                <a:solidFill>
                  <a:srgbClr val="943634"/>
                </a:solidFill>
                <a:effectLst/>
                <a:latin typeface="Calibri" pitchFamily="34" charset="0"/>
                <a:ea typeface="Calibri" pitchFamily="34" charset="0"/>
                <a:cs typeface="Arial" pitchFamily="34" charset="0"/>
              </a:rPr>
              <a:t>2-</a:t>
            </a:r>
            <a:r>
              <a:rPr kumimoji="0" lang="ar-SA" sz="2400" b="1" i="0" u="none" strike="noStrike" cap="none" normalizeH="0" dirty="0" smtClean="0">
                <a:ln>
                  <a:noFill/>
                </a:ln>
                <a:solidFill>
                  <a:srgbClr val="943634"/>
                </a:solidFill>
                <a:effectLst/>
                <a:latin typeface="Calibri" pitchFamily="34" charset="0"/>
                <a:ea typeface="Calibri" pitchFamily="34" charset="0"/>
                <a:cs typeface="Arial" pitchFamily="34" charset="0"/>
              </a:rPr>
              <a:t> </a:t>
            </a:r>
            <a:r>
              <a:rPr kumimoji="0" lang="ar-SA" sz="2400" b="1" i="0" u="none" strike="noStrike" cap="none" normalizeH="0" baseline="0" dirty="0" smtClean="0">
                <a:ln>
                  <a:noFill/>
                </a:ln>
                <a:effectLst/>
                <a:latin typeface="Calibri" pitchFamily="34" charset="0"/>
                <a:ea typeface="Calibri" pitchFamily="34" charset="0"/>
                <a:cs typeface="Arial" pitchFamily="34" charset="0"/>
              </a:rPr>
              <a:t>تتوطن المنشاة الصناعية عند السوق ايضا اذا كانت المادتان الخام لا تفقدان شي من وزنيهما عند التصنيع وكانت احداهما ذات توزيع جغرافي واسع </a:t>
            </a:r>
            <a:r>
              <a:rPr kumimoji="0" lang="ar-SA" sz="2400" b="1" i="0" u="none" strike="noStrike" cap="none" normalizeH="0" baseline="0" dirty="0" err="1" smtClean="0">
                <a:ln>
                  <a:noFill/>
                </a:ln>
                <a:effectLst/>
                <a:latin typeface="Calibri" pitchFamily="34" charset="0"/>
                <a:ea typeface="Calibri" pitchFamily="34" charset="0"/>
                <a:cs typeface="Arial" pitchFamily="34" charset="0"/>
              </a:rPr>
              <a:t>والاخرى</a:t>
            </a:r>
            <a:r>
              <a:rPr kumimoji="0" lang="ar-SA" sz="2400" b="1" i="0" u="none" strike="noStrike" cap="none" normalizeH="0" baseline="0" dirty="0" smtClean="0">
                <a:ln>
                  <a:noFill/>
                </a:ln>
                <a:effectLst/>
                <a:latin typeface="Calibri" pitchFamily="34" charset="0"/>
                <a:ea typeface="Calibri" pitchFamily="34" charset="0"/>
                <a:cs typeface="Arial" pitchFamily="34" charset="0"/>
              </a:rPr>
              <a:t> تتركز في مكان محدد بعيدا عن </a:t>
            </a:r>
            <a:r>
              <a:rPr kumimoji="0" lang="ar-SA" sz="2400" b="1" i="0" u="none" strike="noStrike" cap="none" normalizeH="0" baseline="0" dirty="0" err="1" smtClean="0">
                <a:ln>
                  <a:noFill/>
                </a:ln>
                <a:effectLst/>
                <a:latin typeface="Calibri" pitchFamily="34" charset="0"/>
                <a:ea typeface="Calibri" pitchFamily="34" charset="0"/>
                <a:cs typeface="Arial" pitchFamily="34" charset="0"/>
              </a:rPr>
              <a:t>السوق </a:t>
            </a:r>
            <a:r>
              <a:rPr kumimoji="0" lang="ar-SA" sz="2400" b="1" i="0" u="none" strike="noStrike" cap="none" normalizeH="0" baseline="0" dirty="0" smtClean="0">
                <a:ln>
                  <a:noFill/>
                </a:ln>
                <a:effectLst/>
                <a:latin typeface="Calibri" pitchFamily="34" charset="0"/>
                <a:ea typeface="Calibri" pitchFamily="34" charset="0"/>
                <a:cs typeface="Arial" pitchFamily="34" charset="0"/>
              </a:rPr>
              <a:t>, ويرجع توطين المنشأة في هذه الحالة عند السوق الى تساوى قيمة التكلفة نقل السلعة المصنعة الى السوق وتكلفة نقل المادتين الخام الى السوق وخاصة ان السلعة المصنعة تساوي في وزنها تماما وزن المادتين الخام المستخدمين في </a:t>
            </a:r>
            <a:r>
              <a:rPr kumimoji="0" lang="ar-SA" sz="2400" b="1" i="0" u="none" strike="noStrike" cap="none" normalizeH="0" baseline="0" dirty="0" err="1" smtClean="0">
                <a:ln>
                  <a:noFill/>
                </a:ln>
                <a:effectLst/>
                <a:latin typeface="Calibri" pitchFamily="34" charset="0"/>
                <a:ea typeface="Calibri" pitchFamily="34" charset="0"/>
                <a:cs typeface="Arial" pitchFamily="34" charset="0"/>
              </a:rPr>
              <a:t>التصنيع .</a:t>
            </a:r>
            <a:r>
              <a:rPr kumimoji="0" lang="ar-SA" sz="2400" b="1" i="0" u="none" strike="noStrike" cap="none" normalizeH="0" baseline="0" dirty="0" smtClean="0">
                <a:ln>
                  <a:noFill/>
                </a:ln>
                <a:effectLst/>
                <a:latin typeface="Calibri" pitchFamily="34" charset="0"/>
                <a:ea typeface="Calibri" pitchFamily="34" charset="0"/>
                <a:cs typeface="Arial" pitchFamily="34" charset="0"/>
              </a:rPr>
              <a:t> </a:t>
            </a:r>
            <a:endParaRPr kumimoji="0" lang="en-US" sz="2400" b="1" i="0" u="none" strike="noStrike" cap="none" normalizeH="0" baseline="0" dirty="0" smtClean="0">
              <a:ln>
                <a:noFill/>
              </a:ln>
              <a:effectLst/>
              <a:latin typeface="Arial" pitchFamily="34" charset="0"/>
              <a:cs typeface="Arial" pitchFamily="34" charset="0"/>
            </a:endParaRPr>
          </a:p>
          <a:p>
            <a:pPr marL="342900" marR="0" lvl="0" indent="-342900" defTabSz="914400" eaLnBrk="0" fontAlgn="base" latinLnBrk="0" hangingPunct="0">
              <a:lnSpc>
                <a:spcPct val="100000"/>
              </a:lnSpc>
              <a:spcBef>
                <a:spcPct val="0"/>
              </a:spcBef>
              <a:spcAft>
                <a:spcPct val="0"/>
              </a:spcAft>
              <a:buClrTx/>
              <a:buSzTx/>
              <a:tabLst/>
            </a:pPr>
            <a:r>
              <a:rPr kumimoji="0" lang="ar-SA" sz="2400" b="1" i="0" u="none" strike="noStrike" cap="none" normalizeH="0" baseline="0" dirty="0" smtClean="0">
                <a:ln>
                  <a:noFill/>
                </a:ln>
                <a:solidFill>
                  <a:srgbClr val="C00000"/>
                </a:solidFill>
                <a:effectLst/>
                <a:latin typeface="Calibri" pitchFamily="34" charset="0"/>
                <a:ea typeface="Calibri" pitchFamily="34" charset="0"/>
                <a:cs typeface="Arial" pitchFamily="34" charset="0"/>
              </a:rPr>
              <a:t>3-</a:t>
            </a:r>
            <a:r>
              <a:rPr kumimoji="0" lang="ar-SA" sz="2400" b="1" i="0" u="none" strike="noStrike" cap="none" normalizeH="0" baseline="0" dirty="0" smtClean="0">
                <a:ln>
                  <a:noFill/>
                </a:ln>
                <a:effectLst/>
                <a:latin typeface="Calibri" pitchFamily="34" charset="0"/>
                <a:ea typeface="Calibri" pitchFamily="34" charset="0"/>
                <a:cs typeface="Arial" pitchFamily="34" charset="0"/>
              </a:rPr>
              <a:t>  تتوطن المنشأة الصناعية عند السوق ايضا اذا كانت المادتان الخام تتسمان بالنقاء النسبي وبالتركيز في مكان </a:t>
            </a:r>
            <a:r>
              <a:rPr kumimoji="0" lang="ar-SA" sz="2400" b="1" i="0" u="none" strike="noStrike" cap="none" normalizeH="0" baseline="0" dirty="0" err="1" smtClean="0">
                <a:ln>
                  <a:noFill/>
                </a:ln>
                <a:effectLst/>
                <a:latin typeface="Calibri" pitchFamily="34" charset="0"/>
                <a:ea typeface="Calibri" pitchFamily="34" charset="0"/>
                <a:cs typeface="Arial" pitchFamily="34" charset="0"/>
              </a:rPr>
              <a:t>محدد </a:t>
            </a:r>
            <a:r>
              <a:rPr kumimoji="0" lang="ar-SA" sz="2400" b="1" i="0" u="none" strike="noStrike" cap="none" normalizeH="0" baseline="0" dirty="0" smtClean="0">
                <a:ln>
                  <a:noFill/>
                </a:ln>
                <a:effectLst/>
                <a:latin typeface="Calibri" pitchFamily="34" charset="0"/>
                <a:ea typeface="Calibri" pitchFamily="34" charset="0"/>
                <a:cs typeface="Arial" pitchFamily="34" charset="0"/>
              </a:rPr>
              <a:t>, مما يعني نقل الخامات الى </a:t>
            </a:r>
            <a:r>
              <a:rPr kumimoji="0" lang="ar-SA" sz="2400" b="1" i="0" u="none" strike="noStrike" cap="none" normalizeH="0" baseline="0" dirty="0" err="1" smtClean="0">
                <a:ln>
                  <a:noFill/>
                </a:ln>
                <a:effectLst/>
                <a:latin typeface="Calibri" pitchFamily="34" charset="0"/>
                <a:ea typeface="Calibri" pitchFamily="34" charset="0"/>
                <a:cs typeface="Arial" pitchFamily="34" charset="0"/>
              </a:rPr>
              <a:t>السوق </a:t>
            </a:r>
            <a:r>
              <a:rPr kumimoji="0" lang="ar-SA" sz="2400" b="1" i="0" u="none" strike="noStrike" cap="none" normalizeH="0" baseline="0" dirty="0" smtClean="0">
                <a:ln>
                  <a:noFill/>
                </a:ln>
                <a:effectLst/>
                <a:latin typeface="Calibri" pitchFamily="34" charset="0"/>
                <a:ea typeface="Calibri" pitchFamily="34" charset="0"/>
                <a:cs typeface="Arial" pitchFamily="34" charset="0"/>
              </a:rPr>
              <a:t>(تمهيدا لتصنيعها) بتكاليف نقل </a:t>
            </a:r>
            <a:r>
              <a:rPr kumimoji="0" lang="ar-SA" sz="2400" b="1" i="0" u="none" strike="noStrike" cap="none" normalizeH="0" baseline="0" dirty="0" err="1" smtClean="0">
                <a:ln>
                  <a:noFill/>
                </a:ln>
                <a:effectLst/>
                <a:latin typeface="Calibri" pitchFamily="34" charset="0"/>
                <a:ea typeface="Calibri" pitchFamily="34" charset="0"/>
                <a:cs typeface="Arial" pitchFamily="34" charset="0"/>
              </a:rPr>
              <a:t>محدود </a:t>
            </a:r>
            <a:r>
              <a:rPr kumimoji="0" lang="ar-SA" sz="2400" b="1" i="0" u="none" strike="noStrike" cap="none" normalizeH="0" baseline="0" dirty="0" smtClean="0">
                <a:ln>
                  <a:noFill/>
                </a:ln>
                <a:effectLst/>
                <a:latin typeface="Calibri" pitchFamily="34" charset="0"/>
                <a:ea typeface="Calibri" pitchFamily="34" charset="0"/>
                <a:cs typeface="Arial" pitchFamily="34" charset="0"/>
              </a:rPr>
              <a:t>, عكس الوضع اذا شيدت المنشأة الصناعية قرب احد مصادر المواد الخام فان تكلفة النقل في هذه الحالة ستشغل قيمة نقل الخام </a:t>
            </a:r>
            <a:r>
              <a:rPr kumimoji="0" lang="en-US" sz="2400" b="1" i="0" u="none" strike="noStrike" cap="none" normalizeH="0" baseline="0" dirty="0" smtClean="0">
                <a:ln>
                  <a:noFill/>
                </a:ln>
                <a:effectLst/>
                <a:latin typeface="Calibri" pitchFamily="34" charset="0"/>
                <a:ea typeface="Calibri" pitchFamily="34" charset="0"/>
                <a:cs typeface="Arial" pitchFamily="34" charset="0"/>
              </a:rPr>
              <a:t>R1 </a:t>
            </a:r>
            <a:r>
              <a:rPr kumimoji="0" lang="ar-SA" sz="2400" b="1" i="0" u="none" strike="noStrike" cap="none" normalizeH="0" baseline="0" dirty="0" smtClean="0">
                <a:ln>
                  <a:noFill/>
                </a:ln>
                <a:effectLst/>
                <a:latin typeface="Calibri" pitchFamily="34" charset="0"/>
                <a:ea typeface="Calibri" pitchFamily="34" charset="0"/>
                <a:cs typeface="Arial" pitchFamily="34" charset="0"/>
              </a:rPr>
              <a:t> الى مكان الخام </a:t>
            </a:r>
            <a:r>
              <a:rPr kumimoji="0" lang="en-US" sz="2400" b="0" i="0" u="none" strike="noStrike" cap="none" normalizeH="0" baseline="0" dirty="0" smtClean="0">
                <a:ln>
                  <a:noFill/>
                </a:ln>
                <a:effectLst/>
                <a:latin typeface="Calibri" pitchFamily="34" charset="0"/>
                <a:ea typeface="Calibri" pitchFamily="34" charset="0"/>
                <a:cs typeface="Arial" pitchFamily="34" charset="0"/>
              </a:rPr>
              <a:t>R2</a:t>
            </a:r>
            <a:r>
              <a:rPr kumimoji="0" lang="ar-SA" sz="2400" b="0" i="0" u="none" strike="noStrike" cap="none" normalizeH="0" baseline="0" dirty="0" smtClean="0">
                <a:ln>
                  <a:noFill/>
                </a:ln>
                <a:effectLst/>
                <a:latin typeface="Calibri" pitchFamily="34" charset="0"/>
                <a:ea typeface="Calibri" pitchFamily="34" charset="0"/>
                <a:cs typeface="Arial" pitchFamily="34" charset="0"/>
              </a:rPr>
              <a:t> تمهيدا </a:t>
            </a:r>
            <a:r>
              <a:rPr kumimoji="0" lang="ar-SA" sz="2400" b="0" i="0" u="none" strike="noStrike" cap="none" normalizeH="0" baseline="0" dirty="0" err="1" smtClean="0">
                <a:ln>
                  <a:noFill/>
                </a:ln>
                <a:effectLst/>
                <a:latin typeface="Calibri" pitchFamily="34" charset="0"/>
                <a:ea typeface="Calibri" pitchFamily="34" charset="0"/>
                <a:cs typeface="Arial" pitchFamily="34" charset="0"/>
              </a:rPr>
              <a:t>لتصنيعها </a:t>
            </a:r>
            <a:r>
              <a:rPr kumimoji="0" lang="ar-SA" sz="2400" b="0" i="0" u="none" strike="noStrike" cap="none" normalizeH="0" baseline="0" dirty="0" smtClean="0">
                <a:ln>
                  <a:noFill/>
                </a:ln>
                <a:effectLst/>
                <a:latin typeface="Calibri" pitchFamily="34" charset="0"/>
                <a:ea typeface="Calibri" pitchFamily="34" charset="0"/>
                <a:cs typeface="Arial" pitchFamily="34" charset="0"/>
              </a:rPr>
              <a:t>, وتكاليف نقل السلعة </a:t>
            </a:r>
            <a:r>
              <a:rPr kumimoji="0" lang="ar-SA" sz="2400" b="1" i="0" u="none" strike="noStrike" cap="none" normalizeH="0" baseline="0" dirty="0" smtClean="0">
                <a:ln>
                  <a:noFill/>
                </a:ln>
                <a:effectLst/>
                <a:latin typeface="Calibri" pitchFamily="34" charset="0"/>
                <a:ea typeface="Calibri" pitchFamily="34" charset="0"/>
                <a:cs typeface="Arial" pitchFamily="34" charset="0"/>
              </a:rPr>
              <a:t>المصنعة </a:t>
            </a:r>
            <a:r>
              <a:rPr kumimoji="0" lang="ar-SA" sz="2400" b="1" i="0" u="none" strike="noStrike" cap="none" normalizeH="0" baseline="0" dirty="0" smtClean="0">
                <a:ln>
                  <a:noFill/>
                </a:ln>
                <a:effectLst/>
                <a:latin typeface="Calibri" pitchFamily="34" charset="0"/>
                <a:ea typeface="Calibri" pitchFamily="34" charset="0"/>
                <a:cs typeface="Arial" pitchFamily="34" charset="0"/>
              </a:rPr>
              <a:t>بعد ذلك إلى </a:t>
            </a:r>
            <a:r>
              <a:rPr kumimoji="0" lang="ar-SA" sz="2400" b="1" i="0" u="none" strike="noStrike" cap="none" normalizeH="0" baseline="0" dirty="0" err="1" smtClean="0">
                <a:ln>
                  <a:noFill/>
                </a:ln>
                <a:effectLst/>
                <a:latin typeface="Calibri" pitchFamily="34" charset="0"/>
                <a:ea typeface="Calibri" pitchFamily="34" charset="0"/>
                <a:cs typeface="Arial" pitchFamily="34" charset="0"/>
              </a:rPr>
              <a:t>السوق </a:t>
            </a:r>
            <a:r>
              <a:rPr kumimoji="0" lang="ar-SA" sz="2400" b="1" i="0" u="none" strike="noStrike" cap="none" normalizeH="0" baseline="0" dirty="0" err="1" smtClean="0">
                <a:ln>
                  <a:noFill/>
                </a:ln>
                <a:effectLst/>
                <a:latin typeface="Calibri" pitchFamily="34" charset="0"/>
                <a:ea typeface="Calibri" pitchFamily="34" charset="0"/>
                <a:cs typeface="Arial" pitchFamily="34" charset="0"/>
              </a:rPr>
              <a:t>.</a:t>
            </a:r>
            <a:r>
              <a:rPr kumimoji="0" lang="ar-SA" sz="2400" b="1" i="0" u="none" strike="noStrike" cap="none" normalizeH="0" baseline="0" dirty="0" smtClean="0">
                <a:ln>
                  <a:noFill/>
                </a:ln>
                <a:effectLst/>
                <a:latin typeface="Calibri" pitchFamily="34" charset="0"/>
                <a:ea typeface="Calibri" pitchFamily="34" charset="0"/>
                <a:cs typeface="Arial" pitchFamily="34" charset="0"/>
              </a:rPr>
              <a:t> </a:t>
            </a:r>
            <a:endParaRPr kumimoji="0" lang="en-US" sz="2400" b="1" i="0" u="none" strike="noStrike" cap="none" normalizeH="0" baseline="0" dirty="0" smtClean="0">
              <a:ln>
                <a:noFill/>
              </a:ln>
              <a:effectLst/>
              <a:latin typeface="Arial" pitchFamily="34" charset="0"/>
              <a:cs typeface="Arial" pitchFamily="34" charset="0"/>
            </a:endParaRPr>
          </a:p>
          <a:p>
            <a:pPr marL="342900" marR="0" lvl="0" indent="-342900" defTabSz="914400" eaLnBrk="0" fontAlgn="base" latinLnBrk="0" hangingPunct="0">
              <a:lnSpc>
                <a:spcPct val="100000"/>
              </a:lnSpc>
              <a:spcBef>
                <a:spcPct val="0"/>
              </a:spcBef>
              <a:spcAft>
                <a:spcPct val="0"/>
              </a:spcAft>
              <a:buClrTx/>
              <a:buSzTx/>
              <a:tabLst/>
            </a:pPr>
            <a:r>
              <a:rPr kumimoji="0" lang="ar-SA" sz="2400" b="1" i="0" u="none" strike="noStrike" cap="none" normalizeH="0" baseline="0" dirty="0" smtClean="0">
                <a:ln>
                  <a:noFill/>
                </a:ln>
                <a:solidFill>
                  <a:srgbClr val="C00000"/>
                </a:solidFill>
                <a:effectLst/>
                <a:latin typeface="Calibri" pitchFamily="34" charset="0"/>
                <a:ea typeface="Calibri" pitchFamily="34" charset="0"/>
                <a:cs typeface="Arial" pitchFamily="34" charset="0"/>
              </a:rPr>
              <a:t>4-</a:t>
            </a:r>
            <a:r>
              <a:rPr kumimoji="0" lang="ar-SA" sz="2400" b="1" i="0" u="none" strike="noStrike" cap="none" normalizeH="0" baseline="0" dirty="0" smtClean="0">
                <a:ln>
                  <a:noFill/>
                </a:ln>
                <a:effectLst/>
                <a:latin typeface="Calibri" pitchFamily="34" charset="0"/>
                <a:ea typeface="Calibri" pitchFamily="34" charset="0"/>
                <a:cs typeface="Arial" pitchFamily="34" charset="0"/>
              </a:rPr>
              <a:t> اذا كانت المادتان الخام ذات توزيع جغرافي محدود جدا وتفقدان جزاء كبيرا من وزنيهما عند التصنيع فان توطين المنشأة الصناعية في هذه الحالة يتسم بالصعوبة </a:t>
            </a:r>
            <a:r>
              <a:rPr kumimoji="0" lang="ar-SA" sz="2400" b="1" i="0" u="none" strike="noStrike" cap="none" normalizeH="0" baseline="0" dirty="0" err="1" smtClean="0">
                <a:ln>
                  <a:noFill/>
                </a:ln>
                <a:effectLst/>
                <a:latin typeface="Calibri" pitchFamily="34" charset="0"/>
                <a:ea typeface="Calibri" pitchFamily="34" charset="0"/>
                <a:cs typeface="Arial" pitchFamily="34" charset="0"/>
              </a:rPr>
              <a:t>والتعقيد .</a:t>
            </a:r>
            <a:r>
              <a:rPr kumimoji="0" lang="ar-SA" sz="2400" b="1" i="0" u="none" strike="noStrike" cap="none" normalizeH="0" baseline="0" dirty="0" smtClean="0">
                <a:ln>
                  <a:noFill/>
                </a:ln>
                <a:effectLst/>
                <a:latin typeface="Calibri" pitchFamily="34" charset="0"/>
                <a:ea typeface="Calibri" pitchFamily="34" charset="0"/>
                <a:cs typeface="Arial" pitchFamily="34" charset="0"/>
              </a:rPr>
              <a:t> </a:t>
            </a:r>
            <a:endParaRPr kumimoji="0" lang="en-US" sz="2400" b="1" i="0" u="none" strike="noStrike" cap="none" normalizeH="0" baseline="0" dirty="0" smtClean="0">
              <a:ln>
                <a:noFill/>
              </a:ln>
              <a:effectLst/>
              <a:latin typeface="Arial" pitchFamily="34" charset="0"/>
              <a:cs typeface="Arial" pitchFamily="34" charset="0"/>
            </a:endParaRPr>
          </a:p>
          <a:p>
            <a:pPr marL="0" marR="0" lvl="0" indent="0" defTabSz="91440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effectLst/>
              <a:latin typeface="Arial" pitchFamily="34" charset="0"/>
              <a:cs typeface="Arial" pitchFamily="34" charset="0"/>
            </a:endParaRPr>
          </a:p>
        </p:txBody>
      </p:sp>
    </p:spTree>
  </p:cSld>
  <p:clrMapOvr>
    <a:masterClrMapping/>
  </p:clrMapOvr>
  <p:transition>
    <p:wedg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5" name="Rectangle 1"/>
          <p:cNvSpPr>
            <a:spLocks noChangeArrowheads="1"/>
          </p:cNvSpPr>
          <p:nvPr/>
        </p:nvSpPr>
        <p:spPr bwMode="auto">
          <a:xfrm>
            <a:off x="467544" y="733346"/>
            <a:ext cx="8136904"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C00000"/>
                </a:solidFill>
                <a:effectLst/>
                <a:latin typeface="Calibri" pitchFamily="34" charset="0"/>
                <a:ea typeface="Calibri" pitchFamily="34" charset="0"/>
                <a:cs typeface="Arial" pitchFamily="34" charset="0"/>
              </a:rPr>
              <a:t>نقد نظرية الفريد فيبر</a:t>
            </a:r>
            <a:r>
              <a:rPr kumimoji="0" lang="ar-SA" sz="2400" b="1" i="0" u="none" strike="noStrike" cap="none" normalizeH="0" baseline="0" dirty="0" smtClean="0">
                <a:ln>
                  <a:noFill/>
                </a:ln>
                <a:solidFill>
                  <a:srgbClr val="365F91"/>
                </a:solidFill>
                <a:effectLst/>
                <a:latin typeface="Calibri" pitchFamily="34" charset="0"/>
                <a:ea typeface="Calibri" pitchFamily="34" charset="0"/>
                <a:cs typeface="Arial" pitchFamily="34" charset="0"/>
              </a:rPr>
              <a:t> </a:t>
            </a:r>
            <a:endParaRPr kumimoji="0" lang="en-US" sz="800" b="1"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kumimoji="0" lang="ar-SA" sz="2400" b="1" i="0" u="none" strike="noStrike" cap="none" normalizeH="0" baseline="0" dirty="0" smtClean="0">
                <a:ln>
                  <a:noFill/>
                </a:ln>
                <a:effectLst/>
                <a:latin typeface="Calibri" pitchFamily="34" charset="0"/>
                <a:ea typeface="Calibri" pitchFamily="34" charset="0"/>
                <a:cs typeface="Arial" pitchFamily="34" charset="0"/>
              </a:rPr>
              <a:t>اتسم فيبر بالموضوعية وعمق للفكرة وسلامة الدراسة عندما صاغ </a:t>
            </a:r>
            <a:r>
              <a:rPr kumimoji="0" lang="ar-SA" sz="2400" b="1" i="0" u="none" strike="noStrike" cap="none" normalizeH="0" baseline="0" dirty="0" smtClean="0">
                <a:ln>
                  <a:noFill/>
                </a:ln>
                <a:effectLst/>
                <a:latin typeface="Calibri" pitchFamily="34" charset="0"/>
                <a:ea typeface="Calibri" pitchFamily="34" charset="0"/>
                <a:cs typeface="Arial" pitchFamily="34" charset="0"/>
              </a:rPr>
              <a:t>نظريته وخاصة </a:t>
            </a:r>
            <a:r>
              <a:rPr kumimoji="0" lang="ar-SA" sz="2400" b="1" i="0" u="none" strike="noStrike" cap="none" normalizeH="0" baseline="0" dirty="0" smtClean="0">
                <a:ln>
                  <a:noFill/>
                </a:ln>
                <a:effectLst/>
                <a:latin typeface="Calibri" pitchFamily="34" charset="0"/>
                <a:ea typeface="Calibri" pitchFamily="34" charset="0"/>
                <a:cs typeface="Arial" pitchFamily="34" charset="0"/>
              </a:rPr>
              <a:t>عندما اشار الى تعدد العوامل التي تحدد مواقع </a:t>
            </a:r>
            <a:r>
              <a:rPr kumimoji="0" lang="ar-SA" sz="2400" b="1" i="0" u="none" strike="noStrike" cap="none" normalizeH="0" baseline="0" dirty="0" err="1" smtClean="0">
                <a:ln>
                  <a:noFill/>
                </a:ln>
                <a:effectLst/>
                <a:latin typeface="Calibri" pitchFamily="34" charset="0"/>
                <a:ea typeface="Calibri" pitchFamily="34" charset="0"/>
                <a:cs typeface="Arial" pitchFamily="34" charset="0"/>
              </a:rPr>
              <a:t>المنشأت</a:t>
            </a:r>
            <a:r>
              <a:rPr kumimoji="0" lang="ar-SA" sz="2400" b="1" i="0" u="none" strike="noStrike" cap="none" normalizeH="0" baseline="0" dirty="0" smtClean="0">
                <a:ln>
                  <a:noFill/>
                </a:ln>
                <a:effectLst/>
                <a:latin typeface="Calibri" pitchFamily="34" charset="0"/>
                <a:ea typeface="Calibri" pitchFamily="34" charset="0"/>
                <a:cs typeface="Arial" pitchFamily="34" charset="0"/>
              </a:rPr>
              <a:t> </a:t>
            </a:r>
            <a:r>
              <a:rPr kumimoji="0" lang="ar-SA" sz="2400" b="1" i="0" u="none" strike="noStrike" cap="none" normalizeH="0" baseline="0" dirty="0" err="1" smtClean="0">
                <a:ln>
                  <a:noFill/>
                </a:ln>
                <a:effectLst/>
                <a:latin typeface="Calibri" pitchFamily="34" charset="0"/>
                <a:ea typeface="Calibri" pitchFamily="34" charset="0"/>
                <a:cs typeface="Arial" pitchFamily="34" charset="0"/>
              </a:rPr>
              <a:t>الصناعية </a:t>
            </a:r>
            <a:r>
              <a:rPr kumimoji="0" lang="ar-SA" sz="2400" b="1" i="0" u="none" strike="noStrike" cap="none" normalizeH="0" baseline="0" dirty="0" smtClean="0">
                <a:ln>
                  <a:noFill/>
                </a:ln>
                <a:effectLst/>
                <a:latin typeface="Calibri" pitchFamily="34" charset="0"/>
                <a:ea typeface="Calibri" pitchFamily="34" charset="0"/>
                <a:cs typeface="Arial" pitchFamily="34" charset="0"/>
              </a:rPr>
              <a:t>, </a:t>
            </a:r>
            <a:r>
              <a:rPr lang="ar-SA" sz="2400" dirty="0" smtClean="0">
                <a:latin typeface="Calibri" pitchFamily="34" charset="0"/>
                <a:ea typeface="Calibri" pitchFamily="34" charset="0"/>
                <a:cs typeface="Arial" pitchFamily="34" charset="0"/>
              </a:rPr>
              <a:t>إ</a:t>
            </a:r>
            <a:r>
              <a:rPr lang="ar-SA" sz="2400" b="1" dirty="0" smtClean="0">
                <a:latin typeface="Calibri" pitchFamily="34" charset="0"/>
                <a:ea typeface="Calibri" pitchFamily="34" charset="0"/>
                <a:cs typeface="Arial" pitchFamily="34" charset="0"/>
              </a:rPr>
              <a:t>لى </a:t>
            </a:r>
            <a:r>
              <a:rPr kumimoji="0" lang="ar-SA" sz="2400" b="1" i="0" u="none" strike="noStrike" cap="none" normalizeH="0" baseline="0" dirty="0" smtClean="0">
                <a:ln>
                  <a:noFill/>
                </a:ln>
                <a:effectLst/>
                <a:latin typeface="Calibri" pitchFamily="34" charset="0"/>
                <a:ea typeface="Calibri" pitchFamily="34" charset="0"/>
                <a:cs typeface="Arial" pitchFamily="34" charset="0"/>
              </a:rPr>
              <a:t>جانب </a:t>
            </a:r>
            <a:r>
              <a:rPr kumimoji="0" lang="ar-SA" sz="2400" b="1" i="0" u="none" strike="noStrike" cap="none" normalizeH="0" baseline="0" dirty="0" smtClean="0">
                <a:ln>
                  <a:noFill/>
                </a:ln>
                <a:effectLst/>
                <a:latin typeface="Calibri" pitchFamily="34" charset="0"/>
                <a:ea typeface="Calibri" pitchFamily="34" charset="0"/>
                <a:cs typeface="Arial" pitchFamily="34" charset="0"/>
              </a:rPr>
              <a:t>النقل وخاصة عامل القوى العاملة التي تباين تكلفته من مكان الى </a:t>
            </a:r>
            <a:r>
              <a:rPr kumimoji="0" lang="ar-SA" sz="2400" b="1" i="0" u="none" strike="noStrike" cap="none" normalizeH="0" baseline="0" dirty="0" err="1" smtClean="0">
                <a:ln>
                  <a:noFill/>
                </a:ln>
                <a:effectLst/>
                <a:latin typeface="Calibri" pitchFamily="34" charset="0"/>
                <a:ea typeface="Calibri" pitchFamily="34" charset="0"/>
                <a:cs typeface="Arial" pitchFamily="34" charset="0"/>
              </a:rPr>
              <a:t>اخر </a:t>
            </a:r>
            <a:r>
              <a:rPr kumimoji="0" lang="ar-SA" sz="2400" b="1" i="0" u="none" strike="noStrike" cap="none" normalizeH="0" baseline="0" dirty="0" smtClean="0">
                <a:ln>
                  <a:noFill/>
                </a:ln>
                <a:effectLst/>
                <a:latin typeface="Calibri" pitchFamily="34" charset="0"/>
                <a:ea typeface="Calibri" pitchFamily="34" charset="0"/>
                <a:cs typeface="Arial" pitchFamily="34" charset="0"/>
              </a:rPr>
              <a:t>, وتوصل فيبر الى </a:t>
            </a:r>
            <a:r>
              <a:rPr kumimoji="0" lang="ar-SA" sz="2400" b="1" i="0" u="none" strike="noStrike" cap="none" normalizeH="0" baseline="0" dirty="0" err="1" smtClean="0">
                <a:ln>
                  <a:noFill/>
                </a:ln>
                <a:effectLst/>
                <a:latin typeface="Calibri" pitchFamily="34" charset="0"/>
                <a:ea typeface="Calibri" pitchFamily="34" charset="0"/>
                <a:cs typeface="Arial" pitchFamily="34" charset="0"/>
              </a:rPr>
              <a:t>مايعرف</a:t>
            </a:r>
            <a:r>
              <a:rPr kumimoji="0" lang="ar-SA" sz="2400" b="1" i="0" u="none" strike="noStrike" cap="none" normalizeH="0" baseline="0" dirty="0" smtClean="0">
                <a:ln>
                  <a:noFill/>
                </a:ln>
                <a:effectLst/>
                <a:latin typeface="Calibri" pitchFamily="34" charset="0"/>
                <a:ea typeface="Calibri" pitchFamily="34" charset="0"/>
                <a:cs typeface="Arial" pitchFamily="34" charset="0"/>
              </a:rPr>
              <a:t> باسم خط التكلفة المتساوي وهو الخط الذي يربط النقاط التي تتساوى عندها التكلفة الكلية </a:t>
            </a:r>
            <a:r>
              <a:rPr kumimoji="0" lang="ar-SA" sz="2400" b="1" i="0" u="none" strike="noStrike" cap="none" normalizeH="0" baseline="0" dirty="0" err="1" smtClean="0">
                <a:ln>
                  <a:noFill/>
                </a:ln>
                <a:effectLst/>
                <a:latin typeface="Calibri" pitchFamily="34" charset="0"/>
                <a:ea typeface="Calibri" pitchFamily="34" charset="0"/>
                <a:cs typeface="Arial" pitchFamily="34" charset="0"/>
              </a:rPr>
              <a:t>للانتاج</a:t>
            </a:r>
            <a:r>
              <a:rPr kumimoji="0" lang="ar-SA" sz="2400" b="1" i="0" u="none" strike="noStrike" cap="none" normalizeH="0" baseline="0" dirty="0" smtClean="0">
                <a:ln>
                  <a:noFill/>
                </a:ln>
                <a:solidFill>
                  <a:srgbClr val="943634"/>
                </a:solidFill>
                <a:effectLst/>
                <a:latin typeface="Calibri" pitchFamily="34" charset="0"/>
                <a:ea typeface="Calibri" pitchFamily="34" charset="0"/>
                <a:cs typeface="Arial" pitchFamily="34" charset="0"/>
              </a:rPr>
              <a:t> ومع ذالك يوجه الى النظرية الانتقادات </a:t>
            </a:r>
            <a:r>
              <a:rPr kumimoji="0" lang="ar-SA" sz="2400" b="1" i="0" u="none" strike="noStrike" cap="none" normalizeH="0" baseline="0" dirty="0" err="1" smtClean="0">
                <a:ln>
                  <a:noFill/>
                </a:ln>
                <a:solidFill>
                  <a:srgbClr val="943634"/>
                </a:solidFill>
                <a:effectLst/>
                <a:latin typeface="Calibri" pitchFamily="34" charset="0"/>
                <a:ea typeface="Calibri" pitchFamily="34" charset="0"/>
                <a:cs typeface="Arial" pitchFamily="34" charset="0"/>
              </a:rPr>
              <a:t>التالية :</a:t>
            </a:r>
            <a:r>
              <a:rPr kumimoji="0" lang="ar-SA" sz="2400" b="1" i="0" u="none" strike="noStrike" cap="none" normalizeH="0" baseline="0" dirty="0" smtClean="0">
                <a:ln>
                  <a:noFill/>
                </a:ln>
                <a:solidFill>
                  <a:srgbClr val="943634"/>
                </a:solidFill>
                <a:effectLst/>
                <a:latin typeface="Calibri" pitchFamily="34" charset="0"/>
                <a:ea typeface="Calibri" pitchFamily="34" charset="0"/>
                <a:cs typeface="Arial" pitchFamily="34" charset="0"/>
              </a:rPr>
              <a:t> </a:t>
            </a: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a:p>
            <a:pPr marL="457200" marR="0" lvl="0" indent="-457200" algn="r" defTabSz="914400" rtl="1" eaLnBrk="0" fontAlgn="base" latinLnBrk="0" hangingPunct="0">
              <a:lnSpc>
                <a:spcPct val="100000"/>
              </a:lnSpc>
              <a:spcBef>
                <a:spcPct val="0"/>
              </a:spcBef>
              <a:spcAft>
                <a:spcPct val="0"/>
              </a:spcAft>
              <a:buClrTx/>
              <a:buSzTx/>
              <a:buFont typeface="+mj-lt"/>
              <a:buAutoNum type="arabicPeriod"/>
              <a:tabLst/>
            </a:pPr>
            <a:r>
              <a:rPr kumimoji="0" lang="ar-SA" sz="2400" b="1" i="0" u="none" strike="noStrike" cap="none" normalizeH="0" baseline="0" dirty="0" smtClean="0">
                <a:ln>
                  <a:noFill/>
                </a:ln>
                <a:effectLst/>
                <a:latin typeface="Calibri" pitchFamily="34" charset="0"/>
                <a:ea typeface="Calibri" pitchFamily="34" charset="0"/>
                <a:cs typeface="Arial" pitchFamily="34" charset="0"/>
              </a:rPr>
              <a:t>ان </a:t>
            </a:r>
            <a:r>
              <a:rPr kumimoji="0" lang="ar-SA" sz="2400" b="1" i="0" u="none" strike="noStrike" cap="none" normalizeH="0" baseline="0" dirty="0" smtClean="0">
                <a:ln>
                  <a:noFill/>
                </a:ln>
                <a:effectLst/>
                <a:latin typeface="Calibri" pitchFamily="34" charset="0"/>
                <a:ea typeface="Calibri" pitchFamily="34" charset="0"/>
                <a:cs typeface="Arial" pitchFamily="34" charset="0"/>
              </a:rPr>
              <a:t>النظرية لم </a:t>
            </a:r>
            <a:r>
              <a:rPr kumimoji="0" lang="ar-SA" sz="2400" b="1" i="0" u="none" strike="noStrike" cap="none" normalizeH="0" baseline="0" dirty="0" smtClean="0">
                <a:ln>
                  <a:noFill/>
                </a:ln>
                <a:effectLst/>
                <a:latin typeface="Calibri" pitchFamily="34" charset="0"/>
                <a:ea typeface="Calibri" pitchFamily="34" charset="0"/>
                <a:cs typeface="Arial" pitchFamily="34" charset="0"/>
              </a:rPr>
              <a:t>تضع في الاعتبار ان تكاليف نقل مواد الخام </a:t>
            </a:r>
            <a:r>
              <a:rPr kumimoji="0" lang="ar-SA" sz="2400" b="1" i="0" u="none" strike="noStrike" cap="none" normalizeH="0" baseline="0" dirty="0" smtClean="0">
                <a:ln>
                  <a:noFill/>
                </a:ln>
                <a:effectLst/>
                <a:latin typeface="Calibri" pitchFamily="34" charset="0"/>
                <a:ea typeface="Calibri" pitchFamily="34" charset="0"/>
                <a:cs typeface="Arial" pitchFamily="34" charset="0"/>
              </a:rPr>
              <a:t>تقل عادة </a:t>
            </a:r>
            <a:r>
              <a:rPr kumimoji="0" lang="ar-SA" sz="2400" b="1" i="0" u="none" strike="noStrike" cap="none" normalizeH="0" baseline="0" dirty="0" smtClean="0">
                <a:ln>
                  <a:noFill/>
                </a:ln>
                <a:effectLst/>
                <a:latin typeface="Calibri" pitchFamily="34" charset="0"/>
                <a:ea typeface="Calibri" pitchFamily="34" charset="0"/>
                <a:cs typeface="Arial" pitchFamily="34" charset="0"/>
              </a:rPr>
              <a:t>عن تكاليف نقل المنتجات </a:t>
            </a:r>
            <a:r>
              <a:rPr kumimoji="0" lang="ar-SA" sz="2400" b="1" i="0" u="none" strike="noStrike" cap="none" normalizeH="0" baseline="0" dirty="0" err="1" smtClean="0">
                <a:ln>
                  <a:noFill/>
                </a:ln>
                <a:effectLst/>
                <a:latin typeface="Calibri" pitchFamily="34" charset="0"/>
                <a:ea typeface="Calibri" pitchFamily="34" charset="0"/>
                <a:cs typeface="Arial" pitchFamily="34" charset="0"/>
              </a:rPr>
              <a:t>المصنعة .</a:t>
            </a:r>
            <a:r>
              <a:rPr kumimoji="0" lang="ar-SA" sz="2400" b="1" i="0" u="none" strike="noStrike" cap="none" normalizeH="0" baseline="0" dirty="0" smtClean="0">
                <a:ln>
                  <a:noFill/>
                </a:ln>
                <a:effectLst/>
                <a:latin typeface="Calibri" pitchFamily="34" charset="0"/>
                <a:ea typeface="Calibri" pitchFamily="34" charset="0"/>
                <a:cs typeface="Arial" pitchFamily="34" charset="0"/>
              </a:rPr>
              <a:t> </a:t>
            </a:r>
          </a:p>
          <a:p>
            <a:pPr marL="457200" marR="0" lvl="0" indent="-457200" algn="r" defTabSz="914400" rtl="1" eaLnBrk="0" fontAlgn="base" latinLnBrk="0" hangingPunct="0">
              <a:lnSpc>
                <a:spcPct val="100000"/>
              </a:lnSpc>
              <a:spcBef>
                <a:spcPct val="0"/>
              </a:spcBef>
              <a:spcAft>
                <a:spcPct val="0"/>
              </a:spcAft>
              <a:buClrTx/>
              <a:buSzTx/>
              <a:buFont typeface="+mj-lt"/>
              <a:buAutoNum type="arabicPeriod"/>
              <a:tabLst/>
            </a:pPr>
            <a:r>
              <a:rPr kumimoji="0" lang="ar-SA" sz="2400" b="1" i="0" u="none" strike="noStrike" cap="none" normalizeH="0" baseline="0" dirty="0" smtClean="0">
                <a:ln>
                  <a:noFill/>
                </a:ln>
                <a:effectLst/>
                <a:latin typeface="Calibri" pitchFamily="34" charset="0"/>
                <a:ea typeface="Calibri" pitchFamily="34" charset="0"/>
                <a:cs typeface="Arial" pitchFamily="34" charset="0"/>
              </a:rPr>
              <a:t>ان </a:t>
            </a:r>
            <a:r>
              <a:rPr kumimoji="0" lang="ar-SA" sz="2400" b="1" i="0" u="none" strike="noStrike" cap="none" normalizeH="0" baseline="0" dirty="0" smtClean="0">
                <a:ln>
                  <a:noFill/>
                </a:ln>
                <a:effectLst/>
                <a:latin typeface="Calibri" pitchFamily="34" charset="0"/>
                <a:ea typeface="Calibri" pitchFamily="34" charset="0"/>
                <a:cs typeface="Arial" pitchFamily="34" charset="0"/>
              </a:rPr>
              <a:t>تكاليف النقل </a:t>
            </a:r>
            <a:r>
              <a:rPr kumimoji="0" lang="ar-SA" sz="2400" b="1" i="0" u="none" strike="noStrike" cap="none" normalizeH="0" baseline="0" dirty="0" err="1" smtClean="0">
                <a:ln>
                  <a:noFill/>
                </a:ln>
                <a:effectLst/>
                <a:latin typeface="Calibri" pitchFamily="34" charset="0"/>
                <a:ea typeface="Calibri" pitchFamily="34" charset="0"/>
                <a:cs typeface="Arial" pitchFamily="34" charset="0"/>
              </a:rPr>
              <a:t>لاتتزايد</a:t>
            </a:r>
            <a:r>
              <a:rPr kumimoji="0" lang="ar-SA" sz="2400" b="1" i="0" u="none" strike="noStrike" cap="none" normalizeH="0" baseline="0" dirty="0" smtClean="0">
                <a:ln>
                  <a:noFill/>
                </a:ln>
                <a:effectLst/>
                <a:latin typeface="Calibri" pitchFamily="34" charset="0"/>
                <a:ea typeface="Calibri" pitchFamily="34" charset="0"/>
                <a:cs typeface="Arial" pitchFamily="34" charset="0"/>
              </a:rPr>
              <a:t> بطول المسافة بشكل مطردا على مبدأ الاجور المتساوية التي تتدرج فئاتها مع طول </a:t>
            </a:r>
            <a:r>
              <a:rPr kumimoji="0" lang="ar-SA" sz="2400" b="1" i="0" u="none" strike="noStrike" cap="none" normalizeH="0" baseline="0" dirty="0" err="1" smtClean="0">
                <a:ln>
                  <a:noFill/>
                </a:ln>
                <a:effectLst/>
                <a:latin typeface="Calibri" pitchFamily="34" charset="0"/>
                <a:ea typeface="Calibri" pitchFamily="34" charset="0"/>
                <a:cs typeface="Arial" pitchFamily="34" charset="0"/>
              </a:rPr>
              <a:t>المسافة </a:t>
            </a:r>
            <a:r>
              <a:rPr kumimoji="0" lang="ar-SA" sz="2400" b="1" i="0" u="none" strike="noStrike" cap="none" normalizeH="0" baseline="0" dirty="0" smtClean="0">
                <a:ln>
                  <a:noFill/>
                </a:ln>
                <a:effectLst/>
                <a:latin typeface="Calibri" pitchFamily="34" charset="0"/>
                <a:ea typeface="Calibri" pitchFamily="34" charset="0"/>
                <a:cs typeface="Arial" pitchFamily="34" charset="0"/>
              </a:rPr>
              <a:t>, حيث ان هذا المبدأ يضعف كما سبق ان اشرنا النقل على المسافات </a:t>
            </a:r>
            <a:r>
              <a:rPr kumimoji="0" lang="ar-SA" sz="2400" b="1" i="0" u="none" strike="noStrike" cap="none" normalizeH="0" baseline="0" dirty="0" err="1" smtClean="0">
                <a:ln>
                  <a:noFill/>
                </a:ln>
                <a:effectLst/>
                <a:latin typeface="Calibri" pitchFamily="34" charset="0"/>
                <a:ea typeface="Calibri" pitchFamily="34" charset="0"/>
                <a:cs typeface="Arial" pitchFamily="34" charset="0"/>
              </a:rPr>
              <a:t>الطويلة </a:t>
            </a:r>
            <a:r>
              <a:rPr kumimoji="0" lang="ar-SA" sz="2400" b="1" i="0" u="none" strike="noStrike" cap="none" normalizeH="0" baseline="0" dirty="0" smtClean="0">
                <a:ln>
                  <a:noFill/>
                </a:ln>
                <a:effectLst/>
                <a:latin typeface="Calibri" pitchFamily="34" charset="0"/>
                <a:ea typeface="Calibri" pitchFamily="34" charset="0"/>
                <a:cs typeface="Arial" pitchFamily="34" charset="0"/>
              </a:rPr>
              <a:t>, لذالك طبق مبدأ تخفيض اجور النقل بطول المسافة في بريطانيا منذ عام 1888 اي قبل ظهور نظرية الفريد فيبر بسنوات </a:t>
            </a:r>
            <a:r>
              <a:rPr kumimoji="0" lang="ar-SA" sz="2400" b="1" i="0" u="none" strike="noStrike" cap="none" normalizeH="0" baseline="0" dirty="0" err="1" smtClean="0">
                <a:ln>
                  <a:noFill/>
                </a:ln>
                <a:effectLst/>
                <a:latin typeface="Calibri" pitchFamily="34" charset="0"/>
                <a:ea typeface="Calibri" pitchFamily="34" charset="0"/>
                <a:cs typeface="Arial" pitchFamily="34" charset="0"/>
              </a:rPr>
              <a:t>طويلة </a:t>
            </a:r>
            <a:r>
              <a:rPr kumimoji="0" lang="ar-SA" sz="1400" b="1" i="0" u="none" strike="noStrike" cap="none" normalizeH="0" baseline="0" dirty="0" err="1" smtClean="0">
                <a:ln>
                  <a:noFill/>
                </a:ln>
                <a:effectLst/>
                <a:latin typeface="Calibri" pitchFamily="34" charset="0"/>
                <a:ea typeface="Calibri" pitchFamily="34" charset="0"/>
                <a:cs typeface="Arial" pitchFamily="34" charset="0"/>
              </a:rPr>
              <a:t>.</a:t>
            </a:r>
            <a:r>
              <a:rPr kumimoji="0" lang="ar-SA" sz="1400" b="1" i="0" u="none" strike="noStrike" cap="none" normalizeH="0" baseline="0" dirty="0" smtClean="0">
                <a:ln>
                  <a:noFill/>
                </a:ln>
                <a:effectLst/>
                <a:latin typeface="Calibri" pitchFamily="34" charset="0"/>
                <a:ea typeface="Calibri" pitchFamily="34" charset="0"/>
                <a:cs typeface="Arial" pitchFamily="34" charset="0"/>
              </a:rPr>
              <a:t> </a:t>
            </a:r>
            <a:endParaRPr kumimoji="0" lang="ar-SA" sz="1800" b="1" i="0" u="none" strike="noStrike" cap="none" normalizeH="0" baseline="0" dirty="0" smtClean="0">
              <a:ln>
                <a:noFill/>
              </a:ln>
              <a:effectLst/>
              <a:latin typeface="Arial" pitchFamily="34" charset="0"/>
              <a:cs typeface="Arial" pitchFamily="34" charset="0"/>
            </a:endParaRPr>
          </a:p>
        </p:txBody>
      </p:sp>
    </p:spTree>
  </p:cSld>
  <p:clrMapOvr>
    <a:masterClrMapping/>
  </p:clrMapOvr>
  <p:transition>
    <p:wedg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627784" y="2060848"/>
            <a:ext cx="4395755" cy="1754326"/>
          </a:xfrm>
          <a:prstGeom prst="rect">
            <a:avLst/>
          </a:prstGeom>
          <a:noFill/>
        </p:spPr>
        <p:txBody>
          <a:bodyPr wrap="none" rtlCol="1">
            <a:spAutoFit/>
          </a:bodyPr>
          <a:lstStyle/>
          <a:p>
            <a:pPr algn="ctr"/>
            <a:r>
              <a:rPr lang="ar-SA" sz="3600" dirty="0" smtClean="0">
                <a:solidFill>
                  <a:srgbClr val="C00000"/>
                </a:solidFill>
              </a:rPr>
              <a:t>الفصل الثالث </a:t>
            </a:r>
          </a:p>
          <a:p>
            <a:pPr algn="ctr"/>
            <a:r>
              <a:rPr lang="ar-SA" sz="3200" dirty="0" smtClean="0"/>
              <a:t>بعض اساليب القياس الكمية </a:t>
            </a:r>
          </a:p>
          <a:p>
            <a:pPr algn="ctr"/>
            <a:r>
              <a:rPr lang="ar-SA" sz="3600" dirty="0" smtClean="0">
                <a:solidFill>
                  <a:srgbClr val="C00000"/>
                </a:solidFill>
              </a:rPr>
              <a:t>المستخدمة في جغرافية النقل </a:t>
            </a:r>
            <a:endParaRPr lang="ar-SA" sz="3600" dirty="0">
              <a:solidFill>
                <a:srgbClr val="C00000"/>
              </a:solidFill>
            </a:endParaRPr>
          </a:p>
        </p:txBody>
      </p:sp>
    </p:spTree>
  </p:cSld>
  <p:clrMapOvr>
    <a:masterClrMapping/>
  </p:clrMapOvr>
  <p:transition>
    <p:wedg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صورة 2" descr="large (3 (1).jpg"/>
          <p:cNvPicPr>
            <a:picLocks noChangeAspect="1"/>
          </p:cNvPicPr>
          <p:nvPr/>
        </p:nvPicPr>
        <p:blipFill>
          <a:blip r:embed="rId2" cstate="print"/>
          <a:stretch>
            <a:fillRect/>
          </a:stretch>
        </p:blipFill>
        <p:spPr>
          <a:xfrm>
            <a:off x="0" y="0"/>
            <a:ext cx="9144000" cy="6858000"/>
          </a:xfrm>
          <a:prstGeom prst="rect">
            <a:avLst/>
          </a:prstGeom>
        </p:spPr>
      </p:pic>
      <p:sp>
        <p:nvSpPr>
          <p:cNvPr id="4" name="مستطيل 3"/>
          <p:cNvSpPr/>
          <p:nvPr/>
        </p:nvSpPr>
        <p:spPr>
          <a:xfrm>
            <a:off x="1688642" y="476672"/>
            <a:ext cx="5801588" cy="461665"/>
          </a:xfrm>
          <a:prstGeom prst="rect">
            <a:avLst/>
          </a:prstGeom>
        </p:spPr>
        <p:txBody>
          <a:bodyPr wrap="none">
            <a:spAutoFit/>
          </a:bodyPr>
          <a:lstStyle/>
          <a:p>
            <a:pPr lvl="0" algn="ctr" fontAlgn="base">
              <a:spcBef>
                <a:spcPct val="0"/>
              </a:spcBef>
              <a:spcAft>
                <a:spcPct val="0"/>
              </a:spcAft>
            </a:pPr>
            <a:r>
              <a:rPr lang="ar-SA" sz="2400" b="1" dirty="0" err="1" smtClean="0">
                <a:solidFill>
                  <a:srgbClr val="C00000"/>
                </a:solidFill>
                <a:latin typeface="Calibri" pitchFamily="34" charset="0"/>
                <a:ea typeface="Calibri" pitchFamily="34" charset="0"/>
                <a:cs typeface="Arial" pitchFamily="34" charset="0"/>
              </a:rPr>
              <a:t>اولا </a:t>
            </a:r>
            <a:r>
              <a:rPr lang="ar-SA" sz="2400" b="1" dirty="0" smtClean="0">
                <a:solidFill>
                  <a:srgbClr val="C00000"/>
                </a:solidFill>
                <a:latin typeface="Calibri" pitchFamily="34" charset="0"/>
                <a:ea typeface="Calibri" pitchFamily="34" charset="0"/>
                <a:cs typeface="Arial" pitchFamily="34" charset="0"/>
              </a:rPr>
              <a:t>: مقياس التوزيع </a:t>
            </a:r>
            <a:r>
              <a:rPr lang="ar-SA" sz="2400" b="1" dirty="0" err="1" smtClean="0">
                <a:solidFill>
                  <a:srgbClr val="C00000"/>
                </a:solidFill>
                <a:latin typeface="Calibri" pitchFamily="34" charset="0"/>
                <a:ea typeface="Calibri" pitchFamily="34" charset="0"/>
                <a:cs typeface="Arial" pitchFamily="34" charset="0"/>
              </a:rPr>
              <a:t>المكاني </a:t>
            </a:r>
            <a:r>
              <a:rPr lang="ar-SA" sz="2400" b="1" dirty="0" smtClean="0">
                <a:solidFill>
                  <a:srgbClr val="C00000"/>
                </a:solidFill>
                <a:latin typeface="Calibri" pitchFamily="34" charset="0"/>
                <a:ea typeface="Calibri" pitchFamily="34" charset="0"/>
                <a:cs typeface="Arial" pitchFamily="34" charset="0"/>
              </a:rPr>
              <a:t>(الخطي) لشبكات </a:t>
            </a:r>
            <a:r>
              <a:rPr lang="ar-SA" sz="2400" b="1" dirty="0" err="1" smtClean="0">
                <a:solidFill>
                  <a:srgbClr val="C00000"/>
                </a:solidFill>
                <a:latin typeface="Calibri" pitchFamily="34" charset="0"/>
                <a:ea typeface="Calibri" pitchFamily="34" charset="0"/>
                <a:cs typeface="Arial" pitchFamily="34" charset="0"/>
              </a:rPr>
              <a:t>الطرق :</a:t>
            </a:r>
            <a:r>
              <a:rPr lang="ar-SA" sz="2400" b="1" dirty="0" smtClean="0">
                <a:solidFill>
                  <a:srgbClr val="C00000"/>
                </a:solidFill>
                <a:latin typeface="Calibri" pitchFamily="34" charset="0"/>
                <a:ea typeface="Calibri" pitchFamily="34" charset="0"/>
                <a:cs typeface="Arial" pitchFamily="34" charset="0"/>
              </a:rPr>
              <a:t> </a:t>
            </a:r>
            <a:endParaRPr lang="en-US" sz="1400" b="1" dirty="0" smtClean="0">
              <a:solidFill>
                <a:srgbClr val="C00000"/>
              </a:solidFill>
              <a:latin typeface="Arial" pitchFamily="34" charset="0"/>
              <a:cs typeface="Arial" pitchFamily="34" charset="0"/>
            </a:endParaRPr>
          </a:p>
        </p:txBody>
      </p:sp>
      <p:sp>
        <p:nvSpPr>
          <p:cNvPr id="5" name="مستطيل 4"/>
          <p:cNvSpPr/>
          <p:nvPr/>
        </p:nvSpPr>
        <p:spPr>
          <a:xfrm>
            <a:off x="683568" y="1844824"/>
            <a:ext cx="8064896" cy="2677656"/>
          </a:xfrm>
          <a:prstGeom prst="rect">
            <a:avLst/>
          </a:prstGeom>
        </p:spPr>
        <p:txBody>
          <a:bodyPr wrap="square">
            <a:spAutoFit/>
          </a:bodyPr>
          <a:lstStyle/>
          <a:p>
            <a:pPr lvl="0" algn="ctr" eaLnBrk="0" fontAlgn="base" hangingPunct="0">
              <a:spcBef>
                <a:spcPct val="0"/>
              </a:spcBef>
              <a:spcAft>
                <a:spcPct val="0"/>
              </a:spcAft>
            </a:pPr>
            <a:r>
              <a:rPr lang="ar-SA" sz="2400" b="1" dirty="0" smtClean="0">
                <a:latin typeface="Calibri" pitchFamily="34" charset="0"/>
                <a:ea typeface="Calibri" pitchFamily="34" charset="0"/>
                <a:cs typeface="Arial" pitchFamily="34" charset="0"/>
              </a:rPr>
              <a:t>تمثل طرق النقل بمختلف </a:t>
            </a:r>
            <a:r>
              <a:rPr lang="ar-SA" sz="2400" b="1" dirty="0" err="1" smtClean="0">
                <a:latin typeface="Calibri" pitchFamily="34" charset="0"/>
                <a:ea typeface="Calibri" pitchFamily="34" charset="0"/>
                <a:cs typeface="Arial" pitchFamily="34" charset="0"/>
              </a:rPr>
              <a:t>إنماطها</a:t>
            </a:r>
            <a:r>
              <a:rPr lang="ar-SA" sz="2400" b="1" dirty="0" smtClean="0">
                <a:latin typeface="Calibri" pitchFamily="34" charset="0"/>
                <a:ea typeface="Calibri" pitchFamily="34" charset="0"/>
                <a:cs typeface="Arial" pitchFamily="34" charset="0"/>
              </a:rPr>
              <a:t> على الخرائط بخطوط تحدد مسارات </a:t>
            </a:r>
            <a:r>
              <a:rPr lang="ar-SA" sz="2400" b="1" dirty="0" err="1" smtClean="0">
                <a:latin typeface="Calibri" pitchFamily="34" charset="0"/>
                <a:ea typeface="Calibri" pitchFamily="34" charset="0"/>
                <a:cs typeface="Arial" pitchFamily="34" charset="0"/>
              </a:rPr>
              <a:t>الحركه</a:t>
            </a:r>
            <a:r>
              <a:rPr lang="ar-SA" sz="2400" b="1" dirty="0" smtClean="0">
                <a:latin typeface="Calibri" pitchFamily="34" charset="0"/>
                <a:ea typeface="Calibri" pitchFamily="34" charset="0"/>
                <a:cs typeface="Arial" pitchFamily="34" charset="0"/>
              </a:rPr>
              <a:t> , وعندما يلتقي طريقان أو أكثر تظهر العقده أو </a:t>
            </a:r>
            <a:r>
              <a:rPr lang="ar-SA" sz="2400" b="1" dirty="0" err="1" smtClean="0">
                <a:latin typeface="Calibri" pitchFamily="34" charset="0"/>
                <a:ea typeface="Calibri" pitchFamily="34" charset="0"/>
                <a:cs typeface="Arial" pitchFamily="34" charset="0"/>
              </a:rPr>
              <a:t>النواه </a:t>
            </a:r>
            <a:r>
              <a:rPr lang="ar-SA" sz="2400" b="1" dirty="0" smtClean="0">
                <a:latin typeface="Calibri" pitchFamily="34" charset="0"/>
                <a:ea typeface="Calibri" pitchFamily="34" charset="0"/>
                <a:cs typeface="Arial" pitchFamily="34" charset="0"/>
              </a:rPr>
              <a:t>, والتي قد تربط فيما بينها حلقات </a:t>
            </a:r>
            <a:r>
              <a:rPr lang="ar-SA" sz="2400" b="1" dirty="0" err="1" smtClean="0">
                <a:latin typeface="Calibri" pitchFamily="34" charset="0"/>
                <a:ea typeface="Calibri" pitchFamily="34" charset="0"/>
                <a:cs typeface="Arial" pitchFamily="34" charset="0"/>
              </a:rPr>
              <a:t>إتصال</a:t>
            </a:r>
            <a:r>
              <a:rPr lang="ar-SA" sz="2400" b="1" dirty="0" smtClean="0">
                <a:latin typeface="Calibri" pitchFamily="34" charset="0"/>
                <a:ea typeface="Calibri" pitchFamily="34" charset="0"/>
                <a:cs typeface="Arial" pitchFamily="34" charset="0"/>
              </a:rPr>
              <a:t> , وعندما تتكاثف </a:t>
            </a:r>
            <a:r>
              <a:rPr lang="ar-SA" sz="2400" b="1" dirty="0" err="1" smtClean="0">
                <a:latin typeface="Calibri" pitchFamily="34" charset="0"/>
                <a:ea typeface="Calibri" pitchFamily="34" charset="0"/>
                <a:cs typeface="Arial" pitchFamily="34" charset="0"/>
              </a:rPr>
              <a:t>الطرق </a:t>
            </a:r>
            <a:r>
              <a:rPr lang="ar-SA" sz="2400" b="1" dirty="0" smtClean="0">
                <a:latin typeface="Calibri" pitchFamily="34" charset="0"/>
                <a:ea typeface="Calibri" pitchFamily="34" charset="0"/>
                <a:cs typeface="Arial" pitchFamily="34" charset="0"/>
              </a:rPr>
              <a:t>(الخطوط) بحيث تتألف من خطوط رئيسية متقاطعة ويتفرع منها خطوط فرعيه بحيث </a:t>
            </a:r>
            <a:r>
              <a:rPr lang="ar-SA" sz="2400" b="1" dirty="0" err="1" smtClean="0">
                <a:latin typeface="Calibri" pitchFamily="34" charset="0"/>
                <a:ea typeface="Calibri" pitchFamily="34" charset="0"/>
                <a:cs typeface="Arial" pitchFamily="34" charset="0"/>
              </a:rPr>
              <a:t>لاتبعد</a:t>
            </a:r>
            <a:r>
              <a:rPr lang="ar-SA" sz="2400" b="1" dirty="0" smtClean="0">
                <a:latin typeface="Calibri" pitchFamily="34" charset="0"/>
                <a:ea typeface="Calibri" pitchFamily="34" charset="0"/>
                <a:cs typeface="Arial" pitchFamily="34" charset="0"/>
              </a:rPr>
              <a:t> أيه محلة عمرانية عن أي طريق بأكثر من </a:t>
            </a:r>
            <a:r>
              <a:rPr lang="ar-SA" sz="2400" b="1" dirty="0" err="1" smtClean="0">
                <a:latin typeface="Calibri" pitchFamily="34" charset="0"/>
                <a:ea typeface="Calibri" pitchFamily="34" charset="0"/>
                <a:cs typeface="Arial" pitchFamily="34" charset="0"/>
              </a:rPr>
              <a:t>80كيلو</a:t>
            </a:r>
            <a:r>
              <a:rPr lang="ar-SA" sz="2400" b="1" dirty="0" smtClean="0">
                <a:latin typeface="Calibri" pitchFamily="34" charset="0"/>
                <a:ea typeface="Calibri" pitchFamily="34" charset="0"/>
                <a:cs typeface="Arial" pitchFamily="34" charset="0"/>
              </a:rPr>
              <a:t> </a:t>
            </a:r>
            <a:r>
              <a:rPr lang="ar-SA" sz="2400" b="1" dirty="0" err="1" smtClean="0">
                <a:latin typeface="Calibri" pitchFamily="34" charset="0"/>
                <a:ea typeface="Calibri" pitchFamily="34" charset="0"/>
                <a:cs typeface="Arial" pitchFamily="34" charset="0"/>
              </a:rPr>
              <a:t>متراً </a:t>
            </a:r>
            <a:r>
              <a:rPr lang="ar-SA" sz="2400" b="1" dirty="0" smtClean="0">
                <a:latin typeface="Calibri" pitchFamily="34" charset="0"/>
                <a:ea typeface="Calibri" pitchFamily="34" charset="0"/>
                <a:cs typeface="Arial" pitchFamily="34" charset="0"/>
              </a:rPr>
              <a:t>, يعرف نمط الطرق في هذه الحالة </a:t>
            </a:r>
            <a:r>
              <a:rPr lang="ar-SA" sz="2400" b="1" dirty="0" err="1" smtClean="0">
                <a:latin typeface="Calibri" pitchFamily="34" charset="0"/>
                <a:ea typeface="Calibri" pitchFamily="34" charset="0"/>
                <a:cs typeface="Arial" pitchFamily="34" charset="0"/>
              </a:rPr>
              <a:t>بالشبكه</a:t>
            </a:r>
            <a:r>
              <a:rPr lang="ar-SA" sz="2400" b="1" dirty="0" smtClean="0">
                <a:latin typeface="Calibri" pitchFamily="34" charset="0"/>
                <a:ea typeface="Calibri" pitchFamily="34" charset="0"/>
                <a:cs typeface="Arial" pitchFamily="34" charset="0"/>
              </a:rPr>
              <a:t> , وإذا زادت كثافة الطرق بحيث لا تتجاوز المسافة الفاصلة بين أي محلة عمرانية وأي طريق 16 كيلومتراَ </a:t>
            </a:r>
            <a:r>
              <a:rPr lang="ar-SA" sz="2400" b="1" dirty="0" smtClean="0">
                <a:latin typeface="Calibri" pitchFamily="34" charset="0"/>
                <a:ea typeface="Calibri" pitchFamily="34" charset="0"/>
                <a:cs typeface="Arial" pitchFamily="34" charset="0"/>
              </a:rPr>
              <a:t>تعرف </a:t>
            </a:r>
            <a:r>
              <a:rPr lang="ar-SA" sz="2400" b="1" dirty="0" smtClean="0">
                <a:latin typeface="Calibri" pitchFamily="34" charset="0"/>
                <a:ea typeface="Calibri" pitchFamily="34" charset="0"/>
                <a:cs typeface="Arial" pitchFamily="34" charset="0"/>
              </a:rPr>
              <a:t>بالشبكة </a:t>
            </a:r>
            <a:r>
              <a:rPr lang="ar-SA" sz="2400" b="1" dirty="0" err="1" smtClean="0">
                <a:latin typeface="Calibri" pitchFamily="34" charset="0"/>
                <a:ea typeface="Calibri" pitchFamily="34" charset="0"/>
                <a:cs typeface="Arial" pitchFamily="34" charset="0"/>
              </a:rPr>
              <a:t>العنكبوتية</a:t>
            </a:r>
            <a:r>
              <a:rPr lang="ar-SA" sz="2400" b="1" dirty="0" smtClean="0">
                <a:latin typeface="Calibri" pitchFamily="34" charset="0"/>
                <a:ea typeface="Calibri" pitchFamily="34" charset="0"/>
                <a:cs typeface="Arial" pitchFamily="34" charset="0"/>
              </a:rPr>
              <a:t> </a:t>
            </a:r>
            <a:r>
              <a:rPr lang="ar-SA" b="1" dirty="0" err="1" smtClean="0">
                <a:latin typeface="Calibri" pitchFamily="34" charset="0"/>
                <a:ea typeface="Calibri" pitchFamily="34" charset="0"/>
                <a:cs typeface="Arial" pitchFamily="34" charset="0"/>
              </a:rPr>
              <a:t>.</a:t>
            </a:r>
            <a:r>
              <a:rPr lang="ar-SA" b="1" dirty="0" smtClean="0">
                <a:latin typeface="Calibri" pitchFamily="34" charset="0"/>
                <a:ea typeface="Calibri" pitchFamily="34" charset="0"/>
                <a:cs typeface="Arial" pitchFamily="34" charset="0"/>
              </a:rPr>
              <a:t> </a:t>
            </a:r>
            <a:endParaRPr lang="ar-SA" sz="3200" b="1" dirty="0" smtClean="0">
              <a:latin typeface="Arial" pitchFamily="34" charset="0"/>
              <a:cs typeface="Arial" pitchFamily="34" charset="0"/>
            </a:endParaRPr>
          </a:p>
        </p:txBody>
      </p:sp>
    </p:spTree>
  </p:cSld>
  <p:clrMapOvr>
    <a:masterClrMapping/>
  </p:clrMapOvr>
  <p:transition>
    <p:wedg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3" name="Rectangle 1"/>
          <p:cNvSpPr>
            <a:spLocks noChangeArrowheads="1"/>
          </p:cNvSpPr>
          <p:nvPr/>
        </p:nvSpPr>
        <p:spPr bwMode="auto">
          <a:xfrm>
            <a:off x="539552" y="1088450"/>
            <a:ext cx="8208912"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Char char="•"/>
              <a:tabLst/>
            </a:pPr>
            <a:r>
              <a:rPr kumimoji="0" lang="ar-SA" sz="2400" b="1" i="0" u="none" strike="noStrike" cap="none" normalizeH="0" baseline="0" dirty="0" smtClean="0">
                <a:ln>
                  <a:noFill/>
                </a:ln>
                <a:solidFill>
                  <a:srgbClr val="FF0000"/>
                </a:solidFill>
                <a:effectLst/>
                <a:latin typeface="Calibri" pitchFamily="34" charset="0"/>
                <a:ea typeface="Calibri" pitchFamily="34" charset="0"/>
                <a:cs typeface="Arial" pitchFamily="34" charset="0"/>
              </a:rPr>
              <a:t>تُصنف </a:t>
            </a:r>
            <a:r>
              <a:rPr kumimoji="0" lang="ar-SA" sz="2400" b="1" i="0" u="none" strike="noStrike" cap="none" normalizeH="0" baseline="0" dirty="0" err="1" smtClean="0">
                <a:ln>
                  <a:noFill/>
                </a:ln>
                <a:solidFill>
                  <a:srgbClr val="FF0000"/>
                </a:solidFill>
                <a:effectLst/>
                <a:latin typeface="Calibri" pitchFamily="34" charset="0"/>
                <a:ea typeface="Calibri" pitchFamily="34" charset="0"/>
                <a:cs typeface="Arial" pitchFamily="34" charset="0"/>
              </a:rPr>
              <a:t>طرق </a:t>
            </a:r>
            <a:r>
              <a:rPr kumimoji="0" lang="ar-SA" sz="2400" b="1" i="0" u="none" strike="noStrike" cap="none" normalizeH="0" baseline="0" dirty="0" smtClean="0">
                <a:ln>
                  <a:noFill/>
                </a:ln>
                <a:solidFill>
                  <a:srgbClr val="FF0000"/>
                </a:solidFill>
                <a:effectLst/>
                <a:latin typeface="Calibri" pitchFamily="34" charset="0"/>
                <a:ea typeface="Calibri" pitchFamily="34" charset="0"/>
                <a:cs typeface="Arial" pitchFamily="34" charset="0"/>
              </a:rPr>
              <a:t>(خطوط) النقل تبعاً لطبيعتها ومجال حركتها </a:t>
            </a:r>
            <a:r>
              <a:rPr kumimoji="0" lang="ar-SA" sz="2400" b="1" i="0" u="none" strike="noStrike" cap="none" normalizeH="0" baseline="0" dirty="0" err="1" smtClean="0">
                <a:ln>
                  <a:noFill/>
                </a:ln>
                <a:solidFill>
                  <a:srgbClr val="FF0000"/>
                </a:solidFill>
                <a:effectLst/>
                <a:latin typeface="Calibri" pitchFamily="34" charset="0"/>
                <a:ea typeface="Calibri" pitchFamily="34" charset="0"/>
                <a:cs typeface="Arial" pitchFamily="34" charset="0"/>
              </a:rPr>
              <a:t>إلى :</a:t>
            </a:r>
            <a:endParaRPr kumimoji="0" lang="ar-SA" sz="2400" b="1" i="0" u="none" strike="noStrike" cap="none" normalizeH="0" baseline="0" dirty="0" smtClean="0">
              <a:ln>
                <a:noFill/>
              </a:ln>
              <a:solidFill>
                <a:srgbClr val="FF0000"/>
              </a:solidFill>
              <a:effectLst/>
              <a:latin typeface="Calibri" pitchFamily="34" charset="0"/>
              <a:ea typeface="Calibri" pitchFamily="34" charset="0"/>
              <a:cs typeface="Arial" pitchFamily="34" charset="0"/>
            </a:endParaRPr>
          </a:p>
          <a:p>
            <a:pPr marL="457200" marR="0" lvl="0" indent="-457200" defTabSz="914400" rtl="1" eaLnBrk="1" fontAlgn="base" latinLnBrk="0" hangingPunct="1">
              <a:lnSpc>
                <a:spcPct val="100000"/>
              </a:lnSpc>
              <a:spcBef>
                <a:spcPct val="0"/>
              </a:spcBef>
              <a:spcAft>
                <a:spcPct val="0"/>
              </a:spcAft>
              <a:buClrTx/>
              <a:buSzTx/>
              <a:buFont typeface="+mj-lt"/>
              <a:buAutoNum type="arabicPeriod"/>
              <a:tabLst/>
            </a:pPr>
            <a:endParaRPr kumimoji="0" lang="en-US" sz="2000" b="0" i="0" u="none" strike="noStrike" cap="none" normalizeH="0" baseline="0" dirty="0" smtClean="0">
              <a:ln>
                <a:noFill/>
              </a:ln>
              <a:solidFill>
                <a:srgbClr val="C00000"/>
              </a:solidFill>
              <a:effectLst/>
              <a:latin typeface="Arial" pitchFamily="34" charset="0"/>
              <a:cs typeface="Arial" pitchFamily="34" charset="0"/>
            </a:endParaRPr>
          </a:p>
          <a:p>
            <a:pPr marL="457200" marR="0" lvl="0" indent="-457200" defTabSz="914400" rtl="1" eaLnBrk="0" fontAlgn="base" latinLnBrk="0" hangingPunct="0">
              <a:lnSpc>
                <a:spcPct val="100000"/>
              </a:lnSpc>
              <a:spcBef>
                <a:spcPct val="0"/>
              </a:spcBef>
              <a:spcAft>
                <a:spcPct val="0"/>
              </a:spcAft>
              <a:buClrTx/>
              <a:buSzTx/>
              <a:buFont typeface="+mj-lt"/>
              <a:buAutoNum type="arabicPeriod"/>
              <a:tabLst/>
            </a:pPr>
            <a:r>
              <a:rPr kumimoji="0" lang="ar-SA" sz="2000" b="1" i="0" u="none" strike="noStrike" cap="none" normalizeH="0" baseline="0" dirty="0" smtClean="0">
                <a:ln>
                  <a:noFill/>
                </a:ln>
                <a:solidFill>
                  <a:srgbClr val="C00000"/>
                </a:solidFill>
                <a:effectLst/>
                <a:latin typeface="Calibri" pitchFamily="34" charset="0"/>
                <a:ea typeface="Calibri" pitchFamily="34" charset="0"/>
                <a:cs typeface="Arial" pitchFamily="34" charset="0"/>
              </a:rPr>
              <a:t>طرق(خطوط) نقل </a:t>
            </a:r>
            <a:r>
              <a:rPr kumimoji="0" lang="ar-SA" sz="2000" b="1" i="0" u="none" strike="noStrike" cap="none" normalizeH="0" baseline="0" dirty="0" err="1" smtClean="0">
                <a:ln>
                  <a:noFill/>
                </a:ln>
                <a:solidFill>
                  <a:srgbClr val="C00000"/>
                </a:solidFill>
                <a:effectLst/>
                <a:latin typeface="Calibri" pitchFamily="34" charset="0"/>
                <a:ea typeface="Calibri" pitchFamily="34" charset="0"/>
                <a:cs typeface="Arial" pitchFamily="34" charset="0"/>
              </a:rPr>
              <a:t>مستوية </a:t>
            </a:r>
            <a:r>
              <a:rPr kumimoji="0" lang="ar-SA" sz="2000" b="1" i="0" u="none" strike="noStrike" cap="none" normalizeH="0" baseline="0" dirty="0" smtClean="0">
                <a:ln>
                  <a:noFill/>
                </a:ln>
                <a:solidFill>
                  <a:srgbClr val="C00000"/>
                </a:solidFill>
                <a:effectLst/>
                <a:latin typeface="Calibri" pitchFamily="34" charset="0"/>
                <a:ea typeface="Calibri" pitchFamily="34" charset="0"/>
                <a:cs typeface="Arial" pitchFamily="34" charset="0"/>
              </a:rPr>
              <a:t>, </a:t>
            </a:r>
            <a:r>
              <a:rPr kumimoji="0" lang="ar-SA"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ويقصد </a:t>
            </a:r>
            <a:r>
              <a:rPr kumimoji="0" lang="ar-SA" sz="20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بها</a:t>
            </a:r>
            <a:r>
              <a:rPr kumimoji="0" lang="ar-SA"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طرق النقل </a:t>
            </a:r>
            <a:r>
              <a:rPr kumimoji="0" lang="ar-SA" sz="20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الممتده</a:t>
            </a:r>
            <a:r>
              <a:rPr kumimoji="0" lang="ar-SA"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على سطح الأرض في شكل أفقي تقريباً,تعرف مثل هذه الطرق </a:t>
            </a:r>
            <a:r>
              <a:rPr kumimoji="0" lang="ar-SA" sz="20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بأسم</a:t>
            </a:r>
            <a:r>
              <a:rPr kumimoji="0" lang="ar-SA"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الطرق ذات </a:t>
            </a:r>
            <a:r>
              <a:rPr kumimoji="0" lang="ar-SA" sz="20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البعدين </a:t>
            </a:r>
            <a:r>
              <a:rPr kumimoji="0" lang="ar-SA"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ويمثلها كافة الطرق التي يستخدمها </a:t>
            </a:r>
            <a:r>
              <a:rPr kumimoji="0" lang="ar-SA"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الاسان </a:t>
            </a:r>
            <a:r>
              <a:rPr kumimoji="0" lang="ar-SA"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سواء فوق اليابس أو على سطح البحر </a:t>
            </a:r>
            <a:r>
              <a:rPr kumimoji="0" lang="ar-SA" sz="20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والمحيطات .</a:t>
            </a:r>
            <a:r>
              <a:rPr kumimoji="0" lang="ar-SA"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p>
          <a:p>
            <a:pPr marL="457200" marR="0" lvl="0" indent="-457200" defTabSz="914400" rtl="1" eaLnBrk="0" fontAlgn="base" latinLnBrk="0" hangingPunct="0">
              <a:lnSpc>
                <a:spcPct val="100000"/>
              </a:lnSpc>
              <a:spcBef>
                <a:spcPct val="0"/>
              </a:spcBef>
              <a:spcAft>
                <a:spcPct val="0"/>
              </a:spcAft>
              <a:buClrTx/>
              <a:buSzTx/>
              <a:buFont typeface="+mj-lt"/>
              <a:buAutoNum type="arabicPeriod"/>
              <a:tabLst/>
            </a:pPr>
            <a:endParaRPr kumimoji="0" lang="en-US" sz="2000" b="1" i="0" u="none" strike="noStrike" cap="none" normalizeH="0" baseline="0" dirty="0" smtClean="0">
              <a:ln>
                <a:noFill/>
              </a:ln>
              <a:solidFill>
                <a:srgbClr val="C00000"/>
              </a:solidFill>
              <a:effectLst/>
              <a:latin typeface="Arial" pitchFamily="34" charset="0"/>
              <a:cs typeface="Arial" pitchFamily="34" charset="0"/>
            </a:endParaRPr>
          </a:p>
          <a:p>
            <a:pPr marL="457200" marR="0" lvl="0" indent="-457200" defTabSz="914400" rtl="1" eaLnBrk="0" fontAlgn="base" latinLnBrk="0" hangingPunct="0">
              <a:lnSpc>
                <a:spcPct val="100000"/>
              </a:lnSpc>
              <a:spcBef>
                <a:spcPct val="0"/>
              </a:spcBef>
              <a:spcAft>
                <a:spcPct val="0"/>
              </a:spcAft>
              <a:buClrTx/>
              <a:buSzTx/>
              <a:buFont typeface="+mj-lt"/>
              <a:buAutoNum type="arabicPeriod"/>
              <a:tabLst/>
            </a:pPr>
            <a:r>
              <a:rPr kumimoji="0" lang="ar-SA" sz="2000" b="1" i="0" u="none" strike="noStrike" cap="none" normalizeH="0" baseline="0" dirty="0" err="1" smtClean="0">
                <a:ln>
                  <a:noFill/>
                </a:ln>
                <a:solidFill>
                  <a:srgbClr val="C00000"/>
                </a:solidFill>
                <a:effectLst/>
                <a:latin typeface="Calibri" pitchFamily="34" charset="0"/>
                <a:ea typeface="Calibri" pitchFamily="34" charset="0"/>
                <a:cs typeface="Arial" pitchFamily="34" charset="0"/>
              </a:rPr>
              <a:t>طرق </a:t>
            </a:r>
            <a:r>
              <a:rPr kumimoji="0" lang="ar-SA" sz="2000" b="1" i="0" u="none" strike="noStrike" cap="none" normalizeH="0" baseline="0" dirty="0" smtClean="0">
                <a:ln>
                  <a:noFill/>
                </a:ln>
                <a:solidFill>
                  <a:srgbClr val="C00000"/>
                </a:solidFill>
                <a:effectLst/>
                <a:latin typeface="Calibri" pitchFamily="34" charset="0"/>
                <a:ea typeface="Calibri" pitchFamily="34" charset="0"/>
                <a:cs typeface="Arial" pitchFamily="34" charset="0"/>
              </a:rPr>
              <a:t>(خطوط) النقل غير مستوية ويطلق عليها </a:t>
            </a:r>
            <a:r>
              <a:rPr kumimoji="0" lang="ar-SA" sz="2000" b="1" i="0" u="none" strike="noStrike" cap="none" normalizeH="0" baseline="0" dirty="0" err="1" smtClean="0">
                <a:ln>
                  <a:noFill/>
                </a:ln>
                <a:solidFill>
                  <a:srgbClr val="C00000"/>
                </a:solidFill>
                <a:effectLst/>
                <a:latin typeface="Calibri" pitchFamily="34" charset="0"/>
                <a:ea typeface="Calibri" pitchFamily="34" charset="0"/>
                <a:cs typeface="Arial" pitchFamily="34" charset="0"/>
              </a:rPr>
              <a:t>إسم</a:t>
            </a:r>
            <a:r>
              <a:rPr kumimoji="0" lang="ar-SA" sz="2000" b="1" i="0" u="none" strike="noStrike" cap="none" normalizeH="0" baseline="0" dirty="0" smtClean="0">
                <a:ln>
                  <a:noFill/>
                </a:ln>
                <a:solidFill>
                  <a:srgbClr val="C00000"/>
                </a:solidFill>
                <a:effectLst/>
                <a:latin typeface="Calibri" pitchFamily="34" charset="0"/>
                <a:ea typeface="Calibri" pitchFamily="34" charset="0"/>
                <a:cs typeface="Arial" pitchFamily="34" charset="0"/>
              </a:rPr>
              <a:t> الطرق ذات الأبعاد </a:t>
            </a:r>
            <a:r>
              <a:rPr kumimoji="0" lang="ar-SA" sz="2000" b="1" i="0" u="none" strike="noStrike" cap="none" normalizeH="0" baseline="0" dirty="0" err="1" smtClean="0">
                <a:ln>
                  <a:noFill/>
                </a:ln>
                <a:solidFill>
                  <a:srgbClr val="C00000"/>
                </a:solidFill>
                <a:effectLst/>
                <a:latin typeface="Calibri" pitchFamily="34" charset="0"/>
                <a:ea typeface="Calibri" pitchFamily="34" charset="0"/>
                <a:cs typeface="Arial" pitchFamily="34" charset="0"/>
              </a:rPr>
              <a:t>الثلاثة </a:t>
            </a:r>
            <a:r>
              <a:rPr kumimoji="0" lang="ar-SA" sz="2000" b="1" i="0" u="none" strike="noStrike" cap="none" normalizeH="0" baseline="0" dirty="0" smtClean="0">
                <a:ln>
                  <a:noFill/>
                </a:ln>
                <a:solidFill>
                  <a:srgbClr val="C00000"/>
                </a:solidFill>
                <a:effectLst/>
                <a:latin typeface="Calibri" pitchFamily="34" charset="0"/>
                <a:ea typeface="Calibri" pitchFamily="34" charset="0"/>
                <a:cs typeface="Arial" pitchFamily="34" charset="0"/>
              </a:rPr>
              <a:t>, </a:t>
            </a:r>
            <a:r>
              <a:rPr kumimoji="0" lang="ar-SA"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ويمثلها الطرق </a:t>
            </a:r>
            <a:r>
              <a:rPr kumimoji="0" lang="ar-SA" sz="20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الممتده</a:t>
            </a:r>
            <a:r>
              <a:rPr kumimoji="0" lang="ar-SA"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تحت منسوب سطح الأرض مثل مترو وقطارات </a:t>
            </a:r>
            <a:r>
              <a:rPr kumimoji="0" lang="ar-SA" sz="20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الأنفاق </a:t>
            </a:r>
            <a:r>
              <a:rPr kumimoji="0" lang="ar-SA"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a:t>
            </a:r>
            <a:r>
              <a:rPr kumimoji="0" lang="ar-SA"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والتي يشكل الغلاف الهوائي مجالها الرئيسي مثل خطوط كل من النقل الجوي </a:t>
            </a:r>
            <a:r>
              <a:rPr kumimoji="0" lang="ar-SA" sz="20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والهوائي </a:t>
            </a:r>
            <a:r>
              <a:rPr kumimoji="0" lang="ar-SA"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a:t>
            </a:r>
            <a:r>
              <a:rPr kumimoji="0" lang="ar-SA" sz="20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التليفريك</a:t>
            </a:r>
            <a:r>
              <a:rPr kumimoji="0" lang="ar-SA"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وتعبر خطوط النمط الأخير نطاقات </a:t>
            </a:r>
            <a:r>
              <a:rPr kumimoji="0" lang="ar-SA" sz="20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الصعوبه</a:t>
            </a:r>
            <a:r>
              <a:rPr kumimoji="0" lang="ar-SA"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r>
              <a:rPr kumimoji="0" lang="ar-SA" sz="20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الجغرافية </a:t>
            </a:r>
            <a:r>
              <a:rPr kumimoji="0" lang="ar-SA"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(مثل المرتفعات والسطوح الوعرة شديدة </a:t>
            </a:r>
            <a:r>
              <a:rPr kumimoji="0" lang="ar-SA" sz="20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الإنحدار</a:t>
            </a:r>
            <a:r>
              <a:rPr kumimoji="0" lang="ar-SA"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r>
              <a:rPr kumimoji="0" lang="ar-SA" sz="20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والأوديه</a:t>
            </a:r>
            <a:r>
              <a:rPr kumimoji="0" lang="ar-SA"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العميقة والنطاقات </a:t>
            </a:r>
            <a:r>
              <a:rPr kumimoji="0" lang="ar-SA" sz="20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الغابيه</a:t>
            </a:r>
            <a:r>
              <a:rPr kumimoji="0" lang="ar-SA"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الكثيفة</a:t>
            </a:r>
            <a:r>
              <a:rPr kumimoji="0" lang="ar-SA" sz="20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 .</a:t>
            </a:r>
            <a:r>
              <a:rPr kumimoji="0" lang="ar-SA"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لذلك يطلق عليها النقل </a:t>
            </a:r>
            <a:r>
              <a:rPr kumimoji="0" lang="ar-SA" sz="20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الهوائي .</a:t>
            </a:r>
            <a:r>
              <a:rPr kumimoji="0" lang="ar-SA"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p>
          <a:p>
            <a:pPr marL="0" marR="0" lvl="0" indent="0" defTabSz="914400" rtl="1" eaLnBrk="0" fontAlgn="base" latinLnBrk="0" hangingPunct="0">
              <a:lnSpc>
                <a:spcPct val="100000"/>
              </a:lnSpc>
              <a:spcBef>
                <a:spcPct val="0"/>
              </a:spcBef>
              <a:spcAft>
                <a:spcPct val="0"/>
              </a:spcAft>
              <a:buClrTx/>
              <a:buSzTx/>
              <a:tabLst/>
            </a:pP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9153">
                                            <p:txEl>
                                              <p:pRg st="0" end="0"/>
                                            </p:txEl>
                                          </p:spTgt>
                                        </p:tgtEl>
                                        <p:attrNameLst>
                                          <p:attrName>style.visibility</p:attrName>
                                        </p:attrNameLst>
                                      </p:cBhvr>
                                      <p:to>
                                        <p:strVal val="visible"/>
                                      </p:to>
                                    </p:set>
                                    <p:anim calcmode="lin" valueType="num">
                                      <p:cBhvr additive="base">
                                        <p:cTn id="7" dur="500" fill="hold"/>
                                        <p:tgtEl>
                                          <p:spTgt spid="4915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915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9153">
                                            <p:txEl>
                                              <p:pRg st="2" end="2"/>
                                            </p:txEl>
                                          </p:spTgt>
                                        </p:tgtEl>
                                        <p:attrNameLst>
                                          <p:attrName>style.visibility</p:attrName>
                                        </p:attrNameLst>
                                      </p:cBhvr>
                                      <p:to>
                                        <p:strVal val="visible"/>
                                      </p:to>
                                    </p:set>
                                    <p:anim calcmode="lin" valueType="num">
                                      <p:cBhvr additive="base">
                                        <p:cTn id="13" dur="500" fill="hold"/>
                                        <p:tgtEl>
                                          <p:spTgt spid="4915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915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9153">
                                            <p:txEl>
                                              <p:pRg st="4" end="4"/>
                                            </p:txEl>
                                          </p:spTgt>
                                        </p:tgtEl>
                                        <p:attrNameLst>
                                          <p:attrName>style.visibility</p:attrName>
                                        </p:attrNameLst>
                                      </p:cBhvr>
                                      <p:to>
                                        <p:strVal val="visible"/>
                                      </p:to>
                                    </p:set>
                                    <p:anim calcmode="lin" valueType="num">
                                      <p:cBhvr additive="base">
                                        <p:cTn id="19" dur="500" fill="hold"/>
                                        <p:tgtEl>
                                          <p:spTgt spid="4915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915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190711632395.jpg"/>
          <p:cNvPicPr>
            <a:picLocks noChangeAspect="1"/>
          </p:cNvPicPr>
          <p:nvPr/>
        </p:nvPicPr>
        <p:blipFill>
          <a:blip r:embed="rId2" cstate="print"/>
          <a:stretch>
            <a:fillRect/>
          </a:stretch>
        </p:blipFill>
        <p:spPr>
          <a:xfrm>
            <a:off x="323528" y="404664"/>
            <a:ext cx="8496944" cy="5616624"/>
          </a:xfrm>
          <a:prstGeom prst="rect">
            <a:avLst/>
          </a:prstGeom>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4" descr="C:\Users\TOSHIBA\Downloads\large (3 (1).jpg"/>
          <p:cNvPicPr>
            <a:picLocks noChangeAspect="1" noChangeArrowheads="1"/>
          </p:cNvPicPr>
          <p:nvPr/>
        </p:nvPicPr>
        <p:blipFill>
          <a:blip r:embed="rId2" cstate="print"/>
          <a:srcRect t="17584"/>
          <a:stretch>
            <a:fillRect/>
          </a:stretch>
        </p:blipFill>
        <p:spPr bwMode="auto">
          <a:xfrm>
            <a:off x="0" y="0"/>
            <a:ext cx="9144000" cy="6858000"/>
          </a:xfrm>
          <a:prstGeom prst="rect">
            <a:avLst/>
          </a:prstGeom>
          <a:noFill/>
        </p:spPr>
      </p:pic>
      <p:sp>
        <p:nvSpPr>
          <p:cNvPr id="2" name="مستطيل 1"/>
          <p:cNvSpPr/>
          <p:nvPr/>
        </p:nvSpPr>
        <p:spPr>
          <a:xfrm>
            <a:off x="323528" y="764704"/>
            <a:ext cx="8424936" cy="4524315"/>
          </a:xfrm>
          <a:prstGeom prst="rect">
            <a:avLst/>
          </a:prstGeom>
        </p:spPr>
        <p:txBody>
          <a:bodyPr wrap="square">
            <a:spAutoFit/>
          </a:bodyPr>
          <a:lstStyle/>
          <a:p>
            <a:r>
              <a:rPr lang="ar-SA" sz="2400" b="1" dirty="0" smtClean="0">
                <a:latin typeface="Calibri" pitchFamily="34" charset="0"/>
                <a:ea typeface="Calibri" pitchFamily="34" charset="0"/>
                <a:cs typeface="Arial" pitchFamily="34" charset="0"/>
              </a:rPr>
              <a:t>وتتعدد الأساليب الكمية المستخدمة في تحليل أهميه خطوط وشبكات الطرق وإبراز ثقل نطاقاتها ووزن عقدها من خلال رصد إمكانية </a:t>
            </a:r>
            <a:r>
              <a:rPr lang="ar-SA" sz="2400" b="1" dirty="0" err="1" smtClean="0">
                <a:latin typeface="Calibri" pitchFamily="34" charset="0"/>
                <a:ea typeface="Calibri" pitchFamily="34" charset="0"/>
                <a:cs typeface="Arial" pitchFamily="34" charset="0"/>
              </a:rPr>
              <a:t>التصال</a:t>
            </a:r>
            <a:r>
              <a:rPr lang="ar-SA" sz="2400" b="1" dirty="0" smtClean="0">
                <a:latin typeface="Calibri" pitchFamily="34" charset="0"/>
                <a:ea typeface="Calibri" pitchFamily="34" charset="0"/>
                <a:cs typeface="Arial" pitchFamily="34" charset="0"/>
              </a:rPr>
              <a:t> بين نقاط الحركة عليها و أن تجمع طرق النقل عند عقدة معينة </a:t>
            </a:r>
            <a:r>
              <a:rPr lang="ar-SA" sz="2400" b="1" dirty="0" err="1" smtClean="0">
                <a:latin typeface="Calibri" pitchFamily="34" charset="0"/>
                <a:ea typeface="Calibri" pitchFamily="34" charset="0"/>
                <a:cs typeface="Arial" pitchFamily="34" charset="0"/>
              </a:rPr>
              <a:t>لايعني</a:t>
            </a:r>
            <a:r>
              <a:rPr lang="ar-SA" sz="2400" b="1" dirty="0" smtClean="0">
                <a:latin typeface="Calibri" pitchFamily="34" charset="0"/>
                <a:ea typeface="Calibri" pitchFamily="34" charset="0"/>
                <a:cs typeface="Arial" pitchFamily="34" charset="0"/>
              </a:rPr>
              <a:t> بالضرورة أنها أيسر </a:t>
            </a:r>
            <a:r>
              <a:rPr lang="ar-SA" sz="2400" b="1" dirty="0" err="1" smtClean="0">
                <a:latin typeface="Calibri" pitchFamily="34" charset="0"/>
                <a:ea typeface="Calibri" pitchFamily="34" charset="0"/>
                <a:cs typeface="Arial" pitchFamily="34" charset="0"/>
              </a:rPr>
              <a:t>عقد </a:t>
            </a:r>
            <a:r>
              <a:rPr lang="ar-SA" sz="2400" b="1" dirty="0" smtClean="0">
                <a:latin typeface="Calibri" pitchFamily="34" charset="0"/>
                <a:ea typeface="Calibri" pitchFamily="34" charset="0"/>
                <a:cs typeface="Arial" pitchFamily="34" charset="0"/>
              </a:rPr>
              <a:t>(مراكز)</a:t>
            </a:r>
            <a:r>
              <a:rPr lang="ar-SA" sz="2400" b="1" dirty="0" err="1" smtClean="0">
                <a:latin typeface="Calibri" pitchFamily="34" charset="0"/>
                <a:ea typeface="Calibri" pitchFamily="34" charset="0"/>
                <a:cs typeface="Arial" pitchFamily="34" charset="0"/>
              </a:rPr>
              <a:t>الأقليم</a:t>
            </a:r>
            <a:r>
              <a:rPr lang="ar-SA" sz="2400" b="1" dirty="0" smtClean="0">
                <a:latin typeface="Calibri" pitchFamily="34" charset="0"/>
                <a:ea typeface="Calibri" pitchFamily="34" charset="0"/>
                <a:cs typeface="Arial" pitchFamily="34" charset="0"/>
              </a:rPr>
              <a:t> قيد </a:t>
            </a:r>
            <a:r>
              <a:rPr lang="ar-SA" sz="2400" b="1" dirty="0" err="1" smtClean="0">
                <a:latin typeface="Calibri" pitchFamily="34" charset="0"/>
                <a:ea typeface="Calibri" pitchFamily="34" charset="0"/>
                <a:cs typeface="Arial" pitchFamily="34" charset="0"/>
              </a:rPr>
              <a:t>الدراسه</a:t>
            </a:r>
            <a:r>
              <a:rPr lang="ar-SA" sz="2400" b="1" dirty="0" smtClean="0">
                <a:latin typeface="Calibri" pitchFamily="34" charset="0"/>
                <a:ea typeface="Calibri" pitchFamily="34" charset="0"/>
                <a:cs typeface="Arial" pitchFamily="34" charset="0"/>
              </a:rPr>
              <a:t> اتصالاً وأكثرها ارتباطاً  بغيرها من نقاط </a:t>
            </a:r>
            <a:r>
              <a:rPr lang="ar-SA" sz="2400" b="1" dirty="0" err="1" smtClean="0">
                <a:latin typeface="Calibri" pitchFamily="34" charset="0"/>
                <a:ea typeface="Calibri" pitchFamily="34" charset="0"/>
                <a:cs typeface="Arial" pitchFamily="34" charset="0"/>
              </a:rPr>
              <a:t>النقل .</a:t>
            </a:r>
            <a:endParaRPr lang="en-US" sz="2400" b="1" dirty="0" smtClean="0">
              <a:latin typeface="Arial" pitchFamily="34" charset="0"/>
              <a:cs typeface="Arial" pitchFamily="34" charset="0"/>
            </a:endParaRPr>
          </a:p>
          <a:p>
            <a:pPr lvl="0"/>
            <a:r>
              <a:rPr lang="ar-SA" sz="2400" b="1" dirty="0" smtClean="0"/>
              <a:t>فالأهمية المركزية لعقد الاتصال على طرق النقل تتسم بالنسبية لذلك يعد إعداد مصفوفة الاتصال أفضل الأساليب الكمية عند محاولة قياس حجم وأهمية النقاط الواقعة على طرق النقل, </a:t>
            </a:r>
            <a:r>
              <a:rPr lang="ar-SA" sz="2400" b="1" dirty="0" smtClean="0">
                <a:solidFill>
                  <a:srgbClr val="C00000"/>
                </a:solidFill>
              </a:rPr>
              <a:t>ويتم عادة إعداد مصفوفة الاتصال اعتماداً على أحد المعايير </a:t>
            </a:r>
            <a:r>
              <a:rPr lang="ar-SA" sz="2400" b="1" dirty="0" err="1" smtClean="0">
                <a:solidFill>
                  <a:srgbClr val="C00000"/>
                </a:solidFill>
              </a:rPr>
              <a:t>التالية :</a:t>
            </a:r>
            <a:endParaRPr lang="en-US" sz="3200" b="1" dirty="0" smtClean="0">
              <a:solidFill>
                <a:srgbClr val="C00000"/>
              </a:solidFill>
            </a:endParaRPr>
          </a:p>
          <a:p>
            <a:pPr marL="342900" lvl="0" indent="-342900"/>
            <a:r>
              <a:rPr lang="ar-SA" sz="2400" b="1" dirty="0" smtClean="0"/>
              <a:t>- أقصر مسافة تقطعها وسيلة النقل للربط  بين أي مركزين على </a:t>
            </a:r>
            <a:r>
              <a:rPr lang="ar-SA" sz="2400" b="1" dirty="0" err="1" smtClean="0"/>
              <a:t>الطريق .</a:t>
            </a:r>
            <a:r>
              <a:rPr lang="ar-SA" sz="2400" b="1" dirty="0" smtClean="0"/>
              <a:t> </a:t>
            </a:r>
            <a:endParaRPr lang="en-US" sz="2400" b="1" dirty="0" smtClean="0"/>
          </a:p>
          <a:p>
            <a:pPr marL="342900" lvl="0" indent="-342900"/>
            <a:r>
              <a:rPr lang="ar-SA" sz="2400" b="1" dirty="0" smtClean="0"/>
              <a:t>- عدد مرات تغيير طريق النقل للوصول بين أي مركزين على </a:t>
            </a:r>
            <a:r>
              <a:rPr lang="ar-SA" sz="2400" b="1" dirty="0" err="1" smtClean="0"/>
              <a:t>الطريق .</a:t>
            </a:r>
            <a:r>
              <a:rPr lang="ar-SA" sz="2400" b="1" dirty="0" smtClean="0"/>
              <a:t> </a:t>
            </a:r>
            <a:endParaRPr lang="en-US" sz="2400" b="1" dirty="0" smtClean="0"/>
          </a:p>
          <a:p>
            <a:pPr marL="342900" lvl="0" indent="-342900"/>
            <a:r>
              <a:rPr lang="ar-SA" sz="2400" b="1" dirty="0" smtClean="0"/>
              <a:t>- العلاقة بين المسافة المقطوعة بين أي مركزين وأهمية وثقل كل </a:t>
            </a:r>
            <a:r>
              <a:rPr lang="ar-SA" sz="2400" b="1" dirty="0" err="1" smtClean="0"/>
              <a:t>منهما .</a:t>
            </a:r>
            <a:r>
              <a:rPr lang="ar-SA" sz="2400" b="1" dirty="0" smtClean="0"/>
              <a:t> </a:t>
            </a:r>
            <a:endParaRPr lang="en-US" sz="2400" b="1" dirty="0" smtClean="0"/>
          </a:p>
          <a:p>
            <a:pPr marL="342900" indent="-342900"/>
            <a:r>
              <a:rPr lang="ar-SA" sz="2400" b="1" dirty="0" smtClean="0"/>
              <a:t>- استخدام الأسلوب </a:t>
            </a:r>
            <a:r>
              <a:rPr lang="ar-SA" sz="2400" b="1" dirty="0" err="1" smtClean="0"/>
              <a:t>المركب.</a:t>
            </a:r>
            <a:r>
              <a:rPr lang="ar-SA" sz="2400" b="1" dirty="0" smtClean="0"/>
              <a:t> </a:t>
            </a:r>
            <a:endParaRPr lang="ar-SA" sz="2400" b="1" dirty="0"/>
          </a:p>
        </p:txBody>
      </p:sp>
    </p:spTree>
  </p:cSld>
  <p:clrMapOvr>
    <a:masterClrMapping/>
  </p:clrMapOvr>
  <p:transition>
    <p:wedg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4" descr="C:\Users\TOSHIBA\Downloads\large (3 (1).jpg"/>
          <p:cNvPicPr>
            <a:picLocks noChangeAspect="1" noChangeArrowheads="1"/>
          </p:cNvPicPr>
          <p:nvPr/>
        </p:nvPicPr>
        <p:blipFill>
          <a:blip r:embed="rId3" cstate="print"/>
          <a:srcRect t="17584"/>
          <a:stretch>
            <a:fillRect/>
          </a:stretch>
        </p:blipFill>
        <p:spPr bwMode="auto">
          <a:xfrm>
            <a:off x="0" y="0"/>
            <a:ext cx="9144000" cy="7101408"/>
          </a:xfrm>
          <a:prstGeom prst="rect">
            <a:avLst/>
          </a:prstGeom>
          <a:noFill/>
        </p:spPr>
      </p:pic>
      <p:sp>
        <p:nvSpPr>
          <p:cNvPr id="50177" name="Rectangle 1"/>
          <p:cNvSpPr>
            <a:spLocks noChangeArrowheads="1"/>
          </p:cNvSpPr>
          <p:nvPr/>
        </p:nvSpPr>
        <p:spPr bwMode="auto">
          <a:xfrm>
            <a:off x="467544" y="1156103"/>
            <a:ext cx="8101408" cy="264687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r>
              <a:rPr lang="ar-SA" sz="2400" dirty="0" smtClean="0">
                <a:latin typeface="Arial Unicode MS" pitchFamily="34" charset="-128"/>
                <a:ea typeface="Arial Unicode MS" pitchFamily="34" charset="-128"/>
                <a:cs typeface="Arial Unicode MS" pitchFamily="34" charset="-128"/>
              </a:rPr>
              <a:t> </a:t>
            </a:r>
            <a:r>
              <a:rPr lang="ar-SA" sz="2400" dirty="0" smtClean="0">
                <a:solidFill>
                  <a:srgbClr val="C00000"/>
                </a:solidFill>
                <a:latin typeface="Arial Unicode MS" pitchFamily="34" charset="-128"/>
                <a:ea typeface="Arial Unicode MS" pitchFamily="34" charset="-128"/>
                <a:cs typeface="Arial Unicode MS" pitchFamily="34" charset="-128"/>
              </a:rPr>
              <a:t>1- </a:t>
            </a:r>
            <a:r>
              <a:rPr kumimoji="0" lang="ar-SA" sz="2400" b="0" i="0" u="none" strike="noStrike" cap="none" normalizeH="0" baseline="0" dirty="0" smtClean="0">
                <a:ln>
                  <a:noFill/>
                </a:ln>
                <a:solidFill>
                  <a:srgbClr val="C00000"/>
                </a:solidFill>
                <a:effectLst/>
                <a:latin typeface="Arial Unicode MS" pitchFamily="34" charset="-128"/>
                <a:ea typeface="Arial Unicode MS" pitchFamily="34" charset="-128"/>
                <a:cs typeface="Arial Unicode MS" pitchFamily="34" charset="-128"/>
              </a:rPr>
              <a:t>أقصر مسافة تقطعها وسيلة النقل للربط  بين أي مركزين على الطريق</a:t>
            </a:r>
            <a:endParaRPr kumimoji="0" lang="en-US" sz="1400" b="0" i="0" u="none" strike="noStrike" cap="none" normalizeH="0" baseline="0" dirty="0" smtClean="0">
              <a:ln>
                <a:noFill/>
              </a:ln>
              <a:solidFill>
                <a:srgbClr val="C00000"/>
              </a:solidFill>
              <a:effectLst/>
              <a:latin typeface="Arial Unicode MS" pitchFamily="34" charset="-128"/>
              <a:ea typeface="Arial Unicode MS" pitchFamily="34" charset="-128"/>
              <a:cs typeface="Arial Unicode MS" pitchFamily="34" charset="-128"/>
            </a:endParaRPr>
          </a:p>
          <a:p>
            <a:pPr marL="0" marR="0" lvl="0" indent="0" defTabSz="914400" rtl="1"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C00000"/>
                </a:solidFill>
                <a:effectLst/>
                <a:latin typeface="Arial Unicode MS" pitchFamily="34" charset="-128"/>
                <a:ea typeface="Arial Unicode MS" pitchFamily="34" charset="-128"/>
                <a:cs typeface="Arial Unicode MS" pitchFamily="34" charset="-128"/>
              </a:rPr>
              <a:t>لاشك أن لمعيار المسافة أهميه كبيرة فا</a:t>
            </a:r>
            <a:r>
              <a:rPr kumimoji="0" lang="ar-SA" sz="2400" b="0" i="0" u="none" strike="noStrike" cap="none" normalizeH="0" dirty="0" smtClean="0">
                <a:ln>
                  <a:noFill/>
                </a:ln>
                <a:solidFill>
                  <a:srgbClr val="C00000"/>
                </a:solidFill>
                <a:effectLst/>
                <a:latin typeface="Arial Unicode MS" pitchFamily="34" charset="-128"/>
                <a:ea typeface="Arial Unicode MS" pitchFamily="34" charset="-128"/>
                <a:cs typeface="Arial Unicode MS" pitchFamily="34" charset="-128"/>
              </a:rPr>
              <a:t> </a:t>
            </a:r>
            <a:r>
              <a:rPr kumimoji="0" lang="ar-SA" sz="2400" b="0" i="0" u="none" strike="noStrike" cap="none" normalizeH="0" dirty="0" smtClean="0">
                <a:ln>
                  <a:noFill/>
                </a:ln>
                <a:solidFill>
                  <a:srgbClr val="C00000"/>
                </a:solidFill>
                <a:effectLst/>
                <a:latin typeface="Arial Unicode MS" pitchFamily="34" charset="-128"/>
                <a:ea typeface="Arial Unicode MS" pitchFamily="34" charset="-128"/>
                <a:cs typeface="Arial Unicode MS" pitchFamily="34" charset="-128"/>
              </a:rPr>
              <a:t>ب</a:t>
            </a:r>
            <a:r>
              <a:rPr kumimoji="0" lang="ar-SA" sz="2400" b="0" i="0" u="none" strike="noStrike" cap="none" normalizeH="0" baseline="0" dirty="0" smtClean="0">
                <a:ln>
                  <a:noFill/>
                </a:ln>
                <a:solidFill>
                  <a:srgbClr val="C00000"/>
                </a:solidFill>
                <a:effectLst/>
                <a:latin typeface="Arial Unicode MS" pitchFamily="34" charset="-128"/>
                <a:ea typeface="Arial Unicode MS" pitchFamily="34" charset="-128"/>
                <a:cs typeface="Arial Unicode MS" pitchFamily="34" charset="-128"/>
              </a:rPr>
              <a:t>راز مدى </a:t>
            </a:r>
            <a:r>
              <a:rPr kumimoji="0" lang="ar-SA" sz="2400" b="0" i="0" u="none" strike="noStrike" cap="none" normalizeH="0" baseline="0" dirty="0" smtClean="0">
                <a:ln>
                  <a:noFill/>
                </a:ln>
                <a:solidFill>
                  <a:srgbClr val="C00000"/>
                </a:solidFill>
                <a:effectLst/>
                <a:latin typeface="Arial Unicode MS" pitchFamily="34" charset="-128"/>
                <a:ea typeface="Arial Unicode MS" pitchFamily="34" charset="-128"/>
                <a:cs typeface="Arial Unicode MS" pitchFamily="34" charset="-128"/>
              </a:rPr>
              <a:t>سهولة الاتصال بين أي مركزين على الطريق, حيث يسهل الاتصال نظرياً كلما قصرت </a:t>
            </a:r>
            <a:r>
              <a:rPr kumimoji="0" lang="ar-SA" sz="2400" b="0" i="0" u="none" strike="noStrike" cap="none" normalizeH="0" baseline="0" dirty="0" err="1" smtClean="0">
                <a:ln>
                  <a:noFill/>
                </a:ln>
                <a:solidFill>
                  <a:srgbClr val="C00000"/>
                </a:solidFill>
                <a:effectLst/>
                <a:latin typeface="Arial Unicode MS" pitchFamily="34" charset="-128"/>
                <a:ea typeface="Arial Unicode MS" pitchFamily="34" charset="-128"/>
                <a:cs typeface="Arial Unicode MS" pitchFamily="34" charset="-128"/>
              </a:rPr>
              <a:t>المسافه</a:t>
            </a:r>
            <a:r>
              <a:rPr kumimoji="0" lang="ar-SA" sz="2400" b="0" i="0" u="none" strike="noStrike" cap="none" normalizeH="0" baseline="0" dirty="0" smtClean="0">
                <a:ln>
                  <a:noFill/>
                </a:ln>
                <a:solidFill>
                  <a:srgbClr val="C00000"/>
                </a:solidFill>
                <a:effectLst/>
                <a:latin typeface="Arial Unicode MS" pitchFamily="34" charset="-128"/>
                <a:ea typeface="Arial Unicode MS" pitchFamily="34" charset="-128"/>
                <a:cs typeface="Arial Unicode MS" pitchFamily="34" charset="-128"/>
              </a:rPr>
              <a:t> والعكس صحيح مع طول </a:t>
            </a:r>
            <a:r>
              <a:rPr kumimoji="0" lang="ar-SA" sz="2400" b="0" i="0" u="none" strike="noStrike" cap="none" normalizeH="0" baseline="0" dirty="0" err="1" smtClean="0">
                <a:ln>
                  <a:noFill/>
                </a:ln>
                <a:solidFill>
                  <a:srgbClr val="C00000"/>
                </a:solidFill>
                <a:effectLst/>
                <a:latin typeface="Arial Unicode MS" pitchFamily="34" charset="-128"/>
                <a:ea typeface="Arial Unicode MS" pitchFamily="34" charset="-128"/>
                <a:cs typeface="Arial Unicode MS" pitchFamily="34" charset="-128"/>
              </a:rPr>
              <a:t>المسافة </a:t>
            </a:r>
            <a:r>
              <a:rPr kumimoji="0" lang="ar-SA" sz="2400" b="0" i="0" u="none" strike="noStrike" cap="none" normalizeH="0" baseline="0" dirty="0" err="1" smtClean="0">
                <a:ln>
                  <a:noFill/>
                </a:ln>
                <a:solidFill>
                  <a:srgbClr val="C00000"/>
                </a:solidFill>
                <a:effectLst/>
                <a:latin typeface="Arial Unicode MS" pitchFamily="34" charset="-128"/>
                <a:ea typeface="Arial Unicode MS" pitchFamily="34" charset="-128"/>
                <a:cs typeface="Arial Unicode MS" pitchFamily="34" charset="-128"/>
              </a:rPr>
              <a:t>.</a:t>
            </a:r>
            <a:endParaRPr kumimoji="0" lang="ar-SA" sz="2400" b="0" i="0" u="none" strike="noStrike" cap="none" normalizeH="0" baseline="0" dirty="0" smtClean="0">
              <a:ln>
                <a:noFill/>
              </a:ln>
              <a:solidFill>
                <a:srgbClr val="C00000"/>
              </a:solidFill>
              <a:effectLst/>
              <a:latin typeface="Arial Unicode MS" pitchFamily="34" charset="-128"/>
              <a:ea typeface="Arial Unicode MS" pitchFamily="34" charset="-128"/>
              <a:cs typeface="Arial Unicode MS" pitchFamily="34" charset="-128"/>
            </a:endParaRPr>
          </a:p>
          <a:p>
            <a:pPr marL="0" marR="0" lvl="0" indent="0" defTabSz="914400" rtl="1"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C00000"/>
              </a:solidFill>
              <a:effectLst/>
              <a:latin typeface="Arial Unicode MS" pitchFamily="34" charset="-128"/>
              <a:ea typeface="Arial Unicode MS" pitchFamily="34" charset="-128"/>
              <a:cs typeface="Arial Unicode MS" pitchFamily="34" charset="-128"/>
            </a:endParaRPr>
          </a:p>
          <a:p>
            <a:pPr marL="0" marR="0" lvl="0" indent="0"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endParaRPr>
          </a:p>
        </p:txBody>
      </p:sp>
    </p:spTree>
  </p:cSld>
  <p:clrMapOvr>
    <a:masterClrMapping/>
  </p:clrMapOvr>
  <p:transition>
    <p:wedg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C:\Users\TOSHIBA\Downloads\large (3 (1).jpg"/>
          <p:cNvPicPr>
            <a:picLocks noChangeAspect="1" noChangeArrowheads="1"/>
          </p:cNvPicPr>
          <p:nvPr/>
        </p:nvPicPr>
        <p:blipFill>
          <a:blip r:embed="rId2" cstate="print"/>
          <a:srcRect t="17584"/>
          <a:stretch>
            <a:fillRect/>
          </a:stretch>
        </p:blipFill>
        <p:spPr bwMode="auto">
          <a:xfrm>
            <a:off x="0" y="0"/>
            <a:ext cx="9144000" cy="6858000"/>
          </a:xfrm>
          <a:prstGeom prst="rect">
            <a:avLst/>
          </a:prstGeom>
          <a:noFill/>
        </p:spPr>
      </p:pic>
      <p:sp>
        <p:nvSpPr>
          <p:cNvPr id="2" name="مستطيل 1"/>
          <p:cNvSpPr/>
          <p:nvPr/>
        </p:nvSpPr>
        <p:spPr>
          <a:xfrm>
            <a:off x="323528" y="548680"/>
            <a:ext cx="8424936" cy="1938992"/>
          </a:xfrm>
          <a:prstGeom prst="rect">
            <a:avLst/>
          </a:prstGeom>
        </p:spPr>
        <p:txBody>
          <a:bodyPr wrap="square">
            <a:spAutoFit/>
          </a:bodyPr>
          <a:lstStyle/>
          <a:p>
            <a:r>
              <a:rPr lang="ar-SA" sz="2400" b="1" dirty="0" smtClean="0">
                <a:solidFill>
                  <a:srgbClr val="C00000"/>
                </a:solidFill>
              </a:rPr>
              <a:t>الخريطة </a:t>
            </a:r>
            <a:r>
              <a:rPr lang="ar-SA" sz="2400" b="1" dirty="0" err="1" smtClean="0">
                <a:solidFill>
                  <a:srgbClr val="C00000"/>
                </a:solidFill>
              </a:rPr>
              <a:t>الطبولوجية</a:t>
            </a:r>
            <a:r>
              <a:rPr lang="ar-SA" sz="2400" b="1" dirty="0" smtClean="0">
                <a:solidFill>
                  <a:srgbClr val="C00000"/>
                </a:solidFill>
              </a:rPr>
              <a:t>.: </a:t>
            </a:r>
            <a:r>
              <a:rPr lang="ar-SA" sz="2400" b="1" dirty="0" smtClean="0"/>
              <a:t>تسعى إلى تبسيط شكل الطرق بتحويلها إلى مجرد خطوط مستقيمة تربط بين العقد المختلفة الواقعة عليها، وتعتبر من فروع الهندسة </a:t>
            </a:r>
            <a:r>
              <a:rPr lang="ar-SA" sz="2400" b="1" dirty="0" err="1" smtClean="0"/>
              <a:t>اللاكمية</a:t>
            </a:r>
            <a:r>
              <a:rPr lang="ar-SA" sz="2400" b="1" dirty="0" smtClean="0"/>
              <a:t> التي تركز على تحديد المواقع ورصد العلاقات بين </a:t>
            </a:r>
            <a:r>
              <a:rPr lang="ar-SA" sz="2400" b="1" dirty="0" err="1" smtClean="0"/>
              <a:t>العقد </a:t>
            </a:r>
            <a:r>
              <a:rPr lang="ar-SA" sz="2400" b="1" dirty="0" smtClean="0"/>
              <a:t>( النقاط)  والمساحات والخطوط دون أي اعتبار لحقيقة المسافات والمساحات واتجاه الخطوط وذلك بهدف تسهيل تحليل شبكات الطرق.</a:t>
            </a:r>
            <a:endParaRPr lang="ar-SA" sz="2400" b="1" dirty="0"/>
          </a:p>
        </p:txBody>
      </p:sp>
      <p:pic>
        <p:nvPicPr>
          <p:cNvPr id="4" name="صورة 3" descr="صورة1.png"/>
          <p:cNvPicPr>
            <a:picLocks noChangeAspect="1"/>
          </p:cNvPicPr>
          <p:nvPr/>
        </p:nvPicPr>
        <p:blipFill>
          <a:blip r:embed="rId3" cstate="print">
            <a:duotone>
              <a:schemeClr val="accent2">
                <a:shade val="45000"/>
                <a:satMod val="135000"/>
              </a:schemeClr>
              <a:prstClr val="white"/>
            </a:duotone>
          </a:blip>
          <a:stretch>
            <a:fillRect/>
          </a:stretch>
        </p:blipFill>
        <p:spPr>
          <a:xfrm>
            <a:off x="899592" y="2492896"/>
            <a:ext cx="7416824" cy="329577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edg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13" descr="C:\Users\TOSHIBA\Downloads\large (3 (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عنوان فرعي 2"/>
          <p:cNvSpPr>
            <a:spLocks noGrp="1"/>
          </p:cNvSpPr>
          <p:nvPr>
            <p:ph type="subTitle" idx="1"/>
          </p:nvPr>
        </p:nvSpPr>
        <p:spPr>
          <a:xfrm>
            <a:off x="251520" y="0"/>
            <a:ext cx="8568952" cy="6264696"/>
          </a:xfrm>
        </p:spPr>
        <p:txBody>
          <a:bodyPr>
            <a:normAutofit fontScale="92500" lnSpcReduction="20000"/>
          </a:bodyPr>
          <a:lstStyle/>
          <a:p>
            <a:endParaRPr lang="ar-SA" dirty="0" smtClean="0"/>
          </a:p>
          <a:p>
            <a:r>
              <a:rPr lang="ar-SA" b="1" dirty="0" err="1" smtClean="0">
                <a:solidFill>
                  <a:schemeClr val="accent2"/>
                </a:solidFill>
              </a:rPr>
              <a:t>ثانيا </a:t>
            </a:r>
            <a:r>
              <a:rPr lang="ar-SA" b="1" dirty="0" smtClean="0">
                <a:solidFill>
                  <a:schemeClr val="accent2"/>
                </a:solidFill>
              </a:rPr>
              <a:t>:مقاييس </a:t>
            </a:r>
            <a:r>
              <a:rPr lang="ar-SA" b="1" dirty="0" err="1" smtClean="0">
                <a:solidFill>
                  <a:schemeClr val="accent2"/>
                </a:solidFill>
              </a:rPr>
              <a:t>الاتصال </a:t>
            </a:r>
            <a:r>
              <a:rPr lang="ar-SA" b="1" dirty="0" smtClean="0">
                <a:solidFill>
                  <a:schemeClr val="accent2"/>
                </a:solidFill>
              </a:rPr>
              <a:t>(الترابط</a:t>
            </a:r>
            <a:r>
              <a:rPr lang="ar-SA" b="1" dirty="0" err="1" smtClean="0">
                <a:solidFill>
                  <a:schemeClr val="accent2"/>
                </a:solidFill>
              </a:rPr>
              <a:t>)</a:t>
            </a:r>
            <a:endParaRPr lang="ar-SA" b="1" dirty="0" smtClean="0">
              <a:solidFill>
                <a:schemeClr val="accent2"/>
              </a:solidFill>
            </a:endParaRPr>
          </a:p>
          <a:p>
            <a:endParaRPr lang="ar-SA" dirty="0" smtClean="0">
              <a:solidFill>
                <a:schemeClr val="tx1"/>
              </a:solidFill>
            </a:endParaRPr>
          </a:p>
          <a:p>
            <a:endParaRPr lang="ar-SA" dirty="0" smtClean="0">
              <a:solidFill>
                <a:schemeClr val="tx1"/>
              </a:solidFill>
            </a:endParaRPr>
          </a:p>
          <a:p>
            <a:r>
              <a:rPr lang="ar-SA" b="1" dirty="0" smtClean="0">
                <a:solidFill>
                  <a:schemeClr val="tx1"/>
                </a:solidFill>
              </a:rPr>
              <a:t>وتعدد </a:t>
            </a:r>
            <a:r>
              <a:rPr lang="ar-SA" b="1" dirty="0">
                <a:solidFill>
                  <a:schemeClr val="tx1"/>
                </a:solidFill>
              </a:rPr>
              <a:t>المقاييس المستخدمة في حساب مستوى الاتصال المباشر إلا أن أدقها هو دليل الاتصال الذي يعتمد على حساب عدد الوصلات الموجودة بالفعل في الشبكة ونسبتها إلى أقصى عدد ممكن من الوصلات التى يمكن أن تتواجد </a:t>
            </a:r>
            <a:r>
              <a:rPr lang="ar-SA" b="1" dirty="0" smtClean="0">
                <a:solidFill>
                  <a:schemeClr val="tx1"/>
                </a:solidFill>
              </a:rPr>
              <a:t>فيها.</a:t>
            </a:r>
            <a:endParaRPr lang="ar-SA" b="1" dirty="0">
              <a:solidFill>
                <a:schemeClr val="tx1"/>
              </a:solidFill>
            </a:endParaRPr>
          </a:p>
          <a:p>
            <a:pPr algn="just"/>
            <a:r>
              <a:rPr lang="ar-SA" b="1" dirty="0">
                <a:solidFill>
                  <a:schemeClr val="tx1"/>
                </a:solidFill>
              </a:rPr>
              <a:t>ووضع </a:t>
            </a:r>
            <a:r>
              <a:rPr lang="ar-SA" b="1" dirty="0" err="1" smtClean="0">
                <a:solidFill>
                  <a:schemeClr val="tx1"/>
                </a:solidFill>
              </a:rPr>
              <a:t>كانسكي</a:t>
            </a:r>
            <a:r>
              <a:rPr lang="ar-SA" b="1" dirty="0" smtClean="0">
                <a:solidFill>
                  <a:srgbClr val="C00000"/>
                </a:solidFill>
              </a:rPr>
              <a:t> </a:t>
            </a:r>
            <a:r>
              <a:rPr lang="ar-SA" b="1" dirty="0">
                <a:solidFill>
                  <a:srgbClr val="C00000"/>
                </a:solidFill>
              </a:rPr>
              <a:t>(عالم 1963</a:t>
            </a:r>
            <a:r>
              <a:rPr lang="ar-SA" b="1" dirty="0" smtClean="0">
                <a:solidFill>
                  <a:srgbClr val="C00000"/>
                </a:solidFill>
              </a:rPr>
              <a:t>) </a:t>
            </a:r>
            <a:r>
              <a:rPr lang="ar-SA" b="1" dirty="0" smtClean="0">
                <a:solidFill>
                  <a:schemeClr val="tx1"/>
                </a:solidFill>
              </a:rPr>
              <a:t>بعض </a:t>
            </a:r>
            <a:r>
              <a:rPr lang="ar-SA" b="1" dirty="0">
                <a:solidFill>
                  <a:schemeClr val="tx1"/>
                </a:solidFill>
              </a:rPr>
              <a:t>المقاييس الكمية متباينة الدقة لقياس مستوى الاتصال أو الترابط بين عقد أى شبكة </a:t>
            </a:r>
            <a:r>
              <a:rPr lang="ar-SA" b="1" dirty="0" smtClean="0">
                <a:solidFill>
                  <a:schemeClr val="tx1"/>
                </a:solidFill>
              </a:rPr>
              <a:t>للطرق</a:t>
            </a:r>
          </a:p>
          <a:p>
            <a:pPr algn="just"/>
            <a:r>
              <a:rPr lang="ar-SA" b="1" dirty="0" smtClean="0">
                <a:solidFill>
                  <a:srgbClr val="C00000"/>
                </a:solidFill>
              </a:rPr>
              <a:t>تتمثل </a:t>
            </a:r>
            <a:r>
              <a:rPr lang="ar-SA" b="1" dirty="0">
                <a:solidFill>
                  <a:srgbClr val="C00000"/>
                </a:solidFill>
              </a:rPr>
              <a:t>هذه المقاييس فيما </a:t>
            </a:r>
            <a:r>
              <a:rPr lang="ar-SA" b="1" dirty="0" smtClean="0">
                <a:solidFill>
                  <a:srgbClr val="C00000"/>
                </a:solidFill>
              </a:rPr>
              <a:t>يأتي:</a:t>
            </a:r>
            <a:endParaRPr lang="en-US" b="1" dirty="0">
              <a:solidFill>
                <a:schemeClr val="tx1"/>
              </a:solidFill>
            </a:endParaRPr>
          </a:p>
          <a:p>
            <a:pPr lvl="0" algn="just"/>
            <a:r>
              <a:rPr lang="ar-SA" b="1" dirty="0" smtClean="0">
                <a:solidFill>
                  <a:schemeClr val="tx1"/>
                </a:solidFill>
              </a:rPr>
              <a:t>- مقياس </a:t>
            </a:r>
            <a:r>
              <a:rPr lang="ar-SA" b="1" dirty="0">
                <a:solidFill>
                  <a:schemeClr val="tx1"/>
                </a:solidFill>
              </a:rPr>
              <a:t>بيتا </a:t>
            </a:r>
            <a:r>
              <a:rPr lang="en-US" b="1" dirty="0">
                <a:solidFill>
                  <a:schemeClr val="tx1"/>
                </a:solidFill>
              </a:rPr>
              <a:t>Beta</a:t>
            </a:r>
          </a:p>
          <a:p>
            <a:pPr lvl="0" algn="just"/>
            <a:r>
              <a:rPr lang="ar-SA" b="1" dirty="0" smtClean="0">
                <a:solidFill>
                  <a:schemeClr val="tx1"/>
                </a:solidFill>
              </a:rPr>
              <a:t>- مقياس </a:t>
            </a:r>
            <a:r>
              <a:rPr lang="ar-SA" b="1" dirty="0">
                <a:solidFill>
                  <a:schemeClr val="tx1"/>
                </a:solidFill>
              </a:rPr>
              <a:t>ألفا </a:t>
            </a:r>
            <a:r>
              <a:rPr lang="en-US" b="1" dirty="0">
                <a:solidFill>
                  <a:schemeClr val="tx1"/>
                </a:solidFill>
              </a:rPr>
              <a:t>Alfa</a:t>
            </a:r>
          </a:p>
          <a:p>
            <a:pPr algn="just"/>
            <a:r>
              <a:rPr lang="ar-SA" b="1" dirty="0" smtClean="0">
                <a:solidFill>
                  <a:schemeClr val="tx1"/>
                </a:solidFill>
              </a:rPr>
              <a:t>مقياس </a:t>
            </a:r>
            <a:r>
              <a:rPr lang="ar-SA" b="1" dirty="0">
                <a:solidFill>
                  <a:schemeClr val="tx1"/>
                </a:solidFill>
              </a:rPr>
              <a:t>جاما </a:t>
            </a:r>
            <a:r>
              <a:rPr lang="en-US" b="1" dirty="0" smtClean="0">
                <a:solidFill>
                  <a:schemeClr val="tx1"/>
                </a:solidFill>
              </a:rPr>
              <a:t>Gama </a:t>
            </a:r>
            <a:endParaRPr lang="ar-SA" b="1" dirty="0">
              <a:solidFill>
                <a:schemeClr val="tx1"/>
              </a:solidFill>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179512" y="908720"/>
            <a:ext cx="8712968" cy="6264696"/>
          </a:xfrm>
        </p:spPr>
        <p:txBody>
          <a:bodyPr/>
          <a:lstStyle/>
          <a:p>
            <a:endParaRPr lang="ar-SA" dirty="0" smtClean="0">
              <a:solidFill>
                <a:schemeClr val="tx1"/>
              </a:solidFill>
            </a:endParaRPr>
          </a:p>
          <a:p>
            <a:r>
              <a:rPr lang="ar-SA" sz="2800" b="1" dirty="0" smtClean="0">
                <a:solidFill>
                  <a:schemeClr val="tx1"/>
                </a:solidFill>
              </a:rPr>
              <a:t>من </a:t>
            </a:r>
            <a:r>
              <a:rPr lang="ar-SA" sz="2800" b="1" dirty="0">
                <a:solidFill>
                  <a:schemeClr val="tx1"/>
                </a:solidFill>
              </a:rPr>
              <a:t>مقاييس الاتصال الشائع استخدامها في مجال جغرافية </a:t>
            </a:r>
            <a:r>
              <a:rPr lang="ar-SA" sz="2800" b="1" dirty="0" smtClean="0">
                <a:solidFill>
                  <a:schemeClr val="tx1"/>
                </a:solidFill>
              </a:rPr>
              <a:t>النقل, </a:t>
            </a:r>
            <a:r>
              <a:rPr lang="ar-SA" sz="2800" b="1" dirty="0">
                <a:solidFill>
                  <a:schemeClr val="tx1"/>
                </a:solidFill>
              </a:rPr>
              <a:t>وهو مقياس يعتمد معيارين أساسيين هما عدد </a:t>
            </a:r>
            <a:r>
              <a:rPr lang="ar-SA" sz="2800" b="1" dirty="0" smtClean="0">
                <a:solidFill>
                  <a:schemeClr val="tx1"/>
                </a:solidFill>
              </a:rPr>
              <a:t>الوصلات</a:t>
            </a:r>
            <a:r>
              <a:rPr lang="ar-SA" sz="2800" b="1" dirty="0" smtClean="0">
                <a:solidFill>
                  <a:srgbClr val="C00000"/>
                </a:solidFill>
              </a:rPr>
              <a:t>(العقد</a:t>
            </a:r>
            <a:r>
              <a:rPr lang="ar-SA" sz="2800" b="1" dirty="0" err="1">
                <a:solidFill>
                  <a:srgbClr val="C00000"/>
                </a:solidFill>
              </a:rPr>
              <a:t>)</a:t>
            </a:r>
            <a:endParaRPr lang="en-US" sz="2800" b="1" dirty="0">
              <a:solidFill>
                <a:srgbClr val="C00000"/>
              </a:solidFill>
            </a:endParaRPr>
          </a:p>
          <a:p>
            <a:r>
              <a:rPr lang="ar-SA" sz="2800" b="1" dirty="0">
                <a:solidFill>
                  <a:schemeClr val="tx1"/>
                </a:solidFill>
              </a:rPr>
              <a:t>على اعتبار أن درجة الاتصال هنا تحدد بإمكانية الوصول مباشرة إلى نقطة النهاية دون تغيير الطريق أو وسيلة الانتقال,</a:t>
            </a:r>
            <a:endParaRPr lang="en-US" sz="2800" b="1" dirty="0">
              <a:solidFill>
                <a:schemeClr val="tx1"/>
              </a:solidFill>
            </a:endParaRPr>
          </a:p>
          <a:p>
            <a:r>
              <a:rPr lang="ar-SA" sz="2800" b="1" dirty="0">
                <a:solidFill>
                  <a:schemeClr val="tx1"/>
                </a:solidFill>
              </a:rPr>
              <a:t>وصيغة مقياس بيتا </a:t>
            </a:r>
            <a:r>
              <a:rPr lang="ar-SA" sz="2800" b="1" dirty="0" smtClean="0">
                <a:solidFill>
                  <a:schemeClr val="tx1"/>
                </a:solidFill>
              </a:rPr>
              <a:t>هي</a:t>
            </a:r>
            <a:r>
              <a:rPr lang="ar-SA" sz="2800" b="1" dirty="0" smtClean="0">
                <a:solidFill>
                  <a:srgbClr val="C00000"/>
                </a:solidFill>
              </a:rPr>
              <a:t>: </a:t>
            </a:r>
            <a:r>
              <a:rPr lang="ar-SA" sz="2800" b="1" dirty="0">
                <a:solidFill>
                  <a:srgbClr val="C00000"/>
                </a:solidFill>
              </a:rPr>
              <a:t>ن/ م</a:t>
            </a:r>
            <a:endParaRPr lang="en-US" sz="2800" b="1" dirty="0">
              <a:solidFill>
                <a:srgbClr val="C00000"/>
              </a:solidFill>
            </a:endParaRPr>
          </a:p>
          <a:p>
            <a:r>
              <a:rPr lang="ar-SA" sz="2800" b="1" dirty="0">
                <a:solidFill>
                  <a:srgbClr val="C00000"/>
                </a:solidFill>
              </a:rPr>
              <a:t>حيث أن </a:t>
            </a:r>
            <a:endParaRPr lang="en-US" sz="2800" b="1" dirty="0">
              <a:solidFill>
                <a:srgbClr val="C00000"/>
              </a:solidFill>
            </a:endParaRPr>
          </a:p>
          <a:p>
            <a:r>
              <a:rPr lang="ar-SA" sz="2800" b="1" dirty="0" smtClean="0">
                <a:solidFill>
                  <a:srgbClr val="C00000"/>
                </a:solidFill>
              </a:rPr>
              <a:t>ن=</a:t>
            </a:r>
            <a:r>
              <a:rPr lang="ar-SA" sz="2800" b="1" dirty="0" smtClean="0">
                <a:solidFill>
                  <a:schemeClr val="tx1"/>
                </a:solidFill>
              </a:rPr>
              <a:t>عدد الوصل</a:t>
            </a:r>
            <a:r>
              <a:rPr lang="ar-SA" sz="2800" b="1" dirty="0" smtClean="0">
                <a:solidFill>
                  <a:srgbClr val="C00000"/>
                </a:solidFill>
              </a:rPr>
              <a:t>ا</a:t>
            </a:r>
            <a:r>
              <a:rPr lang="ar-SA" sz="2800" b="1" dirty="0" smtClean="0">
                <a:solidFill>
                  <a:schemeClr val="tx1"/>
                </a:solidFill>
              </a:rPr>
              <a:t>ت</a:t>
            </a:r>
            <a:r>
              <a:rPr lang="ar-SA" sz="2800" b="1" dirty="0" smtClean="0">
                <a:solidFill>
                  <a:srgbClr val="C00000"/>
                </a:solidFill>
              </a:rPr>
              <a:t>(عدد </a:t>
            </a:r>
            <a:r>
              <a:rPr lang="ar-SA" sz="2800" b="1" dirty="0">
                <a:solidFill>
                  <a:srgbClr val="C00000"/>
                </a:solidFill>
              </a:rPr>
              <a:t>نقاط الاتصال</a:t>
            </a:r>
            <a:r>
              <a:rPr lang="ar-SA" sz="2800" b="1" dirty="0" err="1">
                <a:solidFill>
                  <a:srgbClr val="C00000"/>
                </a:solidFill>
              </a:rPr>
              <a:t>)</a:t>
            </a:r>
            <a:endParaRPr lang="en-US" sz="2800" b="1" dirty="0">
              <a:solidFill>
                <a:srgbClr val="C00000"/>
              </a:solidFill>
            </a:endParaRPr>
          </a:p>
          <a:p>
            <a:r>
              <a:rPr lang="ar-SA" sz="2800" b="1" dirty="0" smtClean="0">
                <a:solidFill>
                  <a:srgbClr val="C00000"/>
                </a:solidFill>
              </a:rPr>
              <a:t>م=</a:t>
            </a:r>
            <a:r>
              <a:rPr lang="ar-SA" sz="2800" b="1" dirty="0" smtClean="0">
                <a:solidFill>
                  <a:schemeClr val="tx1"/>
                </a:solidFill>
              </a:rPr>
              <a:t>عدد العقد</a:t>
            </a:r>
            <a:r>
              <a:rPr lang="ar-SA" sz="2800" b="1" dirty="0" smtClean="0">
                <a:solidFill>
                  <a:srgbClr val="C00000"/>
                </a:solidFill>
              </a:rPr>
              <a:t>(عدد </a:t>
            </a:r>
            <a:r>
              <a:rPr lang="ar-SA" sz="2800" b="1" dirty="0">
                <a:solidFill>
                  <a:srgbClr val="C00000"/>
                </a:solidFill>
              </a:rPr>
              <a:t>مراكز التجمع</a:t>
            </a:r>
            <a:r>
              <a:rPr lang="ar-SA" sz="2800" b="1" dirty="0" err="1">
                <a:solidFill>
                  <a:srgbClr val="C00000"/>
                </a:solidFill>
              </a:rPr>
              <a:t>)</a:t>
            </a:r>
            <a:endParaRPr lang="en-US" sz="2800" b="1" dirty="0">
              <a:solidFill>
                <a:srgbClr val="C00000"/>
              </a:solidFill>
            </a:endParaRPr>
          </a:p>
          <a:p>
            <a:endParaRPr lang="ar-SA" dirty="0"/>
          </a:p>
        </p:txBody>
      </p:sp>
      <p:sp>
        <p:nvSpPr>
          <p:cNvPr id="5" name="مستطيل 4"/>
          <p:cNvSpPr/>
          <p:nvPr/>
        </p:nvSpPr>
        <p:spPr>
          <a:xfrm>
            <a:off x="6609064" y="476672"/>
            <a:ext cx="1941557" cy="646331"/>
          </a:xfrm>
          <a:prstGeom prst="rect">
            <a:avLst/>
          </a:prstGeom>
        </p:spPr>
        <p:txBody>
          <a:bodyPr wrap="none">
            <a:spAutoFit/>
          </a:bodyPr>
          <a:lstStyle/>
          <a:p>
            <a:r>
              <a:rPr lang="ar-SA" sz="3600" b="1" dirty="0" smtClean="0">
                <a:solidFill>
                  <a:srgbClr val="C00000"/>
                </a:solidFill>
              </a:rPr>
              <a:t>مقياس بيتا:</a:t>
            </a:r>
            <a:endParaRPr lang="en-US" sz="3600" b="1" dirty="0" smtClean="0">
              <a:solidFill>
                <a:srgbClr val="C00000"/>
              </a:solidFill>
            </a:endParaRPr>
          </a:p>
        </p:txBody>
      </p:sp>
    </p:spTree>
  </p:cSld>
  <p:clrMapOvr>
    <a:masterClrMapping/>
  </p:clrMapOvr>
  <p:transition>
    <p:wedg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4" descr="C:\Users\TOSHIBA\Downloads\large (3 (1).jpg"/>
          <p:cNvPicPr>
            <a:picLocks noChangeAspect="1" noChangeArrowheads="1"/>
          </p:cNvPicPr>
          <p:nvPr/>
        </p:nvPicPr>
        <p:blipFill>
          <a:blip r:embed="rId2" cstate="print"/>
          <a:srcRect t="17584"/>
          <a:stretch>
            <a:fillRect/>
          </a:stretch>
        </p:blipFill>
        <p:spPr bwMode="auto">
          <a:xfrm>
            <a:off x="0" y="0"/>
            <a:ext cx="9144000" cy="6858000"/>
          </a:xfrm>
          <a:prstGeom prst="rect">
            <a:avLst/>
          </a:prstGeom>
          <a:noFill/>
        </p:spPr>
      </p:pic>
      <p:sp>
        <p:nvSpPr>
          <p:cNvPr id="3" name="عنوان فرعي 2"/>
          <p:cNvSpPr>
            <a:spLocks noGrp="1"/>
          </p:cNvSpPr>
          <p:nvPr>
            <p:ph type="subTitle" idx="1"/>
          </p:nvPr>
        </p:nvSpPr>
        <p:spPr>
          <a:xfrm>
            <a:off x="323528" y="332656"/>
            <a:ext cx="8568952" cy="6264696"/>
          </a:xfrm>
        </p:spPr>
        <p:txBody>
          <a:bodyPr/>
          <a:lstStyle/>
          <a:p>
            <a:endParaRPr lang="ar-SA" dirty="0" smtClean="0"/>
          </a:p>
          <a:p>
            <a:endParaRPr lang="ar-SA" dirty="0" smtClean="0"/>
          </a:p>
          <a:p>
            <a:r>
              <a:rPr lang="ar-SA" b="1" dirty="0">
                <a:solidFill>
                  <a:schemeClr val="tx1"/>
                </a:solidFill>
              </a:rPr>
              <a:t>وتزيد القيمة الناتجة عن تطبيق الصيغة السابقة كلما زاد عدد </a:t>
            </a:r>
            <a:r>
              <a:rPr lang="ar-SA" b="1" dirty="0" smtClean="0">
                <a:solidFill>
                  <a:schemeClr val="tx1"/>
                </a:solidFill>
              </a:rPr>
              <a:t>الاتصال</a:t>
            </a:r>
            <a:r>
              <a:rPr lang="ar-SA" b="1" dirty="0" smtClean="0">
                <a:solidFill>
                  <a:srgbClr val="C00000"/>
                </a:solidFill>
              </a:rPr>
              <a:t>(الوصلات)</a:t>
            </a:r>
            <a:r>
              <a:rPr lang="ar-SA" b="1" dirty="0" smtClean="0">
                <a:solidFill>
                  <a:schemeClr val="tx1"/>
                </a:solidFill>
              </a:rPr>
              <a:t>أو </a:t>
            </a:r>
            <a:r>
              <a:rPr lang="ar-SA" b="1" dirty="0">
                <a:solidFill>
                  <a:schemeClr val="tx1"/>
                </a:solidFill>
              </a:rPr>
              <a:t>تناقص عدد مراكز التجمع, مما يعكس السهولة الكبيرة للاتصال بين المسافات المختلفة للشبكة أى أن الترابط كامل </a:t>
            </a:r>
            <a:r>
              <a:rPr lang="ar-SA" b="1" dirty="0" smtClean="0">
                <a:solidFill>
                  <a:schemeClr val="tx1"/>
                </a:solidFill>
              </a:rPr>
              <a:t>بالشبكة</a:t>
            </a:r>
            <a:r>
              <a:rPr lang="ar-SA" sz="2800" b="1" dirty="0" smtClean="0">
                <a:solidFill>
                  <a:srgbClr val="C00000"/>
                </a:solidFill>
              </a:rPr>
              <a:t>– </a:t>
            </a:r>
            <a:r>
              <a:rPr lang="ar-SA" sz="2800" b="1" dirty="0">
                <a:solidFill>
                  <a:srgbClr val="C00000"/>
                </a:solidFill>
              </a:rPr>
              <a:t>وفي هذه الحالة تتخذ الشبكة الشكل </a:t>
            </a:r>
            <a:r>
              <a:rPr lang="ar-SA" sz="2800" b="1" dirty="0" smtClean="0">
                <a:solidFill>
                  <a:srgbClr val="C00000"/>
                </a:solidFill>
              </a:rPr>
              <a:t>الدائرى– </a:t>
            </a:r>
            <a:r>
              <a:rPr lang="ar-SA" b="1" dirty="0">
                <a:solidFill>
                  <a:schemeClr val="tx1"/>
                </a:solidFill>
              </a:rPr>
              <a:t>والعكس صحيح في حالة تضاؤل  القيمة الدالة على مقياس بيتا والذي يتراوح بين الصفر والواحد صحيح,ويدل تجاوز قيمة مقياس بيتا الواحد صحيح على وجود أكثر من شبكة للطرق </a:t>
            </a:r>
            <a:r>
              <a:rPr lang="ar-SA" b="1" dirty="0" smtClean="0">
                <a:solidFill>
                  <a:schemeClr val="tx1"/>
                </a:solidFill>
              </a:rPr>
              <a:t>متكاملة.</a:t>
            </a:r>
            <a:endParaRPr lang="en-US" b="1" dirty="0">
              <a:solidFill>
                <a:schemeClr val="tx1"/>
              </a:solidFill>
            </a:endParaRPr>
          </a:p>
          <a:p>
            <a:endParaRPr lang="ar-SA" dirty="0"/>
          </a:p>
        </p:txBody>
      </p:sp>
    </p:spTree>
  </p:cSld>
  <p:clrMapOvr>
    <a:masterClrMapping/>
  </p:clrMapOvr>
  <p:transition>
    <p:wedg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4" descr="C:\Users\TOSHIBA\Downloads\large (3 (1).jpg"/>
          <p:cNvPicPr>
            <a:picLocks noChangeAspect="1" noChangeArrowheads="1"/>
          </p:cNvPicPr>
          <p:nvPr/>
        </p:nvPicPr>
        <p:blipFill>
          <a:blip r:embed="rId2" cstate="print"/>
          <a:srcRect t="17584"/>
          <a:stretch>
            <a:fillRect/>
          </a:stretch>
        </p:blipFill>
        <p:spPr bwMode="auto">
          <a:xfrm>
            <a:off x="0" y="0"/>
            <a:ext cx="9144000" cy="6858000"/>
          </a:xfrm>
          <a:prstGeom prst="rect">
            <a:avLst/>
          </a:prstGeom>
          <a:noFill/>
        </p:spPr>
      </p:pic>
      <p:sp>
        <p:nvSpPr>
          <p:cNvPr id="3" name="عنوان فرعي 2"/>
          <p:cNvSpPr>
            <a:spLocks noGrp="1"/>
          </p:cNvSpPr>
          <p:nvPr>
            <p:ph type="subTitle" idx="1"/>
          </p:nvPr>
        </p:nvSpPr>
        <p:spPr>
          <a:xfrm>
            <a:off x="323528" y="332656"/>
            <a:ext cx="8568952" cy="6264696"/>
          </a:xfrm>
        </p:spPr>
        <p:txBody>
          <a:bodyPr/>
          <a:lstStyle/>
          <a:p>
            <a:endParaRPr lang="ar-SA" dirty="0" smtClean="0"/>
          </a:p>
          <a:p>
            <a:endParaRPr lang="ar-SA" dirty="0" smtClean="0"/>
          </a:p>
          <a:p>
            <a:r>
              <a:rPr lang="ar-SA" b="1" dirty="0">
                <a:solidFill>
                  <a:schemeClr val="tx1"/>
                </a:solidFill>
              </a:rPr>
              <a:t>ويؤخذ على هذا المقياس عدم الدقة عند إجراء دراسة مقارنة بين شبكتين </a:t>
            </a:r>
            <a:r>
              <a:rPr lang="ar-SA" b="1" dirty="0" smtClean="0">
                <a:solidFill>
                  <a:schemeClr val="tx1"/>
                </a:solidFill>
              </a:rPr>
              <a:t>أكثر </a:t>
            </a:r>
            <a:r>
              <a:rPr lang="ar-SA" b="1" dirty="0">
                <a:solidFill>
                  <a:schemeClr val="tx1"/>
                </a:solidFill>
              </a:rPr>
              <a:t>للطرق تتباين فيما يتعلق بعدد مراكز </a:t>
            </a:r>
            <a:r>
              <a:rPr lang="ar-SA" b="1" dirty="0" smtClean="0">
                <a:solidFill>
                  <a:schemeClr val="tx1"/>
                </a:solidFill>
              </a:rPr>
              <a:t>تجمعاتها</a:t>
            </a:r>
            <a:r>
              <a:rPr lang="ar-SA" b="1" dirty="0" smtClean="0">
                <a:solidFill>
                  <a:srgbClr val="C00000"/>
                </a:solidFill>
              </a:rPr>
              <a:t>(العقد</a:t>
            </a:r>
            <a:r>
              <a:rPr lang="ar-SA" b="1" dirty="0" smtClean="0">
                <a:solidFill>
                  <a:srgbClr val="C00000"/>
                </a:solidFill>
              </a:rPr>
              <a:t>) </a:t>
            </a:r>
            <a:r>
              <a:rPr lang="ar-SA" b="1" dirty="0" smtClean="0">
                <a:solidFill>
                  <a:schemeClr val="tx1"/>
                </a:solidFill>
              </a:rPr>
              <a:t>مما </a:t>
            </a:r>
            <a:r>
              <a:rPr lang="ar-SA" b="1" dirty="0">
                <a:solidFill>
                  <a:schemeClr val="tx1"/>
                </a:solidFill>
              </a:rPr>
              <a:t>يسهم في إعطاء نتائج </a:t>
            </a:r>
            <a:r>
              <a:rPr lang="ar-SA" b="1" dirty="0" smtClean="0">
                <a:solidFill>
                  <a:schemeClr val="tx1"/>
                </a:solidFill>
              </a:rPr>
              <a:t>مضللة, </a:t>
            </a:r>
            <a:r>
              <a:rPr lang="ar-SA" b="1" dirty="0">
                <a:solidFill>
                  <a:schemeClr val="tx1"/>
                </a:solidFill>
              </a:rPr>
              <a:t>وإن كان ينم تلافى ذلك بإجراء الدراسة المشار إليها بين شبكات للطرق تتماثل نقاط تجمعاتها من حيث العدد الذي يمثل مقام صيغة </a:t>
            </a:r>
            <a:r>
              <a:rPr lang="ar-SA" b="1" dirty="0" smtClean="0">
                <a:solidFill>
                  <a:schemeClr val="tx1"/>
                </a:solidFill>
              </a:rPr>
              <a:t>بيتا, </a:t>
            </a:r>
            <a:r>
              <a:rPr lang="ar-SA" b="1" dirty="0">
                <a:solidFill>
                  <a:schemeClr val="tx1"/>
                </a:solidFill>
              </a:rPr>
              <a:t>وبالتالي يتحكم في قيمة الناتجة عن </a:t>
            </a:r>
            <a:r>
              <a:rPr lang="ar-SA" b="1" dirty="0" smtClean="0">
                <a:solidFill>
                  <a:schemeClr val="tx1"/>
                </a:solidFill>
              </a:rPr>
              <a:t>التطبيق, </a:t>
            </a:r>
            <a:r>
              <a:rPr lang="ar-SA" b="1" dirty="0">
                <a:solidFill>
                  <a:schemeClr val="tx1"/>
                </a:solidFill>
              </a:rPr>
              <a:t>لذالك يستعاض عنه بمقياس أكثر دقة هو مقياس </a:t>
            </a:r>
            <a:r>
              <a:rPr lang="ar-SA" b="1" dirty="0" err="1" smtClean="0">
                <a:solidFill>
                  <a:srgbClr val="C00000"/>
                </a:solidFill>
              </a:rPr>
              <a:t>جاما.</a:t>
            </a:r>
            <a:r>
              <a:rPr lang="ar-SA" b="1" dirty="0" smtClean="0">
                <a:solidFill>
                  <a:schemeClr val="tx1"/>
                </a:solidFill>
              </a:rPr>
              <a:t>  </a:t>
            </a:r>
            <a:endParaRPr lang="en-US" b="1" dirty="0">
              <a:solidFill>
                <a:schemeClr val="tx1"/>
              </a:solidFill>
            </a:endParaRPr>
          </a:p>
          <a:p>
            <a:endParaRPr lang="ar-SA" b="1" dirty="0"/>
          </a:p>
        </p:txBody>
      </p:sp>
    </p:spTree>
  </p:cSld>
  <p:clrMapOvr>
    <a:masterClrMapping/>
  </p:clrMapOvr>
  <p:transition>
    <p:wedg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Rectangle 2"/>
          <p:cNvSpPr>
            <a:spLocks noChangeArrowheads="1"/>
          </p:cNvSpPr>
          <p:nvPr/>
        </p:nvSpPr>
        <p:spPr bwMode="auto">
          <a:xfrm>
            <a:off x="3131840" y="651465"/>
            <a:ext cx="8820472" cy="8002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800" b="0" i="0" u="none" strike="noStrike" cap="none" normalizeH="0" baseline="0" dirty="0" smtClean="0">
                <a:ln>
                  <a:noFill/>
                </a:ln>
                <a:solidFill>
                  <a:srgbClr val="C00000"/>
                </a:solidFill>
                <a:effectLst/>
                <a:latin typeface="Tahoma" pitchFamily="34" charset="0"/>
                <a:ea typeface="Calibri" pitchFamily="34" charset="0"/>
                <a:cs typeface="Tahoma" pitchFamily="34" charset="0"/>
              </a:rPr>
              <a:t>مقياس </a:t>
            </a:r>
            <a:r>
              <a:rPr kumimoji="0" lang="ar-SA" sz="2800" b="0" i="0" u="none" strike="noStrike" cap="none" normalizeH="0" baseline="0" dirty="0" err="1" smtClean="0">
                <a:ln>
                  <a:noFill/>
                </a:ln>
                <a:solidFill>
                  <a:srgbClr val="C00000"/>
                </a:solidFill>
                <a:effectLst/>
                <a:latin typeface="Tahoma" pitchFamily="34" charset="0"/>
                <a:ea typeface="Calibri" pitchFamily="34" charset="0"/>
                <a:cs typeface="Tahoma" pitchFamily="34" charset="0"/>
              </a:rPr>
              <a:t>جاما</a:t>
            </a:r>
            <a:r>
              <a:rPr kumimoji="0" lang="ar-SA" sz="2800" b="0" i="0" u="none" strike="noStrike" cap="none" normalizeH="0" baseline="0" dirty="0" smtClean="0">
                <a:ln>
                  <a:noFill/>
                </a:ln>
                <a:solidFill>
                  <a:srgbClr val="C00000"/>
                </a:solidFill>
                <a:effectLst/>
                <a:latin typeface="Tahoma" pitchFamily="34" charset="0"/>
                <a:ea typeface="Calibri" pitchFamily="34" charset="0"/>
                <a:cs typeface="Tahoma" pitchFamily="34" charset="0"/>
              </a:rPr>
              <a:t> </a:t>
            </a:r>
            <a:endParaRPr kumimoji="0" lang="en-US" sz="1600" b="0" i="0" u="none" strike="noStrike" cap="none" normalizeH="0" baseline="0" dirty="0" smtClean="0">
              <a:ln>
                <a:noFill/>
              </a:ln>
              <a:solidFill>
                <a:srgbClr val="C000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52225" name="Object 1"/>
          <p:cNvGraphicFramePr>
            <a:graphicFrameLocks noChangeAspect="1"/>
          </p:cNvGraphicFramePr>
          <p:nvPr/>
        </p:nvGraphicFramePr>
        <p:xfrm>
          <a:off x="4572000" y="1988840"/>
          <a:ext cx="1187624" cy="792088"/>
        </p:xfrm>
        <a:graphic>
          <a:graphicData uri="http://schemas.openxmlformats.org/presentationml/2006/ole">
            <p:oleObj spid="_x0000_s52228" name="Equation" r:id="rId3" imgW="533169" imgH="418918" progId="Equation.3">
              <p:embed/>
            </p:oleObj>
          </a:graphicData>
        </a:graphic>
      </p:graphicFrame>
      <p:sp>
        <p:nvSpPr>
          <p:cNvPr id="52227" name="Rectangle 3"/>
          <p:cNvSpPr>
            <a:spLocks noChangeArrowheads="1"/>
          </p:cNvSpPr>
          <p:nvPr/>
        </p:nvSpPr>
        <p:spPr bwMode="auto">
          <a:xfrm>
            <a:off x="-468560" y="2708920"/>
            <a:ext cx="91440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dirty="0" smtClean="0">
                <a:ln>
                  <a:noFill/>
                </a:ln>
                <a:solidFill>
                  <a:schemeClr val="accent2"/>
                </a:solidFill>
                <a:effectLst/>
                <a:latin typeface="Tahoma" pitchFamily="34" charset="0"/>
                <a:ea typeface="Calibri" pitchFamily="34" charset="0"/>
                <a:cs typeface="Tahoma" pitchFamily="34" charset="0"/>
              </a:rPr>
              <a:t>حيث  أن  </a:t>
            </a:r>
            <a:endParaRPr kumimoji="0" lang="en-US" sz="1600" b="1" i="0" u="none" strike="noStrike" cap="none" normalizeH="0" baseline="0" dirty="0" smtClean="0">
              <a:ln>
                <a:noFill/>
              </a:ln>
              <a:solidFill>
                <a:schemeClr val="accent2"/>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1600" b="1" i="0" u="none" strike="noStrike" cap="none" normalizeH="0" baseline="0" dirty="0" smtClean="0">
                <a:ln>
                  <a:noFill/>
                </a:ln>
                <a:solidFill>
                  <a:schemeClr val="accent2"/>
                </a:solidFill>
                <a:effectLst/>
                <a:latin typeface="Tahoma" pitchFamily="34" charset="0"/>
                <a:ea typeface="Calibri" pitchFamily="34" charset="0"/>
                <a:cs typeface="Tahoma" pitchFamily="34" charset="0"/>
              </a:rPr>
              <a:t>ن=</a:t>
            </a:r>
            <a:r>
              <a:rPr kumimoji="0" lang="ar-SA" sz="1600" b="0" i="0" u="none" strike="noStrike" cap="none" normalizeH="0" baseline="0" dirty="0" smtClean="0">
                <a:ln>
                  <a:noFill/>
                </a:ln>
                <a:solidFill>
                  <a:schemeClr val="tx1"/>
                </a:solidFill>
                <a:effectLst/>
                <a:latin typeface="Tahoma" pitchFamily="34" charset="0"/>
                <a:ea typeface="Calibri" pitchFamily="34" charset="0"/>
                <a:cs typeface="Tahoma" pitchFamily="34" charset="0"/>
              </a:rPr>
              <a:t> عدد الوصلات </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1600" b="1" i="0" u="none" strike="noStrike" cap="none" normalizeH="0" baseline="0" dirty="0" smtClean="0">
                <a:ln>
                  <a:noFill/>
                </a:ln>
                <a:solidFill>
                  <a:schemeClr val="accent2"/>
                </a:solidFill>
                <a:effectLst/>
                <a:latin typeface="Tahoma" pitchFamily="34" charset="0"/>
                <a:ea typeface="Calibri" pitchFamily="34" charset="0"/>
                <a:cs typeface="Tahoma" pitchFamily="34" charset="0"/>
              </a:rPr>
              <a:t>م= </a:t>
            </a:r>
            <a:r>
              <a:rPr kumimoji="0" lang="ar-SA" sz="1600" b="0" i="0" u="none" strike="noStrike" cap="none" normalizeH="0" baseline="0" dirty="0" smtClean="0">
                <a:ln>
                  <a:noFill/>
                </a:ln>
                <a:solidFill>
                  <a:schemeClr val="tx1"/>
                </a:solidFill>
                <a:effectLst/>
                <a:latin typeface="Tahoma" pitchFamily="34" charset="0"/>
                <a:ea typeface="Calibri" pitchFamily="34" charset="0"/>
                <a:cs typeface="Tahoma" pitchFamily="34" charset="0"/>
              </a:rPr>
              <a:t>عدد العقد </a:t>
            </a:r>
            <a:endParaRPr kumimoji="0" lang="ar-SA" sz="16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9"/>
          <p:cNvSpPr>
            <a:spLocks noChangeArrowheads="1"/>
          </p:cNvSpPr>
          <p:nvPr/>
        </p:nvSpPr>
        <p:spPr bwMode="auto">
          <a:xfrm>
            <a:off x="251520" y="3645024"/>
            <a:ext cx="8496944"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1"/>
                </a:solidFill>
                <a:effectLst/>
                <a:latin typeface="Tahoma" pitchFamily="34" charset="0"/>
                <a:ea typeface="Calibri" pitchFamily="34" charset="0"/>
                <a:cs typeface="Tahoma" pitchFamily="34" charset="0"/>
              </a:rPr>
              <a:t>وبالتعويض في الصيغه  السابق </a:t>
            </a:r>
            <a:r>
              <a:rPr kumimoji="0" lang="ar-SA" b="0" i="0" u="none" strike="noStrike" cap="none" normalizeH="0" baseline="0" dirty="0" err="1" smtClean="0">
                <a:ln>
                  <a:noFill/>
                </a:ln>
                <a:solidFill>
                  <a:schemeClr val="tx1"/>
                </a:solidFill>
                <a:effectLst/>
                <a:latin typeface="Tahoma" pitchFamily="34" charset="0"/>
                <a:ea typeface="Calibri" pitchFamily="34" charset="0"/>
                <a:cs typeface="Tahoma" pitchFamily="34" charset="0"/>
              </a:rPr>
              <a:t>الإشاره</a:t>
            </a:r>
            <a:r>
              <a:rPr kumimoji="0" lang="ar-SA" b="0" i="0" u="none" strike="noStrike" cap="none" normalizeH="0" baseline="0" dirty="0" smtClean="0">
                <a:ln>
                  <a:noFill/>
                </a:ln>
                <a:solidFill>
                  <a:schemeClr val="tx1"/>
                </a:solidFill>
                <a:effectLst/>
                <a:latin typeface="Tahoma" pitchFamily="34" charset="0"/>
                <a:ea typeface="Calibri" pitchFamily="34" charset="0"/>
                <a:cs typeface="Tahoma" pitchFamily="34" charset="0"/>
              </a:rPr>
              <a:t> إليها تتراوح القيمه </a:t>
            </a:r>
            <a:r>
              <a:rPr kumimoji="0" lang="ar-SA" b="0" i="0" u="none" strike="noStrike" cap="none" normalizeH="0" baseline="0" dirty="0" err="1" smtClean="0">
                <a:ln>
                  <a:noFill/>
                </a:ln>
                <a:solidFill>
                  <a:schemeClr val="tx1"/>
                </a:solidFill>
                <a:effectLst/>
                <a:latin typeface="Tahoma" pitchFamily="34" charset="0"/>
                <a:ea typeface="Calibri" pitchFamily="34" charset="0"/>
                <a:cs typeface="Tahoma" pitchFamily="34" charset="0"/>
              </a:rPr>
              <a:t>الناتجه</a:t>
            </a:r>
            <a:r>
              <a:rPr kumimoji="0" lang="ar-SA" b="0" i="0" u="none" strike="noStrike" cap="none" normalizeH="0" baseline="0" dirty="0" smtClean="0">
                <a:ln>
                  <a:noFill/>
                </a:ln>
                <a:solidFill>
                  <a:schemeClr val="tx1"/>
                </a:solidFill>
                <a:effectLst/>
                <a:latin typeface="Tahoma" pitchFamily="34" charset="0"/>
                <a:ea typeface="Calibri" pitchFamily="34" charset="0"/>
                <a:cs typeface="Tahoma" pitchFamily="34" charset="0"/>
              </a:rPr>
              <a:t> بين الصفر في حاله غياب الترابط والاتصال في الشبكه المدروسة  </a:t>
            </a:r>
            <a:r>
              <a:rPr kumimoji="0" lang="ar-SA" b="0" i="0" u="none" strike="noStrike" cap="none" normalizeH="0" baseline="0" dirty="0" err="1" smtClean="0">
                <a:ln>
                  <a:noFill/>
                </a:ln>
                <a:solidFill>
                  <a:schemeClr val="tx1"/>
                </a:solidFill>
                <a:effectLst/>
                <a:latin typeface="Tahoma" pitchFamily="34" charset="0"/>
                <a:ea typeface="Calibri" pitchFamily="34" charset="0"/>
                <a:cs typeface="Tahoma" pitchFamily="34" charset="0"/>
              </a:rPr>
              <a:t>كامله</a:t>
            </a:r>
            <a:r>
              <a:rPr kumimoji="0" lang="ar-SA" b="0" i="0" u="none" strike="noStrike" cap="none" normalizeH="0" baseline="0" dirty="0" smtClean="0">
                <a:ln>
                  <a:noFill/>
                </a:ln>
                <a:solidFill>
                  <a:schemeClr val="tx1"/>
                </a:solidFill>
                <a:effectLst/>
                <a:latin typeface="Tahoma" pitchFamily="34" charset="0"/>
                <a:ea typeface="Calibri" pitchFamily="34" charset="0"/>
                <a:cs typeface="Tahoma" pitchFamily="34" charset="0"/>
              </a:rPr>
              <a:t> الاتصال </a:t>
            </a:r>
            <a:r>
              <a:rPr kumimoji="0" lang="ar-SA" b="0" i="0" u="none" strike="noStrike" cap="none" normalizeH="0" baseline="0" dirty="0" err="1" smtClean="0">
                <a:ln>
                  <a:noFill/>
                </a:ln>
                <a:solidFill>
                  <a:schemeClr val="tx1"/>
                </a:solidFill>
                <a:effectLst/>
                <a:latin typeface="Tahoma" pitchFamily="34" charset="0"/>
                <a:ea typeface="Calibri" pitchFamily="34" charset="0"/>
                <a:cs typeface="Tahoma" pitchFamily="34" charset="0"/>
              </a:rPr>
              <a:t>والترابط </a:t>
            </a:r>
            <a:r>
              <a:rPr kumimoji="0" lang="ar-SA" sz="1400" b="0" i="0" u="none" strike="noStrike" cap="none" normalizeH="0" baseline="0" dirty="0" smtClean="0">
                <a:ln>
                  <a:noFill/>
                </a:ln>
                <a:solidFill>
                  <a:schemeClr val="tx1"/>
                </a:solidFill>
                <a:effectLst/>
                <a:latin typeface="Tahoma" pitchFamily="34" charset="0"/>
                <a:ea typeface="Calibri" pitchFamily="34" charset="0"/>
                <a:cs typeface="Tahoma" pitchFamily="34" charset="0"/>
              </a:rPr>
              <a:t>( أي تتخذ الشبكه الدائري</a:t>
            </a:r>
            <a:r>
              <a:rPr kumimoji="0" lang="ar-SA" sz="1400" b="0" i="0" u="none" strike="noStrike" cap="none" normalizeH="0" baseline="0" dirty="0" err="1" smtClean="0">
                <a:ln>
                  <a:noFill/>
                </a:ln>
                <a:solidFill>
                  <a:schemeClr val="tx1"/>
                </a:solidFill>
                <a:effectLst/>
                <a:latin typeface="Tahoma" pitchFamily="34" charset="0"/>
                <a:ea typeface="Calibri" pitchFamily="34" charset="0"/>
                <a:cs typeface="Tahoma" pitchFamily="34"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endParaRPr kumimoji="0" lang="ar-SA" sz="2000" b="1" i="0" u="none" strike="noStrike" cap="none" normalizeH="0" baseline="0" dirty="0" smtClean="0">
              <a:ln>
                <a:noFill/>
              </a:ln>
              <a:solidFill>
                <a:schemeClr val="accent2"/>
              </a:solidFill>
              <a:effectLst/>
              <a:latin typeface="Tahoma" pitchFamily="34" charset="0"/>
              <a:ea typeface="Calibri" pitchFamily="34" charset="0"/>
              <a:cs typeface="Tahoma" pitchFamily="34" charset="0"/>
            </a:endParaRPr>
          </a:p>
          <a:p>
            <a:pPr marL="0" marR="0" lvl="0" indent="0" defTabSz="914400" rtl="1" eaLnBrk="0" fontAlgn="base" latinLnBrk="0" hangingPunct="0">
              <a:lnSpc>
                <a:spcPct val="100000"/>
              </a:lnSpc>
              <a:spcBef>
                <a:spcPct val="0"/>
              </a:spcBef>
              <a:spcAft>
                <a:spcPct val="0"/>
              </a:spcAft>
              <a:buClrTx/>
              <a:buSzTx/>
              <a:tabLst/>
            </a:pPr>
            <a:r>
              <a:rPr kumimoji="0" lang="ar-SA" sz="2000" b="1" i="0" u="none" strike="noStrike" cap="none" normalizeH="0" baseline="0" dirty="0" err="1" smtClean="0">
                <a:ln>
                  <a:noFill/>
                </a:ln>
                <a:solidFill>
                  <a:schemeClr val="accent2"/>
                </a:solidFill>
                <a:effectLst/>
                <a:latin typeface="Tahoma" pitchFamily="34" charset="0"/>
                <a:ea typeface="Calibri" pitchFamily="34" charset="0"/>
                <a:cs typeface="Tahoma" pitchFamily="34" charset="0"/>
              </a:rPr>
              <a:t>مثال :</a:t>
            </a:r>
            <a:r>
              <a:rPr kumimoji="0" lang="ar-SA" sz="2000" b="1" i="0" u="none" strike="noStrike" cap="none" normalizeH="0" baseline="0" dirty="0" smtClean="0">
                <a:ln>
                  <a:noFill/>
                </a:ln>
                <a:solidFill>
                  <a:schemeClr val="accent2"/>
                </a:solidFill>
                <a:effectLst/>
                <a:latin typeface="Tahoma" pitchFamily="34" charset="0"/>
                <a:ea typeface="Calibri" pitchFamily="34" charset="0"/>
                <a:cs typeface="Tahoma" pitchFamily="34" charset="0"/>
              </a:rPr>
              <a:t> </a:t>
            </a:r>
            <a:endParaRPr kumimoji="0" lang="en-US" b="0" i="0" u="none" strike="noStrike" cap="none" normalizeH="0" baseline="0" dirty="0" smtClean="0">
              <a:ln>
                <a:noFill/>
              </a:ln>
              <a:solidFill>
                <a:schemeClr val="accent2"/>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tabLst/>
            </a:pPr>
            <a:r>
              <a:rPr kumimoji="0" lang="ar-SA" b="0" i="0" u="none" strike="noStrike" cap="none" normalizeH="0" baseline="0" dirty="0" smtClean="0">
                <a:ln>
                  <a:noFill/>
                </a:ln>
                <a:solidFill>
                  <a:schemeClr val="tx1"/>
                </a:solidFill>
                <a:effectLst/>
                <a:latin typeface="Tahoma" pitchFamily="34" charset="0"/>
                <a:ea typeface="Calibri" pitchFamily="34" charset="0"/>
                <a:cs typeface="Tahoma" pitchFamily="34" charset="0"/>
              </a:rPr>
              <a:t>- شبكه الطرق </a:t>
            </a:r>
            <a:r>
              <a:rPr kumimoji="0" lang="ar-SA" b="0" i="0" u="none" strike="noStrike" cap="none" normalizeH="0" baseline="0" dirty="0" err="1" smtClean="0">
                <a:ln>
                  <a:noFill/>
                </a:ln>
                <a:solidFill>
                  <a:schemeClr val="tx1"/>
                </a:solidFill>
                <a:effectLst/>
                <a:latin typeface="Tahoma" pitchFamily="34" charset="0"/>
                <a:ea typeface="Calibri" pitchFamily="34" charset="0"/>
                <a:cs typeface="Tahoma" pitchFamily="34" charset="0"/>
              </a:rPr>
              <a:t>بالأقليم</a:t>
            </a:r>
            <a:r>
              <a:rPr kumimoji="0" lang="ar-SA" b="0" i="0" u="none" strike="noStrike" cap="none" normalizeH="0" baseline="0" dirty="0" smtClean="0">
                <a:ln>
                  <a:noFill/>
                </a:ln>
                <a:solidFill>
                  <a:schemeClr val="tx1"/>
                </a:solidFill>
                <a:effectLst/>
                <a:latin typeface="Tahoma" pitchFamily="34" charset="0"/>
                <a:ea typeface="Calibri" pitchFamily="34" charset="0"/>
                <a:cs typeface="Tahoma" pitchFamily="34" charset="0"/>
              </a:rPr>
              <a:t> رقم 1 تضم ثمان </a:t>
            </a:r>
            <a:r>
              <a:rPr kumimoji="0" lang="ar-SA" b="0" i="0" u="none" strike="noStrike" cap="none" normalizeH="0" baseline="0" dirty="0" err="1" smtClean="0">
                <a:ln>
                  <a:noFill/>
                </a:ln>
                <a:solidFill>
                  <a:schemeClr val="tx1"/>
                </a:solidFill>
                <a:effectLst/>
                <a:latin typeface="Tahoma" pitchFamily="34" charset="0"/>
                <a:ea typeface="Calibri" pitchFamily="34" charset="0"/>
                <a:cs typeface="Tahoma" pitchFamily="34" charset="0"/>
              </a:rPr>
              <a:t>وصلات </a:t>
            </a:r>
            <a:r>
              <a:rPr kumimoji="0" lang="ar-SA" b="0" i="0" u="none" strike="noStrike" cap="none" normalizeH="0" baseline="0" dirty="0" smtClean="0">
                <a:ln>
                  <a:noFill/>
                </a:ln>
                <a:solidFill>
                  <a:schemeClr val="tx1"/>
                </a:solidFill>
                <a:effectLst/>
                <a:latin typeface="Tahoma" pitchFamily="34" charset="0"/>
                <a:ea typeface="Calibri" pitchFamily="34" charset="0"/>
                <a:cs typeface="Tahoma" pitchFamily="34" charset="0"/>
              </a:rPr>
              <a:t>,خمس عقد </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tabLst/>
            </a:pPr>
            <a:r>
              <a:rPr kumimoji="0" lang="ar-SA" b="0" i="0" u="none" strike="noStrike" cap="none" normalizeH="0" baseline="0" dirty="0" smtClean="0">
                <a:ln>
                  <a:noFill/>
                </a:ln>
                <a:solidFill>
                  <a:schemeClr val="tx1"/>
                </a:solidFill>
                <a:effectLst/>
                <a:latin typeface="Tahoma" pitchFamily="34" charset="0"/>
                <a:ea typeface="Calibri" pitchFamily="34" charset="0"/>
                <a:cs typeface="Tahoma" pitchFamily="34" charset="0"/>
              </a:rPr>
              <a:t>- شبكه الطرق </a:t>
            </a:r>
            <a:r>
              <a:rPr kumimoji="0" lang="ar-SA" b="0" i="0" u="none" strike="noStrike" cap="none" normalizeH="0" baseline="0" dirty="0" err="1" smtClean="0">
                <a:ln>
                  <a:noFill/>
                </a:ln>
                <a:solidFill>
                  <a:schemeClr val="tx1"/>
                </a:solidFill>
                <a:effectLst/>
                <a:latin typeface="Tahoma" pitchFamily="34" charset="0"/>
                <a:ea typeface="Calibri" pitchFamily="34" charset="0"/>
                <a:cs typeface="Tahoma" pitchFamily="34" charset="0"/>
              </a:rPr>
              <a:t>بالأقليم</a:t>
            </a:r>
            <a:r>
              <a:rPr kumimoji="0" lang="ar-SA" b="0" i="0" u="none" strike="noStrike" cap="none" normalizeH="0" baseline="0" dirty="0" smtClean="0">
                <a:ln>
                  <a:noFill/>
                </a:ln>
                <a:solidFill>
                  <a:schemeClr val="tx1"/>
                </a:solidFill>
                <a:effectLst/>
                <a:latin typeface="Tahoma" pitchFamily="34" charset="0"/>
                <a:ea typeface="Calibri" pitchFamily="34" charset="0"/>
                <a:cs typeface="Tahoma" pitchFamily="34" charset="0"/>
              </a:rPr>
              <a:t> رقم 2 تضم اربع </a:t>
            </a:r>
            <a:r>
              <a:rPr kumimoji="0" lang="ar-SA" b="0" i="0" u="none" strike="noStrike" cap="none" normalizeH="0" baseline="0" dirty="0" err="1" smtClean="0">
                <a:ln>
                  <a:noFill/>
                </a:ln>
                <a:solidFill>
                  <a:schemeClr val="tx1"/>
                </a:solidFill>
                <a:effectLst/>
                <a:latin typeface="Tahoma" pitchFamily="34" charset="0"/>
                <a:ea typeface="Calibri" pitchFamily="34" charset="0"/>
                <a:cs typeface="Tahoma" pitchFamily="34" charset="0"/>
              </a:rPr>
              <a:t>وصلات </a:t>
            </a:r>
            <a:r>
              <a:rPr kumimoji="0" lang="ar-SA" b="0" i="0" u="none" strike="noStrike" cap="none" normalizeH="0" baseline="0" dirty="0" smtClean="0">
                <a:ln>
                  <a:noFill/>
                </a:ln>
                <a:solidFill>
                  <a:schemeClr val="tx1"/>
                </a:solidFill>
                <a:effectLst/>
                <a:latin typeface="Tahoma" pitchFamily="34" charset="0"/>
                <a:ea typeface="Calibri" pitchFamily="34" charset="0"/>
                <a:cs typeface="Tahoma" pitchFamily="34" charset="0"/>
              </a:rPr>
              <a:t>, سبع عقد </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مستطيل 7"/>
          <p:cNvSpPr/>
          <p:nvPr/>
        </p:nvSpPr>
        <p:spPr>
          <a:xfrm>
            <a:off x="683568" y="1268760"/>
            <a:ext cx="8028384" cy="646331"/>
          </a:xfrm>
          <a:prstGeom prst="rect">
            <a:avLst/>
          </a:prstGeom>
        </p:spPr>
        <p:txBody>
          <a:bodyPr wrap="square">
            <a:spAutoFit/>
          </a:bodyPr>
          <a:lstStyle/>
          <a:p>
            <a:pPr lvl="0" eaLnBrk="0" fontAlgn="base" hangingPunct="0">
              <a:spcBef>
                <a:spcPct val="0"/>
              </a:spcBef>
              <a:spcAft>
                <a:spcPct val="0"/>
              </a:spcAft>
            </a:pPr>
            <a:r>
              <a:rPr lang="ar-SA" dirty="0" smtClean="0">
                <a:latin typeface="Tahoma" pitchFamily="34" charset="0"/>
                <a:ea typeface="Calibri" pitchFamily="34" charset="0"/>
                <a:cs typeface="Tahoma" pitchFamily="34" charset="0"/>
              </a:rPr>
              <a:t>يستند هذا المقياس على اقصى عدد من الوصلات التي يمكن ان تتكون منها شبكه الطرق قيد </a:t>
            </a:r>
            <a:r>
              <a:rPr lang="ar-SA" dirty="0" err="1" smtClean="0">
                <a:latin typeface="Tahoma" pitchFamily="34" charset="0"/>
                <a:ea typeface="Calibri" pitchFamily="34" charset="0"/>
                <a:cs typeface="Tahoma" pitchFamily="34" charset="0"/>
              </a:rPr>
              <a:t>الدراسه</a:t>
            </a:r>
            <a:r>
              <a:rPr lang="ar-SA" dirty="0" smtClean="0">
                <a:latin typeface="Tahoma" pitchFamily="34" charset="0"/>
                <a:ea typeface="Calibri" pitchFamily="34" charset="0"/>
                <a:cs typeface="Tahoma" pitchFamily="34" charset="0"/>
              </a:rPr>
              <a:t> , ويرمز  لمقياس </a:t>
            </a:r>
            <a:r>
              <a:rPr lang="ar-SA" dirty="0" err="1" smtClean="0">
                <a:latin typeface="Tahoma" pitchFamily="34" charset="0"/>
                <a:ea typeface="Calibri" pitchFamily="34" charset="0"/>
                <a:cs typeface="Tahoma" pitchFamily="34" charset="0"/>
              </a:rPr>
              <a:t>جاما</a:t>
            </a:r>
            <a:r>
              <a:rPr lang="ar-SA" dirty="0" smtClean="0">
                <a:latin typeface="Tahoma" pitchFamily="34" charset="0"/>
                <a:ea typeface="Calibri" pitchFamily="34" charset="0"/>
                <a:cs typeface="Tahoma" pitchFamily="34" charset="0"/>
              </a:rPr>
              <a:t> </a:t>
            </a:r>
            <a:r>
              <a:rPr lang="ar-SA" dirty="0" err="1" smtClean="0">
                <a:latin typeface="Tahoma" pitchFamily="34" charset="0"/>
                <a:ea typeface="Calibri" pitchFamily="34" charset="0"/>
                <a:cs typeface="Tahoma" pitchFamily="34" charset="0"/>
              </a:rPr>
              <a:t>بالصيغه</a:t>
            </a:r>
            <a:r>
              <a:rPr lang="ar-SA" dirty="0" smtClean="0">
                <a:latin typeface="Tahoma" pitchFamily="34" charset="0"/>
                <a:ea typeface="Calibri" pitchFamily="34" charset="0"/>
                <a:cs typeface="Tahoma" pitchFamily="34" charset="0"/>
              </a:rPr>
              <a:t>  </a:t>
            </a:r>
            <a:r>
              <a:rPr lang="ar-SA" dirty="0" err="1" smtClean="0">
                <a:latin typeface="Tahoma" pitchFamily="34" charset="0"/>
                <a:ea typeface="Calibri" pitchFamily="34" charset="0"/>
                <a:cs typeface="Tahoma" pitchFamily="34" charset="0"/>
              </a:rPr>
              <a:t>التاليه :</a:t>
            </a:r>
            <a:r>
              <a:rPr lang="ar-SA" dirty="0" smtClean="0">
                <a:latin typeface="Tahoma" pitchFamily="34" charset="0"/>
                <a:ea typeface="Calibri" pitchFamily="34" charset="0"/>
                <a:cs typeface="Tahoma" pitchFamily="34" charset="0"/>
              </a:rPr>
              <a:t> </a:t>
            </a:r>
            <a:endParaRPr lang="en-US" sz="1100" dirty="0" smtClean="0">
              <a:latin typeface="Arial" pitchFamily="34" charset="0"/>
              <a:cs typeface="Arial" pitchFamily="34" charset="0"/>
            </a:endParaRPr>
          </a:p>
        </p:txBody>
      </p:sp>
    </p:spTree>
  </p:cSld>
  <p:clrMapOvr>
    <a:masterClrMapping/>
  </p:clrMapOvr>
  <p:transition>
    <p:wedg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 name="Picture 4" descr="C:\Users\TOSHIBA\Downloads\large (3 (1).jpg"/>
          <p:cNvPicPr>
            <a:picLocks noChangeAspect="1" noChangeArrowheads="1"/>
          </p:cNvPicPr>
          <p:nvPr/>
        </p:nvPicPr>
        <p:blipFill>
          <a:blip r:embed="rId3" cstate="print"/>
          <a:srcRect t="17584"/>
          <a:stretch>
            <a:fillRect/>
          </a:stretch>
        </p:blipFill>
        <p:spPr bwMode="auto">
          <a:xfrm>
            <a:off x="0" y="0"/>
            <a:ext cx="9144000" cy="6858000"/>
          </a:xfrm>
          <a:prstGeom prst="rect">
            <a:avLst/>
          </a:prstGeom>
          <a:noFill/>
        </p:spPr>
      </p:pic>
      <p:sp>
        <p:nvSpPr>
          <p:cNvPr id="26" name="مستطيل 25"/>
          <p:cNvSpPr/>
          <p:nvPr/>
        </p:nvSpPr>
        <p:spPr>
          <a:xfrm>
            <a:off x="5115761" y="4869160"/>
            <a:ext cx="896399" cy="400110"/>
          </a:xfrm>
          <a:prstGeom prst="rect">
            <a:avLst/>
          </a:prstGeom>
        </p:spPr>
        <p:txBody>
          <a:bodyPr wrap="none">
            <a:spAutoFit/>
          </a:bodyPr>
          <a:lstStyle/>
          <a:p>
            <a:pPr lvl="0" algn="l" fontAlgn="base">
              <a:spcBef>
                <a:spcPct val="0"/>
              </a:spcBef>
              <a:spcAft>
                <a:spcPct val="0"/>
              </a:spcAft>
            </a:pPr>
            <a:r>
              <a:rPr lang="ar-SA" sz="1600" dirty="0" err="1" smtClean="0">
                <a:solidFill>
                  <a:prstClr val="black"/>
                </a:solidFill>
                <a:latin typeface="Tahoma" pitchFamily="34" charset="0"/>
                <a:ea typeface="Calibri" pitchFamily="34" charset="0"/>
                <a:cs typeface="Tahoma" pitchFamily="34" charset="0"/>
              </a:rPr>
              <a:t>= -</a:t>
            </a:r>
            <a:r>
              <a:rPr lang="ar-SA" sz="1600" dirty="0" smtClean="0">
                <a:solidFill>
                  <a:prstClr val="black"/>
                </a:solidFill>
                <a:latin typeface="Tahoma" pitchFamily="34" charset="0"/>
                <a:ea typeface="Calibri" pitchFamily="34" charset="0"/>
                <a:cs typeface="Tahoma" pitchFamily="34" charset="0"/>
              </a:rPr>
              <a:t> </a:t>
            </a:r>
            <a:r>
              <a:rPr lang="en-US" sz="2000" dirty="0" smtClean="0">
                <a:solidFill>
                  <a:prstClr val="black"/>
                </a:solidFill>
                <a:latin typeface="Tahoma" pitchFamily="34" charset="0"/>
                <a:ea typeface="Calibri" pitchFamily="34" charset="0"/>
                <a:cs typeface="Tahoma" pitchFamily="34" charset="0"/>
              </a:rPr>
              <a:t>26</a:t>
            </a:r>
            <a:r>
              <a:rPr lang="ar-SA" sz="2000" dirty="0" smtClean="0">
                <a:solidFill>
                  <a:prstClr val="black"/>
                </a:solidFill>
                <a:latin typeface="Tahoma" pitchFamily="34" charset="0"/>
                <a:ea typeface="Calibri" pitchFamily="34" charset="0"/>
                <a:cs typeface="Tahoma" pitchFamily="34" charset="0"/>
              </a:rPr>
              <a:t> </a:t>
            </a:r>
            <a:endParaRPr lang="ar-SA" sz="2800" dirty="0" smtClean="0">
              <a:solidFill>
                <a:prstClr val="black"/>
              </a:solidFill>
              <a:latin typeface="Arial" pitchFamily="34" charset="0"/>
              <a:cs typeface="Arial" pitchFamily="34" charset="0"/>
            </a:endParaRPr>
          </a:p>
        </p:txBody>
      </p:sp>
      <p:grpSp>
        <p:nvGrpSpPr>
          <p:cNvPr id="29" name="مجموعة 28"/>
          <p:cNvGrpSpPr/>
          <p:nvPr/>
        </p:nvGrpSpPr>
        <p:grpSpPr>
          <a:xfrm>
            <a:off x="5004048" y="764704"/>
            <a:ext cx="3816424" cy="4680520"/>
            <a:chOff x="5004048" y="764704"/>
            <a:chExt cx="3816424" cy="4680520"/>
          </a:xfrm>
        </p:grpSpPr>
        <p:grpSp>
          <p:nvGrpSpPr>
            <p:cNvPr id="25" name="مجموعة 24"/>
            <p:cNvGrpSpPr/>
            <p:nvPr/>
          </p:nvGrpSpPr>
          <p:grpSpPr>
            <a:xfrm>
              <a:off x="5004048" y="1196752"/>
              <a:ext cx="3801373" cy="4248472"/>
              <a:chOff x="5436096" y="1958355"/>
              <a:chExt cx="3801373" cy="4248472"/>
            </a:xfrm>
          </p:grpSpPr>
          <p:grpSp>
            <p:nvGrpSpPr>
              <p:cNvPr id="20" name="مجموعة 19"/>
              <p:cNvGrpSpPr/>
              <p:nvPr/>
            </p:nvGrpSpPr>
            <p:grpSpPr>
              <a:xfrm>
                <a:off x="6156176" y="1958355"/>
                <a:ext cx="3081293" cy="4248472"/>
                <a:chOff x="6660232" y="614427"/>
                <a:chExt cx="3081293" cy="4248472"/>
              </a:xfrm>
            </p:grpSpPr>
            <p:graphicFrame>
              <p:nvGraphicFramePr>
                <p:cNvPr id="61448" name="Object 8"/>
                <p:cNvGraphicFramePr>
                  <a:graphicFrameLocks noChangeAspect="1"/>
                </p:cNvGraphicFramePr>
                <p:nvPr/>
              </p:nvGraphicFramePr>
              <p:xfrm>
                <a:off x="8028384" y="614427"/>
                <a:ext cx="648072" cy="606549"/>
              </p:xfrm>
              <a:graphic>
                <a:graphicData uri="http://schemas.openxmlformats.org/presentationml/2006/ole">
                  <p:oleObj spid="_x0000_s61465" name="Equation" r:id="rId4" imgW="139639" imgH="393529" progId="Equation.3">
                    <p:embed/>
                  </p:oleObj>
                </a:graphicData>
              </a:graphic>
            </p:graphicFrame>
            <p:graphicFrame>
              <p:nvGraphicFramePr>
                <p:cNvPr id="61447" name="Object 7"/>
                <p:cNvGraphicFramePr>
                  <a:graphicFrameLocks noChangeAspect="1"/>
                </p:cNvGraphicFramePr>
                <p:nvPr/>
              </p:nvGraphicFramePr>
              <p:xfrm>
                <a:off x="7020272" y="644912"/>
                <a:ext cx="520700" cy="576064"/>
              </p:xfrm>
              <a:graphic>
                <a:graphicData uri="http://schemas.openxmlformats.org/presentationml/2006/ole">
                  <p:oleObj spid="_x0000_s61466" name="Equation" r:id="rId5" imgW="520700" imgH="419100" progId="Equation.3">
                    <p:embed/>
                  </p:oleObj>
                </a:graphicData>
              </a:graphic>
            </p:graphicFrame>
            <p:graphicFrame>
              <p:nvGraphicFramePr>
                <p:cNvPr id="61446" name="Object 6"/>
                <p:cNvGraphicFramePr>
                  <a:graphicFrameLocks noChangeAspect="1"/>
                </p:cNvGraphicFramePr>
                <p:nvPr/>
              </p:nvGraphicFramePr>
              <p:xfrm>
                <a:off x="8028756" y="1364347"/>
                <a:ext cx="647700" cy="576263"/>
              </p:xfrm>
              <a:graphic>
                <a:graphicData uri="http://schemas.openxmlformats.org/presentationml/2006/ole">
                  <p:oleObj spid="_x0000_s61467" name="Equation" r:id="rId6" imgW="436367" imgH="460609" progId="Equation.3">
                    <p:embed/>
                  </p:oleObj>
                </a:graphicData>
              </a:graphic>
            </p:graphicFrame>
            <p:graphicFrame>
              <p:nvGraphicFramePr>
                <p:cNvPr id="61445" name="Object 5"/>
                <p:cNvGraphicFramePr>
                  <a:graphicFrameLocks noChangeAspect="1"/>
                </p:cNvGraphicFramePr>
                <p:nvPr/>
              </p:nvGraphicFramePr>
              <p:xfrm>
                <a:off x="6948264" y="1364992"/>
                <a:ext cx="648072" cy="504056"/>
              </p:xfrm>
              <a:graphic>
                <a:graphicData uri="http://schemas.openxmlformats.org/presentationml/2006/ole">
                  <p:oleObj spid="_x0000_s61468" name="Equation" r:id="rId7" imgW="139639" imgH="393529" progId="Equation.3">
                    <p:embed/>
                  </p:oleObj>
                </a:graphicData>
              </a:graphic>
            </p:graphicFrame>
            <p:graphicFrame>
              <p:nvGraphicFramePr>
                <p:cNvPr id="61444" name="Object 4"/>
                <p:cNvGraphicFramePr>
                  <a:graphicFrameLocks noChangeAspect="1"/>
                </p:cNvGraphicFramePr>
                <p:nvPr/>
              </p:nvGraphicFramePr>
              <p:xfrm>
                <a:off x="8028384" y="3392254"/>
                <a:ext cx="584448" cy="606549"/>
              </p:xfrm>
              <a:graphic>
                <a:graphicData uri="http://schemas.openxmlformats.org/presentationml/2006/ole">
                  <p:oleObj spid="_x0000_s61469" name="Equation" r:id="rId8" imgW="152334" imgH="393529" progId="Equation.3">
                    <p:embed/>
                  </p:oleObj>
                </a:graphicData>
              </a:graphic>
            </p:graphicFrame>
            <p:graphicFrame>
              <p:nvGraphicFramePr>
                <p:cNvPr id="61443" name="Object 3"/>
                <p:cNvGraphicFramePr>
                  <a:graphicFrameLocks noChangeAspect="1"/>
                </p:cNvGraphicFramePr>
                <p:nvPr/>
              </p:nvGraphicFramePr>
              <p:xfrm>
                <a:off x="7020992" y="3351500"/>
                <a:ext cx="552450" cy="719138"/>
              </p:xfrm>
              <a:graphic>
                <a:graphicData uri="http://schemas.openxmlformats.org/presentationml/2006/ole">
                  <p:oleObj spid="_x0000_s61470" name="Equation" r:id="rId9" imgW="545863" imgH="418918" progId="Equation.3">
                    <p:embed/>
                  </p:oleObj>
                </a:graphicData>
              </a:graphic>
            </p:graphicFrame>
            <p:graphicFrame>
              <p:nvGraphicFramePr>
                <p:cNvPr id="61442" name="Object 2"/>
                <p:cNvGraphicFramePr>
                  <a:graphicFrameLocks noChangeAspect="1"/>
                </p:cNvGraphicFramePr>
                <p:nvPr/>
              </p:nvGraphicFramePr>
              <p:xfrm>
                <a:off x="8028384" y="4142819"/>
                <a:ext cx="576064" cy="720080"/>
              </p:xfrm>
              <a:graphic>
                <a:graphicData uri="http://schemas.openxmlformats.org/presentationml/2006/ole">
                  <p:oleObj spid="_x0000_s61471" name="Equation" r:id="rId10" imgW="317362" imgH="418918" progId="Equation.3">
                    <p:embed/>
                  </p:oleObj>
                </a:graphicData>
              </a:graphic>
            </p:graphicFrame>
            <p:graphicFrame>
              <p:nvGraphicFramePr>
                <p:cNvPr id="61441" name="Object 1"/>
                <p:cNvGraphicFramePr>
                  <a:graphicFrameLocks noChangeAspect="1"/>
                </p:cNvGraphicFramePr>
                <p:nvPr/>
              </p:nvGraphicFramePr>
              <p:xfrm>
                <a:off x="7020272" y="4184342"/>
                <a:ext cx="648072" cy="606549"/>
              </p:xfrm>
              <a:graphic>
                <a:graphicData uri="http://schemas.openxmlformats.org/presentationml/2006/ole">
                  <p:oleObj spid="_x0000_s61472" name="Equation" r:id="rId11" imgW="203112" imgH="393529" progId="Equation.3">
                    <p:embed/>
                  </p:oleObj>
                </a:graphicData>
              </a:graphic>
            </p:graphicFrame>
            <p:sp>
              <p:nvSpPr>
                <p:cNvPr id="61450" name="Rectangle 10"/>
                <p:cNvSpPr>
                  <a:spLocks noChangeArrowheads="1"/>
                </p:cNvSpPr>
                <p:nvPr/>
              </p:nvSpPr>
              <p:spPr bwMode="auto">
                <a:xfrm>
                  <a:off x="8673515" y="752924"/>
                  <a:ext cx="579005"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ar-SA" sz="1600" b="0" i="0" u="none" strike="noStrike" cap="none" normalizeH="0" baseline="0" dirty="0" err="1" smtClean="0">
                      <a:ln>
                        <a:noFill/>
                      </a:ln>
                      <a:solidFill>
                        <a:schemeClr val="tx1"/>
                      </a:solidFill>
                      <a:effectLst/>
                      <a:latin typeface="Tahoma" pitchFamily="34" charset="0"/>
                      <a:ea typeface="Calibri" pitchFamily="34" charset="0"/>
                      <a:cs typeface="Tahoma" pitchFamily="34" charset="0"/>
                    </a:rPr>
                    <a:t>1 =</a:t>
                  </a:r>
                  <a:r>
                    <a:rPr kumimoji="0" lang="ar-SA" sz="1600" b="0" i="0" u="none" strike="noStrike" cap="none" normalizeH="0" baseline="0" dirty="0" smtClean="0">
                      <a:ln>
                        <a:noFill/>
                      </a:ln>
                      <a:solidFill>
                        <a:schemeClr val="tx1"/>
                      </a:solidFill>
                      <a:effectLst/>
                      <a:latin typeface="Tahoma" pitchFamily="34" charset="0"/>
                      <a:ea typeface="Calibri" pitchFamily="34" charset="0"/>
                      <a:cs typeface="Tahoma" pitchFamily="34" charset="0"/>
                    </a:rPr>
                    <a:t> </a:t>
                  </a:r>
                  <a:endParaRPr kumimoji="0" lang="ar-SA"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61451" name="Rectangle 11"/>
                <p:cNvSpPr>
                  <a:spLocks noChangeArrowheads="1"/>
                </p:cNvSpPr>
                <p:nvPr/>
              </p:nvSpPr>
              <p:spPr bwMode="auto">
                <a:xfrm>
                  <a:off x="7596336" y="765845"/>
                  <a:ext cx="370614"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ar-SA" sz="1400" b="0" i="0" u="none" strike="noStrike" cap="none" normalizeH="0" baseline="0" dirty="0" err="1" smtClean="0">
                      <a:ln>
                        <a:noFill/>
                      </a:ln>
                      <a:solidFill>
                        <a:schemeClr val="tx1"/>
                      </a:solidFill>
                      <a:effectLst/>
                      <a:latin typeface="Tahoma" pitchFamily="34" charset="0"/>
                      <a:ea typeface="Calibri" pitchFamily="34" charset="0"/>
                      <a:cs typeface="Tahoma" pitchFamily="34" charset="0"/>
                    </a:rPr>
                    <a:t>=</a:t>
                  </a:r>
                  <a:r>
                    <a:rPr kumimoji="0" lang="ar-SA" sz="1400" b="0" i="0" u="none" strike="noStrike" cap="none" normalizeH="0" baseline="0" dirty="0" smtClean="0">
                      <a:ln>
                        <a:noFill/>
                      </a:ln>
                      <a:solidFill>
                        <a:schemeClr val="tx1"/>
                      </a:solidFill>
                      <a:effectLst/>
                      <a:latin typeface="Tahoma" pitchFamily="34" charset="0"/>
                      <a:ea typeface="Calibri" pitchFamily="34" charset="0"/>
                      <a:cs typeface="Tahoma" pitchFamily="34" charset="0"/>
                    </a:rPr>
                    <a:t> </a:t>
                  </a: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61452" name="Rectangle 12"/>
                <p:cNvSpPr>
                  <a:spLocks noChangeArrowheads="1"/>
                </p:cNvSpPr>
                <p:nvPr/>
              </p:nvSpPr>
              <p:spPr bwMode="auto">
                <a:xfrm>
                  <a:off x="8604448" y="1458486"/>
                  <a:ext cx="461986"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ar-SA" sz="1600" b="0" i="0" u="none" strike="noStrike" cap="none" normalizeH="0" baseline="0" dirty="0" smtClean="0">
                      <a:ln>
                        <a:noFill/>
                      </a:ln>
                      <a:solidFill>
                        <a:schemeClr val="tx1"/>
                      </a:solidFill>
                      <a:effectLst/>
                      <a:latin typeface="Tahoma" pitchFamily="34" charset="0"/>
                      <a:ea typeface="Calibri" pitchFamily="34" charset="0"/>
                      <a:cs typeface="Tahoma" pitchFamily="34" charset="0"/>
                    </a:rPr>
                    <a:t> </a:t>
                  </a:r>
                  <a:r>
                    <a:rPr kumimoji="0" lang="ar-SA" sz="1600" b="0" i="0" u="none" strike="noStrike" cap="none" normalizeH="0" baseline="0" dirty="0" err="1" smtClean="0">
                      <a:ln>
                        <a:noFill/>
                      </a:ln>
                      <a:solidFill>
                        <a:schemeClr val="tx1"/>
                      </a:solidFill>
                      <a:effectLst/>
                      <a:latin typeface="Tahoma" pitchFamily="34" charset="0"/>
                      <a:ea typeface="Calibri" pitchFamily="34" charset="0"/>
                      <a:cs typeface="Tahoma" pitchFamily="34" charset="0"/>
                    </a:rPr>
                    <a:t>=</a:t>
                  </a:r>
                  <a:r>
                    <a:rPr kumimoji="0" lang="ar-SA" sz="1600" b="0" i="0" u="none" strike="noStrike" cap="none" normalizeH="0" baseline="0" dirty="0" smtClean="0">
                      <a:ln>
                        <a:noFill/>
                      </a:ln>
                      <a:solidFill>
                        <a:schemeClr val="tx1"/>
                      </a:solidFill>
                      <a:effectLst/>
                      <a:latin typeface="Tahoma" pitchFamily="34" charset="0"/>
                      <a:ea typeface="Calibri" pitchFamily="34" charset="0"/>
                      <a:cs typeface="Tahoma" pitchFamily="34" charset="0"/>
                    </a:rPr>
                    <a:t> </a:t>
                  </a:r>
                  <a:endParaRPr kumimoji="0" lang="ar-SA"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61453" name="Rectangle 13"/>
                <p:cNvSpPr>
                  <a:spLocks noChangeArrowheads="1"/>
                </p:cNvSpPr>
                <p:nvPr/>
              </p:nvSpPr>
              <p:spPr bwMode="auto">
                <a:xfrm>
                  <a:off x="6660232" y="2270611"/>
                  <a:ext cx="3081293" cy="677108"/>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dirty="0" smtClean="0">
                      <a:ln>
                        <a:noFill/>
                      </a:ln>
                      <a:solidFill>
                        <a:schemeClr val="tx1"/>
                      </a:solidFill>
                      <a:effectLst/>
                      <a:latin typeface="Tahoma" pitchFamily="34" charset="0"/>
                      <a:ea typeface="Calibri" pitchFamily="34" charset="0"/>
                      <a:cs typeface="Tahoma" pitchFamily="34" charset="0"/>
                    </a:rPr>
                    <a:t>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1" eaLnBrk="0" fontAlgn="base" latinLnBrk="0" hangingPunct="0">
                    <a:lnSpc>
                      <a:spcPct val="100000"/>
                    </a:lnSpc>
                    <a:spcBef>
                      <a:spcPct val="0"/>
                    </a:spcBef>
                    <a:spcAft>
                      <a:spcPct val="0"/>
                    </a:spcAft>
                    <a:buClrTx/>
                    <a:buSzTx/>
                    <a:buFontTx/>
                    <a:buNone/>
                    <a:tabLst/>
                  </a:pPr>
                  <a:endParaRPr kumimoji="0" lang="ar-SA" sz="1100" b="0" i="0" u="none" strike="noStrike" cap="none" normalizeH="0" baseline="0" dirty="0" smtClean="0">
                    <a:ln>
                      <a:noFill/>
                    </a:ln>
                    <a:solidFill>
                      <a:schemeClr val="tx1"/>
                    </a:solidFill>
                    <a:effectLst/>
                    <a:latin typeface="Tahoma" pitchFamily="34" charset="0"/>
                    <a:ea typeface="Calibri" pitchFamily="34" charset="0"/>
                    <a:cs typeface="Tahoma" pitchFamily="34" charset="0"/>
                  </a:endParaRPr>
                </a:p>
                <a:p>
                  <a:pPr marL="0" marR="0" lvl="0" indent="0" algn="l" defTabSz="914400" rtl="1" eaLnBrk="0" fontAlgn="base" latinLnBrk="0" hangingPunct="0">
                    <a:lnSpc>
                      <a:spcPct val="100000"/>
                    </a:lnSpc>
                    <a:spcBef>
                      <a:spcPct val="0"/>
                    </a:spcBef>
                    <a:spcAft>
                      <a:spcPct val="0"/>
                    </a:spcAft>
                    <a:buClrTx/>
                    <a:buSzTx/>
                    <a:buFontTx/>
                    <a:buNone/>
                    <a:tabLst/>
                  </a:pPr>
                  <a:r>
                    <a:rPr kumimoji="0" lang="ar-SA" sz="1600" b="1" i="0" u="none" strike="noStrike" cap="none" normalizeH="0" baseline="0" dirty="0" smtClean="0">
                      <a:ln>
                        <a:noFill/>
                      </a:ln>
                      <a:solidFill>
                        <a:srgbClr val="C00000"/>
                      </a:solidFill>
                      <a:effectLst/>
                      <a:latin typeface="Tahoma" pitchFamily="34" charset="0"/>
                      <a:ea typeface="Calibri" pitchFamily="34" charset="0"/>
                      <a:cs typeface="Tahoma" pitchFamily="34" charset="0"/>
                    </a:rPr>
                    <a:t>شبكه الطرق </a:t>
                  </a:r>
                  <a:r>
                    <a:rPr kumimoji="0" lang="ar-SA" sz="1600" b="1" i="0" u="none" strike="noStrike" cap="none" normalizeH="0" baseline="0" dirty="0" err="1" smtClean="0">
                      <a:ln>
                        <a:noFill/>
                      </a:ln>
                      <a:solidFill>
                        <a:srgbClr val="C00000"/>
                      </a:solidFill>
                      <a:effectLst/>
                      <a:latin typeface="Tahoma" pitchFamily="34" charset="0"/>
                      <a:ea typeface="Calibri" pitchFamily="34" charset="0"/>
                      <a:cs typeface="Tahoma" pitchFamily="34" charset="0"/>
                    </a:rPr>
                    <a:t>بالأقليم</a:t>
                  </a:r>
                  <a:r>
                    <a:rPr kumimoji="0" lang="ar-SA" sz="1600" b="1" i="0" u="none" strike="noStrike" cap="none" normalizeH="0" baseline="0" dirty="0" smtClean="0">
                      <a:ln>
                        <a:noFill/>
                      </a:ln>
                      <a:solidFill>
                        <a:srgbClr val="C00000"/>
                      </a:solidFill>
                      <a:effectLst/>
                      <a:latin typeface="Tahoma" pitchFamily="34" charset="0"/>
                      <a:ea typeface="Calibri" pitchFamily="34" charset="0"/>
                      <a:cs typeface="Tahoma" pitchFamily="34" charset="0"/>
                    </a:rPr>
                    <a:t> رقم </a:t>
                  </a:r>
                  <a:r>
                    <a:rPr kumimoji="0" lang="ar-SA" sz="1600" b="1" i="0" u="none" strike="noStrike" cap="none" normalizeH="0" baseline="0" dirty="0" err="1" smtClean="0">
                      <a:ln>
                        <a:noFill/>
                      </a:ln>
                      <a:solidFill>
                        <a:srgbClr val="C00000"/>
                      </a:solidFill>
                      <a:effectLst/>
                      <a:latin typeface="Tahoma" pitchFamily="34" charset="0"/>
                      <a:ea typeface="Calibri" pitchFamily="34" charset="0"/>
                      <a:cs typeface="Tahoma" pitchFamily="34" charset="0"/>
                    </a:rPr>
                    <a:t>2=</a:t>
                  </a:r>
                  <a:r>
                    <a:rPr kumimoji="0" lang="ar-SA" sz="1600" b="1" i="0" u="none" strike="noStrike" cap="none" normalizeH="0" baseline="0" dirty="0" smtClean="0">
                      <a:ln>
                        <a:noFill/>
                      </a:ln>
                      <a:solidFill>
                        <a:srgbClr val="C00000"/>
                      </a:solidFill>
                      <a:effectLst/>
                      <a:latin typeface="Tahoma" pitchFamily="34" charset="0"/>
                      <a:ea typeface="Calibri" pitchFamily="34" charset="0"/>
                      <a:cs typeface="Tahoma" pitchFamily="34" charset="0"/>
                    </a:rPr>
                    <a:t>  </a:t>
                  </a:r>
                  <a:endParaRPr kumimoji="0" lang="ar-SA" sz="1600" b="1" i="0" u="none" strike="noStrike" cap="none" normalizeH="0" baseline="0" dirty="0" smtClean="0">
                    <a:ln>
                      <a:noFill/>
                    </a:ln>
                    <a:solidFill>
                      <a:srgbClr val="C00000"/>
                    </a:solidFill>
                    <a:effectLst/>
                    <a:latin typeface="Arial" pitchFamily="34" charset="0"/>
                    <a:cs typeface="Arial" pitchFamily="34" charset="0"/>
                  </a:endParaRPr>
                </a:p>
              </p:txBody>
            </p:sp>
            <p:sp>
              <p:nvSpPr>
                <p:cNvPr id="61454" name="Rectangle 14"/>
                <p:cNvSpPr>
                  <a:spLocks noChangeArrowheads="1"/>
                </p:cNvSpPr>
                <p:nvPr/>
              </p:nvSpPr>
              <p:spPr bwMode="auto">
                <a:xfrm>
                  <a:off x="8604448" y="3497506"/>
                  <a:ext cx="434734"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ar-SA" sz="1600" b="0" i="0" u="none" strike="noStrike" cap="none" normalizeH="0" baseline="0" dirty="0" smtClean="0">
                      <a:ln>
                        <a:noFill/>
                      </a:ln>
                      <a:solidFill>
                        <a:schemeClr val="tx1"/>
                      </a:solidFill>
                      <a:effectLst/>
                      <a:latin typeface="Tahoma" pitchFamily="34" charset="0"/>
                      <a:ea typeface="Calibri" pitchFamily="34" charset="0"/>
                      <a:cs typeface="Tahoma" pitchFamily="34" charset="0"/>
                    </a:rPr>
                    <a:t> </a:t>
                  </a:r>
                  <a:r>
                    <a:rPr kumimoji="0" lang="ar-SA" sz="2000" b="0" i="0" u="none" strike="noStrike" cap="none" normalizeH="0" baseline="0" dirty="0" err="1" smtClean="0">
                      <a:ln>
                        <a:noFill/>
                      </a:ln>
                      <a:solidFill>
                        <a:schemeClr val="tx1"/>
                      </a:solidFill>
                      <a:effectLst/>
                      <a:latin typeface="Tahoma" pitchFamily="34" charset="0"/>
                      <a:ea typeface="Calibri" pitchFamily="34" charset="0"/>
                      <a:cs typeface="Tahoma" pitchFamily="34" charset="0"/>
                    </a:rPr>
                    <a:t>=</a:t>
                  </a:r>
                  <a:endParaRPr kumimoji="0" lang="ar-SA"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61455" name="Rectangle 15"/>
                <p:cNvSpPr>
                  <a:spLocks noChangeArrowheads="1"/>
                </p:cNvSpPr>
                <p:nvPr/>
              </p:nvSpPr>
              <p:spPr bwMode="auto">
                <a:xfrm>
                  <a:off x="7668344" y="3547010"/>
                  <a:ext cx="314510"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ar-SA" sz="1400" b="0" i="0" u="none" strike="noStrike" cap="none" normalizeH="0" baseline="0" dirty="0" err="1" smtClean="0">
                      <a:ln>
                        <a:noFill/>
                      </a:ln>
                      <a:solidFill>
                        <a:schemeClr val="tx1"/>
                      </a:solidFill>
                      <a:effectLst/>
                      <a:latin typeface="Tahoma" pitchFamily="34" charset="0"/>
                      <a:ea typeface="Calibri" pitchFamily="34" charset="0"/>
                      <a:cs typeface="Tahoma" pitchFamily="34" charset="0"/>
                    </a:rPr>
                    <a:t>=</a:t>
                  </a: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61456" name="Rectangle 16"/>
                <p:cNvSpPr>
                  <a:spLocks noChangeArrowheads="1"/>
                </p:cNvSpPr>
                <p:nvPr/>
              </p:nvSpPr>
              <p:spPr bwMode="auto">
                <a:xfrm>
                  <a:off x="7596337" y="4339098"/>
                  <a:ext cx="482824"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ar-SA" sz="1400" b="0" i="0" u="none" strike="noStrike" cap="none" normalizeH="0" baseline="0" dirty="0" smtClean="0">
                      <a:ln>
                        <a:noFill/>
                      </a:ln>
                      <a:solidFill>
                        <a:schemeClr val="tx1"/>
                      </a:solidFill>
                      <a:effectLst/>
                      <a:latin typeface="Tahoma" pitchFamily="34" charset="0"/>
                      <a:ea typeface="Calibri" pitchFamily="34" charset="0"/>
                      <a:cs typeface="Tahoma" pitchFamily="34" charset="0"/>
                    </a:rPr>
                    <a:t>  </a:t>
                  </a:r>
                  <a:r>
                    <a:rPr kumimoji="0" lang="ar-SA" sz="1400" b="0" i="0" u="none" strike="noStrike" cap="none" normalizeH="0" baseline="0" dirty="0" err="1" smtClean="0">
                      <a:ln>
                        <a:noFill/>
                      </a:ln>
                      <a:solidFill>
                        <a:schemeClr val="tx1"/>
                      </a:solidFill>
                      <a:effectLst/>
                      <a:latin typeface="Tahoma" pitchFamily="34" charset="0"/>
                      <a:ea typeface="Calibri" pitchFamily="34" charset="0"/>
                      <a:cs typeface="Tahoma" pitchFamily="34" charset="0"/>
                    </a:rPr>
                    <a:t>=</a:t>
                  </a:r>
                  <a:r>
                    <a:rPr kumimoji="0" lang="ar-SA" sz="1400" b="0" i="0" u="none" strike="noStrike" cap="none" normalizeH="0" baseline="0" dirty="0" smtClean="0">
                      <a:ln>
                        <a:noFill/>
                      </a:ln>
                      <a:solidFill>
                        <a:schemeClr val="tx1"/>
                      </a:solidFill>
                      <a:effectLst/>
                      <a:latin typeface="Tahoma" pitchFamily="34" charset="0"/>
                      <a:ea typeface="Calibri" pitchFamily="34" charset="0"/>
                      <a:cs typeface="Tahoma" pitchFamily="34" charset="0"/>
                    </a:rPr>
                    <a:t> </a:t>
                  </a:r>
                  <a:endParaRPr kumimoji="0" lang="ar-SA" sz="1400" b="0" i="0" u="none" strike="noStrike" cap="none" normalizeH="0" baseline="0" dirty="0" smtClean="0">
                    <a:ln>
                      <a:noFill/>
                    </a:ln>
                    <a:solidFill>
                      <a:schemeClr val="tx1"/>
                    </a:solidFill>
                    <a:effectLst/>
                    <a:latin typeface="Arial" pitchFamily="34" charset="0"/>
                    <a:cs typeface="Arial" pitchFamily="34" charset="0"/>
                  </a:endParaRPr>
                </a:p>
              </p:txBody>
            </p:sp>
          </p:grpSp>
          <p:sp>
            <p:nvSpPr>
              <p:cNvPr id="21" name="مستطيل 20"/>
              <p:cNvSpPr/>
              <p:nvPr/>
            </p:nvSpPr>
            <p:spPr>
              <a:xfrm>
                <a:off x="7164288" y="2833191"/>
                <a:ext cx="314510" cy="307777"/>
              </a:xfrm>
              <a:prstGeom prst="rect">
                <a:avLst/>
              </a:prstGeom>
            </p:spPr>
            <p:txBody>
              <a:bodyPr wrap="none">
                <a:spAutoFit/>
              </a:bodyPr>
              <a:lstStyle/>
              <a:p>
                <a:r>
                  <a:rPr lang="ar-SA" sz="1400" dirty="0" err="1" smtClean="0">
                    <a:solidFill>
                      <a:prstClr val="black"/>
                    </a:solidFill>
                    <a:latin typeface="Tahoma" pitchFamily="34" charset="0"/>
                    <a:ea typeface="Calibri" pitchFamily="34" charset="0"/>
                    <a:cs typeface="Tahoma" pitchFamily="34" charset="0"/>
                  </a:rPr>
                  <a:t>=</a:t>
                </a:r>
                <a:endParaRPr lang="ar-SA" sz="1400" dirty="0"/>
              </a:p>
            </p:txBody>
          </p:sp>
          <p:sp>
            <p:nvSpPr>
              <p:cNvPr id="22" name="مستطيل 21"/>
              <p:cNvSpPr/>
              <p:nvPr/>
            </p:nvSpPr>
            <p:spPr>
              <a:xfrm>
                <a:off x="5436096" y="2780928"/>
                <a:ext cx="1008112" cy="338554"/>
              </a:xfrm>
              <a:prstGeom prst="rect">
                <a:avLst/>
              </a:prstGeom>
            </p:spPr>
            <p:txBody>
              <a:bodyPr wrap="square">
                <a:spAutoFit/>
              </a:bodyPr>
              <a:lstStyle/>
              <a:p>
                <a:r>
                  <a:rPr lang="ar-SA" sz="1600" dirty="0" err="1" smtClean="0">
                    <a:solidFill>
                      <a:prstClr val="black"/>
                    </a:solidFill>
                    <a:latin typeface="Tahoma" pitchFamily="34" charset="0"/>
                    <a:ea typeface="Calibri" pitchFamily="34" charset="0"/>
                    <a:cs typeface="Tahoma" pitchFamily="34" charset="0"/>
                  </a:rPr>
                  <a:t>= -</a:t>
                </a:r>
                <a:r>
                  <a:rPr lang="ar-SA" sz="1600" dirty="0" smtClean="0">
                    <a:solidFill>
                      <a:prstClr val="black"/>
                    </a:solidFill>
                    <a:latin typeface="Tahoma" pitchFamily="34" charset="0"/>
                    <a:ea typeface="Calibri" pitchFamily="34" charset="0"/>
                    <a:cs typeface="Tahoma" pitchFamily="34" charset="0"/>
                  </a:rPr>
                  <a:t> </a:t>
                </a:r>
                <a:r>
                  <a:rPr lang="en-US" sz="1600" dirty="0" smtClean="0">
                    <a:solidFill>
                      <a:prstClr val="black"/>
                    </a:solidFill>
                    <a:latin typeface="Tahoma" pitchFamily="34" charset="0"/>
                    <a:ea typeface="Calibri" pitchFamily="34" charset="0"/>
                    <a:cs typeface="Tahoma" pitchFamily="34" charset="0"/>
                  </a:rPr>
                  <a:t>88</a:t>
                </a:r>
                <a:r>
                  <a:rPr lang="ar-SA" sz="1600" dirty="0" smtClean="0">
                    <a:solidFill>
                      <a:prstClr val="black"/>
                    </a:solidFill>
                    <a:latin typeface="Tahoma" pitchFamily="34" charset="0"/>
                    <a:ea typeface="Calibri" pitchFamily="34" charset="0"/>
                    <a:cs typeface="Tahoma" pitchFamily="34" charset="0"/>
                  </a:rPr>
                  <a:t> </a:t>
                </a:r>
                <a:endParaRPr lang="ar-SA" sz="1600" dirty="0"/>
              </a:p>
            </p:txBody>
          </p:sp>
        </p:grpSp>
        <p:sp>
          <p:nvSpPr>
            <p:cNvPr id="28" name="مستطيل 27"/>
            <p:cNvSpPr/>
            <p:nvPr/>
          </p:nvSpPr>
          <p:spPr>
            <a:xfrm>
              <a:off x="5800093" y="764704"/>
              <a:ext cx="3020379" cy="338554"/>
            </a:xfrm>
            <a:prstGeom prst="rect">
              <a:avLst/>
            </a:prstGeom>
          </p:spPr>
          <p:txBody>
            <a:bodyPr wrap="none">
              <a:spAutoFit/>
            </a:bodyPr>
            <a:lstStyle/>
            <a:p>
              <a:pPr lvl="0" algn="l" eaLnBrk="0" fontAlgn="base" hangingPunct="0">
                <a:spcBef>
                  <a:spcPct val="0"/>
                </a:spcBef>
                <a:spcAft>
                  <a:spcPct val="0"/>
                </a:spcAft>
              </a:pPr>
              <a:r>
                <a:rPr lang="ar-SA" sz="1600" b="1" dirty="0" smtClean="0">
                  <a:solidFill>
                    <a:srgbClr val="C00000"/>
                  </a:solidFill>
                  <a:latin typeface="Tahoma" pitchFamily="34" charset="0"/>
                  <a:ea typeface="Calibri" pitchFamily="34" charset="0"/>
                  <a:cs typeface="Tahoma" pitchFamily="34" charset="0"/>
                </a:rPr>
                <a:t>شبكة الطرق </a:t>
              </a:r>
              <a:r>
                <a:rPr lang="ar-SA" sz="1600" b="1" dirty="0" err="1" smtClean="0">
                  <a:solidFill>
                    <a:srgbClr val="C00000"/>
                  </a:solidFill>
                  <a:latin typeface="Tahoma" pitchFamily="34" charset="0"/>
                  <a:ea typeface="Calibri" pitchFamily="34" charset="0"/>
                  <a:cs typeface="Tahoma" pitchFamily="34" charset="0"/>
                </a:rPr>
                <a:t>بالاقليم</a:t>
              </a:r>
              <a:r>
                <a:rPr lang="ar-SA" sz="1600" b="1" dirty="0" smtClean="0">
                  <a:solidFill>
                    <a:srgbClr val="C00000"/>
                  </a:solidFill>
                  <a:latin typeface="Tahoma" pitchFamily="34" charset="0"/>
                  <a:ea typeface="Calibri" pitchFamily="34" charset="0"/>
                  <a:cs typeface="Tahoma" pitchFamily="34" charset="0"/>
                </a:rPr>
                <a:t> رقم </a:t>
              </a:r>
              <a:r>
                <a:rPr lang="ar-SA" sz="1600" b="1" dirty="0" err="1" smtClean="0">
                  <a:solidFill>
                    <a:srgbClr val="C00000"/>
                  </a:solidFill>
                  <a:latin typeface="Tahoma" pitchFamily="34" charset="0"/>
                  <a:ea typeface="Calibri" pitchFamily="34" charset="0"/>
                  <a:cs typeface="Tahoma" pitchFamily="34" charset="0"/>
                </a:rPr>
                <a:t>1=</a:t>
              </a:r>
              <a:r>
                <a:rPr lang="ar-SA" sz="1600" b="1" dirty="0" smtClean="0">
                  <a:solidFill>
                    <a:srgbClr val="C00000"/>
                  </a:solidFill>
                  <a:latin typeface="Tahoma" pitchFamily="34" charset="0"/>
                  <a:ea typeface="Calibri" pitchFamily="34" charset="0"/>
                  <a:cs typeface="Tahoma" pitchFamily="34" charset="0"/>
                </a:rPr>
                <a:t> </a:t>
              </a:r>
              <a:endParaRPr lang="ar-SA" sz="1600" b="1" dirty="0" smtClean="0">
                <a:solidFill>
                  <a:srgbClr val="C00000"/>
                </a:solidFill>
                <a:latin typeface="Arial" pitchFamily="34" charset="0"/>
                <a:cs typeface="Arial" pitchFamily="34" charset="0"/>
              </a:endParaRPr>
            </a:p>
          </p:txBody>
        </p:sp>
      </p:grpSp>
    </p:spTree>
  </p:cSld>
  <p:clrMapOvr>
    <a:masterClrMapping/>
  </p:clrMapOvr>
  <p:transition>
    <p:wedg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2468" name="Picture 4" descr="C:\Users\TOSHIBA\Downloads\large (3 (1).jpg"/>
          <p:cNvPicPr>
            <a:picLocks noChangeAspect="1" noChangeArrowheads="1"/>
          </p:cNvPicPr>
          <p:nvPr/>
        </p:nvPicPr>
        <p:blipFill>
          <a:blip r:embed="rId3" cstate="print"/>
          <a:srcRect t="17584"/>
          <a:stretch>
            <a:fillRect/>
          </a:stretch>
        </p:blipFill>
        <p:spPr bwMode="auto">
          <a:xfrm>
            <a:off x="0" y="0"/>
            <a:ext cx="9144000" cy="6858000"/>
          </a:xfrm>
          <a:prstGeom prst="rect">
            <a:avLst/>
          </a:prstGeom>
          <a:noFill/>
        </p:spPr>
      </p:pic>
      <p:sp>
        <p:nvSpPr>
          <p:cNvPr id="9" name="مستطيل 8"/>
          <p:cNvSpPr/>
          <p:nvPr/>
        </p:nvSpPr>
        <p:spPr>
          <a:xfrm>
            <a:off x="323528" y="620688"/>
            <a:ext cx="8496944" cy="5386090"/>
          </a:xfrm>
          <a:prstGeom prst="rect">
            <a:avLst/>
          </a:prstGeom>
        </p:spPr>
        <p:txBody>
          <a:bodyPr wrap="square">
            <a:spAutoFit/>
          </a:bodyPr>
          <a:lstStyle/>
          <a:p>
            <a:pPr lvl="0" fontAlgn="base">
              <a:spcBef>
                <a:spcPct val="0"/>
              </a:spcBef>
              <a:spcAft>
                <a:spcPct val="0"/>
              </a:spcAft>
            </a:pPr>
            <a:r>
              <a:rPr lang="ar-SA" b="1" dirty="0" smtClean="0">
                <a:latin typeface="Tahoma" pitchFamily="34" charset="0"/>
                <a:ea typeface="Calibri" pitchFamily="34" charset="0"/>
                <a:cs typeface="Tahoma" pitchFamily="34" charset="0"/>
              </a:rPr>
              <a:t>مما يعني أن </a:t>
            </a:r>
            <a:r>
              <a:rPr lang="ar-SA" b="1" dirty="0" smtClean="0">
                <a:latin typeface="Tahoma" pitchFamily="34" charset="0"/>
                <a:ea typeface="Calibri" pitchFamily="34" charset="0"/>
                <a:cs typeface="Tahoma" pitchFamily="34" charset="0"/>
              </a:rPr>
              <a:t>شبكه </a:t>
            </a:r>
            <a:r>
              <a:rPr lang="ar-SA" b="1" dirty="0" smtClean="0">
                <a:latin typeface="Tahoma" pitchFamily="34" charset="0"/>
                <a:ea typeface="Calibri" pitchFamily="34" charset="0"/>
                <a:cs typeface="Tahoma" pitchFamily="34" charset="0"/>
              </a:rPr>
              <a:t>الطرق </a:t>
            </a:r>
            <a:r>
              <a:rPr lang="ar-SA" b="1" dirty="0" err="1" smtClean="0">
                <a:latin typeface="Tahoma" pitchFamily="34" charset="0"/>
                <a:ea typeface="Calibri" pitchFamily="34" charset="0"/>
                <a:cs typeface="Tahoma" pitchFamily="34" charset="0"/>
              </a:rPr>
              <a:t>بالاقليم</a:t>
            </a:r>
            <a:r>
              <a:rPr lang="ar-SA" b="1" dirty="0" smtClean="0">
                <a:latin typeface="Tahoma" pitchFamily="34" charset="0"/>
                <a:ea typeface="Calibri" pitchFamily="34" charset="0"/>
                <a:cs typeface="Tahoma" pitchFamily="34" charset="0"/>
              </a:rPr>
              <a:t> رقم 1 أكثر  ترابطا واتصالاً من مثيلتها  </a:t>
            </a:r>
            <a:r>
              <a:rPr lang="ar-SA" b="1" dirty="0" err="1" smtClean="0">
                <a:latin typeface="Tahoma" pitchFamily="34" charset="0"/>
                <a:ea typeface="Calibri" pitchFamily="34" charset="0"/>
                <a:cs typeface="Tahoma" pitchFamily="34" charset="0"/>
              </a:rPr>
              <a:t>الخاصه</a:t>
            </a:r>
            <a:r>
              <a:rPr lang="ar-SA" b="1" dirty="0" smtClean="0">
                <a:latin typeface="Tahoma" pitchFamily="34" charset="0"/>
                <a:ea typeface="Calibri" pitchFamily="34" charset="0"/>
                <a:cs typeface="Tahoma" pitchFamily="34" charset="0"/>
              </a:rPr>
              <a:t> </a:t>
            </a:r>
            <a:r>
              <a:rPr lang="ar-SA" b="1" dirty="0" err="1" smtClean="0">
                <a:latin typeface="Tahoma" pitchFamily="34" charset="0"/>
                <a:ea typeface="Calibri" pitchFamily="34" charset="0"/>
                <a:cs typeface="Tahoma" pitchFamily="34" charset="0"/>
              </a:rPr>
              <a:t>بالاقليم</a:t>
            </a:r>
            <a:r>
              <a:rPr lang="ar-SA" b="1" dirty="0" smtClean="0">
                <a:latin typeface="Tahoma" pitchFamily="34" charset="0"/>
                <a:ea typeface="Calibri" pitchFamily="34" charset="0"/>
                <a:cs typeface="Tahoma" pitchFamily="34" charset="0"/>
              </a:rPr>
              <a:t>  رقم 2 وفي حالة توافر الطرق </a:t>
            </a:r>
            <a:r>
              <a:rPr lang="ar-SA" b="1" dirty="0" err="1" smtClean="0">
                <a:latin typeface="Tahoma" pitchFamily="34" charset="0"/>
                <a:ea typeface="Calibri" pitchFamily="34" charset="0"/>
                <a:cs typeface="Tahoma" pitchFamily="34" charset="0"/>
              </a:rPr>
              <a:t>الدائريه</a:t>
            </a:r>
            <a:r>
              <a:rPr lang="ar-SA" b="1" dirty="0" smtClean="0">
                <a:latin typeface="Tahoma" pitchFamily="34" charset="0"/>
                <a:ea typeface="Calibri" pitchFamily="34" charset="0"/>
                <a:cs typeface="Tahoma" pitchFamily="34" charset="0"/>
              </a:rPr>
              <a:t> في شبكه الطرق يأتي دور المقياس </a:t>
            </a:r>
            <a:r>
              <a:rPr lang="ar-SA" b="1" dirty="0" err="1" smtClean="0">
                <a:latin typeface="Tahoma" pitchFamily="34" charset="0"/>
                <a:ea typeface="Calibri" pitchFamily="34" charset="0"/>
                <a:cs typeface="Tahoma" pitchFamily="34" charset="0"/>
              </a:rPr>
              <a:t>التالي </a:t>
            </a:r>
            <a:r>
              <a:rPr lang="ar-SA" b="1" dirty="0" smtClean="0">
                <a:latin typeface="Tahoma" pitchFamily="34" charset="0"/>
                <a:ea typeface="Calibri" pitchFamily="34" charset="0"/>
                <a:cs typeface="Tahoma" pitchFamily="34" charset="0"/>
              </a:rPr>
              <a:t>( مقياس ألفا</a:t>
            </a:r>
            <a:r>
              <a:rPr lang="ar-SA" b="1" dirty="0" err="1" smtClean="0">
                <a:latin typeface="Tahoma" pitchFamily="34" charset="0"/>
                <a:ea typeface="Calibri" pitchFamily="34" charset="0"/>
                <a:cs typeface="Tahoma" pitchFamily="34" charset="0"/>
              </a:rPr>
              <a:t>) .</a:t>
            </a:r>
            <a:r>
              <a:rPr lang="ar-SA" b="1" dirty="0" smtClean="0">
                <a:latin typeface="Tahoma" pitchFamily="34" charset="0"/>
                <a:ea typeface="Calibri" pitchFamily="34" charset="0"/>
                <a:cs typeface="Tahoma" pitchFamily="34" charset="0"/>
              </a:rPr>
              <a:t> </a:t>
            </a:r>
            <a:endParaRPr lang="en-US" sz="1100" b="1" dirty="0" smtClean="0">
              <a:latin typeface="Arial" pitchFamily="34" charset="0"/>
              <a:cs typeface="Arial" pitchFamily="34" charset="0"/>
            </a:endParaRPr>
          </a:p>
          <a:p>
            <a:pPr lvl="0" eaLnBrk="0" fontAlgn="base" hangingPunct="0">
              <a:spcBef>
                <a:spcPct val="0"/>
              </a:spcBef>
              <a:spcAft>
                <a:spcPct val="0"/>
              </a:spcAft>
            </a:pPr>
            <a:r>
              <a:rPr lang="ar-SA" b="1" dirty="0" smtClean="0">
                <a:solidFill>
                  <a:srgbClr val="C00000"/>
                </a:solidFill>
                <a:latin typeface="Tahoma" pitchFamily="34" charset="0"/>
                <a:ea typeface="Calibri" pitchFamily="34" charset="0"/>
                <a:cs typeface="Tahoma" pitchFamily="34" charset="0"/>
              </a:rPr>
              <a:t>مقياس </a:t>
            </a:r>
            <a:r>
              <a:rPr lang="ar-SA" b="1" dirty="0" err="1" smtClean="0">
                <a:solidFill>
                  <a:srgbClr val="C00000"/>
                </a:solidFill>
                <a:latin typeface="Tahoma" pitchFamily="34" charset="0"/>
                <a:ea typeface="Calibri" pitchFamily="34" charset="0"/>
                <a:cs typeface="Tahoma" pitchFamily="34" charset="0"/>
              </a:rPr>
              <a:t>ألفا:</a:t>
            </a:r>
            <a:r>
              <a:rPr lang="ar-SA" b="1" dirty="0" smtClean="0">
                <a:solidFill>
                  <a:srgbClr val="C00000"/>
                </a:solidFill>
                <a:latin typeface="Tahoma" pitchFamily="34" charset="0"/>
                <a:ea typeface="Calibri" pitchFamily="34" charset="0"/>
                <a:cs typeface="Tahoma" pitchFamily="34" charset="0"/>
              </a:rPr>
              <a:t> </a:t>
            </a:r>
            <a:endParaRPr lang="en-US" sz="1100" b="1" dirty="0" smtClean="0">
              <a:solidFill>
                <a:srgbClr val="C00000"/>
              </a:solidFill>
              <a:latin typeface="Arial" pitchFamily="34" charset="0"/>
              <a:cs typeface="Arial" pitchFamily="34" charset="0"/>
            </a:endParaRPr>
          </a:p>
          <a:p>
            <a:pPr lvl="0" eaLnBrk="0" fontAlgn="base" hangingPunct="0">
              <a:spcBef>
                <a:spcPct val="0"/>
              </a:spcBef>
              <a:spcAft>
                <a:spcPct val="0"/>
              </a:spcAft>
            </a:pPr>
            <a:r>
              <a:rPr lang="ar-SA" b="1" dirty="0" smtClean="0">
                <a:latin typeface="Tahoma" pitchFamily="34" charset="0"/>
                <a:ea typeface="Calibri" pitchFamily="34" charset="0"/>
                <a:cs typeface="Tahoma" pitchFamily="34" charset="0"/>
              </a:rPr>
              <a:t>يعتمد اساساً على حساب الرقم الدائري </a:t>
            </a:r>
            <a:r>
              <a:rPr lang="en-US" b="1" dirty="0" err="1" smtClean="0">
                <a:latin typeface="Tahoma" pitchFamily="34" charset="0"/>
                <a:ea typeface="Calibri" pitchFamily="34" charset="0"/>
                <a:cs typeface="Tahoma" pitchFamily="34" charset="0"/>
              </a:rPr>
              <a:t>Cyclomatic</a:t>
            </a:r>
            <a:r>
              <a:rPr lang="en-US" b="1" dirty="0" smtClean="0">
                <a:latin typeface="Tahoma" pitchFamily="34" charset="0"/>
                <a:ea typeface="Calibri" pitchFamily="34" charset="0"/>
                <a:cs typeface="Tahoma" pitchFamily="34" charset="0"/>
              </a:rPr>
              <a:t> number</a:t>
            </a:r>
            <a:r>
              <a:rPr lang="ar-SA" b="1" dirty="0" smtClean="0">
                <a:latin typeface="Tahoma" pitchFamily="34" charset="0"/>
                <a:ea typeface="Calibri" pitchFamily="34" charset="0"/>
                <a:cs typeface="Tahoma" pitchFamily="34" charset="0"/>
              </a:rPr>
              <a:t> عن طريق قياس عدد الدوائر </a:t>
            </a:r>
            <a:r>
              <a:rPr lang="en-US" b="1" dirty="0" smtClean="0">
                <a:latin typeface="Tahoma" pitchFamily="34" charset="0"/>
                <a:ea typeface="Calibri" pitchFamily="34" charset="0"/>
                <a:cs typeface="Tahoma" pitchFamily="34" charset="0"/>
              </a:rPr>
              <a:t> circuits </a:t>
            </a:r>
            <a:r>
              <a:rPr lang="ar-SA" b="1" dirty="0" smtClean="0">
                <a:latin typeface="Tahoma" pitchFamily="34" charset="0"/>
                <a:ea typeface="Calibri" pitchFamily="34" charset="0"/>
                <a:cs typeface="Tahoma" pitchFamily="34" charset="0"/>
              </a:rPr>
              <a:t> الرئيسيه  في شبكه  الطرق وهو يعادل عدد مراكز </a:t>
            </a:r>
            <a:r>
              <a:rPr lang="ar-SA" b="1" dirty="0" err="1" smtClean="0">
                <a:latin typeface="Tahoma" pitchFamily="34" charset="0"/>
                <a:ea typeface="Calibri" pitchFamily="34" charset="0"/>
                <a:cs typeface="Tahoma" pitchFamily="34" charset="0"/>
              </a:rPr>
              <a:t>التجمع </a:t>
            </a:r>
            <a:r>
              <a:rPr lang="ar-SA" b="1" dirty="0" smtClean="0">
                <a:latin typeface="Tahoma" pitchFamily="34" charset="0"/>
                <a:ea typeface="Calibri" pitchFamily="34" charset="0"/>
                <a:cs typeface="Tahoma" pitchFamily="34" charset="0"/>
              </a:rPr>
              <a:t>(العقد) ناقصا  عدد  نقاط </a:t>
            </a:r>
            <a:r>
              <a:rPr lang="ar-SA" b="1" dirty="0" err="1" smtClean="0">
                <a:latin typeface="Tahoma" pitchFamily="34" charset="0"/>
                <a:ea typeface="Calibri" pitchFamily="34" charset="0"/>
                <a:cs typeface="Tahoma" pitchFamily="34" charset="0"/>
              </a:rPr>
              <a:t>الاتصال </a:t>
            </a:r>
            <a:r>
              <a:rPr lang="ar-SA" b="1" dirty="0" smtClean="0">
                <a:latin typeface="Tahoma" pitchFamily="34" charset="0"/>
                <a:ea typeface="Calibri" pitchFamily="34" charset="0"/>
                <a:cs typeface="Tahoma" pitchFamily="34" charset="0"/>
              </a:rPr>
              <a:t>( </a:t>
            </a:r>
            <a:r>
              <a:rPr lang="ar-SA" b="1" dirty="0" err="1" smtClean="0">
                <a:latin typeface="Tahoma" pitchFamily="34" charset="0"/>
                <a:ea typeface="Calibri" pitchFamily="34" charset="0"/>
                <a:cs typeface="Tahoma" pitchFamily="34" charset="0"/>
              </a:rPr>
              <a:t>الوصلات </a:t>
            </a:r>
            <a:r>
              <a:rPr lang="ar-SA" b="1" dirty="0" smtClean="0">
                <a:latin typeface="Tahoma" pitchFamily="34" charset="0"/>
                <a:ea typeface="Calibri" pitchFamily="34" charset="0"/>
                <a:cs typeface="Tahoma" pitchFamily="34" charset="0"/>
              </a:rPr>
              <a:t>) مضافا إليها  عدد الوصلات الجانبيه </a:t>
            </a:r>
            <a:r>
              <a:rPr lang="ar-SA" b="1" dirty="0" smtClean="0">
                <a:solidFill>
                  <a:srgbClr val="C00000"/>
                </a:solidFill>
                <a:latin typeface="Tahoma" pitchFamily="34" charset="0"/>
                <a:ea typeface="Calibri" pitchFamily="34" charset="0"/>
                <a:cs typeface="Tahoma" pitchFamily="34" charset="0"/>
              </a:rPr>
              <a:t>ويرمز له </a:t>
            </a:r>
            <a:r>
              <a:rPr lang="ar-SA" b="1" dirty="0" err="1" smtClean="0">
                <a:solidFill>
                  <a:srgbClr val="C00000"/>
                </a:solidFill>
                <a:latin typeface="Tahoma" pitchFamily="34" charset="0"/>
                <a:ea typeface="Calibri" pitchFamily="34" charset="0"/>
                <a:cs typeface="Tahoma" pitchFamily="34" charset="0"/>
              </a:rPr>
              <a:t>بالصيغه</a:t>
            </a:r>
            <a:r>
              <a:rPr lang="ar-SA" b="1" dirty="0" smtClean="0">
                <a:solidFill>
                  <a:srgbClr val="C00000"/>
                </a:solidFill>
                <a:latin typeface="Tahoma" pitchFamily="34" charset="0"/>
                <a:ea typeface="Calibri" pitchFamily="34" charset="0"/>
                <a:cs typeface="Tahoma" pitchFamily="34" charset="0"/>
              </a:rPr>
              <a:t> </a:t>
            </a:r>
            <a:r>
              <a:rPr lang="ar-SA" b="1" dirty="0" err="1" smtClean="0">
                <a:solidFill>
                  <a:srgbClr val="C00000"/>
                </a:solidFill>
                <a:latin typeface="Tahoma" pitchFamily="34" charset="0"/>
                <a:ea typeface="Calibri" pitchFamily="34" charset="0"/>
                <a:cs typeface="Tahoma" pitchFamily="34" charset="0"/>
              </a:rPr>
              <a:t>التاليه :</a:t>
            </a:r>
            <a:endParaRPr lang="ar-SA" b="1" dirty="0" smtClean="0">
              <a:solidFill>
                <a:srgbClr val="C00000"/>
              </a:solidFill>
              <a:latin typeface="Tahoma" pitchFamily="34" charset="0"/>
              <a:ea typeface="Calibri" pitchFamily="34" charset="0"/>
              <a:cs typeface="Tahoma" pitchFamily="34" charset="0"/>
            </a:endParaRPr>
          </a:p>
          <a:p>
            <a:pPr lvl="0" eaLnBrk="0" fontAlgn="base" hangingPunct="0">
              <a:spcBef>
                <a:spcPct val="0"/>
              </a:spcBef>
              <a:spcAft>
                <a:spcPct val="0"/>
              </a:spcAft>
            </a:pPr>
            <a:endParaRPr lang="ar-SA" b="1" dirty="0" smtClean="0">
              <a:solidFill>
                <a:srgbClr val="C00000"/>
              </a:solidFill>
              <a:latin typeface="Tahoma" pitchFamily="34" charset="0"/>
              <a:ea typeface="Calibri" pitchFamily="34" charset="0"/>
              <a:cs typeface="Tahoma" pitchFamily="34" charset="0"/>
            </a:endParaRPr>
          </a:p>
          <a:p>
            <a:pPr lvl="0" eaLnBrk="0" fontAlgn="base" hangingPunct="0">
              <a:spcBef>
                <a:spcPct val="0"/>
              </a:spcBef>
              <a:spcAft>
                <a:spcPct val="0"/>
              </a:spcAft>
            </a:pPr>
            <a:r>
              <a:rPr lang="ar-SA" b="1" dirty="0" smtClean="0">
                <a:solidFill>
                  <a:srgbClr val="C00000"/>
                </a:solidFill>
                <a:latin typeface="Tahoma" pitchFamily="34" charset="0"/>
                <a:ea typeface="Calibri" pitchFamily="34" charset="0"/>
                <a:cs typeface="Tahoma" pitchFamily="34" charset="0"/>
              </a:rPr>
              <a:t>                              </a:t>
            </a:r>
            <a:endParaRPr lang="ar-SA" b="1" dirty="0" smtClean="0">
              <a:solidFill>
                <a:srgbClr val="C00000"/>
              </a:solidFill>
              <a:latin typeface="Arial" pitchFamily="34" charset="0"/>
              <a:cs typeface="Arial" pitchFamily="34" charset="0"/>
            </a:endParaRPr>
          </a:p>
          <a:p>
            <a:pPr lvl="0" fontAlgn="base">
              <a:spcBef>
                <a:spcPct val="0"/>
              </a:spcBef>
              <a:spcAft>
                <a:spcPct val="0"/>
              </a:spcAft>
            </a:pPr>
            <a:endParaRPr lang="ar-SA" b="1" dirty="0" smtClean="0">
              <a:solidFill>
                <a:srgbClr val="C00000"/>
              </a:solidFill>
              <a:latin typeface="Tahoma" pitchFamily="34" charset="0"/>
              <a:ea typeface="Calibri" pitchFamily="34" charset="0"/>
              <a:cs typeface="Tahoma" pitchFamily="34" charset="0"/>
            </a:endParaRPr>
          </a:p>
          <a:p>
            <a:pPr lvl="0" fontAlgn="base">
              <a:spcBef>
                <a:spcPct val="0"/>
              </a:spcBef>
              <a:spcAft>
                <a:spcPct val="0"/>
              </a:spcAft>
            </a:pPr>
            <a:endParaRPr lang="ar-SA" b="1" dirty="0" smtClean="0">
              <a:solidFill>
                <a:srgbClr val="C00000"/>
              </a:solidFill>
              <a:latin typeface="Tahoma" pitchFamily="34" charset="0"/>
              <a:ea typeface="Calibri" pitchFamily="34" charset="0"/>
              <a:cs typeface="Tahoma" pitchFamily="34" charset="0"/>
            </a:endParaRPr>
          </a:p>
          <a:p>
            <a:pPr lvl="0" fontAlgn="base">
              <a:spcBef>
                <a:spcPct val="0"/>
              </a:spcBef>
              <a:spcAft>
                <a:spcPct val="0"/>
              </a:spcAft>
            </a:pPr>
            <a:r>
              <a:rPr lang="ar-SA" sz="1600" b="1" dirty="0" smtClean="0">
                <a:solidFill>
                  <a:srgbClr val="C00000"/>
                </a:solidFill>
                <a:latin typeface="Tahoma" pitchFamily="34" charset="0"/>
                <a:ea typeface="Calibri" pitchFamily="34" charset="0"/>
                <a:cs typeface="Tahoma" pitchFamily="34" charset="0"/>
              </a:rPr>
              <a:t>حيث أن  </a:t>
            </a:r>
            <a:endParaRPr lang="en-US" sz="1050" b="1" dirty="0" smtClean="0">
              <a:solidFill>
                <a:srgbClr val="C00000"/>
              </a:solidFill>
              <a:latin typeface="Arial" pitchFamily="34" charset="0"/>
              <a:cs typeface="Arial" pitchFamily="34" charset="0"/>
            </a:endParaRPr>
          </a:p>
          <a:p>
            <a:pPr lvl="0" eaLnBrk="0" fontAlgn="base" hangingPunct="0">
              <a:spcBef>
                <a:spcPct val="0"/>
              </a:spcBef>
              <a:spcAft>
                <a:spcPct val="0"/>
              </a:spcAft>
            </a:pPr>
            <a:r>
              <a:rPr lang="ar-SA" sz="1600" b="1" dirty="0" smtClean="0">
                <a:solidFill>
                  <a:srgbClr val="C00000"/>
                </a:solidFill>
                <a:latin typeface="Tahoma" pitchFamily="34" charset="0"/>
                <a:ea typeface="Calibri" pitchFamily="34" charset="0"/>
                <a:cs typeface="Tahoma" pitchFamily="34" charset="0"/>
              </a:rPr>
              <a:t>ن= </a:t>
            </a:r>
            <a:r>
              <a:rPr lang="ar-SA" sz="1600" b="1" dirty="0" smtClean="0">
                <a:latin typeface="Tahoma" pitchFamily="34" charset="0"/>
                <a:ea typeface="Calibri" pitchFamily="34" charset="0"/>
                <a:cs typeface="Tahoma" pitchFamily="34" charset="0"/>
              </a:rPr>
              <a:t>عدد الوصلات </a:t>
            </a:r>
            <a:endParaRPr lang="en-US" sz="1050" b="1" dirty="0" smtClean="0">
              <a:latin typeface="Arial" pitchFamily="34" charset="0"/>
              <a:cs typeface="Arial" pitchFamily="34" charset="0"/>
            </a:endParaRPr>
          </a:p>
          <a:p>
            <a:pPr lvl="0" eaLnBrk="0" fontAlgn="base" hangingPunct="0">
              <a:spcBef>
                <a:spcPct val="0"/>
              </a:spcBef>
              <a:spcAft>
                <a:spcPct val="0"/>
              </a:spcAft>
            </a:pPr>
            <a:r>
              <a:rPr lang="ar-SA" sz="1600" b="1" dirty="0" smtClean="0">
                <a:solidFill>
                  <a:srgbClr val="C00000"/>
                </a:solidFill>
                <a:latin typeface="Tahoma" pitchFamily="34" charset="0"/>
                <a:ea typeface="Calibri" pitchFamily="34" charset="0"/>
                <a:cs typeface="Tahoma" pitchFamily="34" charset="0"/>
              </a:rPr>
              <a:t>م= </a:t>
            </a:r>
            <a:r>
              <a:rPr lang="ar-SA" sz="1600" b="1" dirty="0" smtClean="0">
                <a:latin typeface="Tahoma" pitchFamily="34" charset="0"/>
                <a:ea typeface="Calibri" pitchFamily="34" charset="0"/>
                <a:cs typeface="Tahoma" pitchFamily="34" charset="0"/>
              </a:rPr>
              <a:t>عدد العقد </a:t>
            </a:r>
            <a:endParaRPr lang="en-US" sz="1050" b="1" dirty="0" smtClean="0">
              <a:latin typeface="Arial" pitchFamily="34" charset="0"/>
              <a:cs typeface="Arial" pitchFamily="34" charset="0"/>
            </a:endParaRPr>
          </a:p>
          <a:p>
            <a:pPr lvl="0" algn="just" eaLnBrk="0" fontAlgn="base" hangingPunct="0">
              <a:spcBef>
                <a:spcPct val="0"/>
              </a:spcBef>
              <a:spcAft>
                <a:spcPct val="0"/>
              </a:spcAft>
            </a:pPr>
            <a:r>
              <a:rPr lang="ar-SA" sz="1600" b="1" dirty="0" smtClean="0">
                <a:solidFill>
                  <a:srgbClr val="C00000"/>
                </a:solidFill>
                <a:latin typeface="Tahoma" pitchFamily="34" charset="0"/>
                <a:ea typeface="Calibri" pitchFamily="34" charset="0"/>
                <a:cs typeface="Tahoma" pitchFamily="34" charset="0"/>
              </a:rPr>
              <a:t>ج= </a:t>
            </a:r>
            <a:r>
              <a:rPr lang="ar-SA" sz="1600" b="1" dirty="0" smtClean="0">
                <a:latin typeface="Tahoma" pitchFamily="34" charset="0"/>
                <a:ea typeface="Calibri" pitchFamily="34" charset="0"/>
                <a:cs typeface="Tahoma" pitchFamily="34" charset="0"/>
              </a:rPr>
              <a:t>عدد الوصلات الجانبيه </a:t>
            </a:r>
          </a:p>
          <a:p>
            <a:pPr lvl="0" rtl="0" eaLnBrk="0" fontAlgn="base" hangingPunct="0">
              <a:spcBef>
                <a:spcPct val="0"/>
              </a:spcBef>
              <a:spcAft>
                <a:spcPct val="0"/>
              </a:spcAft>
            </a:pPr>
            <a:r>
              <a:rPr lang="ar-SA" sz="1600" b="1" dirty="0" smtClean="0">
                <a:latin typeface="Tahoma" pitchFamily="34" charset="0"/>
                <a:ea typeface="Calibri" pitchFamily="34" charset="0"/>
                <a:cs typeface="Tahoma" pitchFamily="34" charset="0"/>
              </a:rPr>
              <a:t>ويدل تزايد القيمه </a:t>
            </a:r>
            <a:r>
              <a:rPr lang="ar-SA" sz="1600" b="1" dirty="0" err="1" smtClean="0">
                <a:latin typeface="Tahoma" pitchFamily="34" charset="0"/>
                <a:ea typeface="Calibri" pitchFamily="34" charset="0"/>
                <a:cs typeface="Tahoma" pitchFamily="34" charset="0"/>
              </a:rPr>
              <a:t>الناتجه</a:t>
            </a:r>
            <a:r>
              <a:rPr lang="ar-SA" sz="1600" b="1" dirty="0" smtClean="0">
                <a:latin typeface="Tahoma" pitchFamily="34" charset="0"/>
                <a:ea typeface="Calibri" pitchFamily="34" charset="0"/>
                <a:cs typeface="Tahoma" pitchFamily="34" charset="0"/>
              </a:rPr>
              <a:t> واقترابها من الواحد صحيح على سهوله الاتصال والترابط بين  المسافات  </a:t>
            </a:r>
            <a:r>
              <a:rPr lang="ar-SA" sz="1600" b="1" dirty="0" err="1" smtClean="0">
                <a:latin typeface="Tahoma" pitchFamily="34" charset="0"/>
                <a:ea typeface="Calibri" pitchFamily="34" charset="0"/>
                <a:cs typeface="Tahoma" pitchFamily="34" charset="0"/>
              </a:rPr>
              <a:t>المختلفه</a:t>
            </a:r>
            <a:r>
              <a:rPr lang="ar-SA" sz="1600" b="1" dirty="0" smtClean="0">
                <a:latin typeface="Tahoma" pitchFamily="34" charset="0"/>
                <a:ea typeface="Calibri" pitchFamily="34" charset="0"/>
                <a:cs typeface="Tahoma" pitchFamily="34" charset="0"/>
              </a:rPr>
              <a:t> </a:t>
            </a:r>
            <a:r>
              <a:rPr lang="ar-SA" sz="1600" b="1" dirty="0" err="1" smtClean="0">
                <a:latin typeface="Tahoma" pitchFamily="34" charset="0"/>
                <a:ea typeface="Calibri" pitchFamily="34" charset="0"/>
                <a:cs typeface="Tahoma" pitchFamily="34" charset="0"/>
              </a:rPr>
              <a:t>للشبكه</a:t>
            </a:r>
            <a:r>
              <a:rPr lang="ar-SA" sz="1600" b="1" dirty="0" smtClean="0">
                <a:latin typeface="Tahoma" pitchFamily="34" charset="0"/>
                <a:ea typeface="Calibri" pitchFamily="34" charset="0"/>
                <a:cs typeface="Tahoma" pitchFamily="34" charset="0"/>
              </a:rPr>
              <a:t> , والعكس صحيح في حاله تناقض </a:t>
            </a:r>
            <a:r>
              <a:rPr lang="ar-SA" sz="1600" b="1" dirty="0" err="1" smtClean="0">
                <a:latin typeface="Tahoma" pitchFamily="34" charset="0"/>
                <a:ea typeface="Calibri" pitchFamily="34" charset="0"/>
                <a:cs typeface="Tahoma" pitchFamily="34" charset="0"/>
              </a:rPr>
              <a:t>القيمه </a:t>
            </a:r>
            <a:r>
              <a:rPr lang="ar-SA" sz="1600" b="1" dirty="0" smtClean="0">
                <a:latin typeface="Tahoma" pitchFamily="34" charset="0"/>
                <a:ea typeface="Calibri" pitchFamily="34" charset="0"/>
                <a:cs typeface="Tahoma" pitchFamily="34" charset="0"/>
              </a:rPr>
              <a:t>( واقترابها من الصفر) </a:t>
            </a:r>
            <a:r>
              <a:rPr lang="ar-SA" sz="1600" b="1" dirty="0" err="1" smtClean="0">
                <a:latin typeface="Tahoma" pitchFamily="34" charset="0"/>
                <a:ea typeface="Calibri" pitchFamily="34" charset="0"/>
                <a:cs typeface="Tahoma" pitchFamily="34" charset="0"/>
              </a:rPr>
              <a:t>الناتجه</a:t>
            </a:r>
            <a:r>
              <a:rPr lang="ar-SA" sz="1600" b="1" dirty="0" smtClean="0">
                <a:latin typeface="Tahoma" pitchFamily="34" charset="0"/>
                <a:ea typeface="Calibri" pitchFamily="34" charset="0"/>
                <a:cs typeface="Tahoma" pitchFamily="34" charset="0"/>
              </a:rPr>
              <a:t> عن تطبيق الصيغه  السابقه والتي تدل على عدم وجود دوائر في شبكه الطرق قيد </a:t>
            </a:r>
            <a:r>
              <a:rPr lang="ar-SA" sz="1600" b="1" dirty="0" err="1" smtClean="0">
                <a:latin typeface="Tahoma" pitchFamily="34" charset="0"/>
                <a:ea typeface="Calibri" pitchFamily="34" charset="0"/>
                <a:cs typeface="Tahoma" pitchFamily="34" charset="0"/>
              </a:rPr>
              <a:t>الدراسه</a:t>
            </a:r>
            <a:r>
              <a:rPr lang="ar-SA" sz="1600" dirty="0" smtClean="0">
                <a:latin typeface="Tahoma" pitchFamily="34" charset="0"/>
                <a:ea typeface="Calibri" pitchFamily="34" charset="0"/>
                <a:cs typeface="Tahoma" pitchFamily="34" charset="0"/>
              </a:rPr>
              <a:t> </a:t>
            </a:r>
            <a:endParaRPr lang="ar-SA" sz="1600" dirty="0"/>
          </a:p>
        </p:txBody>
      </p:sp>
      <p:graphicFrame>
        <p:nvGraphicFramePr>
          <p:cNvPr id="62469" name="Object 5"/>
          <p:cNvGraphicFramePr>
            <a:graphicFrameLocks noChangeAspect="1"/>
          </p:cNvGraphicFramePr>
          <p:nvPr/>
        </p:nvGraphicFramePr>
        <p:xfrm>
          <a:off x="4892675" y="3068638"/>
          <a:ext cx="2041525" cy="800100"/>
        </p:xfrm>
        <a:graphic>
          <a:graphicData uri="http://schemas.openxmlformats.org/presentationml/2006/ole">
            <p:oleObj spid="_x0000_s62472" name="Equation" r:id="rId4" imgW="330057" imgH="266584" progId="Equation.3">
              <p:embed/>
            </p:oleObj>
          </a:graphicData>
        </a:graphic>
      </p:graphicFrame>
    </p:spTree>
  </p:cSld>
  <p:clrMapOvr>
    <a:masterClrMapping/>
  </p:clrMapOvr>
  <p:transition>
    <p:wedg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3501" name="Picture 13" descr="C:\Users\TOSHIBA\Downloads\large (3 (1).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63499" name="Rectangle 11"/>
          <p:cNvSpPr>
            <a:spLocks noChangeArrowheads="1"/>
          </p:cNvSpPr>
          <p:nvPr/>
        </p:nvSpPr>
        <p:spPr bwMode="auto">
          <a:xfrm>
            <a:off x="1403648" y="5445224"/>
            <a:ext cx="7077579"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ar-SA" sz="1400" b="1" i="0" u="none" strike="noStrike" cap="none" normalizeH="0" baseline="0" dirty="0" smtClean="0">
                <a:ln>
                  <a:noFill/>
                </a:ln>
                <a:solidFill>
                  <a:srgbClr val="C00000"/>
                </a:solidFill>
                <a:effectLst/>
                <a:latin typeface="Tahoma" pitchFamily="34" charset="0"/>
                <a:ea typeface="Calibri" pitchFamily="34" charset="0"/>
                <a:cs typeface="Tahoma" pitchFamily="34" charset="0"/>
              </a:rPr>
              <a:t>ويعني العرض السابق أن الطرق في </a:t>
            </a:r>
            <a:r>
              <a:rPr kumimoji="0" lang="ar-SA" sz="1400" b="1" i="0" u="none" strike="noStrike" cap="none" normalizeH="0" baseline="0" dirty="0" err="1" smtClean="0">
                <a:ln>
                  <a:noFill/>
                </a:ln>
                <a:solidFill>
                  <a:srgbClr val="C00000"/>
                </a:solidFill>
                <a:effectLst/>
                <a:latin typeface="Tahoma" pitchFamily="34" charset="0"/>
                <a:ea typeface="Calibri" pitchFamily="34" charset="0"/>
                <a:cs typeface="Tahoma" pitchFamily="34" charset="0"/>
              </a:rPr>
              <a:t>الأقليم</a:t>
            </a:r>
            <a:r>
              <a:rPr kumimoji="0" lang="ar-SA" sz="1400" b="1" i="0" u="none" strike="noStrike" cap="none" normalizeH="0" baseline="0" dirty="0" smtClean="0">
                <a:ln>
                  <a:noFill/>
                </a:ln>
                <a:solidFill>
                  <a:srgbClr val="C00000"/>
                </a:solidFill>
                <a:effectLst/>
                <a:latin typeface="Tahoma" pitchFamily="34" charset="0"/>
                <a:ea typeface="Calibri" pitchFamily="34" charset="0"/>
                <a:cs typeface="Tahoma" pitchFamily="34" charset="0"/>
              </a:rPr>
              <a:t>  </a:t>
            </a:r>
            <a:r>
              <a:rPr kumimoji="0" lang="ar-SA" sz="1400" b="1" i="0" u="none" strike="noStrike" cap="none" normalizeH="0" baseline="0" dirty="0" err="1" smtClean="0">
                <a:ln>
                  <a:noFill/>
                </a:ln>
                <a:solidFill>
                  <a:srgbClr val="C00000"/>
                </a:solidFill>
                <a:effectLst/>
                <a:latin typeface="Tahoma" pitchFamily="34" charset="0"/>
                <a:ea typeface="Calibri" pitchFamily="34" charset="0"/>
                <a:cs typeface="Tahoma" pitchFamily="34" charset="0"/>
              </a:rPr>
              <a:t>((ب )</a:t>
            </a:r>
            <a:r>
              <a:rPr kumimoji="0" lang="ar-SA" sz="1400" b="1" i="0" u="none" strike="noStrike" cap="none" normalizeH="0" baseline="0" dirty="0" smtClean="0">
                <a:ln>
                  <a:noFill/>
                </a:ln>
                <a:solidFill>
                  <a:srgbClr val="C00000"/>
                </a:solidFill>
                <a:effectLst/>
                <a:latin typeface="Tahoma" pitchFamily="34" charset="0"/>
                <a:ea typeface="Calibri" pitchFamily="34" charset="0"/>
                <a:cs typeface="Tahoma" pitchFamily="34" charset="0"/>
              </a:rPr>
              <a:t>)خالية من </a:t>
            </a:r>
            <a:r>
              <a:rPr kumimoji="0" lang="ar-SA" sz="1400" b="1" i="0" u="none" strike="noStrike" cap="none" normalizeH="0" baseline="0" dirty="0" err="1" smtClean="0">
                <a:ln>
                  <a:noFill/>
                </a:ln>
                <a:solidFill>
                  <a:srgbClr val="C00000"/>
                </a:solidFill>
                <a:effectLst/>
                <a:latin typeface="Tahoma" pitchFamily="34" charset="0"/>
                <a:ea typeface="Calibri" pitchFamily="34" charset="0"/>
                <a:cs typeface="Tahoma" pitchFamily="34" charset="0"/>
              </a:rPr>
              <a:t>الدوائر </a:t>
            </a:r>
            <a:r>
              <a:rPr kumimoji="0" lang="ar-SA" sz="1400" b="1" i="0" u="none" strike="noStrike" cap="none" normalizeH="0" baseline="0" dirty="0" smtClean="0">
                <a:ln>
                  <a:noFill/>
                </a:ln>
                <a:solidFill>
                  <a:srgbClr val="C00000"/>
                </a:solidFill>
                <a:effectLst/>
                <a:latin typeface="Tahoma" pitchFamily="34" charset="0"/>
                <a:ea typeface="Calibri" pitchFamily="34" charset="0"/>
                <a:cs typeface="Tahoma" pitchFamily="34" charset="0"/>
              </a:rPr>
              <a:t>, عكس الوضع </a:t>
            </a:r>
          </a:p>
          <a:p>
            <a:pPr marL="0" marR="0" lvl="0" indent="0" algn="ctr" defTabSz="914400" rtl="0" eaLnBrk="0" fontAlgn="base" latinLnBrk="0" hangingPunct="0">
              <a:lnSpc>
                <a:spcPct val="100000"/>
              </a:lnSpc>
              <a:spcBef>
                <a:spcPct val="0"/>
              </a:spcBef>
              <a:spcAft>
                <a:spcPct val="0"/>
              </a:spcAft>
              <a:buClrTx/>
              <a:buSzTx/>
              <a:buFontTx/>
              <a:buNone/>
              <a:tabLst/>
            </a:pPr>
            <a:r>
              <a:rPr kumimoji="0" lang="ar-SA" sz="1400" b="1" i="0" u="none" strike="noStrike" cap="none" normalizeH="0" baseline="0" dirty="0" err="1" smtClean="0">
                <a:ln>
                  <a:noFill/>
                </a:ln>
                <a:solidFill>
                  <a:srgbClr val="C00000"/>
                </a:solidFill>
                <a:effectLst/>
                <a:latin typeface="Tahoma" pitchFamily="34" charset="0"/>
                <a:ea typeface="Calibri" pitchFamily="34" charset="0"/>
                <a:cs typeface="Tahoma" pitchFamily="34" charset="0"/>
              </a:rPr>
              <a:t>بالنسبه</a:t>
            </a:r>
            <a:r>
              <a:rPr kumimoji="0" lang="ar-SA" sz="1400" b="1" i="0" u="none" strike="noStrike" cap="none" normalizeH="0" baseline="0" dirty="0" smtClean="0">
                <a:ln>
                  <a:noFill/>
                </a:ln>
                <a:solidFill>
                  <a:srgbClr val="C00000"/>
                </a:solidFill>
                <a:effectLst/>
                <a:latin typeface="Tahoma" pitchFamily="34" charset="0"/>
                <a:ea typeface="Calibri" pitchFamily="34" charset="0"/>
                <a:cs typeface="Tahoma" pitchFamily="34" charset="0"/>
              </a:rPr>
              <a:t> لشبكه الطرق في </a:t>
            </a:r>
            <a:r>
              <a:rPr kumimoji="0" lang="ar-SA" sz="1400" b="1" i="0" u="none" strike="noStrike" cap="none" normalizeH="0" baseline="0" dirty="0" err="1" smtClean="0">
                <a:ln>
                  <a:noFill/>
                </a:ln>
                <a:solidFill>
                  <a:srgbClr val="C00000"/>
                </a:solidFill>
                <a:effectLst/>
                <a:latin typeface="Tahoma" pitchFamily="34" charset="0"/>
                <a:ea typeface="Calibri" pitchFamily="34" charset="0"/>
                <a:cs typeface="Tahoma" pitchFamily="34" charset="0"/>
              </a:rPr>
              <a:t>الاقليم  (</a:t>
            </a:r>
            <a:r>
              <a:rPr kumimoji="0" lang="ar-SA" sz="1400" b="1" i="0" u="none" strike="noStrike" cap="none" normalizeH="0" baseline="0" dirty="0" smtClean="0">
                <a:ln>
                  <a:noFill/>
                </a:ln>
                <a:solidFill>
                  <a:srgbClr val="C00000"/>
                </a:solidFill>
                <a:effectLst/>
                <a:latin typeface="Tahoma" pitchFamily="34" charset="0"/>
                <a:ea typeface="Calibri" pitchFamily="34" charset="0"/>
                <a:cs typeface="Tahoma" pitchFamily="34" charset="0"/>
              </a:rPr>
              <a:t>( </a:t>
            </a:r>
            <a:r>
              <a:rPr kumimoji="0" lang="ar-SA" sz="1400" b="1" i="0" u="none" strike="noStrike" cap="none" normalizeH="0" baseline="0" dirty="0" err="1" smtClean="0">
                <a:ln>
                  <a:noFill/>
                </a:ln>
                <a:solidFill>
                  <a:srgbClr val="C00000"/>
                </a:solidFill>
                <a:effectLst/>
                <a:latin typeface="Tahoma" pitchFamily="34" charset="0"/>
                <a:ea typeface="Calibri" pitchFamily="34" charset="0"/>
                <a:cs typeface="Tahoma" pitchFamily="34" charset="0"/>
              </a:rPr>
              <a:t>أ )</a:t>
            </a:r>
            <a:r>
              <a:rPr kumimoji="0" lang="ar-SA" sz="1400" b="1" i="0" u="none" strike="noStrike" cap="none" normalizeH="0" baseline="0" dirty="0" smtClean="0">
                <a:ln>
                  <a:noFill/>
                </a:ln>
                <a:solidFill>
                  <a:srgbClr val="C00000"/>
                </a:solidFill>
                <a:effectLst/>
                <a:latin typeface="Tahoma" pitchFamily="34" charset="0"/>
                <a:ea typeface="Calibri" pitchFamily="34" charset="0"/>
                <a:cs typeface="Tahoma" pitchFamily="34" charset="0"/>
              </a:rPr>
              <a:t>)التي تتميز بشده ترابطها</a:t>
            </a:r>
            <a:r>
              <a:rPr kumimoji="0" lang="ar-SA" sz="1400" b="1" i="0" u="none" strike="noStrike" cap="none" normalizeH="0" baseline="0" dirty="0" smtClean="0">
                <a:ln>
                  <a:noFill/>
                </a:ln>
                <a:solidFill>
                  <a:schemeClr val="tx1"/>
                </a:solidFill>
                <a:effectLst/>
                <a:latin typeface="Tahoma" pitchFamily="34" charset="0"/>
                <a:ea typeface="Calibri" pitchFamily="34" charset="0"/>
                <a:cs typeface="Tahoma" pitchFamily="34" charset="0"/>
              </a:rPr>
              <a:t> </a:t>
            </a:r>
            <a:endParaRPr kumimoji="0" lang="ar-SA" sz="2400" b="1" i="0" u="none" strike="noStrike" cap="none" normalizeH="0" baseline="0" dirty="0" smtClean="0">
              <a:ln>
                <a:noFill/>
              </a:ln>
              <a:solidFill>
                <a:schemeClr val="tx1"/>
              </a:solidFill>
              <a:effectLst/>
              <a:latin typeface="Arial" pitchFamily="34" charset="0"/>
              <a:cs typeface="Arial" pitchFamily="34" charset="0"/>
            </a:endParaRPr>
          </a:p>
        </p:txBody>
      </p:sp>
      <p:grpSp>
        <p:nvGrpSpPr>
          <p:cNvPr id="21" name="مجموعة 20"/>
          <p:cNvGrpSpPr/>
          <p:nvPr/>
        </p:nvGrpSpPr>
        <p:grpSpPr>
          <a:xfrm>
            <a:off x="2843808" y="3153121"/>
            <a:ext cx="6094230" cy="2076079"/>
            <a:chOff x="4959250" y="247366"/>
            <a:chExt cx="4303047" cy="2245530"/>
          </a:xfrm>
        </p:grpSpPr>
        <p:grpSp>
          <p:nvGrpSpPr>
            <p:cNvPr id="13" name="مجموعة 12"/>
            <p:cNvGrpSpPr/>
            <p:nvPr/>
          </p:nvGrpSpPr>
          <p:grpSpPr>
            <a:xfrm>
              <a:off x="5802610" y="867197"/>
              <a:ext cx="1960612" cy="1625699"/>
              <a:chOff x="-1217662" y="457200"/>
              <a:chExt cx="1960612" cy="1625699"/>
            </a:xfrm>
          </p:grpSpPr>
          <p:graphicFrame>
            <p:nvGraphicFramePr>
              <p:cNvPr id="63493" name="Object 5"/>
              <p:cNvGraphicFramePr>
                <a:graphicFrameLocks noChangeAspect="1"/>
              </p:cNvGraphicFramePr>
              <p:nvPr/>
            </p:nvGraphicFramePr>
            <p:xfrm>
              <a:off x="0" y="457200"/>
              <a:ext cx="742950" cy="419100"/>
            </p:xfrm>
            <a:graphic>
              <a:graphicData uri="http://schemas.openxmlformats.org/presentationml/2006/ole">
                <p:oleObj spid="_x0000_s63504" name="Equation" r:id="rId4" imgW="736600" imgH="419100" progId="Equation.3">
                  <p:embed/>
                </p:oleObj>
              </a:graphicData>
            </a:graphic>
          </p:graphicFrame>
          <p:graphicFrame>
            <p:nvGraphicFramePr>
              <p:cNvPr id="63492" name="Object 4"/>
              <p:cNvGraphicFramePr>
                <a:graphicFrameLocks noChangeAspect="1"/>
              </p:cNvGraphicFramePr>
              <p:nvPr/>
            </p:nvGraphicFramePr>
            <p:xfrm>
              <a:off x="-648072" y="457200"/>
              <a:ext cx="361950" cy="390525"/>
            </p:xfrm>
            <a:graphic>
              <a:graphicData uri="http://schemas.openxmlformats.org/presentationml/2006/ole">
                <p:oleObj spid="_x0000_s63505" name="Equation" r:id="rId5" imgW="368140" imgH="393529" progId="Equation.3">
                  <p:embed/>
                </p:oleObj>
              </a:graphicData>
            </a:graphic>
          </p:graphicFrame>
          <p:graphicFrame>
            <p:nvGraphicFramePr>
              <p:cNvPr id="63491" name="Object 3"/>
              <p:cNvGraphicFramePr>
                <a:graphicFrameLocks noChangeAspect="1"/>
              </p:cNvGraphicFramePr>
              <p:nvPr/>
            </p:nvGraphicFramePr>
            <p:xfrm>
              <a:off x="-1217662" y="468238"/>
              <a:ext cx="209550" cy="390525"/>
            </p:xfrm>
            <a:graphic>
              <a:graphicData uri="http://schemas.openxmlformats.org/presentationml/2006/ole">
                <p:oleObj spid="_x0000_s63506" name="Equation" r:id="rId6" imgW="203112" imgH="393529" progId="Equation.3">
                  <p:embed/>
                </p:oleObj>
              </a:graphicData>
            </a:graphic>
          </p:graphicFrame>
          <p:graphicFrame>
            <p:nvGraphicFramePr>
              <p:cNvPr id="63490" name="Object 2"/>
              <p:cNvGraphicFramePr>
                <a:graphicFrameLocks noChangeAspect="1"/>
              </p:cNvGraphicFramePr>
              <p:nvPr/>
            </p:nvGraphicFramePr>
            <p:xfrm>
              <a:off x="0" y="1657350"/>
              <a:ext cx="742950" cy="419100"/>
            </p:xfrm>
            <a:graphic>
              <a:graphicData uri="http://schemas.openxmlformats.org/presentationml/2006/ole">
                <p:oleObj spid="_x0000_s63507" name="Equation" r:id="rId7" imgW="736600" imgH="419100" progId="Equation.3">
                  <p:embed/>
                </p:oleObj>
              </a:graphicData>
            </a:graphic>
          </p:graphicFrame>
          <p:graphicFrame>
            <p:nvGraphicFramePr>
              <p:cNvPr id="63489" name="Object 1"/>
              <p:cNvGraphicFramePr>
                <a:graphicFrameLocks noChangeAspect="1"/>
              </p:cNvGraphicFramePr>
              <p:nvPr/>
            </p:nvGraphicFramePr>
            <p:xfrm>
              <a:off x="-1152128" y="1650851"/>
              <a:ext cx="864096" cy="432048"/>
            </p:xfrm>
            <a:graphic>
              <a:graphicData uri="http://schemas.openxmlformats.org/presentationml/2006/ole">
                <p:oleObj spid="_x0000_s63508" name="Equation" r:id="rId8" imgW="685800" imgH="419100" progId="Equation.3">
                  <p:embed/>
                </p:oleObj>
              </a:graphicData>
            </a:graphic>
          </p:graphicFrame>
        </p:grpSp>
        <p:sp>
          <p:nvSpPr>
            <p:cNvPr id="63494" name="Rectangle 6"/>
            <p:cNvSpPr>
              <a:spLocks noChangeArrowheads="1"/>
            </p:cNvSpPr>
            <p:nvPr/>
          </p:nvSpPr>
          <p:spPr bwMode="auto">
            <a:xfrm>
              <a:off x="8343355" y="247366"/>
              <a:ext cx="772153" cy="46605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1400" b="1" i="0" u="none" strike="noStrike" cap="none" normalizeH="0" baseline="0" dirty="0" smtClean="0">
                  <a:ln>
                    <a:noFill/>
                  </a:ln>
                  <a:solidFill>
                    <a:srgbClr val="C00000"/>
                  </a:solidFill>
                  <a:effectLst/>
                  <a:latin typeface="Tahoma" pitchFamily="34" charset="0"/>
                  <a:ea typeface="Calibri" pitchFamily="34" charset="0"/>
                  <a:cs typeface="Tahoma" pitchFamily="34" charset="0"/>
                </a:rPr>
                <a:t>الإقليم  </a:t>
              </a:r>
              <a:r>
                <a:rPr kumimoji="0" lang="ar-SA" sz="1400" b="1" i="0" u="none" strike="noStrike" cap="none" normalizeH="0" baseline="0" dirty="0" err="1" smtClean="0">
                  <a:ln>
                    <a:noFill/>
                  </a:ln>
                  <a:solidFill>
                    <a:srgbClr val="C00000"/>
                  </a:solidFill>
                  <a:effectLst/>
                  <a:latin typeface="Tahoma" pitchFamily="34" charset="0"/>
                  <a:ea typeface="Calibri" pitchFamily="34" charset="0"/>
                  <a:cs typeface="Tahoma" pitchFamily="34" charset="0"/>
                </a:rPr>
                <a:t>أ =</a:t>
              </a:r>
              <a:endParaRPr kumimoji="0" lang="ar-SA" sz="2400" b="1" i="0" u="none" strike="noStrike" cap="none" normalizeH="0" baseline="0" dirty="0" smtClean="0">
                <a:ln>
                  <a:noFill/>
                </a:ln>
                <a:solidFill>
                  <a:srgbClr val="C00000"/>
                </a:solidFill>
                <a:effectLst/>
                <a:latin typeface="Arial" pitchFamily="34" charset="0"/>
                <a:cs typeface="Arial" pitchFamily="34" charset="0"/>
              </a:endParaRPr>
            </a:p>
          </p:txBody>
        </p:sp>
        <p:sp>
          <p:nvSpPr>
            <p:cNvPr id="63497" name="Rectangle 9"/>
            <p:cNvSpPr>
              <a:spLocks noChangeArrowheads="1"/>
            </p:cNvSpPr>
            <p:nvPr/>
          </p:nvSpPr>
          <p:spPr bwMode="auto">
            <a:xfrm>
              <a:off x="8410915" y="1480387"/>
              <a:ext cx="851382" cy="332898"/>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dirty="0" smtClean="0">
                  <a:ln>
                    <a:noFill/>
                  </a:ln>
                  <a:solidFill>
                    <a:srgbClr val="C00000"/>
                  </a:solidFill>
                  <a:effectLst/>
                  <a:latin typeface="Tahoma" pitchFamily="34" charset="0"/>
                  <a:ea typeface="Calibri" pitchFamily="34" charset="0"/>
                  <a:cs typeface="Tahoma" pitchFamily="34" charset="0"/>
                </a:rPr>
                <a:t> الاقليم  </a:t>
              </a:r>
              <a:r>
                <a:rPr kumimoji="0" lang="ar-SA" sz="1400" b="1" i="0" u="none" strike="noStrike" cap="none" normalizeH="0" baseline="0" dirty="0" err="1" smtClean="0">
                  <a:ln>
                    <a:noFill/>
                  </a:ln>
                  <a:solidFill>
                    <a:srgbClr val="C00000"/>
                  </a:solidFill>
                  <a:effectLst/>
                  <a:latin typeface="Tahoma" pitchFamily="34" charset="0"/>
                  <a:ea typeface="Calibri" pitchFamily="34" charset="0"/>
                  <a:cs typeface="Tahoma" pitchFamily="34" charset="0"/>
                </a:rPr>
                <a:t>ب=</a:t>
              </a:r>
              <a:endParaRPr kumimoji="0" lang="ar-SA" sz="2400" b="1" i="0" u="none" strike="noStrike" cap="none" normalizeH="0" baseline="0" dirty="0" smtClean="0">
                <a:ln>
                  <a:noFill/>
                </a:ln>
                <a:solidFill>
                  <a:srgbClr val="C00000"/>
                </a:solidFill>
                <a:effectLst/>
                <a:latin typeface="Arial" pitchFamily="34" charset="0"/>
                <a:cs typeface="Arial" pitchFamily="34" charset="0"/>
              </a:endParaRPr>
            </a:p>
          </p:txBody>
        </p:sp>
        <p:sp>
          <p:nvSpPr>
            <p:cNvPr id="14" name="مربع نص 13"/>
            <p:cNvSpPr txBox="1"/>
            <p:nvPr/>
          </p:nvSpPr>
          <p:spPr>
            <a:xfrm>
              <a:off x="6760186" y="2082334"/>
              <a:ext cx="215279" cy="296184"/>
            </a:xfrm>
            <a:prstGeom prst="rect">
              <a:avLst/>
            </a:prstGeom>
            <a:noFill/>
          </p:spPr>
          <p:txBody>
            <a:bodyPr wrap="none" rtlCol="1">
              <a:spAutoFit/>
            </a:bodyPr>
            <a:lstStyle/>
            <a:p>
              <a:pPr algn="ctr"/>
              <a:r>
                <a:rPr lang="ar-SA" sz="1600" dirty="0" err="1" smtClean="0"/>
                <a:t>=</a:t>
              </a:r>
              <a:endParaRPr lang="ar-SA" sz="1600" dirty="0"/>
            </a:p>
          </p:txBody>
        </p:sp>
        <p:sp>
          <p:nvSpPr>
            <p:cNvPr id="15" name="مربع نص 14"/>
            <p:cNvSpPr txBox="1"/>
            <p:nvPr/>
          </p:nvSpPr>
          <p:spPr>
            <a:xfrm>
              <a:off x="5480902" y="2082334"/>
              <a:ext cx="215279" cy="296184"/>
            </a:xfrm>
            <a:prstGeom prst="rect">
              <a:avLst/>
            </a:prstGeom>
            <a:noFill/>
          </p:spPr>
          <p:txBody>
            <a:bodyPr wrap="none" rtlCol="1">
              <a:spAutoFit/>
            </a:bodyPr>
            <a:lstStyle/>
            <a:p>
              <a:pPr algn="ctr"/>
              <a:r>
                <a:rPr lang="ar-SA" sz="1600" dirty="0" err="1" smtClean="0"/>
                <a:t>=</a:t>
              </a:r>
              <a:endParaRPr lang="ar-SA" sz="1600" dirty="0"/>
            </a:p>
          </p:txBody>
        </p:sp>
        <p:sp>
          <p:nvSpPr>
            <p:cNvPr id="16" name="مربع نص 15"/>
            <p:cNvSpPr txBox="1"/>
            <p:nvPr/>
          </p:nvSpPr>
          <p:spPr>
            <a:xfrm>
              <a:off x="6777046" y="908720"/>
              <a:ext cx="215279" cy="296184"/>
            </a:xfrm>
            <a:prstGeom prst="rect">
              <a:avLst/>
            </a:prstGeom>
            <a:noFill/>
          </p:spPr>
          <p:txBody>
            <a:bodyPr wrap="none" rtlCol="1">
              <a:spAutoFit/>
            </a:bodyPr>
            <a:lstStyle/>
            <a:p>
              <a:pPr algn="ctr"/>
              <a:r>
                <a:rPr lang="ar-SA" sz="1600" dirty="0" err="1" smtClean="0"/>
                <a:t>=</a:t>
              </a:r>
              <a:endParaRPr lang="ar-SA" sz="1600" dirty="0"/>
            </a:p>
          </p:txBody>
        </p:sp>
        <p:sp>
          <p:nvSpPr>
            <p:cNvPr id="17" name="مربع نص 16"/>
            <p:cNvSpPr txBox="1"/>
            <p:nvPr/>
          </p:nvSpPr>
          <p:spPr>
            <a:xfrm>
              <a:off x="6112114" y="908720"/>
              <a:ext cx="215279" cy="296184"/>
            </a:xfrm>
            <a:prstGeom prst="rect">
              <a:avLst/>
            </a:prstGeom>
            <a:noFill/>
          </p:spPr>
          <p:txBody>
            <a:bodyPr wrap="none" rtlCol="1">
              <a:spAutoFit/>
            </a:bodyPr>
            <a:lstStyle/>
            <a:p>
              <a:pPr algn="ctr"/>
              <a:r>
                <a:rPr lang="ar-SA" sz="1600" dirty="0" err="1" smtClean="0"/>
                <a:t>=</a:t>
              </a:r>
              <a:endParaRPr lang="ar-SA" sz="1600" dirty="0"/>
            </a:p>
          </p:txBody>
        </p:sp>
        <p:sp>
          <p:nvSpPr>
            <p:cNvPr id="18" name="مربع نص 17"/>
            <p:cNvSpPr txBox="1"/>
            <p:nvPr/>
          </p:nvSpPr>
          <p:spPr>
            <a:xfrm>
              <a:off x="5480902" y="908720"/>
              <a:ext cx="215279" cy="296184"/>
            </a:xfrm>
            <a:prstGeom prst="rect">
              <a:avLst/>
            </a:prstGeom>
            <a:noFill/>
          </p:spPr>
          <p:txBody>
            <a:bodyPr wrap="none" rtlCol="1">
              <a:spAutoFit/>
            </a:bodyPr>
            <a:lstStyle/>
            <a:p>
              <a:pPr algn="ctr"/>
              <a:r>
                <a:rPr lang="ar-SA" sz="1600" dirty="0" err="1" smtClean="0"/>
                <a:t>=</a:t>
              </a:r>
              <a:endParaRPr lang="ar-SA" sz="1600" dirty="0"/>
            </a:p>
          </p:txBody>
        </p:sp>
        <p:sp>
          <p:nvSpPr>
            <p:cNvPr id="19" name="مربع نص 18"/>
            <p:cNvSpPr txBox="1"/>
            <p:nvPr/>
          </p:nvSpPr>
          <p:spPr>
            <a:xfrm>
              <a:off x="4961589" y="899428"/>
              <a:ext cx="326202" cy="296184"/>
            </a:xfrm>
            <a:prstGeom prst="rect">
              <a:avLst/>
            </a:prstGeom>
            <a:noFill/>
          </p:spPr>
          <p:txBody>
            <a:bodyPr wrap="none" rtlCol="1">
              <a:spAutoFit/>
            </a:bodyPr>
            <a:lstStyle/>
            <a:p>
              <a:pPr algn="ctr"/>
              <a:r>
                <a:rPr lang="ar-SA" sz="1600" dirty="0" err="1" smtClean="0"/>
                <a:t>-</a:t>
              </a:r>
              <a:r>
                <a:rPr lang="en-US" sz="1600" dirty="0" smtClean="0"/>
                <a:t>86</a:t>
              </a:r>
              <a:endParaRPr lang="ar-SA" sz="1600" dirty="0"/>
            </a:p>
          </p:txBody>
        </p:sp>
        <p:sp>
          <p:nvSpPr>
            <p:cNvPr id="20" name="مربع نص 19"/>
            <p:cNvSpPr txBox="1"/>
            <p:nvPr/>
          </p:nvSpPr>
          <p:spPr>
            <a:xfrm>
              <a:off x="4959250" y="2060848"/>
              <a:ext cx="390717" cy="323110"/>
            </a:xfrm>
            <a:prstGeom prst="rect">
              <a:avLst/>
            </a:prstGeom>
            <a:noFill/>
          </p:spPr>
          <p:txBody>
            <a:bodyPr wrap="none" rtlCol="1">
              <a:spAutoFit/>
            </a:bodyPr>
            <a:lstStyle/>
            <a:p>
              <a:pPr algn="ctr"/>
              <a:r>
                <a:rPr lang="ar-SA" dirty="0" smtClean="0"/>
                <a:t>صفر</a:t>
              </a:r>
              <a:endParaRPr lang="ar-SA" dirty="0"/>
            </a:p>
          </p:txBody>
        </p:sp>
      </p:grpSp>
      <p:sp>
        <p:nvSpPr>
          <p:cNvPr id="22" name="مستطيل 21"/>
          <p:cNvSpPr/>
          <p:nvPr/>
        </p:nvSpPr>
        <p:spPr>
          <a:xfrm>
            <a:off x="1111725" y="0"/>
            <a:ext cx="7758919" cy="3485570"/>
          </a:xfrm>
          <a:prstGeom prst="rect">
            <a:avLst/>
          </a:prstGeom>
        </p:spPr>
        <p:txBody>
          <a:bodyPr wrap="none">
            <a:spAutoFit/>
          </a:bodyPr>
          <a:lstStyle/>
          <a:p>
            <a:pPr lvl="0" eaLnBrk="0" fontAlgn="base" hangingPunct="0">
              <a:spcBef>
                <a:spcPct val="0"/>
              </a:spcBef>
              <a:spcAft>
                <a:spcPct val="0"/>
              </a:spcAft>
            </a:pPr>
            <a:r>
              <a:rPr lang="ar-SA" sz="2400" dirty="0" smtClean="0">
                <a:solidFill>
                  <a:prstClr val="black"/>
                </a:solidFill>
                <a:latin typeface="Tahoma" pitchFamily="34" charset="0"/>
                <a:ea typeface="Calibri" pitchFamily="34" charset="0"/>
                <a:cs typeface="Tahoma" pitchFamily="34" charset="0"/>
              </a:rPr>
              <a:t>                  </a:t>
            </a:r>
          </a:p>
          <a:p>
            <a:pPr lvl="0" eaLnBrk="0" fontAlgn="base" hangingPunct="0">
              <a:spcBef>
                <a:spcPct val="0"/>
              </a:spcBef>
              <a:spcAft>
                <a:spcPct val="0"/>
              </a:spcAft>
            </a:pPr>
            <a:r>
              <a:rPr lang="ar-SA" sz="2800" b="1" dirty="0" smtClean="0">
                <a:solidFill>
                  <a:srgbClr val="C00000"/>
                </a:solidFill>
                <a:latin typeface="Arial Unicode MS" pitchFamily="34" charset="-128"/>
                <a:ea typeface="Arial Unicode MS" pitchFamily="34" charset="-128"/>
                <a:cs typeface="Arial Unicode MS" pitchFamily="34" charset="-128"/>
              </a:rPr>
              <a:t>                      مثــــــــــــــــــــــــــــــــــــال  </a:t>
            </a:r>
          </a:p>
          <a:p>
            <a:pPr lvl="0" eaLnBrk="0" fontAlgn="base" hangingPunct="0">
              <a:spcBef>
                <a:spcPct val="0"/>
              </a:spcBef>
              <a:spcAft>
                <a:spcPct val="0"/>
              </a:spcAft>
            </a:pPr>
            <a:endParaRPr lang="ar-SA" sz="2400" dirty="0" smtClean="0">
              <a:solidFill>
                <a:prstClr val="black"/>
              </a:solidFill>
              <a:latin typeface="Tahoma" pitchFamily="34" charset="0"/>
              <a:ea typeface="Calibri" pitchFamily="34" charset="0"/>
              <a:cs typeface="Tahoma" pitchFamily="34" charset="0"/>
            </a:endParaRPr>
          </a:p>
          <a:p>
            <a:pPr lvl="0" eaLnBrk="0" fontAlgn="base" hangingPunct="0">
              <a:spcBef>
                <a:spcPct val="0"/>
              </a:spcBef>
              <a:spcAft>
                <a:spcPct val="0"/>
              </a:spcAft>
            </a:pPr>
            <a:endParaRPr lang="ar-SA" sz="2400" dirty="0" smtClean="0">
              <a:solidFill>
                <a:prstClr val="black"/>
              </a:solidFill>
              <a:latin typeface="Tahoma" pitchFamily="34" charset="0"/>
              <a:ea typeface="Calibri" pitchFamily="34" charset="0"/>
              <a:cs typeface="Tahoma" pitchFamily="34" charset="0"/>
            </a:endParaRPr>
          </a:p>
          <a:p>
            <a:pPr lvl="0" eaLnBrk="0" fontAlgn="base" hangingPunct="0">
              <a:spcBef>
                <a:spcPct val="0"/>
              </a:spcBef>
              <a:spcAft>
                <a:spcPct val="0"/>
              </a:spcAft>
            </a:pPr>
            <a:endParaRPr lang="ar-SA" sz="1400" dirty="0" smtClean="0">
              <a:latin typeface="Tahoma" pitchFamily="34" charset="0"/>
              <a:ea typeface="Calibri" pitchFamily="34" charset="0"/>
              <a:cs typeface="Tahoma" pitchFamily="34" charset="0"/>
            </a:endParaRPr>
          </a:p>
          <a:p>
            <a:pPr lvl="0" algn="ctr" eaLnBrk="0" fontAlgn="base" hangingPunct="0">
              <a:spcBef>
                <a:spcPct val="0"/>
              </a:spcBef>
              <a:spcAft>
                <a:spcPct val="0"/>
              </a:spcAft>
            </a:pPr>
            <a:r>
              <a:rPr lang="ar-SA" sz="1400" dirty="0" smtClean="0">
                <a:latin typeface="Tahoma" pitchFamily="34" charset="0"/>
                <a:ea typeface="Calibri" pitchFamily="34" charset="0"/>
                <a:cs typeface="Tahoma" pitchFamily="34" charset="0"/>
              </a:rPr>
              <a:t>      </a:t>
            </a:r>
            <a:r>
              <a:rPr lang="ar-SA" sz="1600" dirty="0" smtClean="0">
                <a:latin typeface="Tahoma" pitchFamily="34" charset="0"/>
                <a:ea typeface="Calibri" pitchFamily="34" charset="0"/>
                <a:cs typeface="Tahoma" pitchFamily="34" charset="0"/>
              </a:rPr>
              <a:t>شبكه الطرق </a:t>
            </a:r>
            <a:r>
              <a:rPr lang="ar-SA" sz="1600" dirty="0" err="1" smtClean="0">
                <a:latin typeface="Tahoma" pitchFamily="34" charset="0"/>
                <a:ea typeface="Calibri" pitchFamily="34" charset="0"/>
                <a:cs typeface="Tahoma" pitchFamily="34" charset="0"/>
              </a:rPr>
              <a:t>بالاقليم</a:t>
            </a:r>
            <a:r>
              <a:rPr lang="ar-SA" sz="1600" dirty="0" smtClean="0">
                <a:latin typeface="Tahoma" pitchFamily="34" charset="0"/>
                <a:ea typeface="Calibri" pitchFamily="34" charset="0"/>
                <a:cs typeface="Tahoma" pitchFamily="34" charset="0"/>
              </a:rPr>
              <a:t> أ تضم 16 </a:t>
            </a:r>
            <a:r>
              <a:rPr lang="ar-SA" sz="1600" dirty="0" err="1" smtClean="0">
                <a:latin typeface="Tahoma" pitchFamily="34" charset="0"/>
                <a:ea typeface="Calibri" pitchFamily="34" charset="0"/>
                <a:cs typeface="Tahoma" pitchFamily="34" charset="0"/>
              </a:rPr>
              <a:t>وصله </a:t>
            </a:r>
            <a:r>
              <a:rPr lang="ar-SA" sz="1600" dirty="0" smtClean="0">
                <a:latin typeface="Tahoma" pitchFamily="34" charset="0"/>
                <a:ea typeface="Calibri" pitchFamily="34" charset="0"/>
                <a:cs typeface="Tahoma" pitchFamily="34" charset="0"/>
              </a:rPr>
              <a:t>, 10  </a:t>
            </a:r>
            <a:r>
              <a:rPr lang="ar-SA" sz="1600" dirty="0" err="1" smtClean="0">
                <a:latin typeface="Tahoma" pitchFamily="34" charset="0"/>
                <a:ea typeface="Calibri" pitchFamily="34" charset="0"/>
                <a:cs typeface="Tahoma" pitchFamily="34" charset="0"/>
              </a:rPr>
              <a:t>عقد </a:t>
            </a:r>
            <a:r>
              <a:rPr lang="ar-SA" sz="1600" dirty="0" smtClean="0">
                <a:latin typeface="Tahoma" pitchFamily="34" charset="0"/>
                <a:ea typeface="Calibri" pitchFamily="34" charset="0"/>
                <a:cs typeface="Tahoma" pitchFamily="34" charset="0"/>
              </a:rPr>
              <a:t>, وعدد الوصلات </a:t>
            </a:r>
            <a:r>
              <a:rPr lang="ar-SA" sz="1600" dirty="0" err="1" smtClean="0">
                <a:latin typeface="Tahoma" pitchFamily="34" charset="0"/>
                <a:ea typeface="Calibri" pitchFamily="34" charset="0"/>
                <a:cs typeface="Tahoma" pitchFamily="34" charset="0"/>
              </a:rPr>
              <a:t>الجانبيه (16-10 </a:t>
            </a:r>
            <a:r>
              <a:rPr lang="ar-SA" sz="1600" dirty="0" smtClean="0">
                <a:latin typeface="Tahoma" pitchFamily="34" charset="0"/>
                <a:ea typeface="Calibri" pitchFamily="34" charset="0"/>
                <a:cs typeface="Tahoma" pitchFamily="34" charset="0"/>
              </a:rPr>
              <a:t>+1</a:t>
            </a:r>
            <a:r>
              <a:rPr lang="ar-SA" sz="1600" dirty="0" err="1" smtClean="0">
                <a:latin typeface="Tahoma" pitchFamily="34" charset="0"/>
                <a:ea typeface="Calibri" pitchFamily="34" charset="0"/>
                <a:cs typeface="Tahoma" pitchFamily="34" charset="0"/>
              </a:rPr>
              <a:t>)</a:t>
            </a:r>
            <a:r>
              <a:rPr lang="ar-SA" sz="1600" dirty="0" smtClean="0">
                <a:latin typeface="Tahoma" pitchFamily="34" charset="0"/>
                <a:ea typeface="Calibri" pitchFamily="34" charset="0"/>
                <a:cs typeface="Tahoma" pitchFamily="34" charset="0"/>
              </a:rPr>
              <a:t> </a:t>
            </a:r>
          </a:p>
          <a:p>
            <a:pPr lvl="0" algn="ctr" eaLnBrk="0" fontAlgn="base" hangingPunct="0">
              <a:spcBef>
                <a:spcPct val="0"/>
              </a:spcBef>
              <a:spcAft>
                <a:spcPct val="0"/>
              </a:spcAft>
            </a:pPr>
            <a:r>
              <a:rPr lang="ar-SA" sz="1600" dirty="0" smtClean="0">
                <a:latin typeface="Tahoma" pitchFamily="34" charset="0"/>
                <a:ea typeface="Calibri" pitchFamily="34" charset="0"/>
                <a:cs typeface="Tahoma" pitchFamily="34" charset="0"/>
              </a:rPr>
              <a:t>  = 6+1=7</a:t>
            </a:r>
            <a:endParaRPr lang="en-US" sz="1050" dirty="0" smtClean="0">
              <a:latin typeface="Arial" pitchFamily="34" charset="0"/>
              <a:cs typeface="Arial" pitchFamily="34" charset="0"/>
            </a:endParaRPr>
          </a:p>
          <a:p>
            <a:pPr lvl="0" algn="ctr" eaLnBrk="0" fontAlgn="base" hangingPunct="0">
              <a:spcBef>
                <a:spcPct val="0"/>
              </a:spcBef>
              <a:spcAft>
                <a:spcPct val="0"/>
              </a:spcAft>
            </a:pPr>
            <a:r>
              <a:rPr lang="ar-SA" sz="1600" dirty="0" smtClean="0">
                <a:latin typeface="Tahoma" pitchFamily="34" charset="0"/>
                <a:ea typeface="Calibri" pitchFamily="34" charset="0"/>
                <a:cs typeface="Tahoma" pitchFamily="34" charset="0"/>
              </a:rPr>
              <a:t>شبكه الطرق </a:t>
            </a:r>
            <a:r>
              <a:rPr lang="ar-SA" sz="1600" dirty="0" err="1" smtClean="0">
                <a:latin typeface="Tahoma" pitchFamily="34" charset="0"/>
                <a:ea typeface="Calibri" pitchFamily="34" charset="0"/>
                <a:cs typeface="Tahoma" pitchFamily="34" charset="0"/>
              </a:rPr>
              <a:t>بالاقليم</a:t>
            </a:r>
            <a:r>
              <a:rPr lang="ar-SA" sz="1600" dirty="0" smtClean="0">
                <a:latin typeface="Tahoma" pitchFamily="34" charset="0"/>
                <a:ea typeface="Calibri" pitchFamily="34" charset="0"/>
                <a:cs typeface="Tahoma" pitchFamily="34" charset="0"/>
              </a:rPr>
              <a:t>  ب 10 </a:t>
            </a:r>
            <a:r>
              <a:rPr lang="ar-SA" sz="1600" dirty="0" err="1" smtClean="0">
                <a:latin typeface="Tahoma" pitchFamily="34" charset="0"/>
                <a:ea typeface="Calibri" pitchFamily="34" charset="0"/>
                <a:cs typeface="Tahoma" pitchFamily="34" charset="0"/>
              </a:rPr>
              <a:t>وصلات </a:t>
            </a:r>
            <a:r>
              <a:rPr lang="ar-SA" sz="1600" dirty="0" smtClean="0">
                <a:latin typeface="Tahoma" pitchFamily="34" charset="0"/>
                <a:ea typeface="Calibri" pitchFamily="34" charset="0"/>
                <a:cs typeface="Tahoma" pitchFamily="34" charset="0"/>
              </a:rPr>
              <a:t>, 12 </a:t>
            </a:r>
            <a:r>
              <a:rPr lang="ar-SA" sz="1600" dirty="0" err="1" smtClean="0">
                <a:latin typeface="Tahoma" pitchFamily="34" charset="0"/>
                <a:ea typeface="Calibri" pitchFamily="34" charset="0"/>
                <a:cs typeface="Tahoma" pitchFamily="34" charset="0"/>
              </a:rPr>
              <a:t>عقد </a:t>
            </a:r>
            <a:r>
              <a:rPr lang="ar-SA" sz="1600" dirty="0" smtClean="0">
                <a:latin typeface="Tahoma" pitchFamily="34" charset="0"/>
                <a:ea typeface="Calibri" pitchFamily="34" charset="0"/>
                <a:cs typeface="Tahoma" pitchFamily="34" charset="0"/>
              </a:rPr>
              <a:t>, وعدد الوصلات الجانبيه </a:t>
            </a:r>
          </a:p>
          <a:p>
            <a:pPr lvl="0" algn="ctr" eaLnBrk="0" fontAlgn="base" hangingPunct="0">
              <a:spcBef>
                <a:spcPct val="0"/>
              </a:spcBef>
              <a:spcAft>
                <a:spcPct val="0"/>
              </a:spcAft>
            </a:pPr>
            <a:r>
              <a:rPr lang="ar-SA" sz="1600" dirty="0" smtClean="0">
                <a:latin typeface="Tahoma" pitchFamily="34" charset="0"/>
                <a:ea typeface="Calibri" pitchFamily="34" charset="0"/>
                <a:cs typeface="Tahoma" pitchFamily="34" charset="0"/>
              </a:rPr>
              <a:t> (10-12+1)=صفر</a:t>
            </a:r>
            <a:endParaRPr lang="en-US" sz="1050" dirty="0" smtClean="0">
              <a:latin typeface="Arial" pitchFamily="34" charset="0"/>
              <a:cs typeface="Arial" pitchFamily="34" charset="0"/>
            </a:endParaRPr>
          </a:p>
          <a:p>
            <a:pPr lvl="0" algn="ctr" eaLnBrk="0" fontAlgn="base" hangingPunct="0">
              <a:spcBef>
                <a:spcPct val="0"/>
              </a:spcBef>
              <a:spcAft>
                <a:spcPct val="0"/>
              </a:spcAft>
            </a:pPr>
            <a:endParaRPr lang="ar-SA" sz="1600" dirty="0" smtClean="0">
              <a:latin typeface="Tahoma" pitchFamily="34" charset="0"/>
              <a:ea typeface="Calibri" pitchFamily="34" charset="0"/>
              <a:cs typeface="Tahoma" pitchFamily="34" charset="0"/>
            </a:endParaRPr>
          </a:p>
          <a:p>
            <a:pPr lvl="0" algn="ctr" eaLnBrk="0" fontAlgn="base" hangingPunct="0">
              <a:spcBef>
                <a:spcPct val="0"/>
              </a:spcBef>
              <a:spcAft>
                <a:spcPct val="0"/>
              </a:spcAft>
            </a:pPr>
            <a:r>
              <a:rPr lang="ar-SA" sz="1600" b="1" dirty="0" smtClean="0">
                <a:solidFill>
                  <a:srgbClr val="C00000"/>
                </a:solidFill>
                <a:latin typeface="Tahoma" pitchFamily="34" charset="0"/>
                <a:ea typeface="Calibri" pitchFamily="34" charset="0"/>
                <a:cs typeface="Tahoma" pitchFamily="34" charset="0"/>
              </a:rPr>
              <a:t> وبتطبيق صيغه مقياس ألفا نتخذ الخطوات </a:t>
            </a:r>
            <a:r>
              <a:rPr lang="ar-SA" sz="1600" b="1" dirty="0" err="1" smtClean="0">
                <a:solidFill>
                  <a:srgbClr val="C00000"/>
                </a:solidFill>
                <a:latin typeface="Tahoma" pitchFamily="34" charset="0"/>
                <a:ea typeface="Calibri" pitchFamily="34" charset="0"/>
                <a:cs typeface="Tahoma" pitchFamily="34" charset="0"/>
              </a:rPr>
              <a:t>التالية :</a:t>
            </a:r>
            <a:r>
              <a:rPr lang="ar-SA" sz="1600" b="1" dirty="0" smtClean="0">
                <a:solidFill>
                  <a:srgbClr val="C00000"/>
                </a:solidFill>
                <a:latin typeface="Tahoma" pitchFamily="34" charset="0"/>
                <a:ea typeface="Calibri" pitchFamily="34" charset="0"/>
                <a:cs typeface="Tahoma" pitchFamily="34" charset="0"/>
              </a:rPr>
              <a:t> </a:t>
            </a:r>
            <a:endParaRPr lang="en-US" sz="1050" b="1" dirty="0" smtClean="0">
              <a:solidFill>
                <a:srgbClr val="C00000"/>
              </a:solidFill>
              <a:latin typeface="Arial" pitchFamily="34" charset="0"/>
              <a:cs typeface="Arial" pitchFamily="34" charset="0"/>
            </a:endParaRPr>
          </a:p>
          <a:p>
            <a:pPr lvl="0" algn="ctr" fontAlgn="base">
              <a:spcBef>
                <a:spcPct val="0"/>
              </a:spcBef>
              <a:spcAft>
                <a:spcPct val="0"/>
              </a:spcAft>
            </a:pPr>
            <a:endParaRPr lang="en-US" sz="1050" dirty="0" smtClean="0">
              <a:solidFill>
                <a:prstClr val="black"/>
              </a:solidFill>
              <a:latin typeface="Arial" pitchFamily="34" charset="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 calcmode="lin" valueType="num">
                                      <p:cBhvr additive="base">
                                        <p:cTn id="7" dur="500" fill="hold"/>
                                        <p:tgtEl>
                                          <p:spTgt spid="2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
                                            <p:txEl>
                                              <p:pRg st="1" end="1"/>
                                            </p:txEl>
                                          </p:spTgt>
                                        </p:tgtEl>
                                        <p:attrNameLst>
                                          <p:attrName>style.visibility</p:attrName>
                                        </p:attrNameLst>
                                      </p:cBhvr>
                                      <p:to>
                                        <p:strVal val="visible"/>
                                      </p:to>
                                    </p:set>
                                    <p:anim calcmode="lin" valueType="num">
                                      <p:cBhvr additive="base">
                                        <p:cTn id="13" dur="500" fill="hold"/>
                                        <p:tgtEl>
                                          <p:spTgt spid="2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2">
                                            <p:txEl>
                                              <p:pRg st="5" end="5"/>
                                            </p:txEl>
                                          </p:spTgt>
                                        </p:tgtEl>
                                        <p:attrNameLst>
                                          <p:attrName>style.visibility</p:attrName>
                                        </p:attrNameLst>
                                      </p:cBhvr>
                                      <p:to>
                                        <p:strVal val="visible"/>
                                      </p:to>
                                    </p:set>
                                    <p:anim calcmode="lin" valueType="num">
                                      <p:cBhvr additive="base">
                                        <p:cTn id="19" dur="500" fill="hold"/>
                                        <p:tgtEl>
                                          <p:spTgt spid="22">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2">
                                            <p:txEl>
                                              <p:pRg st="6" end="6"/>
                                            </p:txEl>
                                          </p:spTgt>
                                        </p:tgtEl>
                                        <p:attrNameLst>
                                          <p:attrName>style.visibility</p:attrName>
                                        </p:attrNameLst>
                                      </p:cBhvr>
                                      <p:to>
                                        <p:strVal val="visible"/>
                                      </p:to>
                                    </p:set>
                                    <p:anim calcmode="lin" valueType="num">
                                      <p:cBhvr additive="base">
                                        <p:cTn id="25" dur="500" fill="hold"/>
                                        <p:tgtEl>
                                          <p:spTgt spid="2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2">
                                            <p:txEl>
                                              <p:pRg st="7" end="7"/>
                                            </p:txEl>
                                          </p:spTgt>
                                        </p:tgtEl>
                                        <p:attrNameLst>
                                          <p:attrName>style.visibility</p:attrName>
                                        </p:attrNameLst>
                                      </p:cBhvr>
                                      <p:to>
                                        <p:strVal val="visible"/>
                                      </p:to>
                                    </p:set>
                                    <p:anim calcmode="lin" valueType="num">
                                      <p:cBhvr additive="base">
                                        <p:cTn id="31" dur="500" fill="hold"/>
                                        <p:tgtEl>
                                          <p:spTgt spid="22">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2">
                                            <p:txEl>
                                              <p:pRg st="8" end="8"/>
                                            </p:txEl>
                                          </p:spTgt>
                                        </p:tgtEl>
                                        <p:attrNameLst>
                                          <p:attrName>style.visibility</p:attrName>
                                        </p:attrNameLst>
                                      </p:cBhvr>
                                      <p:to>
                                        <p:strVal val="visible"/>
                                      </p:to>
                                    </p:set>
                                    <p:anim calcmode="lin" valueType="num">
                                      <p:cBhvr additive="base">
                                        <p:cTn id="37" dur="500" fill="hold"/>
                                        <p:tgtEl>
                                          <p:spTgt spid="22">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2">
                                            <p:txEl>
                                              <p:pRg st="10" end="10"/>
                                            </p:txEl>
                                          </p:spTgt>
                                        </p:tgtEl>
                                        <p:attrNameLst>
                                          <p:attrName>style.visibility</p:attrName>
                                        </p:attrNameLst>
                                      </p:cBhvr>
                                      <p:to>
                                        <p:strVal val="visible"/>
                                      </p:to>
                                    </p:set>
                                    <p:anim calcmode="lin" valueType="num">
                                      <p:cBhvr additive="base">
                                        <p:cTn id="43" dur="500" fill="hold"/>
                                        <p:tgtEl>
                                          <p:spTgt spid="22">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2000"/>
                                        <p:tgtEl>
                                          <p:spTgt spid="21"/>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63499">
                                            <p:txEl>
                                              <p:pRg st="0" end="0"/>
                                            </p:txEl>
                                          </p:spTgt>
                                        </p:tgtEl>
                                        <p:attrNameLst>
                                          <p:attrName>style.visibility</p:attrName>
                                        </p:attrNameLst>
                                      </p:cBhvr>
                                      <p:to>
                                        <p:strVal val="visible"/>
                                      </p:to>
                                    </p:set>
                                    <p:anim calcmode="lin" valueType="num">
                                      <p:cBhvr additive="base">
                                        <p:cTn id="54" dur="500" fill="hold"/>
                                        <p:tgtEl>
                                          <p:spTgt spid="63499">
                                            <p:txEl>
                                              <p:pRg st="0" end="0"/>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634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63499">
                                            <p:txEl>
                                              <p:pRg st="1" end="1"/>
                                            </p:txEl>
                                          </p:spTgt>
                                        </p:tgtEl>
                                        <p:attrNameLst>
                                          <p:attrName>style.visibility</p:attrName>
                                        </p:attrNameLst>
                                      </p:cBhvr>
                                      <p:to>
                                        <p:strVal val="visible"/>
                                      </p:to>
                                    </p:set>
                                    <p:anim calcmode="lin" valueType="num">
                                      <p:cBhvr additive="base">
                                        <p:cTn id="60" dur="500" fill="hold"/>
                                        <p:tgtEl>
                                          <p:spTgt spid="63499">
                                            <p:txEl>
                                              <p:pRg st="1" end="1"/>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6349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9" grpId="0" build="p"/>
      <p:bldP spid="22" grpId="0" build="p"/>
    </p:bld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710</TotalTime>
  <Words>3173</Words>
  <Application>Microsoft Office PowerPoint</Application>
  <PresentationFormat>عرض على الشاشة (3:4)‏</PresentationFormat>
  <Paragraphs>259</Paragraphs>
  <Slides>41</Slides>
  <Notes>5</Notes>
  <HiddenSlides>0</HiddenSlides>
  <MMClips>0</MMClips>
  <ScaleCrop>false</ScaleCrop>
  <HeadingPairs>
    <vt:vector size="6" baseType="variant">
      <vt:variant>
        <vt:lpstr>سمة</vt:lpstr>
      </vt:variant>
      <vt:variant>
        <vt:i4>1</vt:i4>
      </vt:variant>
      <vt:variant>
        <vt:lpstr>خوادم OLE مضمنة</vt:lpstr>
      </vt:variant>
      <vt:variant>
        <vt:i4>1</vt:i4>
      </vt:variant>
      <vt:variant>
        <vt:lpstr>عناوين الشرائح</vt:lpstr>
      </vt:variant>
      <vt:variant>
        <vt:i4>41</vt:i4>
      </vt:variant>
    </vt:vector>
  </HeadingPairs>
  <TitlesOfParts>
    <vt:vector size="43" baseType="lpstr">
      <vt:lpstr>سمة Office</vt:lpstr>
      <vt:lpstr>Equation</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ثانيا :القوة الدافعة لوسيلة النقل </vt:lpstr>
      <vt:lpstr>الشريحة 12</vt:lpstr>
      <vt:lpstr>2-القوة الدافعة الحية :</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lpstr>الشريحة 40</vt:lpstr>
      <vt:lpstr>الشريحة 41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TOSHIBA</dc:creator>
  <cp:lastModifiedBy>HP</cp:lastModifiedBy>
  <cp:revision>63</cp:revision>
  <dcterms:created xsi:type="dcterms:W3CDTF">2013-09-22T16:33:29Z</dcterms:created>
  <dcterms:modified xsi:type="dcterms:W3CDTF">2014-09-20T15:49:47Z</dcterms:modified>
</cp:coreProperties>
</file>