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9" r:id="rId3"/>
    <p:sldId id="269" r:id="rId4"/>
    <p:sldId id="268" r:id="rId5"/>
    <p:sldId id="261" r:id="rId6"/>
    <p:sldId id="262" r:id="rId7"/>
    <p:sldId id="263" r:id="rId8"/>
    <p:sldId id="264" r:id="rId9"/>
    <p:sldId id="266" r:id="rId10"/>
    <p:sldId id="267" r:id="rId11"/>
    <p:sldId id="270" r:id="rId12"/>
    <p:sldId id="271" r:id="rId13"/>
    <p:sldId id="272" r:id="rId14"/>
    <p:sldId id="273" r:id="rId15"/>
    <p:sldId id="274" r:id="rId16"/>
    <p:sldId id="275" r:id="rId17"/>
    <p:sldId id="276" r:id="rId18"/>
    <p:sldId id="284" r:id="rId19"/>
    <p:sldId id="277" r:id="rId20"/>
    <p:sldId id="285" r:id="rId21"/>
    <p:sldId id="278" r:id="rId22"/>
    <p:sldId id="286" r:id="rId23"/>
    <p:sldId id="279" r:id="rId24"/>
    <p:sldId id="280" r:id="rId25"/>
    <p:sldId id="283" r:id="rId26"/>
    <p:sldId id="287" r:id="rId27"/>
  </p:sldIdLst>
  <p:sldSz cx="9144000" cy="6858000" type="screen4x3"/>
  <p:notesSz cx="6858000" cy="9144000"/>
  <p:photoAlbum/>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4" name="مستطيل 3"/>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رابط مستقيم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عنوان 11"/>
          <p:cNvSpPr>
            <a:spLocks noGrp="1"/>
          </p:cNvSpPr>
          <p:nvPr>
            <p:ph type="ctrTitle"/>
          </p:nvPr>
        </p:nvSpPr>
        <p:spPr>
          <a:xfrm>
            <a:off x="3366868" y="533400"/>
            <a:ext cx="5105400" cy="2868168"/>
          </a:xfrm>
        </p:spPr>
        <p:txBody>
          <a:bodyPr>
            <a:noAutofit/>
          </a:bodyPr>
          <a:lstStyle>
            <a:lvl1pPr algn="r">
              <a:defRPr sz="4200" b="1"/>
            </a:lvl1pPr>
            <a:extLst/>
          </a:lstStyle>
          <a:p>
            <a:r>
              <a:rPr lang="ar-SA" smtClean="0"/>
              <a:t>انقر لتحرير نمط العنوان الرئيسي</a:t>
            </a:r>
            <a:endParaRPr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ar-SA" smtClean="0"/>
              <a:t>انقر لتحرير نمط العنوان الثانوي الرئيسي</a:t>
            </a:r>
            <a:endParaRPr lang="en-US"/>
          </a:p>
        </p:txBody>
      </p:sp>
      <p:sp>
        <p:nvSpPr>
          <p:cNvPr id="6" name="عنصر نائب للتاريخ 30"/>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fld id="{B9E1CA3C-C468-4763-B2E7-0BC889E6279E}" type="datetimeFigureOut">
              <a:rPr lang="ar-SA"/>
              <a:pPr>
                <a:defRPr/>
              </a:pPr>
              <a:t>26/06/35</a:t>
            </a:fld>
            <a:endParaRPr lang="ar-SA"/>
          </a:p>
        </p:txBody>
      </p:sp>
      <p:sp>
        <p:nvSpPr>
          <p:cNvPr id="7" name="عنصر نائب للتذييل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lang="ar-SA"/>
          </a:p>
        </p:txBody>
      </p:sp>
      <p:sp>
        <p:nvSpPr>
          <p:cNvPr id="8" name="عنصر نائب لرقم الشريحة 28"/>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5B4E7428-FF8A-4439-9017-5351D6E75F77}"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26"/>
          <p:cNvSpPr>
            <a:spLocks noGrp="1"/>
          </p:cNvSpPr>
          <p:nvPr>
            <p:ph type="dt" sz="half" idx="10"/>
          </p:nvPr>
        </p:nvSpPr>
        <p:spPr/>
        <p:txBody>
          <a:bodyPr/>
          <a:lstStyle>
            <a:lvl1pPr>
              <a:defRPr/>
            </a:lvl1pPr>
          </a:lstStyle>
          <a:p>
            <a:pPr>
              <a:defRPr/>
            </a:pPr>
            <a:fld id="{BCECA8C6-8A1D-4C0A-BB35-289AF865688F}" type="datetimeFigureOut">
              <a:rPr lang="ar-SA"/>
              <a:pPr>
                <a:defRPr/>
              </a:pPr>
              <a:t>26/06/35</a:t>
            </a:fld>
            <a:endParaRPr lang="ar-SA"/>
          </a:p>
        </p:txBody>
      </p:sp>
      <p:sp>
        <p:nvSpPr>
          <p:cNvPr id="5" name="عنصر نائب للتذييل 3"/>
          <p:cNvSpPr>
            <a:spLocks noGrp="1"/>
          </p:cNvSpPr>
          <p:nvPr>
            <p:ph type="ftr" sz="quarter" idx="11"/>
          </p:nvPr>
        </p:nvSpPr>
        <p:spPr/>
        <p:txBody>
          <a:bodyPr/>
          <a:lstStyle>
            <a:lvl1pPr>
              <a:defRPr/>
            </a:lvl1pPr>
          </a:lstStyle>
          <a:p>
            <a:pPr>
              <a:defRPr/>
            </a:pPr>
            <a:endParaRPr lang="ar-SA"/>
          </a:p>
        </p:txBody>
      </p:sp>
      <p:sp>
        <p:nvSpPr>
          <p:cNvPr id="6" name="عنصر نائب لرقم الشريحة 15"/>
          <p:cNvSpPr>
            <a:spLocks noGrp="1"/>
          </p:cNvSpPr>
          <p:nvPr>
            <p:ph type="sldNum" sz="quarter" idx="12"/>
          </p:nvPr>
        </p:nvSpPr>
        <p:spPr/>
        <p:txBody>
          <a:bodyPr/>
          <a:lstStyle>
            <a:lvl1pPr>
              <a:defRPr/>
            </a:lvl1pPr>
          </a:lstStyle>
          <a:p>
            <a:pPr>
              <a:defRPr/>
            </a:pPr>
            <a:fld id="{8E2BC7C2-D6A8-4361-ABDA-CA1704806534}"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anchor="t"/>
          <a:lstStyle>
            <a:lvl1pPr algn="r">
              <a:buNone/>
              <a:defRPr sz="4200" b="1" cap="all"/>
            </a:lvl1pPr>
            <a:extLst/>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ar-SA" smtClean="0"/>
              <a:t>انقر لتحرير أنماط النص الرئيسي</a:t>
            </a:r>
          </a:p>
        </p:txBody>
      </p:sp>
      <p:sp>
        <p:nvSpPr>
          <p:cNvPr id="4" name="عنصر نائب للتاريخ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fld id="{7AE45C7D-E6C1-4519-8296-EA2912565482}" type="datetimeFigureOut">
              <a:rPr lang="ar-SA"/>
              <a:pPr>
                <a:defRPr/>
              </a:pPr>
              <a:t>26/06/35</a:t>
            </a:fld>
            <a:endParaRPr lang="ar-SA"/>
          </a:p>
        </p:txBody>
      </p:sp>
      <p:sp>
        <p:nvSpPr>
          <p:cNvPr id="5" name="عنصر نائب للتذييل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ar-SA"/>
          </a:p>
        </p:txBody>
      </p:sp>
      <p:sp>
        <p:nvSpPr>
          <p:cNvPr id="6" name="عنصر نائب لرقم الشريحة 5"/>
          <p:cNvSpPr>
            <a:spLocks noGrp="1"/>
          </p:cNvSpPr>
          <p:nvPr>
            <p:ph type="sldNum" sz="quarter" idx="12"/>
          </p:nvPr>
        </p:nvSpPr>
        <p:spPr>
          <a:xfrm>
            <a:off x="6734175" y="6554788"/>
            <a:ext cx="587375" cy="228600"/>
          </a:xfrm>
        </p:spPr>
        <p:txBody>
          <a:bodyPr/>
          <a:lstStyle>
            <a:lvl1pPr>
              <a:defRPr/>
            </a:lvl1pPr>
            <a:extLst/>
          </a:lstStyle>
          <a:p>
            <a:pPr>
              <a:defRPr/>
            </a:pPr>
            <a:fld id="{DD561BB9-00CE-4D1F-8E93-85DF411F46F9}"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26"/>
          <p:cNvSpPr>
            <a:spLocks noGrp="1"/>
          </p:cNvSpPr>
          <p:nvPr>
            <p:ph type="dt" sz="half" idx="10"/>
          </p:nvPr>
        </p:nvSpPr>
        <p:spPr/>
        <p:txBody>
          <a:bodyPr/>
          <a:lstStyle>
            <a:lvl1pPr>
              <a:defRPr/>
            </a:lvl1pPr>
          </a:lstStyle>
          <a:p>
            <a:pPr>
              <a:defRPr/>
            </a:pPr>
            <a:fld id="{231800AF-96DA-4E66-A310-7F1A91B5324B}" type="datetimeFigureOut">
              <a:rPr lang="ar-SA"/>
              <a:pPr>
                <a:defRPr/>
              </a:pPr>
              <a:t>26/06/35</a:t>
            </a:fld>
            <a:endParaRPr lang="ar-SA"/>
          </a:p>
        </p:txBody>
      </p:sp>
      <p:sp>
        <p:nvSpPr>
          <p:cNvPr id="6" name="عنصر نائب للتذييل 3"/>
          <p:cNvSpPr>
            <a:spLocks noGrp="1"/>
          </p:cNvSpPr>
          <p:nvPr>
            <p:ph type="ftr" sz="quarter" idx="11"/>
          </p:nvPr>
        </p:nvSpPr>
        <p:spPr/>
        <p:txBody>
          <a:bodyPr/>
          <a:lstStyle>
            <a:lvl1pPr>
              <a:defRPr/>
            </a:lvl1pPr>
          </a:lstStyle>
          <a:p>
            <a:pPr>
              <a:defRPr/>
            </a:pPr>
            <a:endParaRPr lang="ar-SA"/>
          </a:p>
        </p:txBody>
      </p:sp>
      <p:sp>
        <p:nvSpPr>
          <p:cNvPr id="7" name="عنصر نائب لرقم الشريحة 15"/>
          <p:cNvSpPr>
            <a:spLocks noGrp="1"/>
          </p:cNvSpPr>
          <p:nvPr>
            <p:ph type="sldNum" sz="quarter" idx="12"/>
          </p:nvPr>
        </p:nvSpPr>
        <p:spPr/>
        <p:txBody>
          <a:bodyPr/>
          <a:lstStyle>
            <a:lvl1pPr>
              <a:defRPr/>
            </a:lvl1pPr>
          </a:lstStyle>
          <a:p>
            <a:pPr>
              <a:defRPr/>
            </a:pPr>
            <a:fld id="{AEA976E9-7F6A-4474-8C69-66685957B14F}"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lvl1pPr>
              <a:defRPr/>
            </a:lvl1pPr>
            <a:extLst/>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26"/>
          <p:cNvSpPr>
            <a:spLocks noGrp="1"/>
          </p:cNvSpPr>
          <p:nvPr>
            <p:ph type="dt" sz="half" idx="10"/>
          </p:nvPr>
        </p:nvSpPr>
        <p:spPr/>
        <p:txBody>
          <a:bodyPr/>
          <a:lstStyle>
            <a:lvl1pPr>
              <a:defRPr/>
            </a:lvl1pPr>
          </a:lstStyle>
          <a:p>
            <a:pPr>
              <a:defRPr/>
            </a:pPr>
            <a:fld id="{760CE6AF-AB8A-47B8-8C24-AC28CA27B6BF}" type="datetimeFigureOut">
              <a:rPr lang="ar-SA"/>
              <a:pPr>
                <a:defRPr/>
              </a:pPr>
              <a:t>26/06/35</a:t>
            </a:fld>
            <a:endParaRPr lang="ar-SA"/>
          </a:p>
        </p:txBody>
      </p:sp>
      <p:sp>
        <p:nvSpPr>
          <p:cNvPr id="8" name="عنصر نائب للتذييل 3"/>
          <p:cNvSpPr>
            <a:spLocks noGrp="1"/>
          </p:cNvSpPr>
          <p:nvPr>
            <p:ph type="ftr" sz="quarter" idx="11"/>
          </p:nvPr>
        </p:nvSpPr>
        <p:spPr/>
        <p:txBody>
          <a:bodyPr/>
          <a:lstStyle>
            <a:lvl1pPr>
              <a:defRPr/>
            </a:lvl1pPr>
          </a:lstStyle>
          <a:p>
            <a:pPr>
              <a:defRPr/>
            </a:pPr>
            <a:endParaRPr lang="ar-SA"/>
          </a:p>
        </p:txBody>
      </p:sp>
      <p:sp>
        <p:nvSpPr>
          <p:cNvPr id="9" name="عنصر نائب لرقم الشريحة 15"/>
          <p:cNvSpPr>
            <a:spLocks noGrp="1"/>
          </p:cNvSpPr>
          <p:nvPr>
            <p:ph type="sldNum" sz="quarter" idx="12"/>
          </p:nvPr>
        </p:nvSpPr>
        <p:spPr/>
        <p:txBody>
          <a:bodyPr/>
          <a:lstStyle>
            <a:lvl1pPr>
              <a:defRPr/>
            </a:lvl1pPr>
          </a:lstStyle>
          <a:p>
            <a:pPr>
              <a:defRPr/>
            </a:pPr>
            <a:fld id="{ED0435F3-B503-4AA2-9723-C12C520D6E2C}"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lang="ar-SA" smtClean="0"/>
              <a:t>انقر لتحرير نمط العنوان الرئيسي</a:t>
            </a:r>
            <a:endParaRPr lang="en-US"/>
          </a:p>
        </p:txBody>
      </p:sp>
      <p:sp>
        <p:nvSpPr>
          <p:cNvPr id="3" name="عنصر نائب للتاريخ 26"/>
          <p:cNvSpPr>
            <a:spLocks noGrp="1"/>
          </p:cNvSpPr>
          <p:nvPr>
            <p:ph type="dt" sz="half" idx="10"/>
          </p:nvPr>
        </p:nvSpPr>
        <p:spPr/>
        <p:txBody>
          <a:bodyPr/>
          <a:lstStyle>
            <a:lvl1pPr>
              <a:defRPr/>
            </a:lvl1pPr>
          </a:lstStyle>
          <a:p>
            <a:pPr>
              <a:defRPr/>
            </a:pPr>
            <a:fld id="{06FF3909-7DED-442A-A70E-28F941681EC2}" type="datetimeFigureOut">
              <a:rPr lang="ar-SA"/>
              <a:pPr>
                <a:defRPr/>
              </a:pPr>
              <a:t>26/06/35</a:t>
            </a:fld>
            <a:endParaRPr lang="ar-SA"/>
          </a:p>
        </p:txBody>
      </p:sp>
      <p:sp>
        <p:nvSpPr>
          <p:cNvPr id="4" name="عنصر نائب للتذييل 3"/>
          <p:cNvSpPr>
            <a:spLocks noGrp="1"/>
          </p:cNvSpPr>
          <p:nvPr>
            <p:ph type="ftr" sz="quarter" idx="11"/>
          </p:nvPr>
        </p:nvSpPr>
        <p:spPr/>
        <p:txBody>
          <a:bodyPr/>
          <a:lstStyle>
            <a:lvl1pPr>
              <a:defRPr/>
            </a:lvl1pPr>
          </a:lstStyle>
          <a:p>
            <a:pPr>
              <a:defRPr/>
            </a:pPr>
            <a:endParaRPr lang="ar-SA"/>
          </a:p>
        </p:txBody>
      </p:sp>
      <p:sp>
        <p:nvSpPr>
          <p:cNvPr id="5" name="عنصر نائب لرقم الشريحة 15"/>
          <p:cNvSpPr>
            <a:spLocks noGrp="1"/>
          </p:cNvSpPr>
          <p:nvPr>
            <p:ph type="sldNum" sz="quarter" idx="12"/>
          </p:nvPr>
        </p:nvSpPr>
        <p:spPr/>
        <p:txBody>
          <a:bodyPr/>
          <a:lstStyle>
            <a:lvl1pPr>
              <a:defRPr/>
            </a:lvl1pPr>
          </a:lstStyle>
          <a:p>
            <a:pPr>
              <a:defRPr/>
            </a:pPr>
            <a:fld id="{74E87FD4-2F6D-4D49-83A2-3AC649623AA4}"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26"/>
          <p:cNvSpPr>
            <a:spLocks noGrp="1"/>
          </p:cNvSpPr>
          <p:nvPr>
            <p:ph type="dt" sz="half" idx="10"/>
          </p:nvPr>
        </p:nvSpPr>
        <p:spPr/>
        <p:txBody>
          <a:bodyPr/>
          <a:lstStyle>
            <a:lvl1pPr>
              <a:defRPr/>
            </a:lvl1pPr>
          </a:lstStyle>
          <a:p>
            <a:pPr>
              <a:defRPr/>
            </a:pPr>
            <a:fld id="{E9F9F824-E0AB-454D-91DC-697CEE6B680C}" type="datetimeFigureOut">
              <a:rPr lang="ar-SA"/>
              <a:pPr>
                <a:defRPr/>
              </a:pPr>
              <a:t>26/06/35</a:t>
            </a:fld>
            <a:endParaRPr lang="ar-SA"/>
          </a:p>
        </p:txBody>
      </p:sp>
      <p:sp>
        <p:nvSpPr>
          <p:cNvPr id="3" name="عنصر نائب للتذييل 3"/>
          <p:cNvSpPr>
            <a:spLocks noGrp="1"/>
          </p:cNvSpPr>
          <p:nvPr>
            <p:ph type="ftr" sz="quarter" idx="11"/>
          </p:nvPr>
        </p:nvSpPr>
        <p:spPr/>
        <p:txBody>
          <a:bodyPr/>
          <a:lstStyle>
            <a:lvl1pPr>
              <a:defRPr/>
            </a:lvl1pPr>
          </a:lstStyle>
          <a:p>
            <a:pPr>
              <a:defRPr/>
            </a:pPr>
            <a:endParaRPr lang="ar-SA"/>
          </a:p>
        </p:txBody>
      </p:sp>
      <p:sp>
        <p:nvSpPr>
          <p:cNvPr id="4" name="عنصر نائب لرقم الشريحة 15"/>
          <p:cNvSpPr>
            <a:spLocks noGrp="1"/>
          </p:cNvSpPr>
          <p:nvPr>
            <p:ph type="sldNum" sz="quarter" idx="12"/>
          </p:nvPr>
        </p:nvSpPr>
        <p:spPr/>
        <p:txBody>
          <a:bodyPr/>
          <a:lstStyle>
            <a:lvl1pPr>
              <a:defRPr/>
            </a:lvl1pPr>
          </a:lstStyle>
          <a:p>
            <a:pPr>
              <a:defRPr/>
            </a:pPr>
            <a:fld id="{E7ACD1AB-6516-4ED2-86AC-DB934C8DE86D}"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a:lstStyle>
            <a:lvl1pPr algn="l">
              <a:buNone/>
              <a:defRPr lang="en-US" sz="2400" baseline="0" smtClean="0"/>
            </a:lvl1pPr>
            <a:extLst/>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26"/>
          <p:cNvSpPr>
            <a:spLocks noGrp="1"/>
          </p:cNvSpPr>
          <p:nvPr>
            <p:ph type="dt" sz="half" idx="10"/>
          </p:nvPr>
        </p:nvSpPr>
        <p:spPr/>
        <p:txBody>
          <a:bodyPr/>
          <a:lstStyle>
            <a:lvl1pPr>
              <a:defRPr/>
            </a:lvl1pPr>
          </a:lstStyle>
          <a:p>
            <a:pPr>
              <a:defRPr/>
            </a:pPr>
            <a:fld id="{5463422E-473F-4D83-A467-8DD56482153C}" type="datetimeFigureOut">
              <a:rPr lang="ar-SA"/>
              <a:pPr>
                <a:defRPr/>
              </a:pPr>
              <a:t>26/06/35</a:t>
            </a:fld>
            <a:endParaRPr lang="ar-SA"/>
          </a:p>
        </p:txBody>
      </p:sp>
      <p:sp>
        <p:nvSpPr>
          <p:cNvPr id="6" name="عنصر نائب للتذييل 3"/>
          <p:cNvSpPr>
            <a:spLocks noGrp="1"/>
          </p:cNvSpPr>
          <p:nvPr>
            <p:ph type="ftr" sz="quarter" idx="11"/>
          </p:nvPr>
        </p:nvSpPr>
        <p:spPr/>
        <p:txBody>
          <a:bodyPr/>
          <a:lstStyle>
            <a:lvl1pPr>
              <a:defRPr/>
            </a:lvl1pPr>
          </a:lstStyle>
          <a:p>
            <a:pPr>
              <a:defRPr/>
            </a:pPr>
            <a:endParaRPr lang="ar-SA"/>
          </a:p>
        </p:txBody>
      </p:sp>
      <p:sp>
        <p:nvSpPr>
          <p:cNvPr id="7" name="عنصر نائب لرقم الشريحة 15"/>
          <p:cNvSpPr>
            <a:spLocks noGrp="1"/>
          </p:cNvSpPr>
          <p:nvPr>
            <p:ph type="sldNum" sz="quarter" idx="12"/>
          </p:nvPr>
        </p:nvSpPr>
        <p:spPr/>
        <p:txBody>
          <a:bodyPr/>
          <a:lstStyle>
            <a:lvl1pPr>
              <a:defRPr/>
            </a:lvl1pPr>
          </a:lstStyle>
          <a:p>
            <a:pPr>
              <a:defRPr/>
            </a:pPr>
            <a:fld id="{A2A0DD02-FF97-44E0-96E7-EAFA78B2255E}"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5" name="مستطيل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مستطيل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عنوان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ar-SA" smtClean="0"/>
              <a:t>انقر لتحرير نمط العنوان الرئيسي</a:t>
            </a:r>
            <a:endParaRPr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ar-SA" smtClean="0"/>
              <a:t>انقر لتحرير أنماط النص الرئيسي</a:t>
            </a:r>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ar-SA" noProof="0" smtClean="0"/>
              <a:t>انقر فوق الرمز لإضافة صورة</a:t>
            </a:r>
            <a:endParaRPr lang="en-US" noProof="0" dirty="0"/>
          </a:p>
        </p:txBody>
      </p:sp>
      <p:sp>
        <p:nvSpPr>
          <p:cNvPr id="7" name="عنصر نائب للتاريخ 4"/>
          <p:cNvSpPr>
            <a:spLocks noGrp="1"/>
          </p:cNvSpPr>
          <p:nvPr>
            <p:ph type="dt" sz="half" idx="10"/>
          </p:nvPr>
        </p:nvSpPr>
        <p:spPr/>
        <p:txBody>
          <a:bodyPr/>
          <a:lstStyle>
            <a:lvl1pPr>
              <a:defRPr/>
            </a:lvl1pPr>
            <a:extLst/>
          </a:lstStyle>
          <a:p>
            <a:pPr>
              <a:defRPr/>
            </a:pPr>
            <a:fld id="{87FFD012-CA11-495B-B273-C7FC18F00F66}" type="datetimeFigureOut">
              <a:rPr lang="ar-SA"/>
              <a:pPr>
                <a:defRPr/>
              </a:pPr>
              <a:t>26/06/35</a:t>
            </a:fld>
            <a:endParaRPr lang="ar-SA"/>
          </a:p>
        </p:txBody>
      </p:sp>
      <p:sp>
        <p:nvSpPr>
          <p:cNvPr id="8" name="عنصر نائب للتذييل 5"/>
          <p:cNvSpPr>
            <a:spLocks noGrp="1"/>
          </p:cNvSpPr>
          <p:nvPr>
            <p:ph type="ftr" sz="quarter" idx="11"/>
          </p:nvPr>
        </p:nvSpPr>
        <p:spPr/>
        <p:txBody>
          <a:bodyPr/>
          <a:lstStyle>
            <a:lvl1pPr>
              <a:defRPr/>
            </a:lvl1pPr>
            <a:extLst/>
          </a:lstStyle>
          <a:p>
            <a:pPr>
              <a:defRPr/>
            </a:pPr>
            <a:endParaRPr lang="ar-SA"/>
          </a:p>
        </p:txBody>
      </p:sp>
      <p:sp>
        <p:nvSpPr>
          <p:cNvPr id="9" name="عنصر نائب لرقم الشريحة 6"/>
          <p:cNvSpPr>
            <a:spLocks noGrp="1"/>
          </p:cNvSpPr>
          <p:nvPr>
            <p:ph type="sldNum" sz="quarter" idx="12"/>
          </p:nvPr>
        </p:nvSpPr>
        <p:spPr/>
        <p:txBody>
          <a:bodyPr/>
          <a:lstStyle>
            <a:lvl1pPr>
              <a:defRPr/>
            </a:lvl1pPr>
            <a:extLst/>
          </a:lstStyle>
          <a:p>
            <a:pPr>
              <a:defRPr/>
            </a:pPr>
            <a:fld id="{942B2208-2693-44AC-8DE9-FDD9A5E68D09}"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26"/>
          <p:cNvSpPr>
            <a:spLocks noGrp="1"/>
          </p:cNvSpPr>
          <p:nvPr>
            <p:ph type="dt" sz="half" idx="10"/>
          </p:nvPr>
        </p:nvSpPr>
        <p:spPr/>
        <p:txBody>
          <a:bodyPr/>
          <a:lstStyle>
            <a:lvl1pPr>
              <a:defRPr/>
            </a:lvl1pPr>
          </a:lstStyle>
          <a:p>
            <a:pPr>
              <a:defRPr/>
            </a:pPr>
            <a:fld id="{241BA78F-47FE-4C84-95E2-ED7E8B303A57}" type="datetimeFigureOut">
              <a:rPr lang="ar-SA"/>
              <a:pPr>
                <a:defRPr/>
              </a:pPr>
              <a:t>26/06/35</a:t>
            </a:fld>
            <a:endParaRPr lang="ar-SA"/>
          </a:p>
        </p:txBody>
      </p:sp>
      <p:sp>
        <p:nvSpPr>
          <p:cNvPr id="5" name="عنصر نائب للتذييل 3"/>
          <p:cNvSpPr>
            <a:spLocks noGrp="1"/>
          </p:cNvSpPr>
          <p:nvPr>
            <p:ph type="ftr" sz="quarter" idx="11"/>
          </p:nvPr>
        </p:nvSpPr>
        <p:spPr/>
        <p:txBody>
          <a:bodyPr/>
          <a:lstStyle>
            <a:lvl1pPr>
              <a:defRPr/>
            </a:lvl1pPr>
          </a:lstStyle>
          <a:p>
            <a:pPr>
              <a:defRPr/>
            </a:pPr>
            <a:endParaRPr lang="ar-SA"/>
          </a:p>
        </p:txBody>
      </p:sp>
      <p:sp>
        <p:nvSpPr>
          <p:cNvPr id="6" name="عنصر نائب لرقم الشريحة 15"/>
          <p:cNvSpPr>
            <a:spLocks noGrp="1"/>
          </p:cNvSpPr>
          <p:nvPr>
            <p:ph type="sldNum" sz="quarter" idx="12"/>
          </p:nvPr>
        </p:nvSpPr>
        <p:spPr/>
        <p:txBody>
          <a:bodyPr/>
          <a:lstStyle>
            <a:lvl1pPr>
              <a:defRPr/>
            </a:lvl1pPr>
          </a:lstStyle>
          <a:p>
            <a:pPr>
              <a:defRPr/>
            </a:pPr>
            <a:fld id="{91E3CD88-9BB7-4B22-8285-AA2C83DBA3AD}"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a:xfrm>
            <a:off x="4243388" y="6557963"/>
            <a:ext cx="2001837" cy="227012"/>
          </a:xfrm>
        </p:spPr>
        <p:txBody>
          <a:bodyPr/>
          <a:lstStyle>
            <a:lvl1pPr>
              <a:defRPr/>
            </a:lvl1pPr>
            <a:extLst/>
          </a:lstStyle>
          <a:p>
            <a:pPr>
              <a:defRPr/>
            </a:pPr>
            <a:fld id="{3703CEAD-76A3-4313-B1EF-AC1C4BF6BA67}" type="datetimeFigureOut">
              <a:rPr lang="ar-SA"/>
              <a:pPr>
                <a:defRPr/>
              </a:pPr>
              <a:t>26/06/35</a:t>
            </a:fld>
            <a:endParaRPr lang="ar-SA"/>
          </a:p>
        </p:txBody>
      </p:sp>
      <p:sp>
        <p:nvSpPr>
          <p:cNvPr id="5" name="عنصر نائب للتذييل 4"/>
          <p:cNvSpPr>
            <a:spLocks noGrp="1"/>
          </p:cNvSpPr>
          <p:nvPr>
            <p:ph type="ftr" sz="quarter" idx="11"/>
          </p:nvPr>
        </p:nvSpPr>
        <p:spPr>
          <a:xfrm>
            <a:off x="457200" y="6556375"/>
            <a:ext cx="3657600" cy="228600"/>
          </a:xfrm>
        </p:spPr>
        <p:txBody>
          <a:bodyPr/>
          <a:lstStyle>
            <a:lvl1pPr>
              <a:defRPr/>
            </a:lvl1pPr>
            <a:extLst/>
          </a:lstStyle>
          <a:p>
            <a:pPr>
              <a:defRPr/>
            </a:pPr>
            <a:endParaRPr lang="ar-SA"/>
          </a:p>
        </p:txBody>
      </p:sp>
      <p:sp>
        <p:nvSpPr>
          <p:cNvPr id="6" name="عنصر نائب لرقم الشريحة 5"/>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CFC22BFE-9066-4DFF-AD3E-A92817CEAAAC}"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عنصر نائب للعنوان 2"/>
          <p:cNvSpPr>
            <a:spLocks noGrp="1"/>
          </p:cNvSpPr>
          <p:nvPr>
            <p:ph type="title"/>
          </p:nvPr>
        </p:nvSpPr>
        <p:spPr>
          <a:xfrm>
            <a:off x="457200" y="320675"/>
            <a:ext cx="7239000" cy="1143000"/>
          </a:xfrm>
          <a:prstGeom prst="rect">
            <a:avLst/>
          </a:prstGeom>
        </p:spPr>
        <p:txBody>
          <a:bodyPr vert="horz" wrap="square" lIns="45720" tIns="0" rIns="45720" bIns="0" numCol="1" anchor="b" anchorCtr="0" compatLnSpc="1">
            <a:prstTxWarp prst="textNoShape">
              <a:avLst/>
            </a:prstTxWarp>
            <a:normAutofit/>
          </a:bodyPr>
          <a:lstStyle/>
          <a:p>
            <a:pPr lvl="0"/>
            <a:r>
              <a:rPr lang="ar-SA" smtClean="0"/>
              <a:t>انقر لتحرير نمط العنوان الرئيسي</a:t>
            </a:r>
          </a:p>
        </p:txBody>
      </p:sp>
      <p:sp>
        <p:nvSpPr>
          <p:cNvPr id="1030" name="عنصر نائب للنص 30"/>
          <p:cNvSpPr>
            <a:spLocks noGrp="1"/>
          </p:cNvSpPr>
          <p:nvPr>
            <p:ph type="body" idx="1"/>
          </p:nvPr>
        </p:nvSpPr>
        <p:spPr bwMode="auto">
          <a:xfrm>
            <a:off x="457200" y="1609725"/>
            <a:ext cx="7239000" cy="4846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27" name="عنصر نائب للتاريخ 26"/>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a:solidFill>
                  <a:schemeClr val="tx2"/>
                </a:solidFill>
                <a:latin typeface="+mn-lt"/>
                <a:cs typeface="+mn-cs"/>
              </a:defRPr>
            </a:lvl1pPr>
            <a:extLst/>
          </a:lstStyle>
          <a:p>
            <a:pPr>
              <a:defRPr/>
            </a:pPr>
            <a:fld id="{5ED2071A-A914-4905-B476-429E4BA78622}" type="datetimeFigureOut">
              <a:rPr lang="ar-SA"/>
              <a:pPr>
                <a:defRPr/>
              </a:pPr>
              <a:t>26/06/35</a:t>
            </a:fld>
            <a:endParaRPr lang="ar-SA"/>
          </a:p>
        </p:txBody>
      </p:sp>
      <p:sp>
        <p:nvSpPr>
          <p:cNvPr id="4" name="عنصر نائب للتذييل 3"/>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cs typeface="+mn-cs"/>
              </a:defRPr>
            </a:lvl1pPr>
            <a:extLst/>
          </a:lstStyle>
          <a:p>
            <a:pPr>
              <a:defRPr/>
            </a:pPr>
            <a:endParaRPr lang="ar-SA"/>
          </a:p>
        </p:txBody>
      </p:sp>
      <p:sp>
        <p:nvSpPr>
          <p:cNvPr id="16" name="عنصر نائب لرقم الشريحة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a:defRPr/>
            </a:pPr>
            <a:fld id="{924BB40D-DD80-4F8C-B451-212B5FF2E290}"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43" r:id="rId1"/>
    <p:sldLayoutId id="2147483736" r:id="rId2"/>
    <p:sldLayoutId id="2147483744" r:id="rId3"/>
    <p:sldLayoutId id="2147483737" r:id="rId4"/>
    <p:sldLayoutId id="2147483738" r:id="rId5"/>
    <p:sldLayoutId id="2147483739" r:id="rId6"/>
    <p:sldLayoutId id="2147483740" r:id="rId7"/>
    <p:sldLayoutId id="2147483741" r:id="rId8"/>
    <p:sldLayoutId id="2147483745" r:id="rId9"/>
    <p:sldLayoutId id="2147483742" r:id="rId10"/>
    <p:sldLayoutId id="2147483746" r:id="rId11"/>
  </p:sldLayoutIdLst>
  <p:txStyles>
    <p:titleStyle>
      <a:lvl1pPr algn="l" rtl="1"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1" eaLnBrk="0" fontAlgn="base" hangingPunct="0">
        <a:spcBef>
          <a:spcPct val="0"/>
        </a:spcBef>
        <a:spcAft>
          <a:spcPct val="0"/>
        </a:spcAft>
        <a:defRPr sz="3800" b="1">
          <a:solidFill>
            <a:schemeClr val="tx1"/>
          </a:solidFill>
          <a:latin typeface="Trebuchet MS" pitchFamily="34" charset="0"/>
          <a:cs typeface="Tahoma" pitchFamily="34" charset="0"/>
        </a:defRPr>
      </a:lvl2pPr>
      <a:lvl3pPr algn="l" rtl="1" eaLnBrk="0" fontAlgn="base" hangingPunct="0">
        <a:spcBef>
          <a:spcPct val="0"/>
        </a:spcBef>
        <a:spcAft>
          <a:spcPct val="0"/>
        </a:spcAft>
        <a:defRPr sz="3800" b="1">
          <a:solidFill>
            <a:schemeClr val="tx1"/>
          </a:solidFill>
          <a:latin typeface="Trebuchet MS" pitchFamily="34" charset="0"/>
          <a:cs typeface="Tahoma" pitchFamily="34" charset="0"/>
        </a:defRPr>
      </a:lvl3pPr>
      <a:lvl4pPr algn="l" rtl="1" eaLnBrk="0" fontAlgn="base" hangingPunct="0">
        <a:spcBef>
          <a:spcPct val="0"/>
        </a:spcBef>
        <a:spcAft>
          <a:spcPct val="0"/>
        </a:spcAft>
        <a:defRPr sz="3800" b="1">
          <a:solidFill>
            <a:schemeClr val="tx1"/>
          </a:solidFill>
          <a:latin typeface="Trebuchet MS" pitchFamily="34" charset="0"/>
          <a:cs typeface="Tahoma" pitchFamily="34" charset="0"/>
        </a:defRPr>
      </a:lvl4pPr>
      <a:lvl5pPr algn="l" rtl="1" eaLnBrk="0" fontAlgn="base" hangingPunct="0">
        <a:spcBef>
          <a:spcPct val="0"/>
        </a:spcBef>
        <a:spcAft>
          <a:spcPct val="0"/>
        </a:spcAft>
        <a:defRPr sz="3800" b="1">
          <a:solidFill>
            <a:schemeClr val="tx1"/>
          </a:solidFill>
          <a:latin typeface="Trebuchet MS" pitchFamily="34" charset="0"/>
          <a:cs typeface="Tahoma" pitchFamily="34" charset="0"/>
        </a:defRPr>
      </a:lvl5pPr>
      <a:lvl6pPr marL="457200" algn="l" rtl="1" fontAlgn="base">
        <a:spcBef>
          <a:spcPct val="0"/>
        </a:spcBef>
        <a:spcAft>
          <a:spcPct val="0"/>
        </a:spcAft>
        <a:defRPr sz="3800" b="1">
          <a:solidFill>
            <a:schemeClr val="tx1"/>
          </a:solidFill>
          <a:latin typeface="Trebuchet MS" pitchFamily="34" charset="0"/>
          <a:cs typeface="Tahoma" pitchFamily="34" charset="0"/>
        </a:defRPr>
      </a:lvl6pPr>
      <a:lvl7pPr marL="914400" algn="l" rtl="1" fontAlgn="base">
        <a:spcBef>
          <a:spcPct val="0"/>
        </a:spcBef>
        <a:spcAft>
          <a:spcPct val="0"/>
        </a:spcAft>
        <a:defRPr sz="3800" b="1">
          <a:solidFill>
            <a:schemeClr val="tx1"/>
          </a:solidFill>
          <a:latin typeface="Trebuchet MS" pitchFamily="34" charset="0"/>
          <a:cs typeface="Tahoma" pitchFamily="34" charset="0"/>
        </a:defRPr>
      </a:lvl7pPr>
      <a:lvl8pPr marL="1371600" algn="l" rtl="1" fontAlgn="base">
        <a:spcBef>
          <a:spcPct val="0"/>
        </a:spcBef>
        <a:spcAft>
          <a:spcPct val="0"/>
        </a:spcAft>
        <a:defRPr sz="3800" b="1">
          <a:solidFill>
            <a:schemeClr val="tx1"/>
          </a:solidFill>
          <a:latin typeface="Trebuchet MS" pitchFamily="34" charset="0"/>
          <a:cs typeface="Tahoma" pitchFamily="34" charset="0"/>
        </a:defRPr>
      </a:lvl8pPr>
      <a:lvl9pPr marL="1828800" algn="l" rtl="1" fontAlgn="base">
        <a:spcBef>
          <a:spcPct val="0"/>
        </a:spcBef>
        <a:spcAft>
          <a:spcPct val="0"/>
        </a:spcAft>
        <a:defRPr sz="3800" b="1">
          <a:solidFill>
            <a:schemeClr val="tx1"/>
          </a:solidFill>
          <a:latin typeface="Trebuchet MS" pitchFamily="34" charset="0"/>
          <a:cs typeface="Tahoma" pitchFamily="34" charset="0"/>
        </a:defRPr>
      </a:lvl9pPr>
      <a:extLst/>
    </p:titleStyle>
    <p:bodyStyle>
      <a:lvl1pPr marL="273050" indent="-273050" algn="r" rtl="1"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r" rtl="1" eaLnBrk="0" fontAlgn="base" hangingPunct="0">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r" rtl="1" eaLnBrk="0" fontAlgn="base" hangingPunct="0">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r" rtl="1" eaLnBrk="0" fontAlgn="base" hangingPunct="0">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r" rtl="1" eaLnBrk="0" fontAlgn="base" hangingPunct="0">
        <a:spcBef>
          <a:spcPts val="400"/>
        </a:spcBef>
        <a:spcAft>
          <a:spcPct val="0"/>
        </a:spcAft>
        <a:buClr>
          <a:srgbClr val="F9B639"/>
        </a:buClr>
        <a:buSzPct val="70000"/>
        <a:buFont typeface="Wingdings" pitchFamily="2" charset="2"/>
        <a:buChar char=""/>
        <a:defRPr sz="20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صورة 1" descr="Home_Photo_books.jpg"/>
          <p:cNvPicPr>
            <a:picLocks noGrp="1" noChangeAspect="1"/>
          </p:cNvPicPr>
          <p:nvPr isPhoto="1"/>
        </p:nvPicPr>
        <p:blipFill>
          <a:blip r:embed="rId2"/>
          <a:srcRect/>
          <a:stretch>
            <a:fillRect/>
          </a:stretch>
        </p:blipFill>
        <p:spPr bwMode="auto">
          <a:xfrm>
            <a:off x="1857375" y="0"/>
            <a:ext cx="5857875" cy="6858000"/>
          </a:xfrm>
          <a:prstGeom prst="rect">
            <a:avLst/>
          </a:prstGeom>
          <a:noFill/>
          <a:ln w="9525">
            <a:noFill/>
            <a:miter lim="800000"/>
            <a:headEnd/>
            <a:tailEnd/>
          </a:ln>
        </p:spPr>
      </p:pic>
      <p:sp>
        <p:nvSpPr>
          <p:cNvPr id="6147" name="مربع نص 3"/>
          <p:cNvSpPr txBox="1">
            <a:spLocks noChangeArrowheads="1"/>
          </p:cNvSpPr>
          <p:nvPr/>
        </p:nvSpPr>
        <p:spPr bwMode="auto">
          <a:xfrm>
            <a:off x="285750" y="928688"/>
            <a:ext cx="2714625" cy="1570037"/>
          </a:xfrm>
          <a:prstGeom prst="rect">
            <a:avLst/>
          </a:prstGeom>
          <a:noFill/>
          <a:ln w="9525">
            <a:noFill/>
            <a:miter lim="800000"/>
            <a:headEnd/>
            <a:tailEnd/>
          </a:ln>
        </p:spPr>
        <p:txBody>
          <a:bodyPr>
            <a:spAutoFit/>
          </a:bodyPr>
          <a:lstStyle/>
          <a:p>
            <a:r>
              <a:rPr lang="en-US" sz="4800" b="1">
                <a:latin typeface="Trebuchet MS" pitchFamily="34" charset="0"/>
                <a:cs typeface="Tahoma" pitchFamily="34" charset="0"/>
              </a:rPr>
              <a:t>X-Bar Theory</a:t>
            </a:r>
            <a:endParaRPr lang="ar-SA" sz="4800" b="1">
              <a:latin typeface="Trebuchet MS" pitchFamily="34" charset="0"/>
              <a:cs typeface="Tahom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1143000"/>
          </a:xfrm>
        </p:spPr>
        <p:txBody>
          <a:bodyPr/>
          <a:lstStyle/>
          <a:p>
            <a:pPr eaLnBrk="1" fontAlgn="auto" hangingPunct="1">
              <a:spcAft>
                <a:spcPts val="0"/>
              </a:spcAft>
              <a:defRPr/>
            </a:pPr>
            <a:r>
              <a:rPr lang="en-US" sz="2800" u="sng" dirty="0" smtClean="0">
                <a:solidFill>
                  <a:srgbClr val="00B050"/>
                </a:solidFill>
                <a:effectLst>
                  <a:outerShdw blurRad="38100" dist="38100" dir="2700000" algn="tl">
                    <a:srgbClr val="000000">
                      <a:alpha val="43137"/>
                    </a:srgbClr>
                  </a:outerShdw>
                </a:effectLst>
              </a:rPr>
              <a:t>X-bar Theory</a:t>
            </a:r>
            <a:br>
              <a:rPr lang="en-US" sz="2800" u="sng" dirty="0" smtClean="0">
                <a:solidFill>
                  <a:srgbClr val="00B050"/>
                </a:solidFill>
                <a:effectLst>
                  <a:outerShdw blurRad="38100" dist="38100" dir="2700000" algn="tl">
                    <a:srgbClr val="000000">
                      <a:alpha val="43137"/>
                    </a:srgbClr>
                  </a:outerShdw>
                </a:effectLst>
              </a:rPr>
            </a:br>
            <a:endParaRPr lang="ar-SA" dirty="0"/>
          </a:p>
        </p:txBody>
      </p:sp>
      <p:sp>
        <p:nvSpPr>
          <p:cNvPr id="7171" name="عنصر نائب للمحتوى 2"/>
          <p:cNvSpPr>
            <a:spLocks noGrp="1"/>
          </p:cNvSpPr>
          <p:nvPr>
            <p:ph sz="quarter" idx="1"/>
          </p:nvPr>
        </p:nvSpPr>
        <p:spPr>
          <a:xfrm>
            <a:off x="428596" y="1600200"/>
            <a:ext cx="7496204" cy="5043510"/>
          </a:xfrm>
        </p:spPr>
        <p:txBody>
          <a:bodyPr/>
          <a:lstStyle/>
          <a:p>
            <a:pPr marL="274320" indent="-274320" algn="just" rtl="0" eaLnBrk="1" fontAlgn="auto" hangingPunct="1">
              <a:spcAft>
                <a:spcPts val="0"/>
              </a:spcAft>
              <a:buFont typeface="Wingdings" pitchFamily="2" charset="2"/>
              <a:buNone/>
              <a:defRPr/>
            </a:pPr>
            <a:r>
              <a:rPr lang="en-US" dirty="0" smtClean="0"/>
              <a:t>The part of the grammar regulating the structure of phrases has come to be known as </a:t>
            </a:r>
            <a:r>
              <a:rPr lang="en-US" dirty="0" smtClean="0">
                <a:solidFill>
                  <a:srgbClr val="FF0000"/>
                </a:solidFill>
              </a:rPr>
              <a:t>X'-theory </a:t>
            </a:r>
            <a:r>
              <a:rPr lang="en-US" dirty="0" smtClean="0"/>
              <a:t>(X’-bar theory'). X-bar theory brings out what is common in the structure of phrases. </a:t>
            </a:r>
            <a:endParaRPr lang="ar-SA" dirty="0" smtClean="0">
              <a:cs typeface="Times New Roman" pitchFamily="18" charset="0"/>
            </a:endParaRPr>
          </a:p>
          <a:p>
            <a:pPr algn="just" rtl="0" eaLnBrk="1" hangingPunct="1"/>
            <a:r>
              <a:rPr lang="en-US" dirty="0" smtClean="0">
                <a:cs typeface="Tahoma" pitchFamily="34" charset="0"/>
              </a:rPr>
              <a:t>It appears that for all lexical categories (N, V, P, A) </a:t>
            </a:r>
            <a:r>
              <a:rPr lang="en-US" dirty="0" smtClean="0">
                <a:cs typeface="Tahoma" pitchFamily="34" charset="0"/>
              </a:rPr>
              <a:t>the X' </a:t>
            </a:r>
            <a:r>
              <a:rPr lang="en-US" dirty="0" smtClean="0">
                <a:cs typeface="Tahoma" pitchFamily="34" charset="0"/>
              </a:rPr>
              <a:t>format of phrasal projection can be represented by means of the layered representation. </a:t>
            </a:r>
          </a:p>
          <a:p>
            <a:pPr algn="just" rtl="0" eaLnBrk="1" hangingPunct="1">
              <a:buFont typeface="Wingdings 2" pitchFamily="18" charset="2"/>
              <a:buNone/>
            </a:pPr>
            <a:r>
              <a:rPr lang="en-US" dirty="0" smtClean="0">
                <a:solidFill>
                  <a:srgbClr val="00B050"/>
                </a:solidFill>
                <a:cs typeface="Tahoma" pitchFamily="34" charset="0"/>
              </a:rPr>
              <a:t>X</a:t>
            </a:r>
          </a:p>
          <a:p>
            <a:pPr algn="just" rtl="0" eaLnBrk="1" hangingPunct="1">
              <a:buFont typeface="Wingdings 2" pitchFamily="18" charset="2"/>
              <a:buNone/>
            </a:pPr>
            <a:r>
              <a:rPr lang="en-US" dirty="0" smtClean="0">
                <a:solidFill>
                  <a:srgbClr val="00B050"/>
                </a:solidFill>
                <a:cs typeface="Tahoma" pitchFamily="34" charset="0"/>
              </a:rPr>
              <a:t>   X'</a:t>
            </a:r>
          </a:p>
          <a:p>
            <a:pPr algn="l" rtl="0" eaLnBrk="1" hangingPunct="1">
              <a:buFont typeface="Wingdings" pitchFamily="2" charset="2"/>
              <a:buNone/>
            </a:pPr>
            <a:r>
              <a:rPr lang="en-US" dirty="0" smtClean="0">
                <a:solidFill>
                  <a:srgbClr val="00B050"/>
                </a:solidFill>
                <a:cs typeface="Tahoma" pitchFamily="34" charset="0"/>
              </a:rPr>
              <a:t>       X’’</a:t>
            </a:r>
            <a:endParaRPr lang="ar-SA" dirty="0" smtClean="0">
              <a:solidFill>
                <a:srgbClr val="00B050"/>
              </a:solidFill>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p:nvPr>
        </p:nvSpPr>
        <p:spPr bwMode="auto"/>
        <p:txBody>
          <a:bodyPr/>
          <a:lstStyle/>
          <a:p>
            <a:pPr eaLnBrk="1" hangingPunct="1"/>
            <a:endParaRPr lang="ar-SA" cap="none" dirty="0" smtClean="0">
              <a:ln>
                <a:noFill/>
              </a:ln>
              <a:solidFill>
                <a:schemeClr val="tx1"/>
              </a:solidFill>
            </a:endParaRPr>
          </a:p>
        </p:txBody>
      </p:sp>
      <p:sp>
        <p:nvSpPr>
          <p:cNvPr id="3" name="عنصر نائب للمحتوى 2"/>
          <p:cNvSpPr>
            <a:spLocks noGrp="1"/>
          </p:cNvSpPr>
          <p:nvPr>
            <p:ph idx="1"/>
          </p:nvPr>
        </p:nvSpPr>
        <p:spPr>
          <a:xfrm>
            <a:off x="457200" y="571500"/>
            <a:ext cx="7472363" cy="6072188"/>
          </a:xfrm>
        </p:spPr>
        <p:txBody>
          <a:bodyPr>
            <a:normAutofit fontScale="62500" lnSpcReduction="20000"/>
          </a:bodyPr>
          <a:lstStyle/>
          <a:p>
            <a:pPr marL="274320" indent="-274320" algn="l" rtl="0" eaLnBrk="1" fontAlgn="auto" hangingPunct="1">
              <a:spcAft>
                <a:spcPts val="0"/>
              </a:spcAft>
              <a:buFont typeface="Wingdings 2"/>
              <a:buChar char=""/>
              <a:defRPr/>
            </a:pPr>
            <a:r>
              <a:rPr lang="pl-PL" sz="3300" b="1" dirty="0" smtClean="0">
                <a:latin typeface="Times New Roman" pitchFamily="18" charset="0"/>
                <a:cs typeface="Times New Roman" pitchFamily="18" charset="0"/>
              </a:rPr>
              <a:t>VP </a:t>
            </a:r>
            <a:r>
              <a:rPr lang="en-US" sz="3300" b="1" dirty="0" smtClean="0">
                <a:latin typeface="Times New Roman" pitchFamily="18" charset="0"/>
                <a:cs typeface="Times New Roman" pitchFamily="18" charset="0"/>
              </a:rPr>
              <a:t>       </a:t>
            </a:r>
            <a:r>
              <a:rPr lang="pl-PL" sz="3300" b="1" dirty="0" smtClean="0">
                <a:latin typeface="Times New Roman" pitchFamily="18" charset="0"/>
                <a:cs typeface="Times New Roman" pitchFamily="18" charset="0"/>
              </a:rPr>
              <a:t>V - (NP) - (PP</a:t>
            </a:r>
            <a:r>
              <a:rPr lang="en-US" sz="3300" b="1" dirty="0" smtClean="0">
                <a:latin typeface="Times New Roman" pitchFamily="18" charset="0"/>
                <a:cs typeface="Times New Roman" pitchFamily="18" charset="0"/>
              </a:rPr>
              <a:t>*</a:t>
            </a:r>
            <a:r>
              <a:rPr lang="pl-PL" sz="3300" b="1" dirty="0" smtClean="0">
                <a:latin typeface="Times New Roman" pitchFamily="18" charset="0"/>
                <a:cs typeface="Times New Roman" pitchFamily="18" charset="0"/>
              </a:rPr>
              <a:t>)</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abandon the investigation after lunch</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work in the garden</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leave his house</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return</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 NP             (</a:t>
            </a:r>
            <a:r>
              <a:rPr lang="en-US" sz="3300" b="1" dirty="0" err="1" smtClean="0">
                <a:latin typeface="Times New Roman" pitchFamily="18" charset="0"/>
                <a:cs typeface="Times New Roman" pitchFamily="18" charset="0"/>
              </a:rPr>
              <a:t>Det</a:t>
            </a:r>
            <a:r>
              <a:rPr lang="en-US" sz="3300" b="1" dirty="0" smtClean="0">
                <a:latin typeface="Times New Roman" pitchFamily="18" charset="0"/>
                <a:cs typeface="Times New Roman" pitchFamily="18" charset="0"/>
              </a:rPr>
              <a:t>) - (AP*) - N - (PP* )</a:t>
            </a:r>
          </a:p>
          <a:p>
            <a:pPr marL="274320" indent="-274320" algn="l" rtl="0" eaLnBrk="1" fontAlgn="auto" hangingPunct="1">
              <a:spcAft>
                <a:spcPts val="0"/>
              </a:spcAft>
              <a:buFont typeface="Wingdings 2"/>
              <a:buChar char=""/>
              <a:defRPr/>
            </a:pPr>
            <a:r>
              <a:rPr lang="en-US" sz="3300" b="1" dirty="0" err="1" smtClean="0">
                <a:latin typeface="Times New Roman" pitchFamily="18" charset="0"/>
                <a:cs typeface="Times New Roman" pitchFamily="18" charset="0"/>
              </a:rPr>
              <a:t>Poirot</a:t>
            </a:r>
            <a:endParaRPr lang="en-US" sz="3300" b="1" dirty="0" smtClean="0">
              <a:latin typeface="Times New Roman" pitchFamily="18" charset="0"/>
              <a:cs typeface="Times New Roman" pitchFamily="18" charset="0"/>
            </a:endParaRP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the investigation</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the Belgian detective</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the detective with the funny accent</a:t>
            </a:r>
          </a:p>
          <a:p>
            <a:pPr marL="274320" indent="-274320" algn="l" rtl="0" eaLnBrk="1" fontAlgn="auto" hangingPunct="1">
              <a:spcAft>
                <a:spcPts val="0"/>
              </a:spcAft>
              <a:buFont typeface="Wingdings 2"/>
              <a:buChar char=""/>
              <a:defRPr/>
            </a:pPr>
            <a:r>
              <a:rPr lang="pt-BR" sz="3300" b="1" dirty="0" smtClean="0">
                <a:latin typeface="Times New Roman" pitchFamily="18" charset="0"/>
                <a:cs typeface="Times New Roman" pitchFamily="18" charset="0"/>
              </a:rPr>
              <a:t> AP              (Adv) - A - (PP* )</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interested</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very interested</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conscious of the problem</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entirely aware of the circumstances</a:t>
            </a:r>
          </a:p>
          <a:p>
            <a:pPr marL="274320" indent="-274320" algn="l" rtl="0" eaLnBrk="1" fontAlgn="auto" hangingPunct="1">
              <a:spcAft>
                <a:spcPts val="0"/>
              </a:spcAft>
              <a:buFont typeface="Wingdings 2"/>
              <a:buChar char=""/>
              <a:defRPr/>
            </a:pPr>
            <a:r>
              <a:rPr lang="pl-PL" sz="3300" b="1" dirty="0" smtClean="0">
                <a:latin typeface="Times New Roman" pitchFamily="18" charset="0"/>
                <a:cs typeface="Times New Roman" pitchFamily="18" charset="0"/>
              </a:rPr>
              <a:t> PP</a:t>
            </a:r>
            <a:r>
              <a:rPr lang="en-US" sz="3300" b="1" dirty="0" smtClean="0">
                <a:latin typeface="Times New Roman" pitchFamily="18" charset="0"/>
                <a:cs typeface="Times New Roman" pitchFamily="18" charset="0"/>
              </a:rPr>
              <a:t>           </a:t>
            </a:r>
            <a:r>
              <a:rPr lang="pl-PL" sz="3300" b="1" dirty="0" smtClean="0">
                <a:latin typeface="Times New Roman" pitchFamily="18" charset="0"/>
                <a:cs typeface="Times New Roman" pitchFamily="18" charset="0"/>
              </a:rPr>
              <a:t> (Adv) - P - NP</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in France</a:t>
            </a:r>
          </a:p>
          <a:p>
            <a:pPr marL="274320" indent="-274320" algn="l" rtl="0" eaLnBrk="1" fontAlgn="auto" hangingPunct="1">
              <a:spcAft>
                <a:spcPts val="0"/>
              </a:spcAft>
              <a:buFont typeface="Wingdings 2"/>
              <a:buChar char=""/>
              <a:defRPr/>
            </a:pPr>
            <a:r>
              <a:rPr lang="en-US" sz="3300" b="1" dirty="0" smtClean="0"/>
              <a:t>immediately after the investigation</a:t>
            </a:r>
            <a:endParaRPr lang="ar-SA" sz="3300" b="1" dirty="0">
              <a:latin typeface="Times New Roman" pitchFamily="18" charset="0"/>
              <a:cs typeface="Times New Roman" pitchFamily="18" charset="0"/>
            </a:endParaRPr>
          </a:p>
        </p:txBody>
      </p:sp>
      <p:sp>
        <p:nvSpPr>
          <p:cNvPr id="4" name="سهم إلى اليمين 3"/>
          <p:cNvSpPr/>
          <p:nvPr/>
        </p:nvSpPr>
        <p:spPr>
          <a:xfrm>
            <a:off x="1285852" y="642918"/>
            <a:ext cx="285750"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سهم إلى اليمين 4"/>
          <p:cNvSpPr/>
          <p:nvPr/>
        </p:nvSpPr>
        <p:spPr>
          <a:xfrm>
            <a:off x="1571625" y="2286000"/>
            <a:ext cx="285750"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سهم إلى اليمين 5"/>
          <p:cNvSpPr/>
          <p:nvPr/>
        </p:nvSpPr>
        <p:spPr>
          <a:xfrm>
            <a:off x="1643063" y="3929063"/>
            <a:ext cx="285750"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سهم إلى اليمين 8"/>
          <p:cNvSpPr/>
          <p:nvPr/>
        </p:nvSpPr>
        <p:spPr>
          <a:xfrm>
            <a:off x="1500188" y="5643563"/>
            <a:ext cx="285750"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26627" name="عنصر نائب للمحتوى 2"/>
          <p:cNvSpPr>
            <a:spLocks noGrp="1"/>
          </p:cNvSpPr>
          <p:nvPr>
            <p:ph sz="quarter" idx="1"/>
          </p:nvPr>
        </p:nvSpPr>
        <p:spPr>
          <a:xfrm>
            <a:off x="457200" y="1600200"/>
            <a:ext cx="7467600" cy="4873625"/>
          </a:xfrm>
        </p:spPr>
        <p:txBody>
          <a:bodyPr>
            <a:normAutofit/>
          </a:bodyPr>
          <a:lstStyle/>
          <a:p>
            <a:pPr marL="274320" indent="-274320" algn="just" rtl="0" eaLnBrk="1" fontAlgn="auto" hangingPunct="1">
              <a:spcAft>
                <a:spcPts val="0"/>
              </a:spcAft>
              <a:buFont typeface="Wingdings" pitchFamily="2" charset="2"/>
              <a:buNone/>
              <a:defRPr/>
            </a:pPr>
            <a:r>
              <a:rPr lang="en-US" dirty="0" smtClean="0"/>
              <a:t>Our grammar need not contain four schemata, but only one. The general format for phrase structure is summarized in the following PS-rules:</a:t>
            </a:r>
          </a:p>
          <a:p>
            <a:pPr marL="274320" indent="-274320" algn="just" rtl="0" eaLnBrk="1" fontAlgn="auto" hangingPunct="1">
              <a:spcAft>
                <a:spcPts val="0"/>
              </a:spcAft>
              <a:buFont typeface="Wingdings" pitchFamily="2" charset="2"/>
              <a:buNone/>
              <a:defRPr/>
            </a:pPr>
            <a:r>
              <a:rPr lang="en-US" dirty="0" smtClean="0"/>
              <a:t>XP --- Spec; X'</a:t>
            </a:r>
          </a:p>
          <a:p>
            <a:pPr marL="274320" indent="-274320" algn="just" rtl="0" eaLnBrk="1" fontAlgn="auto" hangingPunct="1">
              <a:spcAft>
                <a:spcPts val="0"/>
              </a:spcAft>
              <a:buFont typeface="Wingdings" pitchFamily="2" charset="2"/>
              <a:buNone/>
              <a:defRPr/>
            </a:pPr>
            <a:r>
              <a:rPr lang="en-US" dirty="0" smtClean="0"/>
              <a:t>X' --- </a:t>
            </a:r>
            <a:r>
              <a:rPr lang="en-US" dirty="0" smtClean="0"/>
              <a:t>X’; </a:t>
            </a:r>
            <a:r>
              <a:rPr lang="en-US" dirty="0" smtClean="0"/>
              <a:t>YP</a:t>
            </a:r>
          </a:p>
          <a:p>
            <a:pPr marL="274320" indent="-274320" algn="just" rtl="0" eaLnBrk="1" fontAlgn="auto" hangingPunct="1">
              <a:spcAft>
                <a:spcPts val="0"/>
              </a:spcAft>
              <a:buFont typeface="Wingdings" pitchFamily="2" charset="2"/>
              <a:buNone/>
              <a:defRPr/>
            </a:pPr>
            <a:r>
              <a:rPr lang="en-US" dirty="0" smtClean="0"/>
              <a:t>X</a:t>
            </a:r>
            <a:r>
              <a:rPr lang="en-US" dirty="0" smtClean="0"/>
              <a:t>’----X, </a:t>
            </a:r>
            <a:r>
              <a:rPr lang="en-US" dirty="0" smtClean="0"/>
              <a:t>YP</a:t>
            </a:r>
          </a:p>
          <a:p>
            <a:pPr marL="274320" indent="-274320" algn="just" rtl="0" eaLnBrk="1" fontAlgn="auto" hangingPunct="1">
              <a:spcAft>
                <a:spcPts val="0"/>
              </a:spcAft>
              <a:buFont typeface="Wingdings" pitchFamily="2" charset="2"/>
              <a:buNone/>
              <a:defRPr/>
            </a:pPr>
            <a:r>
              <a:rPr lang="en-US" dirty="0" smtClean="0"/>
              <a:t>where X stands for N; V, A or P.</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3" name="عنصر نائب للمحتوى 2"/>
          <p:cNvSpPr>
            <a:spLocks noGrp="1"/>
          </p:cNvSpPr>
          <p:nvPr>
            <p:ph idx="1"/>
          </p:nvPr>
        </p:nvSpPr>
        <p:spPr/>
        <p:txBody>
          <a:bodyPr>
            <a:normAutofit fontScale="85000" lnSpcReduction="20000"/>
          </a:bodyPr>
          <a:lstStyle/>
          <a:p>
            <a:pPr marL="274320" indent="-274320" algn="just" rtl="0" eaLnBrk="1" fontAlgn="auto" hangingPunct="1">
              <a:spcAft>
                <a:spcPts val="0"/>
              </a:spcAft>
              <a:buFont typeface="Wingdings 2"/>
              <a:buChar char=""/>
              <a:defRPr/>
            </a:pPr>
            <a:r>
              <a:rPr lang="en-US" sz="3400" b="1" dirty="0" smtClean="0">
                <a:latin typeface="Times New Roman" pitchFamily="18" charset="0"/>
                <a:cs typeface="Times New Roman" pitchFamily="18" charset="0"/>
              </a:rPr>
              <a:t>XP --- Spec; X'</a:t>
            </a:r>
          </a:p>
          <a:p>
            <a:pPr marL="274320" indent="-274320" algn="just" rtl="0" eaLnBrk="1" fontAlgn="auto" hangingPunct="1">
              <a:spcAft>
                <a:spcPts val="0"/>
              </a:spcAft>
              <a:buFont typeface="Wingdings 2"/>
              <a:buChar char=""/>
              <a:defRPr/>
            </a:pPr>
            <a:r>
              <a:rPr lang="en-US" sz="3400" b="1" dirty="0" smtClean="0">
                <a:latin typeface="Times New Roman" pitchFamily="18" charset="0"/>
                <a:cs typeface="Times New Roman" pitchFamily="18" charset="0"/>
              </a:rPr>
              <a:t> X'---X; YP</a:t>
            </a:r>
          </a:p>
          <a:p>
            <a:pPr marL="274320" indent="-274320" algn="just" rtl="0" eaLnBrk="1" fontAlgn="auto" hangingPunct="1">
              <a:spcAft>
                <a:spcPts val="0"/>
              </a:spcAft>
              <a:buFont typeface="Wingdings 2"/>
              <a:buChar char=""/>
              <a:defRPr/>
            </a:pPr>
            <a:r>
              <a:rPr lang="en-US" sz="3600" b="1" dirty="0" smtClean="0">
                <a:latin typeface="Times New Roman" pitchFamily="18" charset="0"/>
                <a:cs typeface="Times New Roman" pitchFamily="18" charset="0"/>
              </a:rPr>
              <a:t>We see that the head of the projection X is related to two maximal projections: its </a:t>
            </a:r>
            <a:r>
              <a:rPr lang="en-US" sz="3600" b="1" dirty="0" err="1" smtClean="0">
                <a:latin typeface="Times New Roman" pitchFamily="18" charset="0"/>
                <a:cs typeface="Times New Roman" pitchFamily="18" charset="0"/>
              </a:rPr>
              <a:t>specifier</a:t>
            </a:r>
            <a:r>
              <a:rPr lang="en-US" sz="3600" b="1" dirty="0" smtClean="0">
                <a:latin typeface="Times New Roman" pitchFamily="18" charset="0"/>
                <a:cs typeface="Times New Roman" pitchFamily="18" charset="0"/>
              </a:rPr>
              <a:t> and its complement (YP ). The relations between X and its complement on the one hand, and its </a:t>
            </a:r>
            <a:r>
              <a:rPr lang="en-US" sz="3600" b="1" dirty="0" err="1" smtClean="0">
                <a:latin typeface="Times New Roman" pitchFamily="18" charset="0"/>
                <a:cs typeface="Times New Roman" pitchFamily="18" charset="0"/>
              </a:rPr>
              <a:t>specifier</a:t>
            </a:r>
            <a:r>
              <a:rPr lang="en-US" sz="3600" b="1" dirty="0" smtClean="0">
                <a:latin typeface="Times New Roman" pitchFamily="18" charset="0"/>
                <a:cs typeface="Times New Roman" pitchFamily="18" charset="0"/>
              </a:rPr>
              <a:t> on the other hand, can all be defined within the maximal projection XP. We say that these relations are local. Locality plays an important role in the theory.</a:t>
            </a:r>
            <a:endParaRPr lang="ar-SA" sz="3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11267" name="عنصر نائب للمحتوى 2"/>
          <p:cNvSpPr>
            <a:spLocks noGrp="1"/>
          </p:cNvSpPr>
          <p:nvPr>
            <p:ph idx="1"/>
          </p:nvPr>
        </p:nvSpPr>
        <p:spPr/>
        <p:txBody>
          <a:bodyPr/>
          <a:lstStyle/>
          <a:p>
            <a:pPr eaLnBrk="1" hangingPunct="1">
              <a:buFont typeface="Wingdings 2" pitchFamily="18" charset="2"/>
              <a:buNone/>
            </a:pPr>
            <a:endParaRPr lang="ar-SA" smtClean="0"/>
          </a:p>
        </p:txBody>
      </p:sp>
      <p:sp>
        <p:nvSpPr>
          <p:cNvPr id="11268" name="مستطيل 3"/>
          <p:cNvSpPr>
            <a:spLocks noChangeArrowheads="1"/>
          </p:cNvSpPr>
          <p:nvPr/>
        </p:nvSpPr>
        <p:spPr bwMode="auto">
          <a:xfrm>
            <a:off x="500063" y="928688"/>
            <a:ext cx="7000875" cy="2554287"/>
          </a:xfrm>
          <a:prstGeom prst="rect">
            <a:avLst/>
          </a:prstGeom>
          <a:noFill/>
          <a:ln w="9525">
            <a:noFill/>
            <a:miter lim="800000"/>
            <a:headEnd/>
            <a:tailEnd/>
          </a:ln>
        </p:spPr>
        <p:txBody>
          <a:bodyPr>
            <a:spAutoFit/>
          </a:bodyPr>
          <a:lstStyle/>
          <a:p>
            <a:pPr algn="just" rtl="0"/>
            <a:r>
              <a:rPr lang="en-US" sz="3200">
                <a:latin typeface="Times New Roman" pitchFamily="18" charset="0"/>
                <a:cs typeface="Times New Roman" pitchFamily="18" charset="0"/>
              </a:rPr>
              <a:t>We have also seen that there are differences between the internal structures of the phrases. For instance, V and P take NP complements, while N and A do not take NP complements.</a:t>
            </a:r>
            <a:endParaRPr lang="ar-SA">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1143000"/>
          </a:xfrm>
        </p:spPr>
        <p:txBody>
          <a:bodyPr>
            <a:normAutofit fontScale="90000"/>
          </a:bodyPr>
          <a:lstStyle/>
          <a:p>
            <a:pPr eaLnBrk="1" fontAlgn="auto" hangingPunct="1">
              <a:spcAft>
                <a:spcPts val="0"/>
              </a:spcAft>
              <a:defRPr/>
            </a:pPr>
            <a:r>
              <a:rPr lang="en-US" dirty="0" smtClean="0"/>
              <a:t>The Structure of Sentences</a:t>
            </a:r>
            <a:endParaRPr lang="ar-SA" dirty="0"/>
          </a:p>
        </p:txBody>
      </p:sp>
      <p:sp>
        <p:nvSpPr>
          <p:cNvPr id="12291" name="عنصر نائب للمحتوى 2"/>
          <p:cNvSpPr>
            <a:spLocks noGrp="1"/>
          </p:cNvSpPr>
          <p:nvPr>
            <p:ph idx="1"/>
          </p:nvPr>
        </p:nvSpPr>
        <p:spPr/>
        <p:txBody>
          <a:bodyPr/>
          <a:lstStyle/>
          <a:p>
            <a:pPr algn="just" rtl="0" eaLnBrk="1" hangingPunct="1"/>
            <a:r>
              <a:rPr lang="en-US" dirty="0" smtClean="0">
                <a:cs typeface="Tahoma" pitchFamily="34" charset="0"/>
              </a:rPr>
              <a:t>So far we have developed the hypothesis that all the phrasal categories are structured according to the X'-schema. Nothing has been said about the larger unit of syntactic analysis, the sentence.</a:t>
            </a:r>
          </a:p>
          <a:p>
            <a:pPr algn="just" rtl="0" eaLnBrk="1" hangingPunct="1"/>
            <a:r>
              <a:rPr lang="en-US" dirty="0" smtClean="0">
                <a:cs typeface="Tahoma" pitchFamily="34" charset="0"/>
              </a:rPr>
              <a:t>We start our discussion on the basis of the bracketed clause in the following sentence:</a:t>
            </a:r>
          </a:p>
          <a:p>
            <a:pPr algn="just" rtl="0" eaLnBrk="1" hangingPunct="1"/>
            <a:r>
              <a:rPr lang="en-US" dirty="0" smtClean="0">
                <a:solidFill>
                  <a:srgbClr val="FF0000"/>
                </a:solidFill>
                <a:cs typeface="Tahoma" pitchFamily="34" charset="0"/>
              </a:rPr>
              <a:t>Jimmy </a:t>
            </a:r>
            <a:r>
              <a:rPr lang="en-US" dirty="0" smtClean="0">
                <a:solidFill>
                  <a:srgbClr val="FF0000"/>
                </a:solidFill>
                <a:cs typeface="Tahoma" pitchFamily="34" charset="0"/>
              </a:rPr>
              <a:t>will abandon the </a:t>
            </a:r>
            <a:r>
              <a:rPr lang="en-US" dirty="0" smtClean="0">
                <a:solidFill>
                  <a:srgbClr val="FF0000"/>
                </a:solidFill>
                <a:cs typeface="Tahoma" pitchFamily="34" charset="0"/>
              </a:rPr>
              <a:t>investigation</a:t>
            </a:r>
            <a:r>
              <a:rPr lang="en-US" dirty="0" smtClean="0">
                <a:cs typeface="Tahoma" pitchFamily="34" charset="0"/>
              </a:rPr>
              <a:t>.</a:t>
            </a:r>
            <a:endParaRPr lang="en-US" dirty="0" smtClean="0">
              <a:cs typeface="Tahoma" pitchFamily="34" charset="0"/>
            </a:endParaRPr>
          </a:p>
          <a:p>
            <a:pPr eaLnBrk="1" hangingPunct="1"/>
            <a:endParaRPr lang="ar-SA"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13315" name="عنصر نائب للمحتوى 2"/>
          <p:cNvSpPr>
            <a:spLocks noGrp="1"/>
          </p:cNvSpPr>
          <p:nvPr>
            <p:ph idx="1"/>
          </p:nvPr>
        </p:nvSpPr>
        <p:spPr>
          <a:xfrm>
            <a:off x="457200" y="285750"/>
            <a:ext cx="7239000" cy="6170613"/>
          </a:xfrm>
        </p:spPr>
        <p:txBody>
          <a:bodyPr/>
          <a:lstStyle/>
          <a:p>
            <a:pPr algn="just" rtl="0" eaLnBrk="1" hangingPunct="1"/>
            <a:r>
              <a:rPr lang="en-US" b="1" dirty="0" smtClean="0">
                <a:latin typeface="Times New Roman" pitchFamily="18" charset="0"/>
                <a:cs typeface="Times New Roman" pitchFamily="18" charset="0"/>
              </a:rPr>
              <a:t>In earlier versions of generative syntax, the simple sentence </a:t>
            </a:r>
            <a:r>
              <a:rPr lang="en-US" b="1" dirty="0" smtClean="0">
                <a:solidFill>
                  <a:srgbClr val="FF0000"/>
                </a:solidFill>
                <a:latin typeface="Times New Roman" pitchFamily="18" charset="0"/>
                <a:cs typeface="Times New Roman" pitchFamily="18" charset="0"/>
              </a:rPr>
              <a:t>Jimmy will abandon the investigation</a:t>
            </a:r>
            <a:r>
              <a:rPr lang="en-US" b="1" dirty="0" smtClean="0">
                <a:latin typeface="Times New Roman" pitchFamily="18" charset="0"/>
                <a:cs typeface="Times New Roman" pitchFamily="18" charset="0"/>
              </a:rPr>
              <a:t> was labeled S.</a:t>
            </a:r>
          </a:p>
          <a:p>
            <a:pPr algn="just" rtl="0" eaLnBrk="1" hangingPunct="1"/>
            <a:r>
              <a:rPr lang="en-US" b="1" dirty="0" smtClean="0">
                <a:latin typeface="Times New Roman" pitchFamily="18" charset="0"/>
                <a:cs typeface="Times New Roman" pitchFamily="18" charset="0"/>
              </a:rPr>
              <a:t>A problem arises with respect to the structure of S. S does not look like a projection of a head. S has three immediate constituents: two are phrasal themselves (NP and VP) and one is an auxiliary.</a:t>
            </a:r>
            <a:endParaRPr lang="ar-SA" b="1" dirty="0" smtClean="0">
              <a:latin typeface="Times New Roman" pitchFamily="18" charset="0"/>
              <a:cs typeface="Times New Roman" pitchFamily="18" charset="0"/>
            </a:endParaRPr>
          </a:p>
          <a:p>
            <a:pPr algn="just" rtl="0" eaLnBrk="1" hangingPunct="1"/>
            <a:r>
              <a:rPr lang="en-US" b="1" dirty="0" smtClean="0">
                <a:latin typeface="Times New Roman" pitchFamily="18" charset="0"/>
                <a:cs typeface="Times New Roman" pitchFamily="18" charset="0"/>
              </a:rPr>
              <a:t>                                     S</a:t>
            </a:r>
          </a:p>
          <a:p>
            <a:pPr algn="just" rtl="0" eaLnBrk="1" hangingPunct="1"/>
            <a:endParaRPr lang="en-US" b="1" dirty="0" smtClean="0">
              <a:latin typeface="Times New Roman" pitchFamily="18" charset="0"/>
              <a:cs typeface="Times New Roman" pitchFamily="18" charset="0"/>
            </a:endParaRPr>
          </a:p>
          <a:p>
            <a:pPr algn="just" rtl="0" eaLnBrk="1" hangingPunct="1"/>
            <a:r>
              <a:rPr lang="en-US" b="1" dirty="0" smtClean="0">
                <a:latin typeface="Times New Roman" pitchFamily="18" charset="0"/>
                <a:cs typeface="Times New Roman" pitchFamily="18" charset="0"/>
              </a:rPr>
              <a:t>                        NP        AUX          VP</a:t>
            </a:r>
            <a:endParaRPr lang="ar-SA" b="1" dirty="0" smtClean="0">
              <a:latin typeface="Times New Roman" pitchFamily="18" charset="0"/>
              <a:cs typeface="Times New Roman" pitchFamily="18" charset="0"/>
            </a:endParaRPr>
          </a:p>
        </p:txBody>
      </p:sp>
      <p:cxnSp>
        <p:nvCxnSpPr>
          <p:cNvPr id="5" name="رابط مستقيم 4"/>
          <p:cNvCxnSpPr/>
          <p:nvPr/>
        </p:nvCxnSpPr>
        <p:spPr>
          <a:xfrm rot="5400000">
            <a:off x="3214688" y="4000500"/>
            <a:ext cx="642938"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مستقيم 5"/>
          <p:cNvCxnSpPr/>
          <p:nvPr/>
        </p:nvCxnSpPr>
        <p:spPr>
          <a:xfrm>
            <a:off x="4143375" y="4000500"/>
            <a:ext cx="1357313"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rot="16200000" flipH="1">
            <a:off x="3786188" y="4286250"/>
            <a:ext cx="571500" cy="14287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14339" name="عنصر نائب للمحتوى 2"/>
          <p:cNvSpPr>
            <a:spLocks noGrp="1"/>
          </p:cNvSpPr>
          <p:nvPr>
            <p:ph idx="1"/>
          </p:nvPr>
        </p:nvSpPr>
        <p:spPr>
          <a:xfrm>
            <a:off x="457200" y="571500"/>
            <a:ext cx="7239000" cy="5884863"/>
          </a:xfrm>
        </p:spPr>
        <p:txBody>
          <a:bodyPr/>
          <a:lstStyle/>
          <a:p>
            <a:pPr algn="just" rtl="0" eaLnBrk="1" hangingPunct="1">
              <a:lnSpc>
                <a:spcPct val="90000"/>
              </a:lnSpc>
            </a:pPr>
            <a:r>
              <a:rPr lang="en-US" b="1" dirty="0" smtClean="0">
                <a:latin typeface="Times New Roman" pitchFamily="18" charset="0"/>
                <a:cs typeface="Times New Roman" pitchFamily="18" charset="0"/>
              </a:rPr>
              <a:t>One possibility would be to say that S is not an endocentric category but an exocentric one: it is not a projection of a head but are composed of several units next to each other. This would mean that our grammar will have to include the projection schema in addition to one or more schemata to account for the structure of S. Such a move implies that there is little or nothing in common between the structure of the phrasal constituents such as NP, VP, etc., and that of clausal constituents. This will also entail that the child learning the language will have to differentiate the two types of structures and apply each to the relevant categories</a:t>
            </a:r>
            <a:r>
              <a:rPr lang="en-US" dirty="0" smtClean="0">
                <a:cs typeface="Tahoma" pitchFamily="34" charset="0"/>
              </a:rPr>
              <a:t>.</a:t>
            </a:r>
            <a:endParaRPr lang="ar-SA"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15363" name="عنصر نائب للمحتوى 2"/>
          <p:cNvSpPr>
            <a:spLocks noGrp="1"/>
          </p:cNvSpPr>
          <p:nvPr>
            <p:ph idx="1"/>
          </p:nvPr>
        </p:nvSpPr>
        <p:spPr/>
        <p:txBody>
          <a:bodyPr/>
          <a:lstStyle/>
          <a:p>
            <a:pPr algn="just" rtl="0" eaLnBrk="1" hangingPunct="1"/>
            <a:r>
              <a:rPr lang="en-US" b="1" smtClean="0">
                <a:latin typeface="Times New Roman" pitchFamily="18" charset="0"/>
                <a:cs typeface="Times New Roman" pitchFamily="18" charset="0"/>
              </a:rPr>
              <a:t>A closer look at the structure of clauses will allow us to extend the schema to sentence structure. We shall see that it is reasonable to argue that S is headed by the constituent indicated by AUX and relabeled I for INFL and that it is organized along the lines 0f phrase structure schema</a:t>
            </a:r>
            <a:endParaRPr lang="ar-SA" b="1"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1214422"/>
            <a:ext cx="7267604" cy="248618"/>
          </a:xfrm>
        </p:spPr>
        <p:txBody>
          <a:bodyPr>
            <a:normAutofit fontScale="90000"/>
          </a:bodyPr>
          <a:lstStyle/>
          <a:p>
            <a:pPr algn="ctr" eaLnBrk="1" fontAlgn="auto" hangingPunct="1">
              <a:spcAft>
                <a:spcPts val="0"/>
              </a:spcAft>
              <a:defRPr/>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S as a Projection of INFL</a:t>
            </a:r>
            <a:br>
              <a:rPr lang="en-US" dirty="0" smtClean="0"/>
            </a:br>
            <a:r>
              <a:rPr lang="en-US" dirty="0" smtClean="0"/>
              <a:t>AUX AND TEN5E</a:t>
            </a:r>
            <a:r>
              <a:rPr lang="ar-SA" dirty="0" smtClean="0"/>
              <a:t/>
            </a:r>
            <a:br>
              <a:rPr lang="ar-SA" dirty="0" smtClean="0"/>
            </a:br>
            <a:endParaRPr lang="ar-SA" dirty="0"/>
          </a:p>
        </p:txBody>
      </p:sp>
      <p:sp>
        <p:nvSpPr>
          <p:cNvPr id="16387" name="عنصر نائب للمحتوى 2"/>
          <p:cNvSpPr>
            <a:spLocks noGrp="1"/>
          </p:cNvSpPr>
          <p:nvPr>
            <p:ph idx="1"/>
          </p:nvPr>
        </p:nvSpPr>
        <p:spPr>
          <a:xfrm>
            <a:off x="457200" y="1214438"/>
            <a:ext cx="7472363" cy="5357812"/>
          </a:xfrm>
        </p:spPr>
        <p:txBody>
          <a:bodyPr/>
          <a:lstStyle/>
          <a:p>
            <a:pPr algn="just" rtl="0" eaLnBrk="1" hangingPunct="1">
              <a:lnSpc>
                <a:spcPct val="90000"/>
              </a:lnSpc>
            </a:pPr>
            <a:r>
              <a:rPr lang="en-US" sz="2200" b="1" dirty="0" smtClean="0">
                <a:cs typeface="Tahoma" pitchFamily="34" charset="0"/>
              </a:rPr>
              <a:t>In </a:t>
            </a:r>
          </a:p>
          <a:p>
            <a:pPr algn="just" rtl="0" eaLnBrk="1" hangingPunct="1">
              <a:lnSpc>
                <a:spcPct val="90000"/>
              </a:lnSpc>
              <a:buNone/>
            </a:pPr>
            <a:r>
              <a:rPr lang="en-US" sz="2200" b="1" dirty="0" smtClean="0">
                <a:cs typeface="Tahoma" pitchFamily="34" charset="0"/>
              </a:rPr>
              <a:t>Jimmy will abandon the investigation</a:t>
            </a:r>
          </a:p>
          <a:p>
            <a:pPr algn="just" rtl="0" eaLnBrk="1" hangingPunct="1">
              <a:lnSpc>
                <a:spcPct val="90000"/>
              </a:lnSpc>
            </a:pPr>
            <a:r>
              <a:rPr lang="en-US" sz="2200" b="1" dirty="0" smtClean="0">
                <a:cs typeface="Tahoma" pitchFamily="34" charset="0"/>
              </a:rPr>
              <a:t>S has three immediate constituents: the subject NP (Jimmy), the VP (abandon the investigation) and AUX (will). Looking at the X'-format we can ask ourselves first which of these three could qualify as a head. One possibility presents itself: AUX is a terminal node. This observation might tempt us to adopt the hypothesis that AUX is the head of S.</a:t>
            </a:r>
          </a:p>
          <a:p>
            <a:pPr algn="just" rtl="0" eaLnBrk="1" hangingPunct="1">
              <a:lnSpc>
                <a:spcPct val="90000"/>
              </a:lnSpc>
            </a:pPr>
            <a:r>
              <a:rPr lang="en-US" sz="2200" b="1" dirty="0" smtClean="0">
                <a:cs typeface="Tahoma" pitchFamily="34" charset="0"/>
              </a:rPr>
              <a:t>The analysis will extend automatically to sentences containing other modal auxiliaries such as </a:t>
            </a:r>
            <a:r>
              <a:rPr lang="en-US" sz="2200" b="1" dirty="0" smtClean="0">
                <a:solidFill>
                  <a:srgbClr val="FF0000"/>
                </a:solidFill>
                <a:cs typeface="Tahoma" pitchFamily="34" charset="0"/>
              </a:rPr>
              <a:t>can, may, must, shall</a:t>
            </a:r>
            <a:r>
              <a:rPr lang="en-US" sz="2200" b="1" dirty="0" smtClean="0">
                <a:cs typeface="Tahoma" pitchFamily="34" charset="0"/>
              </a:rPr>
              <a:t> and to sentences containing the auxiliaries </a:t>
            </a:r>
            <a:r>
              <a:rPr lang="en-US" sz="2200" b="1" dirty="0" smtClean="0">
                <a:solidFill>
                  <a:srgbClr val="FF0000"/>
                </a:solidFill>
                <a:cs typeface="Tahoma" pitchFamily="34" charset="0"/>
              </a:rPr>
              <a:t>have and be</a:t>
            </a:r>
            <a:r>
              <a:rPr lang="en-US" sz="2200" b="1" dirty="0" smtClean="0">
                <a:cs typeface="Tahoma" pitchFamily="34" charset="0"/>
              </a:rPr>
              <a:t>.</a:t>
            </a:r>
          </a:p>
          <a:p>
            <a:pPr algn="just" rtl="0" eaLnBrk="1" hangingPunct="1">
              <a:lnSpc>
                <a:spcPct val="90000"/>
              </a:lnSpc>
            </a:pPr>
            <a:r>
              <a:rPr lang="en-US" sz="2200" b="1" dirty="0" smtClean="0">
                <a:cs typeface="Tahoma" pitchFamily="34" charset="0"/>
              </a:rPr>
              <a:t>One problem for this proposal arises immediately: if AUX is the head of S, then what do we do with sentences without overt auxiliary</a:t>
            </a:r>
            <a:endParaRPr lang="ar-SA" sz="22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17411" name="عنصر نائب للمحتوى 2"/>
          <p:cNvSpPr>
            <a:spLocks noGrp="1"/>
          </p:cNvSpPr>
          <p:nvPr>
            <p:ph idx="1"/>
          </p:nvPr>
        </p:nvSpPr>
        <p:spPr>
          <a:xfrm>
            <a:off x="457200" y="857250"/>
            <a:ext cx="7239000" cy="5599113"/>
          </a:xfrm>
        </p:spPr>
        <p:txBody>
          <a:bodyPr/>
          <a:lstStyle/>
          <a:p>
            <a:pPr algn="just" rtl="0" eaLnBrk="1" hangingPunct="1"/>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Abandon the investigation, Jimmy did indeed</a:t>
            </a:r>
            <a:r>
              <a:rPr lang="en-US" b="1" dirty="0" smtClean="0">
                <a:latin typeface="Times New Roman" pitchFamily="18" charset="0"/>
                <a:cs typeface="Times New Roman" pitchFamily="18" charset="0"/>
              </a:rPr>
              <a:t>.</a:t>
            </a:r>
          </a:p>
          <a:p>
            <a:pPr algn="just" rtl="0" eaLnBrk="1" hangingPunct="1"/>
            <a:r>
              <a:rPr lang="en-US" b="1" dirty="0" smtClean="0">
                <a:solidFill>
                  <a:srgbClr val="FF0000"/>
                </a:solidFill>
                <a:latin typeface="Times New Roman" pitchFamily="18" charset="0"/>
                <a:cs typeface="Times New Roman" pitchFamily="18" charset="0"/>
              </a:rPr>
              <a:t>What Jimmy did was abandon the investigation</a:t>
            </a:r>
            <a:r>
              <a:rPr lang="en-US" b="1" dirty="0" smtClean="0">
                <a:latin typeface="Times New Roman" pitchFamily="18" charset="0"/>
                <a:cs typeface="Times New Roman" pitchFamily="18" charset="0"/>
              </a:rPr>
              <a:t>.</a:t>
            </a:r>
          </a:p>
          <a:p>
            <a:pPr algn="just" rtl="0" eaLnBrk="1" hangingPunct="1"/>
            <a:r>
              <a:rPr lang="en-US" b="1" dirty="0" smtClean="0">
                <a:latin typeface="Times New Roman" pitchFamily="18" charset="0"/>
                <a:cs typeface="Times New Roman" pitchFamily="18" charset="0"/>
              </a:rPr>
              <a:t>In these sentences the verb </a:t>
            </a:r>
            <a:r>
              <a:rPr lang="en-US" b="1" dirty="0" smtClean="0">
                <a:solidFill>
                  <a:srgbClr val="FF0000"/>
                </a:solidFill>
                <a:latin typeface="Times New Roman" pitchFamily="18" charset="0"/>
                <a:cs typeface="Times New Roman" pitchFamily="18" charset="0"/>
              </a:rPr>
              <a:t>abandon</a:t>
            </a:r>
            <a:r>
              <a:rPr lang="en-US" b="1" dirty="0" smtClean="0">
                <a:latin typeface="Times New Roman" pitchFamily="18" charset="0"/>
                <a:cs typeface="Times New Roman" pitchFamily="18" charset="0"/>
              </a:rPr>
              <a:t> and its direct object NP </a:t>
            </a:r>
            <a:r>
              <a:rPr lang="en-US" b="1" dirty="0" smtClean="0">
                <a:solidFill>
                  <a:srgbClr val="FF0000"/>
                </a:solidFill>
                <a:latin typeface="Times New Roman" pitchFamily="18" charset="0"/>
                <a:cs typeface="Times New Roman" pitchFamily="18" charset="0"/>
              </a:rPr>
              <a:t>the</a:t>
            </a:r>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investigation</a:t>
            </a:r>
            <a:r>
              <a:rPr lang="en-US" b="1" dirty="0" smtClean="0">
                <a:latin typeface="Times New Roman" pitchFamily="18" charset="0"/>
                <a:cs typeface="Times New Roman" pitchFamily="18" charset="0"/>
              </a:rPr>
              <a:t> have been </a:t>
            </a:r>
            <a:r>
              <a:rPr lang="en-US" b="1" dirty="0" err="1" smtClean="0">
                <a:latin typeface="Times New Roman" pitchFamily="18" charset="0"/>
                <a:cs typeface="Times New Roman" pitchFamily="18" charset="0"/>
              </a:rPr>
              <a:t>preposed</a:t>
            </a:r>
            <a:r>
              <a:rPr lang="en-US" b="1" dirty="0" smtClean="0">
                <a:latin typeface="Times New Roman" pitchFamily="18" charset="0"/>
                <a:cs typeface="Times New Roman" pitchFamily="18" charset="0"/>
              </a:rPr>
              <a:t> and the past tense morpheme (-</a:t>
            </a:r>
            <a:r>
              <a:rPr lang="en-US" b="1" dirty="0" err="1" smtClean="0">
                <a:latin typeface="Times New Roman" pitchFamily="18" charset="0"/>
                <a:cs typeface="Times New Roman" pitchFamily="18" charset="0"/>
              </a:rPr>
              <a:t>ed</a:t>
            </a:r>
            <a:r>
              <a:rPr lang="en-US" b="1" dirty="0" smtClean="0">
                <a:latin typeface="Times New Roman" pitchFamily="18" charset="0"/>
                <a:cs typeface="Times New Roman" pitchFamily="18" charset="0"/>
              </a:rPr>
              <a:t>) is left behind on an auxiliary (did). If we assume that only constituents can move, we must conclude that abandon the investigation is a constituent which is relatively independent from the past tense morpheme</a:t>
            </a:r>
            <a:r>
              <a:rPr lang="en-US" dirty="0" smtClean="0">
                <a:cs typeface="Tahoma" pitchFamily="34" charset="0"/>
              </a:rPr>
              <a:t>.</a:t>
            </a:r>
            <a:endParaRPr lang="ar-SA"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3" name="عنصر نائب للمحتوى 2"/>
          <p:cNvSpPr>
            <a:spLocks noGrp="1"/>
          </p:cNvSpPr>
          <p:nvPr>
            <p:ph idx="1"/>
          </p:nvPr>
        </p:nvSpPr>
        <p:spPr/>
        <p:txBody>
          <a:bodyPr>
            <a:normAutofit fontScale="77500" lnSpcReduction="20000"/>
          </a:bodyPr>
          <a:lstStyle/>
          <a:p>
            <a:pPr marL="274320" indent="-274320" algn="just" rtl="0" eaLnBrk="1" fontAlgn="auto" hangingPunct="1">
              <a:spcAft>
                <a:spcPts val="0"/>
              </a:spcAft>
              <a:buFont typeface="Wingdings 2"/>
              <a:buChar char=""/>
              <a:defRPr/>
            </a:pPr>
            <a:r>
              <a:rPr lang="en-US" sz="3200" dirty="0" smtClean="0">
                <a:latin typeface="Times New Roman" pitchFamily="18" charset="0"/>
                <a:cs typeface="Times New Roman" pitchFamily="18" charset="0"/>
              </a:rPr>
              <a:t>Let us capitalize on this observation and suggest that in all sentences, with or without overt auxiliaries, the tense morpheme is dominated by a separate terminal node from now on labeled  </a:t>
            </a:r>
            <a:r>
              <a:rPr lang="en-US" sz="3200" dirty="0" err="1" smtClean="0">
                <a:latin typeface="Times New Roman" pitchFamily="18" charset="0"/>
                <a:cs typeface="Times New Roman" pitchFamily="18" charset="0"/>
              </a:rPr>
              <a:t>lNFL</a:t>
            </a:r>
            <a:r>
              <a:rPr lang="en-US" sz="3200" dirty="0" smtClean="0">
                <a:latin typeface="Times New Roman" pitchFamily="18" charset="0"/>
                <a:cs typeface="Times New Roman" pitchFamily="18" charset="0"/>
              </a:rPr>
              <a:t>, for  Infection.</a:t>
            </a:r>
          </a:p>
          <a:p>
            <a:pPr marL="274320" indent="-274320" algn="just" rtl="0" eaLnBrk="1" fontAlgn="auto" hangingPunct="1">
              <a:spcAft>
                <a:spcPts val="0"/>
              </a:spcAft>
              <a:buFont typeface="Wingdings 2"/>
              <a:buChar char=""/>
              <a:defRPr/>
            </a:pPr>
            <a:r>
              <a:rPr lang="en-US" sz="3200" dirty="0" smtClean="0">
                <a:latin typeface="Times New Roman" pitchFamily="18" charset="0"/>
                <a:cs typeface="Times New Roman" pitchFamily="18" charset="0"/>
              </a:rPr>
              <a:t>INFL is specified for past tense and dominates the -</a:t>
            </a:r>
            <a:r>
              <a:rPr lang="en-US" sz="3200" dirty="0" err="1" smtClean="0">
                <a:latin typeface="Times New Roman" pitchFamily="18" charset="0"/>
                <a:cs typeface="Times New Roman" pitchFamily="18" charset="0"/>
              </a:rPr>
              <a:t>ed</a:t>
            </a:r>
            <a:r>
              <a:rPr lang="en-US" sz="3200" dirty="0" smtClean="0">
                <a:latin typeface="Times New Roman" pitchFamily="18" charset="0"/>
                <a:cs typeface="Times New Roman" pitchFamily="18" charset="0"/>
              </a:rPr>
              <a:t> morpheme.</a:t>
            </a:r>
          </a:p>
          <a:p>
            <a:pPr marL="274320" indent="-274320" algn="just" rtl="0" eaLnBrk="1" fontAlgn="auto" hangingPunct="1">
              <a:spcAft>
                <a:spcPts val="0"/>
              </a:spcAft>
              <a:buFont typeface="Wingdings 2"/>
              <a:buChar char=""/>
              <a:defRPr/>
            </a:pPr>
            <a:r>
              <a:rPr lang="en-US" sz="3200" dirty="0" smtClean="0">
                <a:latin typeface="Times New Roman" pitchFamily="18" charset="0"/>
                <a:cs typeface="Times New Roman" pitchFamily="18" charset="0"/>
              </a:rPr>
              <a:t> VP is a constituent separate from the past tense. Hence we expect that VP may move independently of the tense ending. Being an affix, the past tense ending cannot be left unattached, it must be attached to the verb. We shall assume that the past tense morphology is lowered on to the verb.</a:t>
            </a:r>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3" name="عنصر نائب للمحتوى 2"/>
          <p:cNvSpPr>
            <a:spLocks noGrp="1"/>
          </p:cNvSpPr>
          <p:nvPr>
            <p:ph idx="1"/>
          </p:nvPr>
        </p:nvSpPr>
        <p:spPr>
          <a:xfrm>
            <a:off x="457200" y="285750"/>
            <a:ext cx="7239000" cy="6170613"/>
          </a:xfrm>
        </p:spPr>
        <p:txBody>
          <a:bodyPr>
            <a:normAutofit/>
          </a:bodyPr>
          <a:lstStyle/>
          <a:p>
            <a:pPr marL="274320" indent="-274320" algn="just" rtl="0" eaLnBrk="1" fontAlgn="auto" hangingPunct="1">
              <a:spcAft>
                <a:spcPts val="0"/>
              </a:spcAft>
              <a:buFont typeface="Wingdings 2"/>
              <a:buChar char=""/>
              <a:defRPr/>
            </a:pPr>
            <a:r>
              <a:rPr lang="en-US" u="sng" dirty="0" smtClean="0">
                <a:effectLst>
                  <a:outerShdw blurRad="38100" dist="38100" dir="2700000" algn="tl">
                    <a:srgbClr val="000000">
                      <a:alpha val="43137"/>
                    </a:srgbClr>
                  </a:outerShdw>
                </a:effectLst>
                <a:latin typeface="Times New Roman" pitchFamily="18" charset="0"/>
                <a:cs typeface="Times New Roman" pitchFamily="18" charset="0"/>
              </a:rPr>
              <a:t>AGREEMENT</a:t>
            </a:r>
          </a:p>
          <a:p>
            <a:pPr marL="274320" indent="-274320" algn="just" rtl="0" eaLnBrk="1" fontAlgn="auto" hangingPunct="1">
              <a:spcAft>
                <a:spcPts val="0"/>
              </a:spcAft>
              <a:buFont typeface="Wingdings 2"/>
              <a:buChar char=""/>
              <a:defRPr/>
            </a:pPr>
            <a:r>
              <a:rPr lang="en-US" dirty="0" smtClean="0">
                <a:latin typeface="Times New Roman" pitchFamily="18" charset="0"/>
                <a:cs typeface="Times New Roman" pitchFamily="18" charset="0"/>
              </a:rPr>
              <a:t>We have proposed that there is a separate node INFL. As the label suggests, INFL is a node which is taken to contain all verbal inflection, i.e. including person and number properties.</a:t>
            </a:r>
          </a:p>
          <a:p>
            <a:pPr marL="274320" indent="-274320" algn="just" rtl="0" eaLnBrk="1" fontAlgn="auto" hangingPunct="1">
              <a:spcAft>
                <a:spcPts val="0"/>
              </a:spcAft>
              <a:buFont typeface="Wingdings 2"/>
              <a:buChar char=""/>
              <a:defRPr/>
            </a:pPr>
            <a:r>
              <a:rPr lang="en-US" dirty="0" smtClean="0">
                <a:latin typeface="Times New Roman" pitchFamily="18" charset="0"/>
                <a:cs typeface="Times New Roman" pitchFamily="18" charset="0"/>
              </a:rPr>
              <a:t>Observe that the past tense morpheme is -</a:t>
            </a:r>
            <a:r>
              <a:rPr lang="en-US" dirty="0" err="1" smtClean="0">
                <a:latin typeface="Times New Roman" pitchFamily="18" charset="0"/>
                <a:cs typeface="Times New Roman" pitchFamily="18" charset="0"/>
              </a:rPr>
              <a:t>ed</a:t>
            </a:r>
            <a:r>
              <a:rPr lang="en-US" dirty="0" smtClean="0">
                <a:latin typeface="Times New Roman" pitchFamily="18" charset="0"/>
                <a:cs typeface="Times New Roman" pitchFamily="18" charset="0"/>
              </a:rPr>
              <a:t> for regular verbs only and that irregular verbs form their past tenses differently (compare walk-walked, vs. eat-ate, or think-thought). The morpheme -</a:t>
            </a:r>
            <a:r>
              <a:rPr lang="en-US" dirty="0" err="1" smtClean="0">
                <a:latin typeface="Times New Roman" pitchFamily="18" charset="0"/>
                <a:cs typeface="Times New Roman" pitchFamily="18" charset="0"/>
              </a:rPr>
              <a:t>ed</a:t>
            </a:r>
            <a:r>
              <a:rPr lang="en-US" dirty="0" smtClean="0">
                <a:latin typeface="Times New Roman" pitchFamily="18" charset="0"/>
                <a:cs typeface="Times New Roman" pitchFamily="18" charset="0"/>
              </a:rPr>
              <a:t> is one realization of the abstract INFL with the feature [+past]. For irregular verbs the combination of this abstract INFL with the relevant verb gives rise to irregular forms.</a:t>
            </a:r>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20483" name="عنصر نائب للمحتوى 2"/>
          <p:cNvSpPr>
            <a:spLocks noGrp="1"/>
          </p:cNvSpPr>
          <p:nvPr>
            <p:ph idx="1"/>
          </p:nvPr>
        </p:nvSpPr>
        <p:spPr/>
        <p:txBody>
          <a:bodyPr/>
          <a:lstStyle/>
          <a:p>
            <a:pPr algn="just" rtl="0" eaLnBrk="1" hangingPunct="1"/>
            <a:r>
              <a:rPr lang="en-US" smtClean="0">
                <a:latin typeface="Times New Roman" pitchFamily="18" charset="0"/>
                <a:cs typeface="Times New Roman" pitchFamily="18" charset="0"/>
              </a:rPr>
              <a:t>In English the inflectional properties of verb conjugation are minimal, but other languages have richer paradigms of conjugation. Person and number agreement, which is present in other languages, often does not have any morphological realization in English</a:t>
            </a:r>
            <a:r>
              <a:rPr lang="en-US" smtClean="0">
                <a:cs typeface="Tahoma" pitchFamily="34" charset="0"/>
              </a:rPr>
              <a:t>.</a:t>
            </a:r>
            <a:endParaRPr lang="ar-SA"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21507" name="عنصر نائب للمحتوى 2"/>
          <p:cNvSpPr>
            <a:spLocks noGrp="1"/>
          </p:cNvSpPr>
          <p:nvPr>
            <p:ph idx="1"/>
          </p:nvPr>
        </p:nvSpPr>
        <p:spPr/>
        <p:txBody>
          <a:bodyPr/>
          <a:lstStyle/>
          <a:p>
            <a:pPr eaLnBrk="1" hangingPunct="1"/>
            <a:endParaRPr lang="ar-SA" smtClean="0"/>
          </a:p>
        </p:txBody>
      </p:sp>
      <p:sp>
        <p:nvSpPr>
          <p:cNvPr id="21508" name="مستطيل 3"/>
          <p:cNvSpPr>
            <a:spLocks noChangeArrowheads="1"/>
          </p:cNvSpPr>
          <p:nvPr/>
        </p:nvSpPr>
        <p:spPr bwMode="auto">
          <a:xfrm>
            <a:off x="285750" y="428625"/>
            <a:ext cx="7572375" cy="5694363"/>
          </a:xfrm>
          <a:prstGeom prst="rect">
            <a:avLst/>
          </a:prstGeom>
          <a:noFill/>
          <a:ln w="9525">
            <a:noFill/>
            <a:miter lim="800000"/>
            <a:headEnd/>
            <a:tailEnd/>
          </a:ln>
        </p:spPr>
        <p:txBody>
          <a:bodyPr>
            <a:spAutoFit/>
          </a:bodyPr>
          <a:lstStyle/>
          <a:p>
            <a:pPr algn="just" rtl="0"/>
            <a:r>
              <a:rPr lang="en-US" sz="2800">
                <a:latin typeface="Times New Roman" pitchFamily="18" charset="0"/>
                <a:cs typeface="Times New Roman" pitchFamily="18" charset="0"/>
              </a:rPr>
              <a:t>The overt agreement properties of English verbs are heavily reduced: regular verbs have in fact only two distinct forms for the present and one form</a:t>
            </a:r>
          </a:p>
          <a:p>
            <a:pPr algn="just" rtl="0"/>
            <a:r>
              <a:rPr lang="en-US" sz="2800">
                <a:latin typeface="Times New Roman" pitchFamily="18" charset="0"/>
                <a:cs typeface="Times New Roman" pitchFamily="18" charset="0"/>
              </a:rPr>
              <a:t>only for the past tense. The verb </a:t>
            </a:r>
            <a:r>
              <a:rPr lang="en-US" sz="2800">
                <a:solidFill>
                  <a:srgbClr val="FF0000"/>
                </a:solidFill>
                <a:latin typeface="Times New Roman" pitchFamily="18" charset="0"/>
                <a:cs typeface="Times New Roman" pitchFamily="18" charset="0"/>
              </a:rPr>
              <a:t>be</a:t>
            </a:r>
            <a:r>
              <a:rPr lang="en-US" sz="2800">
                <a:latin typeface="Times New Roman" pitchFamily="18" charset="0"/>
                <a:cs typeface="Times New Roman" pitchFamily="18" charset="0"/>
              </a:rPr>
              <a:t> shows some more overt inflection:</a:t>
            </a:r>
          </a:p>
          <a:p>
            <a:pPr algn="just" rtl="0"/>
            <a:r>
              <a:rPr lang="en-US" sz="2800">
                <a:latin typeface="Times New Roman" pitchFamily="18" charset="0"/>
                <a:cs typeface="Times New Roman" pitchFamily="18" charset="0"/>
              </a:rPr>
              <a:t>Present tense     Past tense</a:t>
            </a:r>
          </a:p>
          <a:p>
            <a:pPr algn="just" rtl="0"/>
            <a:r>
              <a:rPr lang="en-US" sz="2800">
                <a:latin typeface="Times New Roman" pitchFamily="18" charset="0"/>
                <a:cs typeface="Times New Roman" pitchFamily="18" charset="0"/>
              </a:rPr>
              <a:t>l am                   I was</a:t>
            </a:r>
          </a:p>
          <a:p>
            <a:pPr algn="just" rtl="0"/>
            <a:r>
              <a:rPr lang="en-US" sz="2800">
                <a:latin typeface="Times New Roman" pitchFamily="18" charset="0"/>
                <a:cs typeface="Times New Roman" pitchFamily="18" charset="0"/>
              </a:rPr>
              <a:t>you are              you were</a:t>
            </a:r>
          </a:p>
          <a:p>
            <a:pPr algn="just" rtl="0"/>
            <a:r>
              <a:rPr lang="en-US" sz="2800">
                <a:latin typeface="Times New Roman" pitchFamily="18" charset="0"/>
                <a:cs typeface="Times New Roman" pitchFamily="18" charset="0"/>
              </a:rPr>
              <a:t>he is                   he was</a:t>
            </a:r>
          </a:p>
          <a:p>
            <a:pPr algn="just" rtl="0"/>
            <a:r>
              <a:rPr lang="en-US" sz="2800">
                <a:latin typeface="Times New Roman" pitchFamily="18" charset="0"/>
                <a:cs typeface="Times New Roman" pitchFamily="18" charset="0"/>
              </a:rPr>
              <a:t>we are               we were</a:t>
            </a:r>
          </a:p>
          <a:p>
            <a:pPr algn="just" rtl="0"/>
            <a:r>
              <a:rPr lang="en-US" sz="2800">
                <a:latin typeface="Times New Roman" pitchFamily="18" charset="0"/>
                <a:cs typeface="Times New Roman" pitchFamily="18" charset="0"/>
              </a:rPr>
              <a:t>you are             you were</a:t>
            </a:r>
          </a:p>
          <a:p>
            <a:pPr algn="just" rtl="0"/>
            <a:r>
              <a:rPr lang="en-US" sz="2800">
                <a:latin typeface="Times New Roman" pitchFamily="18" charset="0"/>
                <a:cs typeface="Times New Roman" pitchFamily="18" charset="0"/>
              </a:rPr>
              <a:t>they are               they were</a:t>
            </a:r>
          </a:p>
          <a:p>
            <a:pPr algn="just" rtl="0"/>
            <a:r>
              <a:rPr lang="en-US" sz="2800">
                <a:latin typeface="Times New Roman" pitchFamily="18" charset="0"/>
                <a:cs typeface="Times New Roman" pitchFamily="18" charset="0"/>
              </a:rPr>
              <a:t>3 forms               2 forms</a:t>
            </a:r>
            <a:endParaRPr lang="ar-SA">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22531" name="عنصر نائب للمحتوى 2"/>
          <p:cNvSpPr>
            <a:spLocks noGrp="1"/>
          </p:cNvSpPr>
          <p:nvPr>
            <p:ph idx="1"/>
          </p:nvPr>
        </p:nvSpPr>
        <p:spPr/>
        <p:txBody>
          <a:bodyPr/>
          <a:lstStyle/>
          <a:p>
            <a:pPr algn="just" rtl="0" eaLnBrk="1" hangingPunct="1"/>
            <a:r>
              <a:rPr lang="en-US" b="1" smtClean="0">
                <a:latin typeface="Times New Roman" pitchFamily="18" charset="0"/>
                <a:cs typeface="Times New Roman" pitchFamily="18" charset="0"/>
              </a:rPr>
              <a:t>Though the overt realization of agreement for person and number is restricted in English, we assume that there is abstract agreement, AGR, which is often not morphologically realized. The difference between English and French or Italian is not taken to be that English lacks AGR, but rather that the abstract AGR has fewer morphological realizations. </a:t>
            </a:r>
            <a:endParaRPr lang="ar-SA" b="1"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endParaRPr lang="en-US" dirty="0"/>
          </a:p>
        </p:txBody>
      </p:sp>
      <p:sp>
        <p:nvSpPr>
          <p:cNvPr id="23555" name="عنصر نائب للمحتوى 2"/>
          <p:cNvSpPr>
            <a:spLocks noGrp="1"/>
          </p:cNvSpPr>
          <p:nvPr>
            <p:ph idx="1"/>
          </p:nvPr>
        </p:nvSpPr>
        <p:spPr>
          <a:xfrm>
            <a:off x="457200" y="1609725"/>
            <a:ext cx="8115300" cy="4846638"/>
          </a:xfrm>
        </p:spPr>
        <p:txBody>
          <a:bodyPr/>
          <a:lstStyle/>
          <a:p>
            <a:pPr algn="ctr" rtl="0">
              <a:buFont typeface="Wingdings 2" pitchFamily="18" charset="2"/>
              <a:buNone/>
            </a:pPr>
            <a:r>
              <a:rPr lang="en-US" smtClean="0">
                <a:cs typeface="Tahoma" pitchFamily="34" charset="0"/>
              </a:rPr>
              <a:t>IP</a:t>
            </a:r>
          </a:p>
          <a:p>
            <a:pPr algn="l" rtl="0">
              <a:buFont typeface="Wingdings 2" pitchFamily="18" charset="2"/>
              <a:buNone/>
            </a:pPr>
            <a:r>
              <a:rPr lang="en-US" smtClean="0">
                <a:cs typeface="Tahoma" pitchFamily="34" charset="0"/>
              </a:rPr>
              <a:t>                   </a:t>
            </a:r>
          </a:p>
          <a:p>
            <a:pPr algn="l" rtl="0">
              <a:buFont typeface="Wingdings 2" pitchFamily="18" charset="2"/>
              <a:buNone/>
            </a:pPr>
            <a:r>
              <a:rPr lang="en-US" smtClean="0">
                <a:cs typeface="Tahoma" pitchFamily="34" charset="0"/>
              </a:rPr>
              <a:t>                     Spec                I’</a:t>
            </a:r>
          </a:p>
          <a:p>
            <a:pPr algn="l" rtl="0">
              <a:buFont typeface="Wingdings 2" pitchFamily="18" charset="2"/>
              <a:buNone/>
            </a:pPr>
            <a:r>
              <a:rPr lang="en-US" smtClean="0">
                <a:cs typeface="Tahoma" pitchFamily="34" charset="0"/>
              </a:rPr>
              <a:t>                     </a:t>
            </a:r>
          </a:p>
          <a:p>
            <a:pPr algn="l" rtl="0">
              <a:buFont typeface="Wingdings 2" pitchFamily="18" charset="2"/>
              <a:buNone/>
            </a:pPr>
            <a:r>
              <a:rPr lang="en-US" smtClean="0">
                <a:cs typeface="Tahoma" pitchFamily="34" charset="0"/>
              </a:rPr>
              <a:t>                      NP            I                VP</a:t>
            </a:r>
          </a:p>
          <a:p>
            <a:pPr algn="l" rtl="0">
              <a:buFont typeface="Wingdings 2" pitchFamily="18" charset="2"/>
              <a:buNone/>
            </a:pPr>
            <a:endParaRPr lang="en-US" smtClean="0">
              <a:cs typeface="Tahoma" pitchFamily="34" charset="0"/>
            </a:endParaRPr>
          </a:p>
          <a:p>
            <a:pPr algn="l" rtl="0">
              <a:buFont typeface="Wingdings 2" pitchFamily="18" charset="2"/>
              <a:buNone/>
            </a:pPr>
            <a:r>
              <a:rPr lang="en-US" smtClean="0">
                <a:cs typeface="Tahoma" pitchFamily="34" charset="0"/>
              </a:rPr>
              <a:t>                  </a:t>
            </a:r>
            <a:r>
              <a:rPr lang="en-US" sz="2000" smtClean="0">
                <a:cs typeface="Tahoma" pitchFamily="34" charset="0"/>
              </a:rPr>
              <a:t>Poirot        [+Tense]</a:t>
            </a:r>
          </a:p>
          <a:p>
            <a:pPr algn="l" rtl="0">
              <a:buFont typeface="Wingdings 2" pitchFamily="18" charset="2"/>
              <a:buNone/>
            </a:pPr>
            <a:r>
              <a:rPr lang="en-US" sz="2000" smtClean="0">
                <a:cs typeface="Tahoma" pitchFamily="34" charset="0"/>
              </a:rPr>
              <a:t>                                        [ + AGR]</a:t>
            </a:r>
          </a:p>
          <a:p>
            <a:pPr algn="l" rtl="0">
              <a:buFont typeface="Wingdings 2" pitchFamily="18" charset="2"/>
              <a:buNone/>
            </a:pPr>
            <a:r>
              <a:rPr lang="en-US" sz="2000" smtClean="0">
                <a:cs typeface="Tahoma" pitchFamily="34" charset="0"/>
              </a:rPr>
              <a:t>                                       -ed                 abandon the investigation</a:t>
            </a:r>
          </a:p>
        </p:txBody>
      </p:sp>
      <p:sp>
        <p:nvSpPr>
          <p:cNvPr id="4" name="مثلث متساوي الساقين 3"/>
          <p:cNvSpPr/>
          <p:nvPr/>
        </p:nvSpPr>
        <p:spPr>
          <a:xfrm>
            <a:off x="5214938" y="4000500"/>
            <a:ext cx="2071687" cy="135731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رابط مستقيم 5"/>
          <p:cNvCxnSpPr/>
          <p:nvPr/>
        </p:nvCxnSpPr>
        <p:spPr>
          <a:xfrm rot="10800000" flipV="1">
            <a:off x="3357563" y="2000250"/>
            <a:ext cx="928687"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rot="16200000" flipH="1">
            <a:off x="4464845" y="2107406"/>
            <a:ext cx="500062"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rot="5400000">
            <a:off x="2605881" y="3250407"/>
            <a:ext cx="6445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16200000" flipH="1">
            <a:off x="5179220" y="2964656"/>
            <a:ext cx="785812"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4214813" y="3000375"/>
            <a:ext cx="642938"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678113" y="4251325"/>
            <a:ext cx="5000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3963988" y="4251325"/>
            <a:ext cx="642938" cy="158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24579" name="عنصر نائب للمحتوى 2"/>
          <p:cNvSpPr>
            <a:spLocks noGrp="1"/>
          </p:cNvSpPr>
          <p:nvPr>
            <p:ph idx="1"/>
          </p:nvPr>
        </p:nvSpPr>
        <p:spPr>
          <a:xfrm>
            <a:off x="457200" y="500063"/>
            <a:ext cx="7239000" cy="5956300"/>
          </a:xfrm>
        </p:spPr>
        <p:txBody>
          <a:bodyPr/>
          <a:lstStyle/>
          <a:p>
            <a:pPr algn="just" rtl="0" eaLnBrk="1" hangingPunct="1">
              <a:defRPr/>
            </a:pPr>
            <a:r>
              <a:rPr lang="en-US" u="sng" dirty="0" smtClean="0">
                <a:effectLst>
                  <a:outerShdw blurRad="38100" dist="38100" dir="2700000" algn="tl">
                    <a:srgbClr val="000000">
                      <a:alpha val="43137"/>
                    </a:srgbClr>
                  </a:outerShdw>
                </a:effectLst>
                <a:latin typeface="Times New Roman" pitchFamily="18" charset="0"/>
                <a:cs typeface="Times New Roman" pitchFamily="18" charset="0"/>
              </a:rPr>
              <a:t>INFINITIVA L CLAUSES</a:t>
            </a:r>
          </a:p>
          <a:p>
            <a:pPr algn="just" rtl="0" eaLnBrk="1" hangingPunct="1">
              <a:defRPr/>
            </a:pPr>
            <a:r>
              <a:rPr lang="en-US" dirty="0" smtClean="0">
                <a:latin typeface="Times New Roman" pitchFamily="18" charset="0"/>
                <a:cs typeface="Times New Roman" pitchFamily="18" charset="0"/>
              </a:rPr>
              <a:t>In the previous sections we have examined finite or tensed clauses. Let us now turn to </a:t>
            </a:r>
            <a:r>
              <a:rPr lang="en-US" dirty="0" err="1" smtClean="0">
                <a:latin typeface="Times New Roman" pitchFamily="18" charset="0"/>
                <a:cs typeface="Times New Roman" pitchFamily="18" charset="0"/>
              </a:rPr>
              <a:t>infintival</a:t>
            </a:r>
            <a:r>
              <a:rPr lang="en-US" dirty="0" smtClean="0">
                <a:latin typeface="Times New Roman" pitchFamily="18" charset="0"/>
                <a:cs typeface="Times New Roman" pitchFamily="18" charset="0"/>
              </a:rPr>
              <a:t> clauses.</a:t>
            </a:r>
          </a:p>
          <a:p>
            <a:pPr algn="just" rtl="0" eaLnBrk="1" hangingPunct="1">
              <a:defRPr/>
            </a:pPr>
            <a:r>
              <a:rPr lang="en-US" dirty="0" smtClean="0">
                <a:latin typeface="Times New Roman" pitchFamily="18" charset="0"/>
                <a:cs typeface="Times New Roman" pitchFamily="18" charset="0"/>
              </a:rPr>
              <a:t>Tensed clauses are specified as having an INFL containing the features [+Tense] and [+AGR]. Infinitives typically lack tense marking and agreement.</a:t>
            </a:r>
          </a:p>
          <a:p>
            <a:pPr algn="just" rtl="0" eaLnBrk="1" hangingPunct="1">
              <a:defRPr/>
            </a:pPr>
            <a:r>
              <a:rPr lang="en-US" dirty="0" smtClean="0">
                <a:latin typeface="Times New Roman" pitchFamily="18" charset="0"/>
                <a:cs typeface="Times New Roman" pitchFamily="18" charset="0"/>
              </a:rPr>
              <a:t>They are [-Tense] and [-AGR]. We can represent the subordinate clause in (4a) by the structure in (4b). We assume that </a:t>
            </a:r>
            <a:r>
              <a:rPr lang="en-US" dirty="0" smtClean="0">
                <a:solidFill>
                  <a:srgbClr val="FF0000"/>
                </a:solidFill>
                <a:latin typeface="Times New Roman" pitchFamily="18" charset="0"/>
                <a:cs typeface="Times New Roman" pitchFamily="18" charset="0"/>
              </a:rPr>
              <a:t>to</a:t>
            </a:r>
            <a:r>
              <a:rPr lang="en-US" dirty="0" smtClean="0">
                <a:latin typeface="Times New Roman" pitchFamily="18" charset="0"/>
                <a:cs typeface="Times New Roman" pitchFamily="18" charset="0"/>
              </a:rPr>
              <a:t> in infinitives corresponds to the verb inflection.</a:t>
            </a:r>
          </a:p>
          <a:p>
            <a:pPr algn="just" rtl="0" eaLnBrk="1" hangingPunct="1">
              <a:defRPr/>
            </a:pPr>
            <a:r>
              <a:rPr lang="en-US" dirty="0" smtClean="0">
                <a:solidFill>
                  <a:srgbClr val="FF0000"/>
                </a:solidFill>
                <a:latin typeface="Times New Roman" pitchFamily="18" charset="0"/>
                <a:cs typeface="Times New Roman" pitchFamily="18" charset="0"/>
              </a:rPr>
              <a:t>I didn’t expect </a:t>
            </a:r>
            <a:r>
              <a:rPr lang="en-US" u="sng" dirty="0" smtClean="0">
                <a:solidFill>
                  <a:srgbClr val="FF0000"/>
                </a:solidFill>
                <a:latin typeface="Times New Roman" pitchFamily="18" charset="0"/>
                <a:cs typeface="Times New Roman" pitchFamily="18" charset="0"/>
              </a:rPr>
              <a:t>Mary to abandon the investigation</a:t>
            </a:r>
          </a:p>
          <a:p>
            <a:pPr algn="just" rtl="0" eaLnBrk="1" hangingPunct="1">
              <a:defRPr/>
            </a:pPr>
            <a:endParaRPr lang="ar-SA"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endParaRPr lang="en-US" dirty="0"/>
          </a:p>
        </p:txBody>
      </p:sp>
      <p:sp>
        <p:nvSpPr>
          <p:cNvPr id="25603" name="عنصر نائب للمحتوى 2"/>
          <p:cNvSpPr>
            <a:spLocks noGrp="1"/>
          </p:cNvSpPr>
          <p:nvPr>
            <p:ph idx="1"/>
          </p:nvPr>
        </p:nvSpPr>
        <p:spPr>
          <a:xfrm>
            <a:off x="457200" y="1609725"/>
            <a:ext cx="8115300" cy="4846638"/>
          </a:xfrm>
        </p:spPr>
        <p:txBody>
          <a:bodyPr/>
          <a:lstStyle/>
          <a:p>
            <a:pPr algn="ctr" rtl="0">
              <a:buFont typeface="Wingdings 2" pitchFamily="18" charset="2"/>
              <a:buNone/>
            </a:pPr>
            <a:r>
              <a:rPr lang="en-US" smtClean="0">
                <a:cs typeface="Tahoma" pitchFamily="34" charset="0"/>
              </a:rPr>
              <a:t>IP</a:t>
            </a:r>
          </a:p>
          <a:p>
            <a:pPr algn="l" rtl="0">
              <a:buFont typeface="Wingdings 2" pitchFamily="18" charset="2"/>
              <a:buNone/>
            </a:pPr>
            <a:r>
              <a:rPr lang="en-US" smtClean="0">
                <a:cs typeface="Tahoma" pitchFamily="34" charset="0"/>
              </a:rPr>
              <a:t>                   </a:t>
            </a:r>
          </a:p>
          <a:p>
            <a:pPr algn="l" rtl="0">
              <a:buFont typeface="Wingdings 2" pitchFamily="18" charset="2"/>
              <a:buNone/>
            </a:pPr>
            <a:r>
              <a:rPr lang="en-US" smtClean="0">
                <a:cs typeface="Tahoma" pitchFamily="34" charset="0"/>
              </a:rPr>
              <a:t>                     Spec                I’</a:t>
            </a:r>
          </a:p>
          <a:p>
            <a:pPr algn="l" rtl="0">
              <a:buFont typeface="Wingdings 2" pitchFamily="18" charset="2"/>
              <a:buNone/>
            </a:pPr>
            <a:r>
              <a:rPr lang="en-US" smtClean="0">
                <a:cs typeface="Tahoma" pitchFamily="34" charset="0"/>
              </a:rPr>
              <a:t>                     </a:t>
            </a:r>
          </a:p>
          <a:p>
            <a:pPr algn="l" rtl="0">
              <a:buFont typeface="Wingdings 2" pitchFamily="18" charset="2"/>
              <a:buNone/>
            </a:pPr>
            <a:r>
              <a:rPr lang="en-US" smtClean="0">
                <a:cs typeface="Tahoma" pitchFamily="34" charset="0"/>
              </a:rPr>
              <a:t>                      NP            I                VP</a:t>
            </a:r>
          </a:p>
          <a:p>
            <a:pPr algn="l" rtl="0">
              <a:buFont typeface="Wingdings 2" pitchFamily="18" charset="2"/>
              <a:buNone/>
            </a:pPr>
            <a:endParaRPr lang="en-US" smtClean="0">
              <a:cs typeface="Tahoma" pitchFamily="34" charset="0"/>
            </a:endParaRPr>
          </a:p>
          <a:p>
            <a:pPr algn="l" rtl="0">
              <a:buFont typeface="Wingdings 2" pitchFamily="18" charset="2"/>
              <a:buNone/>
            </a:pPr>
            <a:r>
              <a:rPr lang="en-US" smtClean="0">
                <a:cs typeface="Tahoma" pitchFamily="34" charset="0"/>
              </a:rPr>
              <a:t>                  </a:t>
            </a:r>
            <a:r>
              <a:rPr lang="en-US" sz="2000" smtClean="0">
                <a:cs typeface="Tahoma" pitchFamily="34" charset="0"/>
              </a:rPr>
              <a:t>Poirot        [-Tense]</a:t>
            </a:r>
          </a:p>
          <a:p>
            <a:pPr algn="l" rtl="0">
              <a:buFont typeface="Wingdings 2" pitchFamily="18" charset="2"/>
              <a:buNone/>
            </a:pPr>
            <a:r>
              <a:rPr lang="en-US" sz="2000" smtClean="0">
                <a:cs typeface="Tahoma" pitchFamily="34" charset="0"/>
              </a:rPr>
              <a:t>                                        [ - AGR]</a:t>
            </a:r>
          </a:p>
          <a:p>
            <a:pPr algn="l" rtl="0">
              <a:buFont typeface="Wingdings 2" pitchFamily="18" charset="2"/>
              <a:buNone/>
            </a:pPr>
            <a:r>
              <a:rPr lang="en-US" sz="2000" smtClean="0">
                <a:cs typeface="Tahoma" pitchFamily="34" charset="0"/>
              </a:rPr>
              <a:t>                                       -to                 abandon the investigation</a:t>
            </a:r>
          </a:p>
        </p:txBody>
      </p:sp>
      <p:sp>
        <p:nvSpPr>
          <p:cNvPr id="4" name="مثلث متساوي الساقين 3"/>
          <p:cNvSpPr/>
          <p:nvPr/>
        </p:nvSpPr>
        <p:spPr>
          <a:xfrm>
            <a:off x="5214938" y="4000500"/>
            <a:ext cx="2071687" cy="135731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رابط مستقيم 5"/>
          <p:cNvCxnSpPr/>
          <p:nvPr/>
        </p:nvCxnSpPr>
        <p:spPr>
          <a:xfrm rot="10800000" flipV="1">
            <a:off x="3357563" y="2000250"/>
            <a:ext cx="928687"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rot="16200000" flipH="1">
            <a:off x="4464845" y="2107406"/>
            <a:ext cx="500062"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rot="5400000">
            <a:off x="2605881" y="3250407"/>
            <a:ext cx="6445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16200000" flipH="1">
            <a:off x="5179220" y="2964656"/>
            <a:ext cx="785812"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4214813" y="3000375"/>
            <a:ext cx="642938"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678113" y="4251325"/>
            <a:ext cx="5000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3963988" y="4251325"/>
            <a:ext cx="642938" cy="158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26627" name="عنصر نائب للمحتوى 2"/>
          <p:cNvSpPr>
            <a:spLocks noGrp="1"/>
          </p:cNvSpPr>
          <p:nvPr>
            <p:ph idx="1"/>
          </p:nvPr>
        </p:nvSpPr>
        <p:spPr/>
        <p:txBody>
          <a:bodyPr/>
          <a:lstStyle/>
          <a:p>
            <a:pPr algn="just" rtl="0" eaLnBrk="1" hangingPunct="1"/>
            <a:r>
              <a:rPr lang="en-US" dirty="0" smtClean="0">
                <a:latin typeface="Times New Roman" pitchFamily="18" charset="0"/>
                <a:cs typeface="Times New Roman" pitchFamily="18" charset="0"/>
              </a:rPr>
              <a:t>THE STRUCTURE OF IP</a:t>
            </a:r>
          </a:p>
          <a:p>
            <a:pPr algn="just" rtl="0" eaLnBrk="1" hangingPunct="1"/>
            <a:r>
              <a:rPr lang="en-US" dirty="0" smtClean="0">
                <a:latin typeface="Times New Roman" pitchFamily="18" charset="0"/>
                <a:cs typeface="Times New Roman" pitchFamily="18" charset="0"/>
              </a:rPr>
              <a:t>We have based the distinction between finite and infinitival clauses on the</a:t>
            </a:r>
          </a:p>
          <a:p>
            <a:pPr algn="just" rtl="0" eaLnBrk="1" hangingPunct="1"/>
            <a:r>
              <a:rPr lang="en-US" dirty="0" smtClean="0">
                <a:latin typeface="Times New Roman" pitchFamily="18" charset="0"/>
                <a:cs typeface="Times New Roman" pitchFamily="18" charset="0"/>
              </a:rPr>
              <a:t>content of the node INFL, the features [±Tense] and [±AGR] . In other words, the type of clause is determined by the type of INFL. We propose that INFL is the head of S. If we assume that S is headed by INFL it follows that S, like other phrasal categories such as VP, is endocentric: it is a projection of I, IP.</a:t>
            </a:r>
            <a:endParaRPr lang="ar-SA"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endParaRPr lang="en-US" dirty="0"/>
          </a:p>
        </p:txBody>
      </p:sp>
      <p:sp>
        <p:nvSpPr>
          <p:cNvPr id="27651" name="عنصر نائب للمحتوى 2"/>
          <p:cNvSpPr>
            <a:spLocks noGrp="1"/>
          </p:cNvSpPr>
          <p:nvPr>
            <p:ph idx="1"/>
          </p:nvPr>
        </p:nvSpPr>
        <p:spPr>
          <a:xfrm>
            <a:off x="457200" y="1609725"/>
            <a:ext cx="8115300" cy="4846638"/>
          </a:xfrm>
        </p:spPr>
        <p:txBody>
          <a:bodyPr/>
          <a:lstStyle/>
          <a:p>
            <a:pPr algn="ctr" rtl="0">
              <a:buFont typeface="Wingdings 2" pitchFamily="18" charset="2"/>
              <a:buNone/>
            </a:pPr>
            <a:r>
              <a:rPr lang="en-US" smtClean="0">
                <a:cs typeface="Tahoma" pitchFamily="34" charset="0"/>
              </a:rPr>
              <a:t>IP</a:t>
            </a:r>
          </a:p>
          <a:p>
            <a:pPr algn="l" rtl="0">
              <a:buFont typeface="Wingdings 2" pitchFamily="18" charset="2"/>
              <a:buNone/>
            </a:pPr>
            <a:r>
              <a:rPr lang="en-US" smtClean="0">
                <a:cs typeface="Tahoma" pitchFamily="34" charset="0"/>
              </a:rPr>
              <a:t>                   </a:t>
            </a:r>
          </a:p>
          <a:p>
            <a:pPr algn="l" rtl="0">
              <a:buFont typeface="Wingdings 2" pitchFamily="18" charset="2"/>
              <a:buNone/>
            </a:pPr>
            <a:r>
              <a:rPr lang="en-US" smtClean="0">
                <a:cs typeface="Tahoma" pitchFamily="34" charset="0"/>
              </a:rPr>
              <a:t>                     Spec                I’</a:t>
            </a:r>
          </a:p>
          <a:p>
            <a:pPr algn="l" rtl="0">
              <a:buFont typeface="Wingdings 2" pitchFamily="18" charset="2"/>
              <a:buNone/>
            </a:pPr>
            <a:r>
              <a:rPr lang="en-US" smtClean="0">
                <a:cs typeface="Tahoma" pitchFamily="34" charset="0"/>
              </a:rPr>
              <a:t>                     </a:t>
            </a:r>
          </a:p>
          <a:p>
            <a:pPr algn="l" rtl="0">
              <a:buFont typeface="Wingdings 2" pitchFamily="18" charset="2"/>
              <a:buNone/>
            </a:pPr>
            <a:r>
              <a:rPr lang="en-US" smtClean="0">
                <a:cs typeface="Tahoma" pitchFamily="34" charset="0"/>
              </a:rPr>
              <a:t>                      NP            I                VP</a:t>
            </a:r>
          </a:p>
          <a:p>
            <a:pPr algn="l" rtl="0">
              <a:buFont typeface="Wingdings 2" pitchFamily="18" charset="2"/>
              <a:buNone/>
            </a:pPr>
            <a:endParaRPr lang="en-US" smtClean="0">
              <a:cs typeface="Tahoma" pitchFamily="34" charset="0"/>
            </a:endParaRPr>
          </a:p>
          <a:p>
            <a:pPr algn="l" rtl="0">
              <a:buFont typeface="Wingdings 2" pitchFamily="18" charset="2"/>
              <a:buNone/>
            </a:pPr>
            <a:r>
              <a:rPr lang="en-US" smtClean="0">
                <a:cs typeface="Tahoma" pitchFamily="34" charset="0"/>
              </a:rPr>
              <a:t>                  </a:t>
            </a:r>
            <a:r>
              <a:rPr lang="en-US" sz="2000" smtClean="0">
                <a:cs typeface="Tahoma" pitchFamily="34" charset="0"/>
              </a:rPr>
              <a:t>Poirot        [+Tense]</a:t>
            </a:r>
          </a:p>
          <a:p>
            <a:pPr algn="l" rtl="0">
              <a:buFont typeface="Wingdings 2" pitchFamily="18" charset="2"/>
              <a:buNone/>
            </a:pPr>
            <a:r>
              <a:rPr lang="en-US" sz="2000" smtClean="0">
                <a:cs typeface="Tahoma" pitchFamily="34" charset="0"/>
              </a:rPr>
              <a:t>                                        [ + AGR]</a:t>
            </a:r>
          </a:p>
          <a:p>
            <a:pPr algn="l" rtl="0">
              <a:buFont typeface="Wingdings 2" pitchFamily="18" charset="2"/>
              <a:buNone/>
            </a:pPr>
            <a:r>
              <a:rPr lang="en-US" sz="2000" smtClean="0">
                <a:cs typeface="Tahoma" pitchFamily="34" charset="0"/>
              </a:rPr>
              <a:t>                                       -ed                 abandon the investigation</a:t>
            </a:r>
          </a:p>
        </p:txBody>
      </p:sp>
      <p:sp>
        <p:nvSpPr>
          <p:cNvPr id="4" name="مثلث متساوي الساقين 3"/>
          <p:cNvSpPr/>
          <p:nvPr/>
        </p:nvSpPr>
        <p:spPr>
          <a:xfrm>
            <a:off x="5214938" y="4000500"/>
            <a:ext cx="2071687" cy="135731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رابط مستقيم 5"/>
          <p:cNvCxnSpPr/>
          <p:nvPr/>
        </p:nvCxnSpPr>
        <p:spPr>
          <a:xfrm rot="10800000" flipV="1">
            <a:off x="3357563" y="2000250"/>
            <a:ext cx="928687"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rot="16200000" flipH="1">
            <a:off x="4464845" y="2107406"/>
            <a:ext cx="500062"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rot="5400000">
            <a:off x="2605881" y="3250407"/>
            <a:ext cx="6445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16200000" flipH="1">
            <a:off x="5179220" y="2964656"/>
            <a:ext cx="785812"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4214813" y="3000375"/>
            <a:ext cx="642938"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678113" y="4251325"/>
            <a:ext cx="5000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3963988" y="4251325"/>
            <a:ext cx="642938" cy="158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28675" name="عنصر نائب للمحتوى 2"/>
          <p:cNvSpPr>
            <a:spLocks noGrp="1"/>
          </p:cNvSpPr>
          <p:nvPr>
            <p:ph idx="1"/>
          </p:nvPr>
        </p:nvSpPr>
        <p:spPr/>
        <p:txBody>
          <a:bodyPr/>
          <a:lstStyle/>
          <a:p>
            <a:pPr algn="just" rtl="0" eaLnBrk="1" hangingPunct="1"/>
            <a:r>
              <a:rPr lang="en-US" smtClean="0">
                <a:latin typeface="Times New Roman" pitchFamily="18" charset="0"/>
                <a:cs typeface="Times New Roman" pitchFamily="18" charset="0"/>
              </a:rPr>
              <a:t>The category INFL dominates material such as verbal inflection, infinitival </a:t>
            </a:r>
            <a:r>
              <a:rPr lang="en-US" smtClean="0">
                <a:solidFill>
                  <a:srgbClr val="FF0000"/>
                </a:solidFill>
                <a:latin typeface="Times New Roman" pitchFamily="18" charset="0"/>
                <a:cs typeface="Times New Roman" pitchFamily="18" charset="0"/>
              </a:rPr>
              <a:t>to</a:t>
            </a:r>
            <a:r>
              <a:rPr lang="en-US" smtClean="0">
                <a:latin typeface="Times New Roman" pitchFamily="18" charset="0"/>
                <a:cs typeface="Times New Roman" pitchFamily="18" charset="0"/>
              </a:rPr>
              <a:t>, aspectual auxiliaries and modals. Tense endings will end up on V; auxiliaries and infinitival </a:t>
            </a:r>
            <a:r>
              <a:rPr lang="en-US" smtClean="0">
                <a:solidFill>
                  <a:srgbClr val="FF0000"/>
                </a:solidFill>
                <a:latin typeface="Times New Roman" pitchFamily="18" charset="0"/>
                <a:cs typeface="Times New Roman" pitchFamily="18" charset="0"/>
              </a:rPr>
              <a:t>to</a:t>
            </a:r>
            <a:r>
              <a:rPr lang="en-US" smtClean="0">
                <a:latin typeface="Times New Roman" pitchFamily="18" charset="0"/>
                <a:cs typeface="Times New Roman" pitchFamily="18" charset="0"/>
              </a:rPr>
              <a:t> are followed by a verb. Since V heads VP, it seems reasonable to argue that I takes a VP as its complement to constitute the I' projection</a:t>
            </a:r>
            <a:r>
              <a:rPr lang="en-US" smtClean="0">
                <a:cs typeface="Tahoma" pitchFamily="34" charset="0"/>
              </a:rPr>
              <a:t>.</a:t>
            </a:r>
            <a:endParaRPr lang="ar-SA"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29699" name="عنصر نائب للمحتوى 2"/>
          <p:cNvSpPr>
            <a:spLocks noGrp="1"/>
          </p:cNvSpPr>
          <p:nvPr>
            <p:ph idx="1"/>
          </p:nvPr>
        </p:nvSpPr>
        <p:spPr/>
        <p:txBody>
          <a:bodyPr/>
          <a:lstStyle/>
          <a:p>
            <a:pPr algn="just" rtl="0" eaLnBrk="1" hangingPunct="1"/>
            <a:r>
              <a:rPr lang="en-US" smtClean="0">
                <a:latin typeface="Times New Roman" pitchFamily="18" charset="0"/>
                <a:cs typeface="Times New Roman" pitchFamily="18" charset="0"/>
              </a:rPr>
              <a:t>We said before that the specifier of the phrase combines with the topmost X' to form XP. In the case of sentences we propose that the subject of the sentence occupies the specifier position, it combines with the I' projection to form IP.</a:t>
            </a:r>
          </a:p>
          <a:p>
            <a:pPr algn="just" rtl="0" eaLnBrk="1" hangingPunct="1"/>
            <a:r>
              <a:rPr lang="en-US" smtClean="0">
                <a:latin typeface="Times New Roman" pitchFamily="18" charset="0"/>
                <a:cs typeface="Times New Roman" pitchFamily="18" charset="0"/>
              </a:rPr>
              <a:t>Again the ordering of the constituents varies cross-linguistically and need not be stated in the phrase structure rules</a:t>
            </a:r>
            <a:r>
              <a:rPr lang="en-US" smtClean="0">
                <a:cs typeface="Tahoma" pitchFamily="34" charset="0"/>
              </a:rPr>
              <a:t>.</a:t>
            </a:r>
            <a:endParaRPr lang="ar-SA"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وان 1"/>
          <p:cNvSpPr>
            <a:spLocks noGrp="1"/>
          </p:cNvSpPr>
          <p:nvPr>
            <p:ph type="title"/>
          </p:nvPr>
        </p:nvSpPr>
        <p:spPr bwMode="auto"/>
        <p:txBody>
          <a:bodyPr/>
          <a:lstStyle/>
          <a:p>
            <a:pPr eaLnBrk="1" hangingPunct="1"/>
            <a:endParaRPr lang="ar-SA" cap="none" smtClean="0">
              <a:ln>
                <a:noFill/>
              </a:ln>
              <a:solidFill>
                <a:schemeClr val="tx1"/>
              </a:solidFill>
            </a:endParaRPr>
          </a:p>
        </p:txBody>
      </p:sp>
      <p:sp>
        <p:nvSpPr>
          <p:cNvPr id="30723" name="عنصر نائب للمحتوى 2"/>
          <p:cNvSpPr>
            <a:spLocks noGrp="1"/>
          </p:cNvSpPr>
          <p:nvPr>
            <p:ph idx="1"/>
          </p:nvPr>
        </p:nvSpPr>
        <p:spPr/>
        <p:txBody>
          <a:bodyPr/>
          <a:lstStyle/>
          <a:p>
            <a:pPr eaLnBrk="1" hangingPunct="1">
              <a:buFont typeface="Wingdings 2" pitchFamily="18" charset="2"/>
              <a:buNone/>
            </a:pPr>
            <a:endParaRPr lang="ar-SA" smtClean="0"/>
          </a:p>
        </p:txBody>
      </p:sp>
      <p:sp>
        <p:nvSpPr>
          <p:cNvPr id="30724" name="مستطيل 3"/>
          <p:cNvSpPr>
            <a:spLocks noChangeArrowheads="1"/>
          </p:cNvSpPr>
          <p:nvPr/>
        </p:nvSpPr>
        <p:spPr bwMode="auto">
          <a:xfrm>
            <a:off x="571500" y="214313"/>
            <a:ext cx="7358063" cy="3416300"/>
          </a:xfrm>
          <a:prstGeom prst="rect">
            <a:avLst/>
          </a:prstGeom>
          <a:noFill/>
          <a:ln w="9525">
            <a:noFill/>
            <a:miter lim="800000"/>
            <a:headEnd/>
            <a:tailEnd/>
          </a:ln>
        </p:spPr>
        <p:txBody>
          <a:bodyPr>
            <a:spAutoFit/>
          </a:bodyPr>
          <a:lstStyle/>
          <a:p>
            <a:pPr algn="just" rtl="0"/>
            <a:r>
              <a:rPr lang="en-US" sz="3600">
                <a:latin typeface="Times New Roman" pitchFamily="18" charset="0"/>
                <a:cs typeface="Times New Roman" pitchFamily="18" charset="0"/>
              </a:rPr>
              <a:t>INFL does not dominate open class lexical heads: it is a non-lexical head or a functional head. Projections of lexical heads are lexical projections; projections of functional heads are functional </a:t>
            </a:r>
            <a:r>
              <a:rPr lang="en-US" sz="3200">
                <a:latin typeface="Times New Roman" pitchFamily="18" charset="0"/>
                <a:cs typeface="Times New Roman" pitchFamily="18" charset="0"/>
              </a:rPr>
              <a:t>projections</a:t>
            </a:r>
            <a:r>
              <a:rPr lang="en-US" sz="3200">
                <a:latin typeface="Trebuchet MS" pitchFamily="34" charset="0"/>
                <a:cs typeface="Tahoma" pitchFamily="34" charset="0"/>
              </a:rPr>
              <a:t>.</a:t>
            </a:r>
            <a:endParaRPr lang="ar-SA">
              <a:latin typeface="Trebuchet MS" pitchFamily="34" charset="0"/>
              <a:cs typeface="Tahom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85918" y="2967335"/>
            <a:ext cx="5289331" cy="92333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276</TotalTime>
  <Words>1697</Words>
  <Application>Microsoft Office PowerPoint</Application>
  <PresentationFormat>عرض على الشاشة (3:4)‏</PresentationFormat>
  <Paragraphs>112</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وافر</vt:lpstr>
      <vt:lpstr>الشريحة 1</vt:lpstr>
      <vt:lpstr>X-bar Theory </vt:lpstr>
      <vt:lpstr>الشريحة 3</vt:lpstr>
      <vt:lpstr>الشريحة 4</vt:lpstr>
      <vt:lpstr>الشريحة 5</vt:lpstr>
      <vt:lpstr>الشريحة 6</vt:lpstr>
      <vt:lpstr>The Structure of Sentences</vt:lpstr>
      <vt:lpstr>الشريحة 8</vt:lpstr>
      <vt:lpstr>الشريحة 9</vt:lpstr>
      <vt:lpstr>الشريحة 10</vt:lpstr>
      <vt:lpstr>    S as a Projection of INFL AUX AND TEN5E </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16</cp:revision>
  <dcterms:created xsi:type="dcterms:W3CDTF">2013-04-06T20:04:18Z</dcterms:created>
  <dcterms:modified xsi:type="dcterms:W3CDTF">2014-04-26T18:30:48Z</dcterms:modified>
</cp:coreProperties>
</file>