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1"/>
  </p:notesMasterIdLst>
  <p:sldIdLst>
    <p:sldId id="277" r:id="rId3"/>
    <p:sldId id="259" r:id="rId4"/>
    <p:sldId id="260" r:id="rId5"/>
    <p:sldId id="261" r:id="rId6"/>
    <p:sldId id="262" r:id="rId7"/>
    <p:sldId id="263" r:id="rId8"/>
    <p:sldId id="264" r:id="rId9"/>
    <p:sldId id="265" r:id="rId10"/>
    <p:sldId id="266" r:id="rId11"/>
    <p:sldId id="267" r:id="rId12"/>
    <p:sldId id="268" r:id="rId13"/>
    <p:sldId id="271" r:id="rId14"/>
    <p:sldId id="272" r:id="rId15"/>
    <p:sldId id="273" r:id="rId16"/>
    <p:sldId id="274" r:id="rId17"/>
    <p:sldId id="275" r:id="rId18"/>
    <p:sldId id="276" r:id="rId19"/>
    <p:sldId id="269" r:id="rId20"/>
  </p:sldIdLst>
  <p:sldSz cx="9144000" cy="6858000" type="screen4x3"/>
  <p:notesSz cx="6858000" cy="9144000"/>
  <p:defaultTextStyle>
    <a:defPPr>
      <a:defRPr lang="fr-C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557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09" autoAdjust="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rtl="0">
              <a:defRPr sz="1200">
                <a:latin typeface="Arial" charset="0"/>
                <a:cs typeface="+mn-cs"/>
              </a:defRPr>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rtl="0">
              <a:defRPr sz="1200">
                <a:latin typeface="Arial" charset="0"/>
                <a:cs typeface="+mn-cs"/>
              </a:defRPr>
            </a:lvl1pPr>
          </a:lstStyle>
          <a:p>
            <a:pPr>
              <a:defRPr/>
            </a:pPr>
            <a:fld id="{D303B219-C0E4-490A-A837-29320033D67F}" type="datetimeFigureOut">
              <a:rPr lang="ar-SA"/>
              <a:pPr>
                <a:defRPr/>
              </a:pPr>
              <a:t>26/06/35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rtl="0">
              <a:defRPr sz="1200">
                <a:latin typeface="Arial" charset="0"/>
                <a:cs typeface="+mn-cs"/>
              </a:defRPr>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rtl="0">
              <a:defRPr sz="1200">
                <a:latin typeface="Arial" charset="0"/>
                <a:cs typeface="+mn-cs"/>
              </a:defRPr>
            </a:lvl1pPr>
          </a:lstStyle>
          <a:p>
            <a:pPr>
              <a:defRPr/>
            </a:pPr>
            <a:fld id="{E5BC4CF3-DE25-4327-90B5-864161E6BD81}" type="slidenum">
              <a:rPr lang="ar-SA"/>
              <a:pPr>
                <a:defRPr/>
              </a:pPr>
              <a:t>‹#›</a:t>
            </a:fld>
            <a:endParaRPr lang="ar-SA"/>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6627" name="عنصر نائب للملاحظات 2"/>
          <p:cNvSpPr>
            <a:spLocks noGrp="1"/>
          </p:cNvSpPr>
          <p:nvPr>
            <p:ph type="body" idx="1"/>
          </p:nvPr>
        </p:nvSpPr>
        <p:spPr bwMode="auto">
          <a:noFill/>
        </p:spPr>
        <p:txBody>
          <a:bodyPr/>
          <a:lstStyle/>
          <a:p>
            <a:pPr eaLnBrk="1" hangingPunct="1">
              <a:spcBef>
                <a:spcPct val="0"/>
              </a:spcBef>
            </a:pPr>
            <a:endParaRPr lang="en-US" smtClean="0"/>
          </a:p>
          <a:p>
            <a:pPr eaLnBrk="1" hangingPunct="1">
              <a:spcBef>
                <a:spcPct val="0"/>
              </a:spcBef>
            </a:pPr>
            <a:endParaRPr lang="ar-SA" smtClean="0"/>
          </a:p>
        </p:txBody>
      </p:sp>
      <p:sp>
        <p:nvSpPr>
          <p:cNvPr id="3789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F70BF3-1D89-4F28-B300-794011F5DE02}" type="slidenum">
              <a:rPr lang="ar-SA" smtClean="0">
                <a:latin typeface="Arial" pitchFamily="34" charset="0"/>
              </a:rPr>
              <a:pPr>
                <a:defRPr/>
              </a:pPr>
              <a:t>13</a:t>
            </a:fld>
            <a:endParaRPr lang="ar-SA"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BE912EE6-612C-4AB2-A499-2A9CF8ADBEE6}" type="datetimeFigureOut">
              <a:rPr lang="fr-FR"/>
              <a:pPr>
                <a:defRPr/>
              </a:pPr>
              <a:t>26/04/2014</a:t>
            </a:fld>
            <a:endParaRPr lang="fr-CA"/>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fr-CA"/>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03E576EE-A101-4C5F-BA08-0572D626F858}" type="slidenum">
              <a:rPr lang="fr-CA"/>
              <a:pPr>
                <a:defRPr/>
              </a:pPr>
              <a:t>‹#›</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DE659F18-5716-4F17-8514-47ED8DCF1B79}" type="datetimeFigureOut">
              <a:rPr lang="fr-FR"/>
              <a:pPr>
                <a:defRPr/>
              </a:pPr>
              <a:t>26/04/2014</a:t>
            </a:fld>
            <a:endParaRPr lang="fr-CA"/>
          </a:p>
        </p:txBody>
      </p:sp>
      <p:sp>
        <p:nvSpPr>
          <p:cNvPr id="5" name="عنصر نائب لرقم الشريحة 8"/>
          <p:cNvSpPr>
            <a:spLocks noGrp="1"/>
          </p:cNvSpPr>
          <p:nvPr>
            <p:ph type="sldNum" sz="quarter" idx="11"/>
          </p:nvPr>
        </p:nvSpPr>
        <p:spPr/>
        <p:txBody>
          <a:bodyPr rtlCol="0"/>
          <a:lstStyle>
            <a:lvl1pPr>
              <a:defRPr/>
            </a:lvl1pPr>
          </a:lstStyle>
          <a:p>
            <a:pPr>
              <a:defRPr/>
            </a:pPr>
            <a:fld id="{629E0A71-4D57-4801-9912-C2DAD89B4F8D}" type="slidenum">
              <a:rPr lang="fr-CA"/>
              <a:pPr>
                <a:defRPr/>
              </a:pPr>
              <a:t>‹#›</a:t>
            </a:fld>
            <a:endParaRPr lang="fr-CA"/>
          </a:p>
        </p:txBody>
      </p:sp>
      <p:sp>
        <p:nvSpPr>
          <p:cNvPr id="6" name="عنصر نائب للتذييل 9"/>
          <p:cNvSpPr>
            <a:spLocks noGrp="1"/>
          </p:cNvSpPr>
          <p:nvPr>
            <p:ph type="ftr" sz="quarter" idx="12"/>
          </p:nvPr>
        </p:nvSpPr>
        <p:spPr/>
        <p:txBody>
          <a:bodyPr rtlCol="0"/>
          <a:lstStyle>
            <a:lvl1pPr>
              <a:defRPr/>
            </a:lvl1pPr>
          </a:lstStyle>
          <a:p>
            <a:pPr>
              <a:defRPr/>
            </a:pPr>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AED591C9-983A-468C-9756-B67A4C6DD1D9}" type="datetimeFigureOut">
              <a:rPr lang="fr-FR"/>
              <a:pPr>
                <a:defRPr/>
              </a:pPr>
              <a:t>26/04/2014</a:t>
            </a:fld>
            <a:endParaRPr lang="fr-CA"/>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fr-CA"/>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105F1E02-20F8-472C-8FDF-E01FC98714C6}" type="slidenum">
              <a:rPr lang="fr-CA"/>
              <a:pPr>
                <a:defRPr/>
              </a:pPr>
              <a:t>‹#›</a:t>
            </a:fld>
            <a:endParaRPr lang="fr-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C7C02D43-DAC9-49B7-B6B0-2F17393BE97B}" type="datetimeFigureOut">
              <a:rPr lang="fr-FR"/>
              <a:pPr>
                <a:defRPr/>
              </a:pPr>
              <a:t>26/04/2014</a:t>
            </a:fld>
            <a:endParaRPr lang="fr-CA"/>
          </a:p>
        </p:txBody>
      </p:sp>
      <p:sp>
        <p:nvSpPr>
          <p:cNvPr id="6" name="عنصر نائب للتذييل 2"/>
          <p:cNvSpPr>
            <a:spLocks noGrp="1"/>
          </p:cNvSpPr>
          <p:nvPr>
            <p:ph type="ftr" sz="quarter" idx="11"/>
          </p:nvPr>
        </p:nvSpPr>
        <p:spPr/>
        <p:txBody>
          <a:bodyPr/>
          <a:lstStyle>
            <a:lvl1pPr>
              <a:defRPr/>
            </a:lvl1pPr>
          </a:lstStyle>
          <a:p>
            <a:pPr>
              <a:defRPr/>
            </a:pPr>
            <a:endParaRPr lang="fr-CA"/>
          </a:p>
        </p:txBody>
      </p:sp>
      <p:sp>
        <p:nvSpPr>
          <p:cNvPr id="7" name="عنصر نائب لرقم الشريحة 22"/>
          <p:cNvSpPr>
            <a:spLocks noGrp="1"/>
          </p:cNvSpPr>
          <p:nvPr>
            <p:ph type="sldNum" sz="quarter" idx="12"/>
          </p:nvPr>
        </p:nvSpPr>
        <p:spPr/>
        <p:txBody>
          <a:bodyPr/>
          <a:lstStyle>
            <a:lvl1pPr>
              <a:defRPr/>
            </a:lvl1pPr>
          </a:lstStyle>
          <a:p>
            <a:pPr>
              <a:defRPr/>
            </a:pPr>
            <a:fld id="{A5A6E206-98FF-4555-8914-7BA8BB98D497}" type="slidenum">
              <a:rPr lang="fr-CA"/>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078C4544-F5E2-4DB3-860A-11847E9E9452}" type="datetimeFigureOut">
              <a:rPr lang="fr-FR"/>
              <a:pPr>
                <a:defRPr/>
              </a:pPr>
              <a:t>26/04/2014</a:t>
            </a:fld>
            <a:endParaRPr lang="fr-CA"/>
          </a:p>
        </p:txBody>
      </p:sp>
      <p:sp>
        <p:nvSpPr>
          <p:cNvPr id="8" name="عنصر نائب للتذييل 2"/>
          <p:cNvSpPr>
            <a:spLocks noGrp="1"/>
          </p:cNvSpPr>
          <p:nvPr>
            <p:ph type="ftr" sz="quarter" idx="11"/>
          </p:nvPr>
        </p:nvSpPr>
        <p:spPr/>
        <p:txBody>
          <a:bodyPr/>
          <a:lstStyle>
            <a:lvl1pPr>
              <a:defRPr/>
            </a:lvl1pPr>
          </a:lstStyle>
          <a:p>
            <a:pPr>
              <a:defRPr/>
            </a:pPr>
            <a:endParaRPr lang="fr-CA"/>
          </a:p>
        </p:txBody>
      </p:sp>
      <p:sp>
        <p:nvSpPr>
          <p:cNvPr id="9" name="عنصر نائب لرقم الشريحة 22"/>
          <p:cNvSpPr>
            <a:spLocks noGrp="1"/>
          </p:cNvSpPr>
          <p:nvPr>
            <p:ph type="sldNum" sz="quarter" idx="12"/>
          </p:nvPr>
        </p:nvSpPr>
        <p:spPr/>
        <p:txBody>
          <a:bodyPr/>
          <a:lstStyle>
            <a:lvl1pPr>
              <a:defRPr/>
            </a:lvl1pPr>
          </a:lstStyle>
          <a:p>
            <a:pPr>
              <a:defRPr/>
            </a:pPr>
            <a:fld id="{08EC8723-036A-4B64-82EF-0E976659FED3}" type="slidenum">
              <a:rPr lang="fr-CA"/>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C39C9382-32F7-4859-B421-77141FAE868F}" type="datetimeFigureOut">
              <a:rPr lang="fr-FR"/>
              <a:pPr>
                <a:defRPr/>
              </a:pPr>
              <a:t>26/04/2014</a:t>
            </a:fld>
            <a:endParaRPr lang="fr-CA"/>
          </a:p>
        </p:txBody>
      </p:sp>
      <p:sp>
        <p:nvSpPr>
          <p:cNvPr id="4" name="عنصر نائب لرقم الشريحة 6"/>
          <p:cNvSpPr>
            <a:spLocks noGrp="1"/>
          </p:cNvSpPr>
          <p:nvPr>
            <p:ph type="sldNum" sz="quarter" idx="11"/>
          </p:nvPr>
        </p:nvSpPr>
        <p:spPr/>
        <p:txBody>
          <a:bodyPr rtlCol="0"/>
          <a:lstStyle>
            <a:lvl1pPr>
              <a:defRPr/>
            </a:lvl1pPr>
          </a:lstStyle>
          <a:p>
            <a:pPr>
              <a:defRPr/>
            </a:pPr>
            <a:fld id="{2A92EBBB-0ED0-41EC-9596-CBCFB50AF812}" type="slidenum">
              <a:rPr lang="fr-CA"/>
              <a:pPr>
                <a:defRPr/>
              </a:pPr>
              <a:t>‹#›</a:t>
            </a:fld>
            <a:endParaRPr lang="fr-CA"/>
          </a:p>
        </p:txBody>
      </p:sp>
      <p:sp>
        <p:nvSpPr>
          <p:cNvPr id="5" name="عنصر نائب للتذييل 7"/>
          <p:cNvSpPr>
            <a:spLocks noGrp="1"/>
          </p:cNvSpPr>
          <p:nvPr>
            <p:ph type="ftr" sz="quarter" idx="12"/>
          </p:nvPr>
        </p:nvSpPr>
        <p:spPr/>
        <p:txBody>
          <a:bodyPr rtlCol="0"/>
          <a:lstStyle>
            <a:lvl1pPr>
              <a:defRPr/>
            </a:lvl1pPr>
          </a:lstStyle>
          <a:p>
            <a:pPr>
              <a:defRPr/>
            </a:pPr>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1427C834-5071-49D3-B27F-CB30443C2DC8}" type="datetimeFigureOut">
              <a:rPr lang="fr-FR"/>
              <a:pPr>
                <a:defRPr/>
              </a:pPr>
              <a:t>26/04/2014</a:t>
            </a:fld>
            <a:endParaRPr lang="fr-CA"/>
          </a:p>
        </p:txBody>
      </p:sp>
      <p:sp>
        <p:nvSpPr>
          <p:cNvPr id="3" name="عنصر نائب للتذييل 2"/>
          <p:cNvSpPr>
            <a:spLocks noGrp="1"/>
          </p:cNvSpPr>
          <p:nvPr>
            <p:ph type="ftr" sz="quarter" idx="11"/>
          </p:nvPr>
        </p:nvSpPr>
        <p:spPr/>
        <p:txBody>
          <a:bodyPr/>
          <a:lstStyle>
            <a:lvl1pPr>
              <a:defRPr/>
            </a:lvl1pPr>
          </a:lstStyle>
          <a:p>
            <a:pPr>
              <a:defRPr/>
            </a:pPr>
            <a:endParaRPr lang="fr-CA"/>
          </a:p>
        </p:txBody>
      </p:sp>
      <p:sp>
        <p:nvSpPr>
          <p:cNvPr id="4" name="عنصر نائب لرقم الشريحة 22"/>
          <p:cNvSpPr>
            <a:spLocks noGrp="1"/>
          </p:cNvSpPr>
          <p:nvPr>
            <p:ph type="sldNum" sz="quarter" idx="12"/>
          </p:nvPr>
        </p:nvSpPr>
        <p:spPr/>
        <p:txBody>
          <a:bodyPr/>
          <a:lstStyle>
            <a:lvl1pPr>
              <a:defRPr/>
            </a:lvl1pPr>
          </a:lstStyle>
          <a:p>
            <a:pPr>
              <a:defRPr/>
            </a:pPr>
            <a:fld id="{4A30779A-84D4-4ED6-8680-2F3A6EE81FE0}" type="slidenum">
              <a:rPr lang="fr-CA"/>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C644E5C5-9869-4F6F-9ABC-777910296673}" type="datetimeFigureOut">
              <a:rPr lang="fr-FR"/>
              <a:pPr>
                <a:defRPr/>
              </a:pPr>
              <a:t>26/04/2014</a:t>
            </a:fld>
            <a:endParaRPr lang="fr-CA"/>
          </a:p>
        </p:txBody>
      </p:sp>
      <p:sp>
        <p:nvSpPr>
          <p:cNvPr id="13" name="عنصر نائب لرقم الشريحة 21"/>
          <p:cNvSpPr>
            <a:spLocks noGrp="1"/>
          </p:cNvSpPr>
          <p:nvPr>
            <p:ph type="sldNum" sz="quarter" idx="11"/>
          </p:nvPr>
        </p:nvSpPr>
        <p:spPr/>
        <p:txBody>
          <a:bodyPr rtlCol="0"/>
          <a:lstStyle>
            <a:lvl1pPr>
              <a:defRPr/>
            </a:lvl1pPr>
          </a:lstStyle>
          <a:p>
            <a:pPr>
              <a:defRPr/>
            </a:pPr>
            <a:fld id="{5233979F-F565-4491-96EA-2691194D9193}" type="slidenum">
              <a:rPr lang="fr-CA"/>
              <a:pPr>
                <a:defRPr/>
              </a:pPr>
              <a:t>‹#›</a:t>
            </a:fld>
            <a:endParaRPr lang="fr-CA"/>
          </a:p>
        </p:txBody>
      </p:sp>
      <p:sp>
        <p:nvSpPr>
          <p:cNvPr id="14" name="عنصر نائب للتذييل 22"/>
          <p:cNvSpPr>
            <a:spLocks noGrp="1"/>
          </p:cNvSpPr>
          <p:nvPr>
            <p:ph type="ftr" sz="quarter" idx="12"/>
          </p:nvPr>
        </p:nvSpPr>
        <p:spPr/>
        <p:txBody>
          <a:bodyPr rtlCol="0"/>
          <a:lstStyle>
            <a:lvl1pPr>
              <a:defRPr/>
            </a:lvl1pPr>
          </a:lstStyle>
          <a:p>
            <a:pPr>
              <a:defRPr/>
            </a:pPr>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CD2F844B-E3F1-46DB-9286-84906076C662}" type="datetimeFigureOut">
              <a:rPr lang="fr-FR"/>
              <a:pPr>
                <a:defRPr/>
              </a:pPr>
              <a:t>26/04/2014</a:t>
            </a:fld>
            <a:endParaRPr lang="fr-CA"/>
          </a:p>
        </p:txBody>
      </p:sp>
      <p:sp>
        <p:nvSpPr>
          <p:cNvPr id="13" name="عنصر نائب لرقم الشريحة 17"/>
          <p:cNvSpPr>
            <a:spLocks noGrp="1"/>
          </p:cNvSpPr>
          <p:nvPr>
            <p:ph type="sldNum" sz="quarter" idx="11"/>
          </p:nvPr>
        </p:nvSpPr>
        <p:spPr/>
        <p:txBody>
          <a:bodyPr rtlCol="0"/>
          <a:lstStyle>
            <a:lvl1pPr>
              <a:defRPr/>
            </a:lvl1pPr>
          </a:lstStyle>
          <a:p>
            <a:pPr>
              <a:defRPr/>
            </a:pPr>
            <a:fld id="{C7CDE1F8-5202-4919-8D25-2FC47D34C2C0}" type="slidenum">
              <a:rPr lang="fr-CA"/>
              <a:pPr>
                <a:defRPr/>
              </a:pPr>
              <a:t>‹#›</a:t>
            </a:fld>
            <a:endParaRPr lang="fr-CA"/>
          </a:p>
        </p:txBody>
      </p:sp>
      <p:sp>
        <p:nvSpPr>
          <p:cNvPr id="14" name="عنصر نائب للتذييل 20"/>
          <p:cNvSpPr>
            <a:spLocks noGrp="1"/>
          </p:cNvSpPr>
          <p:nvPr>
            <p:ph type="ftr" sz="quarter" idx="12"/>
          </p:nvPr>
        </p:nvSpPr>
        <p:spPr/>
        <p:txBody>
          <a:bodyPr rtlCol="0"/>
          <a:lstStyle>
            <a:lvl1pPr>
              <a:defRPr/>
            </a:lvl1pPr>
          </a:lstStyle>
          <a:p>
            <a:pPr>
              <a:defRPr/>
            </a:pPr>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FA306DCF-EDB0-4D0B-8A89-0163FB6FE787}" type="datetimeFigureOut">
              <a:rPr lang="fr-FR"/>
              <a:pPr>
                <a:defRPr/>
              </a:pPr>
              <a:t>26/04/2014</a:t>
            </a:fld>
            <a:endParaRPr lang="fr-CA"/>
          </a:p>
        </p:txBody>
      </p:sp>
      <p:sp>
        <p:nvSpPr>
          <p:cNvPr id="5" name="عنصر نائب للتذييل 2"/>
          <p:cNvSpPr>
            <a:spLocks noGrp="1"/>
          </p:cNvSpPr>
          <p:nvPr>
            <p:ph type="ftr" sz="quarter" idx="11"/>
          </p:nvPr>
        </p:nvSpPr>
        <p:spPr/>
        <p:txBody>
          <a:bodyPr/>
          <a:lstStyle>
            <a:lvl1pPr>
              <a:defRPr/>
            </a:lvl1pPr>
          </a:lstStyle>
          <a:p>
            <a:pPr>
              <a:defRPr/>
            </a:pPr>
            <a:endParaRPr lang="fr-CA"/>
          </a:p>
        </p:txBody>
      </p:sp>
      <p:sp>
        <p:nvSpPr>
          <p:cNvPr id="6" name="عنصر نائب لرقم الشريحة 22"/>
          <p:cNvSpPr>
            <a:spLocks noGrp="1"/>
          </p:cNvSpPr>
          <p:nvPr>
            <p:ph type="sldNum" sz="quarter" idx="12"/>
          </p:nvPr>
        </p:nvSpPr>
        <p:spPr/>
        <p:txBody>
          <a:bodyPr/>
          <a:lstStyle>
            <a:lvl1pPr>
              <a:defRPr/>
            </a:lvl1pPr>
          </a:lstStyle>
          <a:p>
            <a:pPr>
              <a:defRPr/>
            </a:pPr>
            <a:fld id="{51E5B59E-5D17-4448-9E34-5ADD6FC3BEE3}" type="slidenum">
              <a:rPr lang="fr-CA"/>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A47F4731-3247-4503-B301-B0E6BC590AE3}" type="datetimeFigureOut">
              <a:rPr lang="fr-FR"/>
              <a:pPr>
                <a:defRPr/>
              </a:pPr>
              <a:t>26/04/2014</a:t>
            </a:fld>
            <a:endParaRPr lang="fr-CA"/>
          </a:p>
        </p:txBody>
      </p:sp>
      <p:sp>
        <p:nvSpPr>
          <p:cNvPr id="5" name="عنصر نائب للتذييل 2"/>
          <p:cNvSpPr>
            <a:spLocks noGrp="1"/>
          </p:cNvSpPr>
          <p:nvPr>
            <p:ph type="ftr" sz="quarter" idx="11"/>
          </p:nvPr>
        </p:nvSpPr>
        <p:spPr/>
        <p:txBody>
          <a:bodyPr/>
          <a:lstStyle>
            <a:lvl1pPr>
              <a:defRPr/>
            </a:lvl1pPr>
          </a:lstStyle>
          <a:p>
            <a:pPr>
              <a:defRPr/>
            </a:pPr>
            <a:endParaRPr lang="fr-CA"/>
          </a:p>
        </p:txBody>
      </p:sp>
      <p:sp>
        <p:nvSpPr>
          <p:cNvPr id="6" name="عنصر نائب لرقم الشريحة 22"/>
          <p:cNvSpPr>
            <a:spLocks noGrp="1"/>
          </p:cNvSpPr>
          <p:nvPr>
            <p:ph type="sldNum" sz="quarter" idx="12"/>
          </p:nvPr>
        </p:nvSpPr>
        <p:spPr/>
        <p:txBody>
          <a:bodyPr/>
          <a:lstStyle>
            <a:lvl1pPr>
              <a:defRPr/>
            </a:lvl1pPr>
          </a:lstStyle>
          <a:p>
            <a:pPr>
              <a:defRPr/>
            </a:pPr>
            <a:fld id="{5411F1E4-FA51-4C40-8B27-6C1977BEF320}" type="slidenum">
              <a:rPr lang="fr-CA"/>
              <a:pPr>
                <a:defRPr/>
              </a:pPr>
              <a:t>‹#›</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a:defRPr/>
            </a:pPr>
            <a:endParaRPr lang="en-US" dirty="0">
              <a:latin typeface="Arial" charset="0"/>
              <a:cs typeface="+mn-cs"/>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rtl="0" eaLnBrk="1" latinLnBrk="0" hangingPunct="1">
              <a:defRPr kumimoji="0" sz="1200">
                <a:solidFill>
                  <a:schemeClr val="tx2"/>
                </a:solidFill>
                <a:latin typeface="Arial" charset="0"/>
                <a:cs typeface="+mn-cs"/>
              </a:defRPr>
            </a:lvl1pPr>
          </a:lstStyle>
          <a:p>
            <a:pPr>
              <a:defRPr/>
            </a:pPr>
            <a:fld id="{CB87000C-2F7C-4005-9C3A-7DBB6D24D222}" type="datetimeFigureOut">
              <a:rPr lang="fr-FR"/>
              <a:pPr>
                <a:defRPr/>
              </a:pPr>
              <a:t>26/04/2014</a:t>
            </a:fld>
            <a:endParaRPr lang="fr-CA"/>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rtl="0" eaLnBrk="1" latinLnBrk="0" hangingPunct="1">
              <a:defRPr kumimoji="0" sz="1200">
                <a:solidFill>
                  <a:schemeClr val="tx2"/>
                </a:solidFill>
                <a:latin typeface="Arial" charset="0"/>
                <a:cs typeface="+mn-cs"/>
              </a:defRPr>
            </a:lvl1pPr>
          </a:lstStyle>
          <a:p>
            <a:pPr>
              <a:defRPr/>
            </a:pPr>
            <a:endParaRPr lang="fr-C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a:defRPr/>
            </a:pPr>
            <a:endParaRPr lang="en-US">
              <a:latin typeface="Arial" charset="0"/>
              <a:cs typeface="+mn-cs"/>
            </a:endParaRPr>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rtl="0" eaLnBrk="1" latinLnBrk="0" hangingPunct="1">
              <a:defRPr kumimoji="0" sz="1400" b="1">
                <a:solidFill>
                  <a:srgbClr val="FFFFFF"/>
                </a:solidFill>
                <a:latin typeface="Arial" charset="0"/>
                <a:cs typeface="+mn-cs"/>
              </a:defRPr>
            </a:lvl1pPr>
          </a:lstStyle>
          <a:p>
            <a:pPr>
              <a:defRPr/>
            </a:pPr>
            <a:fld id="{C344F0CD-8FE1-468C-89EC-24EB8B22B77C}"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63" r:id="rId4"/>
    <p:sldLayoutId id="2147483764" r:id="rId5"/>
    <p:sldLayoutId id="2147483771" r:id="rId6"/>
    <p:sldLayoutId id="2147483765" r:id="rId7"/>
    <p:sldLayoutId id="2147483772" r:id="rId8"/>
    <p:sldLayoutId id="2147483773" r:id="rId9"/>
    <p:sldLayoutId id="2147483766" r:id="rId10"/>
    <p:sldLayoutId id="2147483767" r:id="rId11"/>
  </p:sldLayoutIdLst>
  <p:txStyles>
    <p:titleStyle>
      <a:lvl1pPr algn="l" rtl="1" eaLnBrk="0" fontAlgn="base" hangingPunct="0">
        <a:spcBef>
          <a:spcPct val="0"/>
        </a:spcBef>
        <a:spcAft>
          <a:spcPct val="0"/>
        </a:spcAft>
        <a:defRPr sz="3000" kern="1200" cap="small">
          <a:solidFill>
            <a:schemeClr val="tx2"/>
          </a:solidFill>
          <a:latin typeface="+mj-lt"/>
          <a:ea typeface="+mj-ea"/>
          <a:cs typeface="Arial" pitchFamily="34" charset="0"/>
        </a:defRPr>
      </a:lvl1pPr>
      <a:lvl2pPr algn="l" rtl="1" eaLnBrk="0" fontAlgn="base" hangingPunct="0">
        <a:spcBef>
          <a:spcPct val="0"/>
        </a:spcBef>
        <a:spcAft>
          <a:spcPct val="0"/>
        </a:spcAft>
        <a:defRPr sz="3000">
          <a:solidFill>
            <a:schemeClr val="tx2"/>
          </a:solidFill>
          <a:latin typeface="Century Schoolbook" pitchFamily="18" charset="0"/>
          <a:cs typeface="Arial" pitchFamily="34" charset="0"/>
        </a:defRPr>
      </a:lvl2pPr>
      <a:lvl3pPr algn="l" rtl="1" eaLnBrk="0" fontAlgn="base" hangingPunct="0">
        <a:spcBef>
          <a:spcPct val="0"/>
        </a:spcBef>
        <a:spcAft>
          <a:spcPct val="0"/>
        </a:spcAft>
        <a:defRPr sz="3000">
          <a:solidFill>
            <a:schemeClr val="tx2"/>
          </a:solidFill>
          <a:latin typeface="Century Schoolbook" pitchFamily="18" charset="0"/>
          <a:cs typeface="Arial" pitchFamily="34" charset="0"/>
        </a:defRPr>
      </a:lvl3pPr>
      <a:lvl4pPr algn="l" rtl="1" eaLnBrk="0" fontAlgn="base" hangingPunct="0">
        <a:spcBef>
          <a:spcPct val="0"/>
        </a:spcBef>
        <a:spcAft>
          <a:spcPct val="0"/>
        </a:spcAft>
        <a:defRPr sz="3000">
          <a:solidFill>
            <a:schemeClr val="tx2"/>
          </a:solidFill>
          <a:latin typeface="Century Schoolbook" pitchFamily="18" charset="0"/>
          <a:cs typeface="Arial" pitchFamily="34" charset="0"/>
        </a:defRPr>
      </a:lvl4pPr>
      <a:lvl5pPr algn="l" rtl="1" eaLnBrk="0" fontAlgn="base" hangingPunct="0">
        <a:spcBef>
          <a:spcPct val="0"/>
        </a:spcBef>
        <a:spcAft>
          <a:spcPct val="0"/>
        </a:spcAft>
        <a:defRPr sz="3000">
          <a:solidFill>
            <a:schemeClr val="tx2"/>
          </a:solidFill>
          <a:latin typeface="Century Schoolbook" pitchFamily="18" charset="0"/>
          <a:cs typeface="Arial" pitchFamily="34" charset="0"/>
        </a:defRPr>
      </a:lvl5pPr>
      <a:lvl6pPr marL="457200" algn="l" rtl="1" fontAlgn="base">
        <a:spcBef>
          <a:spcPct val="0"/>
        </a:spcBef>
        <a:spcAft>
          <a:spcPct val="0"/>
        </a:spcAft>
        <a:defRPr sz="3000">
          <a:solidFill>
            <a:schemeClr val="tx2"/>
          </a:solidFill>
          <a:latin typeface="Century Schoolbook" pitchFamily="18" charset="0"/>
          <a:cs typeface="Arial" pitchFamily="34" charset="0"/>
        </a:defRPr>
      </a:lvl6pPr>
      <a:lvl7pPr marL="914400" algn="l" rtl="1" fontAlgn="base">
        <a:spcBef>
          <a:spcPct val="0"/>
        </a:spcBef>
        <a:spcAft>
          <a:spcPct val="0"/>
        </a:spcAft>
        <a:defRPr sz="3000">
          <a:solidFill>
            <a:schemeClr val="tx2"/>
          </a:solidFill>
          <a:latin typeface="Century Schoolbook" pitchFamily="18" charset="0"/>
          <a:cs typeface="Arial" pitchFamily="34" charset="0"/>
        </a:defRPr>
      </a:lvl7pPr>
      <a:lvl8pPr marL="1371600" algn="l" rtl="1" fontAlgn="base">
        <a:spcBef>
          <a:spcPct val="0"/>
        </a:spcBef>
        <a:spcAft>
          <a:spcPct val="0"/>
        </a:spcAft>
        <a:defRPr sz="3000">
          <a:solidFill>
            <a:schemeClr val="tx2"/>
          </a:solidFill>
          <a:latin typeface="Century Schoolbook" pitchFamily="18" charset="0"/>
          <a:cs typeface="Arial" pitchFamily="34" charset="0"/>
        </a:defRPr>
      </a:lvl8pPr>
      <a:lvl9pPr marL="1828800" algn="l" rtl="1" fontAlgn="base">
        <a:spcBef>
          <a:spcPct val="0"/>
        </a:spcBef>
        <a:spcAft>
          <a:spcPct val="0"/>
        </a:spcAft>
        <a:defRPr sz="3000">
          <a:solidFill>
            <a:schemeClr val="tx2"/>
          </a:solidFill>
          <a:latin typeface="Century Schoolbook" pitchFamily="18" charset="0"/>
          <a:cs typeface="Arial" pitchFamily="34"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Arial" pitchFamily="34" charset="0"/>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Arial" pitchFamily="34" charset="0"/>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Arial" pitchFamily="34" charset="0"/>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Arial" pitchFamily="34" charset="0"/>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Arial" pitchFamily="34" charset="0"/>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en-US" dirty="0" smtClean="0"/>
              <a:t>An Introduction to the Government and Binding Theory</a:t>
            </a:r>
            <a:endParaRPr lang="ar-SA" dirty="0"/>
          </a:p>
        </p:txBody>
      </p:sp>
      <p:sp>
        <p:nvSpPr>
          <p:cNvPr id="3" name="عنوان فرعي 2"/>
          <p:cNvSpPr>
            <a:spLocks noGrp="1"/>
          </p:cNvSpPr>
          <p:nvPr>
            <p:ph type="subTitle" idx="1"/>
          </p:nvPr>
        </p:nvSpPr>
        <p:spPr/>
        <p:txBody>
          <a:bodyPr/>
          <a:lstStyle/>
          <a:p>
            <a:endParaRPr lang="ar-S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r>
              <a:rPr lang="en-US" dirty="0" smtClean="0">
                <a:cs typeface="+mj-cs"/>
              </a:rPr>
              <a:t>An Introduction to the Government and Binding Theory</a:t>
            </a:r>
            <a:endParaRPr lang="ar-SA" dirty="0">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a:bodyPr>
          <a:lstStyle/>
          <a:p>
            <a:pPr marL="274320" indent="-274320" algn="just" rtl="0" eaLnBrk="1" fontAlgn="auto" hangingPunct="1">
              <a:spcAft>
                <a:spcPts val="0"/>
              </a:spcAft>
              <a:buFont typeface="Wingdings"/>
              <a:buChar char=""/>
              <a:defRPr/>
            </a:pPr>
            <a:r>
              <a:rPr lang="en-US" dirty="0" smtClean="0">
                <a:cs typeface="+mn-cs"/>
              </a:rPr>
              <a:t>THE LEXICON AND SENTENCE STRUCTURE</a:t>
            </a:r>
          </a:p>
          <a:p>
            <a:pPr marL="274320" indent="-274320" algn="just" rtl="0" eaLnBrk="1" fontAlgn="auto" hangingPunct="1">
              <a:spcAft>
                <a:spcPts val="0"/>
              </a:spcAft>
              <a:buFont typeface="Wingdings"/>
              <a:buChar char=""/>
              <a:defRPr/>
            </a:pPr>
            <a:r>
              <a:rPr lang="en-US" dirty="0" smtClean="0">
                <a:cs typeface="+mn-cs"/>
              </a:rPr>
              <a:t>Introduction and overview</a:t>
            </a:r>
          </a:p>
          <a:p>
            <a:pPr marL="274320" indent="-274320" algn="just" rtl="0" eaLnBrk="1" fontAlgn="auto" hangingPunct="1">
              <a:spcAft>
                <a:spcPts val="0"/>
              </a:spcAft>
              <a:buFont typeface="Wingdings"/>
              <a:buChar char=""/>
              <a:defRPr/>
            </a:pPr>
            <a:r>
              <a:rPr lang="en-US" dirty="0" smtClean="0">
                <a:cs typeface="+mn-cs"/>
              </a:rPr>
              <a:t>The units of syntactic analysis</a:t>
            </a:r>
          </a:p>
          <a:p>
            <a:pPr marL="274320" indent="-274320" algn="just" rtl="0" eaLnBrk="1" fontAlgn="auto" hangingPunct="1">
              <a:spcAft>
                <a:spcPts val="0"/>
              </a:spcAft>
              <a:buFont typeface="Wingdings"/>
              <a:buChar char=""/>
              <a:defRPr/>
            </a:pPr>
            <a:r>
              <a:rPr lang="en-US" dirty="0" smtClean="0">
                <a:cs typeface="+mn-cs"/>
              </a:rPr>
              <a:t>Words and phrases</a:t>
            </a:r>
          </a:p>
          <a:p>
            <a:pPr marL="274320" indent="-274320" algn="l" rtl="0" eaLnBrk="1" fontAlgn="auto" hangingPunct="1">
              <a:spcAft>
                <a:spcPts val="0"/>
              </a:spcAft>
              <a:buFont typeface="Wingdings"/>
              <a:buChar char=""/>
              <a:defRPr/>
            </a:pPr>
            <a:r>
              <a:rPr lang="en-US" dirty="0" smtClean="0">
                <a:cs typeface="+mn-cs"/>
              </a:rPr>
              <a:t>Syntactic terminology</a:t>
            </a:r>
          </a:p>
          <a:p>
            <a:pPr marL="274320" indent="-274320" algn="l" rtl="0" eaLnBrk="1" fontAlgn="auto" hangingPunct="1">
              <a:spcAft>
                <a:spcPts val="0"/>
              </a:spcAft>
              <a:buFont typeface="Wingdings"/>
              <a:buChar char=""/>
              <a:defRPr/>
            </a:pPr>
            <a:r>
              <a:rPr lang="en-US" dirty="0" smtClean="0">
                <a:cs typeface="+mn-cs"/>
              </a:rPr>
              <a:t>Precedence</a:t>
            </a:r>
          </a:p>
          <a:p>
            <a:pPr marL="274320" indent="-274320" algn="l" rtl="0" eaLnBrk="1" fontAlgn="auto" hangingPunct="1">
              <a:spcAft>
                <a:spcPts val="0"/>
              </a:spcAft>
              <a:buFont typeface="Wingdings"/>
              <a:buChar char=""/>
              <a:defRPr/>
            </a:pPr>
            <a:r>
              <a:rPr lang="en-US" dirty="0" smtClean="0">
                <a:cs typeface="+mn-cs"/>
              </a:rPr>
              <a:t>Sisterhood</a:t>
            </a:r>
          </a:p>
          <a:p>
            <a:pPr marL="274320" indent="-274320" algn="l" rtl="0" eaLnBrk="1" fontAlgn="auto" hangingPunct="1">
              <a:spcAft>
                <a:spcPts val="0"/>
              </a:spcAft>
              <a:buFont typeface="Wingdings"/>
              <a:buChar char=""/>
              <a:defRPr/>
            </a:pPr>
            <a:r>
              <a:rPr lang="en-US" dirty="0" smtClean="0">
                <a:cs typeface="+mn-cs"/>
              </a:rPr>
              <a:t>Non-branching</a:t>
            </a:r>
          </a:p>
          <a:p>
            <a:pPr marL="274320" indent="-274320" algn="l" rtl="0" eaLnBrk="1" fontAlgn="auto" hangingPunct="1">
              <a:spcAft>
                <a:spcPts val="0"/>
              </a:spcAft>
              <a:buFont typeface="Wingdings"/>
              <a:buChar char=""/>
              <a:defRPr/>
            </a:pPr>
            <a:r>
              <a:rPr lang="en-US" dirty="0" smtClean="0">
                <a:cs typeface="+mn-cs"/>
              </a:rPr>
              <a:t>Dominance</a:t>
            </a:r>
          </a:p>
          <a:p>
            <a:pPr marL="274320" indent="-274320" algn="l" rtl="0" eaLnBrk="1" fontAlgn="auto" hangingPunct="1">
              <a:spcAft>
                <a:spcPts val="0"/>
              </a:spcAft>
              <a:buFont typeface="Wingdings"/>
              <a:buChar char=""/>
              <a:defRPr/>
            </a:pPr>
            <a:r>
              <a:rPr lang="en-US" dirty="0" smtClean="0">
                <a:cs typeface="+mn-cs"/>
              </a:rPr>
              <a:t>Government</a:t>
            </a:r>
            <a:endParaRPr lang="ar-SA" dirty="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dirty="0">
              <a:cs typeface="+mj-cs"/>
            </a:endParaRPr>
          </a:p>
        </p:txBody>
      </p:sp>
      <p:sp>
        <p:nvSpPr>
          <p:cNvPr id="3" name="عنصر نائب للمحتوى 2"/>
          <p:cNvSpPr>
            <a:spLocks noGrp="1"/>
          </p:cNvSpPr>
          <p:nvPr>
            <p:ph sz="quarter" idx="1"/>
          </p:nvPr>
        </p:nvSpPr>
        <p:spPr>
          <a:xfrm>
            <a:off x="457200" y="857250"/>
            <a:ext cx="7467600" cy="5616575"/>
          </a:xfrm>
        </p:spPr>
        <p:txBody>
          <a:bodyPr>
            <a:noAutofit/>
          </a:bodyPr>
          <a:lstStyle/>
          <a:p>
            <a:pPr marL="274320" indent="-274320" algn="just" rtl="0" eaLnBrk="1" fontAlgn="auto" hangingPunct="1">
              <a:spcAft>
                <a:spcPts val="0"/>
              </a:spcAft>
              <a:buFont typeface="Wingdings"/>
              <a:buNone/>
              <a:defRPr/>
            </a:pPr>
            <a:r>
              <a:rPr lang="en-US" sz="2000" b="1" u="sng" dirty="0" smtClean="0">
                <a:effectLst>
                  <a:outerShdw blurRad="38100" dist="38100" dir="2700000" algn="tl">
                    <a:srgbClr val="000000">
                      <a:alpha val="43137"/>
                    </a:srgbClr>
                  </a:outerShdw>
                </a:effectLst>
                <a:cs typeface="+mn-cs"/>
              </a:rPr>
              <a:t>The Units of Syntactic Analysis</a:t>
            </a:r>
          </a:p>
          <a:p>
            <a:pPr marL="274320" indent="-274320" algn="just" rtl="0" eaLnBrk="1" fontAlgn="auto" hangingPunct="1">
              <a:spcAft>
                <a:spcPts val="0"/>
              </a:spcAft>
              <a:buFont typeface="Wingdings"/>
              <a:buNone/>
              <a:defRPr/>
            </a:pPr>
            <a:r>
              <a:rPr lang="en-US" sz="1800" b="1" dirty="0" smtClean="0">
                <a:cs typeface="+mn-cs"/>
              </a:rPr>
              <a:t>In this section we briefly recapitulate the basic notions of syntactic structure that will be the starting point for our discussion.</a:t>
            </a:r>
          </a:p>
          <a:p>
            <a:pPr marL="274320" indent="-274320" algn="just" rtl="0" eaLnBrk="1" fontAlgn="auto" hangingPunct="1">
              <a:spcAft>
                <a:spcPts val="0"/>
              </a:spcAft>
              <a:buFont typeface="Wingdings"/>
              <a:buNone/>
              <a:defRPr/>
            </a:pPr>
            <a:r>
              <a:rPr lang="en-US" sz="1800" b="1" dirty="0" smtClean="0">
                <a:solidFill>
                  <a:srgbClr val="FF0000"/>
                </a:solidFill>
                <a:cs typeface="+mn-cs"/>
              </a:rPr>
              <a:t>EX. </a:t>
            </a:r>
            <a:r>
              <a:rPr lang="en-US" sz="1800" b="1" dirty="0" smtClean="0">
                <a:solidFill>
                  <a:srgbClr val="FF0000"/>
                </a:solidFill>
                <a:cs typeface="+mn-cs"/>
              </a:rPr>
              <a:t> 1. </a:t>
            </a:r>
            <a:r>
              <a:rPr lang="en-US" sz="1800" b="1" dirty="0" err="1" smtClean="0">
                <a:solidFill>
                  <a:srgbClr val="FF0000"/>
                </a:solidFill>
                <a:cs typeface="+mn-cs"/>
              </a:rPr>
              <a:t>Jeeves</a:t>
            </a:r>
            <a:r>
              <a:rPr lang="en-US" sz="1800" b="1" dirty="0" smtClean="0">
                <a:solidFill>
                  <a:srgbClr val="FF0000"/>
                </a:solidFill>
                <a:cs typeface="+mn-cs"/>
              </a:rPr>
              <a:t> </a:t>
            </a:r>
            <a:r>
              <a:rPr lang="en-US" sz="1800" b="1" dirty="0" smtClean="0">
                <a:solidFill>
                  <a:srgbClr val="FF0000"/>
                </a:solidFill>
                <a:cs typeface="+mn-cs"/>
              </a:rPr>
              <a:t>will meet his employer at the castle.</a:t>
            </a:r>
          </a:p>
          <a:p>
            <a:pPr marL="342900" indent="-342900" algn="just" rtl="0" eaLnBrk="1" fontAlgn="auto" hangingPunct="1">
              <a:spcAft>
                <a:spcPts val="0"/>
              </a:spcAft>
              <a:buFont typeface="Wingdings"/>
              <a:buAutoNum type="arabicParenBoth"/>
              <a:defRPr/>
            </a:pPr>
            <a:r>
              <a:rPr lang="en-US" sz="1800" b="1" dirty="0" smtClean="0">
                <a:cs typeface="+mn-cs"/>
              </a:rPr>
              <a:t>is a grammatical English sentence. </a:t>
            </a:r>
          </a:p>
          <a:p>
            <a:pPr marL="342900" indent="-342900" algn="just" rtl="0" eaLnBrk="1" fontAlgn="auto" hangingPunct="1">
              <a:spcAft>
                <a:spcPts val="0"/>
              </a:spcAft>
              <a:buFont typeface="Wingdings"/>
              <a:buAutoNum type="arabicParenBoth"/>
              <a:defRPr/>
            </a:pPr>
            <a:r>
              <a:rPr lang="en-US" sz="1800" b="1" dirty="0" smtClean="0">
                <a:cs typeface="+mn-cs"/>
              </a:rPr>
              <a:t>Sentence (1 ) contains eight words. Words are not the immediate constituents of a sentence. Rather, they are the ultimate constituents. The words of the sentence are organized hierarchically into bigger units called phrases. In the framework of generative syntax the constituent structure of a sentence is represented in one of the following formats: by means of the </a:t>
            </a:r>
            <a:r>
              <a:rPr lang="en-US" sz="1800" b="1" dirty="0" smtClean="0">
                <a:solidFill>
                  <a:srgbClr val="FF0000"/>
                </a:solidFill>
                <a:cs typeface="+mn-cs"/>
              </a:rPr>
              <a:t>tree diagram format</a:t>
            </a:r>
            <a:r>
              <a:rPr lang="en-US" sz="1800" b="1" dirty="0" smtClean="0">
                <a:cs typeface="+mn-cs"/>
              </a:rPr>
              <a:t>, by means of </a:t>
            </a:r>
            <a:r>
              <a:rPr lang="en-US" sz="1800" b="1" dirty="0" smtClean="0">
                <a:solidFill>
                  <a:srgbClr val="FF0000"/>
                </a:solidFill>
                <a:cs typeface="+mn-cs"/>
              </a:rPr>
              <a:t>phrase structure rules </a:t>
            </a:r>
            <a:r>
              <a:rPr lang="en-US" sz="1800" b="1" dirty="0" smtClean="0">
                <a:cs typeface="+mn-cs"/>
              </a:rPr>
              <a:t>or rewrite rules</a:t>
            </a:r>
          </a:p>
          <a:p>
            <a:pPr marL="274320" indent="-274320" algn="just" rtl="0" eaLnBrk="1" fontAlgn="auto" hangingPunct="1">
              <a:spcAft>
                <a:spcPts val="0"/>
              </a:spcAft>
              <a:buFont typeface="Wingdings"/>
              <a:buNone/>
              <a:defRPr/>
            </a:pPr>
            <a:r>
              <a:rPr lang="en-US" sz="1800" b="1" dirty="0" smtClean="0">
                <a:cs typeface="+mn-cs"/>
              </a:rPr>
              <a:t>or by means of </a:t>
            </a:r>
            <a:r>
              <a:rPr lang="en-US" sz="1800" b="1" dirty="0" smtClean="0">
                <a:solidFill>
                  <a:srgbClr val="FF0000"/>
                </a:solidFill>
                <a:cs typeface="+mn-cs"/>
              </a:rPr>
              <a:t>labeled brackets</a:t>
            </a:r>
            <a:r>
              <a:rPr lang="en-US" sz="1800" b="1" dirty="0" smtClean="0">
                <a:cs typeface="+mn-cs"/>
              </a:rPr>
              <a:t>.</a:t>
            </a:r>
            <a:endParaRPr lang="ar-SA" sz="1800" b="1" dirty="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r>
              <a:rPr lang="en-US" dirty="0" smtClean="0">
                <a:cs typeface="+mj-cs"/>
              </a:rPr>
              <a:t>2. a</a:t>
            </a:r>
            <a:endParaRPr lang="ar-SA" dirty="0">
              <a:cs typeface="+mj-cs"/>
            </a:endParaRPr>
          </a:p>
        </p:txBody>
      </p:sp>
      <p:sp>
        <p:nvSpPr>
          <p:cNvPr id="10243" name="عنصر نائب للمحتوى 2"/>
          <p:cNvSpPr>
            <a:spLocks noGrp="1"/>
          </p:cNvSpPr>
          <p:nvPr>
            <p:ph sz="quarter" idx="1"/>
          </p:nvPr>
        </p:nvSpPr>
        <p:spPr>
          <a:xfrm>
            <a:off x="457200" y="1600200"/>
            <a:ext cx="7900988" cy="4873625"/>
          </a:xfrm>
        </p:spPr>
        <p:txBody>
          <a:bodyPr/>
          <a:lstStyle/>
          <a:p>
            <a:pPr algn="l" rtl="0" eaLnBrk="1" hangingPunct="1"/>
            <a:r>
              <a:rPr lang="en-US" smtClean="0"/>
              <a:t>                                         S</a:t>
            </a:r>
          </a:p>
          <a:p>
            <a:pPr algn="l" rtl="0" eaLnBrk="1" hangingPunct="1"/>
            <a:r>
              <a:rPr lang="en-US" smtClean="0"/>
              <a:t>                           NP      AUX     VP</a:t>
            </a:r>
          </a:p>
          <a:p>
            <a:pPr algn="l" rtl="0" eaLnBrk="1" hangingPunct="1"/>
            <a:endParaRPr lang="ar-SA" smtClean="0">
              <a:cs typeface="Times New Roman" pitchFamily="18" charset="0"/>
            </a:endParaRPr>
          </a:p>
          <a:p>
            <a:pPr algn="l" rtl="0" eaLnBrk="1" hangingPunct="1"/>
            <a:r>
              <a:rPr lang="en-US" smtClean="0"/>
              <a:t>                           N           V     NP       PP</a:t>
            </a:r>
            <a:endParaRPr lang="ar-SA" smtClean="0">
              <a:cs typeface="Times New Roman" pitchFamily="18" charset="0"/>
            </a:endParaRPr>
          </a:p>
          <a:p>
            <a:pPr algn="l" rtl="0" eaLnBrk="1" hangingPunct="1"/>
            <a:r>
              <a:rPr lang="en-US" smtClean="0"/>
              <a:t>                                             Det  N     P   NP</a:t>
            </a:r>
          </a:p>
          <a:p>
            <a:pPr algn="l" rtl="0" eaLnBrk="1" hangingPunct="1"/>
            <a:r>
              <a:rPr lang="en-US" smtClean="0"/>
              <a:t>                                                                Det  N</a:t>
            </a:r>
          </a:p>
          <a:p>
            <a:pPr algn="l" rtl="0" eaLnBrk="1" hangingPunct="1"/>
            <a:endParaRPr lang="en-US" smtClean="0"/>
          </a:p>
          <a:p>
            <a:pPr algn="l" rtl="0" eaLnBrk="1" hangingPunct="1"/>
            <a:endParaRPr lang="en-US" smtClean="0"/>
          </a:p>
          <a:p>
            <a:pPr algn="l" rtl="0" eaLnBrk="1" hangingPunct="1"/>
            <a:r>
              <a:rPr lang="en-US" smtClean="0"/>
              <a:t>Jeeves will meet his employer at the castle</a:t>
            </a:r>
            <a:endParaRPr lang="ar-SA" smtClean="0">
              <a:cs typeface="Times New Roman" pitchFamily="18" charset="0"/>
            </a:endParaRPr>
          </a:p>
        </p:txBody>
      </p:sp>
      <p:cxnSp>
        <p:nvCxnSpPr>
          <p:cNvPr id="5" name="رابط مستقيم 4"/>
          <p:cNvCxnSpPr/>
          <p:nvPr/>
        </p:nvCxnSpPr>
        <p:spPr>
          <a:xfrm rot="10800000" flipV="1">
            <a:off x="1071563" y="3286125"/>
            <a:ext cx="2143125" cy="2071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مستقيم 5"/>
          <p:cNvCxnSpPr/>
          <p:nvPr/>
        </p:nvCxnSpPr>
        <p:spPr>
          <a:xfrm rot="5400000">
            <a:off x="1714500" y="2857500"/>
            <a:ext cx="2857500" cy="2000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rot="16200000" flipH="1">
            <a:off x="6215063" y="3214688"/>
            <a:ext cx="357187" cy="357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rot="5400000">
            <a:off x="4929188" y="2571750"/>
            <a:ext cx="57150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rot="5400000">
            <a:off x="5929313" y="3286125"/>
            <a:ext cx="28575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rot="5400000">
            <a:off x="2928938" y="2643188"/>
            <a:ext cx="642937" cy="71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rot="10800000" flipV="1">
            <a:off x="4857750" y="3286125"/>
            <a:ext cx="357188" cy="21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4572000" y="1857375"/>
            <a:ext cx="571500" cy="285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rot="16200000" flipH="1">
            <a:off x="5143501" y="3286125"/>
            <a:ext cx="28575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6072187" y="3857626"/>
            <a:ext cx="500063" cy="214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16200000" flipH="1">
            <a:off x="6715125" y="3714750"/>
            <a:ext cx="357188" cy="357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2607469" y="3536156"/>
            <a:ext cx="2000250" cy="1500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rot="5400000">
            <a:off x="4500563" y="2357438"/>
            <a:ext cx="642937" cy="642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رابط مستقيم 32"/>
          <p:cNvCxnSpPr/>
          <p:nvPr/>
        </p:nvCxnSpPr>
        <p:spPr>
          <a:xfrm rot="5400000">
            <a:off x="5500688" y="4357688"/>
            <a:ext cx="1000125"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رابط مستقيم 33"/>
          <p:cNvCxnSpPr/>
          <p:nvPr/>
        </p:nvCxnSpPr>
        <p:spPr>
          <a:xfrm rot="5400000">
            <a:off x="6143625" y="4357688"/>
            <a:ext cx="1214437" cy="64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رابط مستقيم 34"/>
          <p:cNvCxnSpPr/>
          <p:nvPr/>
        </p:nvCxnSpPr>
        <p:spPr>
          <a:xfrm rot="5400000">
            <a:off x="3393281" y="3893344"/>
            <a:ext cx="1571625" cy="1214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رابط مستقيم 35"/>
          <p:cNvCxnSpPr/>
          <p:nvPr/>
        </p:nvCxnSpPr>
        <p:spPr>
          <a:xfrm rot="5400000">
            <a:off x="4214812" y="4071938"/>
            <a:ext cx="1571625" cy="857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رابط مستقيم 38"/>
          <p:cNvCxnSpPr/>
          <p:nvPr/>
        </p:nvCxnSpPr>
        <p:spPr>
          <a:xfrm rot="5400000">
            <a:off x="4786312" y="4143376"/>
            <a:ext cx="1643063" cy="7858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rot="5400000">
            <a:off x="4214019" y="1999457"/>
            <a:ext cx="1428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22"/>
          <p:cNvCxnSpPr/>
          <p:nvPr/>
        </p:nvCxnSpPr>
        <p:spPr>
          <a:xfrm flipV="1">
            <a:off x="3286125" y="1787525"/>
            <a:ext cx="928688" cy="355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rot="16200000" flipH="1">
            <a:off x="5500688" y="2357438"/>
            <a:ext cx="571500" cy="5715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1267" name="عنصر نائب للمحتوى 2"/>
          <p:cNvSpPr>
            <a:spLocks noGrp="1"/>
          </p:cNvSpPr>
          <p:nvPr>
            <p:ph sz="quarter" idx="1"/>
          </p:nvPr>
        </p:nvSpPr>
        <p:spPr>
          <a:xfrm>
            <a:off x="457200" y="1600200"/>
            <a:ext cx="7467600" cy="4873625"/>
          </a:xfrm>
        </p:spPr>
        <p:txBody>
          <a:bodyPr/>
          <a:lstStyle/>
          <a:p>
            <a:pPr algn="just" rtl="0" eaLnBrk="1" hangingPunct="1"/>
            <a:r>
              <a:rPr lang="pl-PL" smtClean="0"/>
              <a:t>2b (i) S ---- NP - AUX - VP</a:t>
            </a:r>
          </a:p>
          <a:p>
            <a:pPr algn="just" rtl="0" eaLnBrk="1" hangingPunct="1"/>
            <a:r>
              <a:rPr lang="en-US" smtClean="0"/>
              <a:t>(ii) NP ---- (Det) - N</a:t>
            </a:r>
          </a:p>
          <a:p>
            <a:pPr algn="just" rtl="0" eaLnBrk="1" hangingPunct="1"/>
            <a:r>
              <a:rPr lang="sv-SE" smtClean="0"/>
              <a:t>(ill) VP ---- V - NP - pp</a:t>
            </a:r>
          </a:p>
          <a:p>
            <a:pPr algn="just" rtl="0" eaLnBrk="1" hangingPunct="1"/>
            <a:r>
              <a:rPr lang="en-US" smtClean="0"/>
              <a:t>(iv) pp ---- P - NP</a:t>
            </a:r>
          </a:p>
          <a:p>
            <a:pPr algn="just" rtl="0" eaLnBrk="1" hangingPunct="1"/>
            <a:r>
              <a:rPr lang="en-US" smtClean="0"/>
              <a:t>(v) N ---- Jeeves, employer, castle</a:t>
            </a:r>
          </a:p>
          <a:p>
            <a:pPr algn="just" rtl="0" eaLnBrk="1" hangingPunct="1"/>
            <a:r>
              <a:rPr lang="en-US" smtClean="0"/>
              <a:t>(vi) V ---- Meet</a:t>
            </a:r>
          </a:p>
          <a:p>
            <a:pPr algn="just" rtl="0" eaLnBrk="1" hangingPunct="1"/>
            <a:r>
              <a:rPr lang="en-US" smtClean="0"/>
              <a:t>(vii) AUX --- will</a:t>
            </a:r>
          </a:p>
          <a:p>
            <a:pPr algn="just" rtl="0" eaLnBrk="1" hangingPunct="1"/>
            <a:r>
              <a:rPr lang="en-US" smtClean="0"/>
              <a:t>(viii) P --- at</a:t>
            </a:r>
          </a:p>
          <a:p>
            <a:pPr algn="just" rtl="0" eaLnBrk="1" hangingPunct="1"/>
            <a:r>
              <a:rPr lang="en-US" smtClean="0"/>
              <a:t>(ix) Det ---the, his</a:t>
            </a:r>
            <a:endParaRPr lang="ar-SA" smtClean="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2291" name="عنصر نائب للمحتوى 2"/>
          <p:cNvSpPr>
            <a:spLocks noGrp="1"/>
          </p:cNvSpPr>
          <p:nvPr>
            <p:ph sz="quarter" idx="1"/>
          </p:nvPr>
        </p:nvSpPr>
        <p:spPr>
          <a:xfrm>
            <a:off x="457200" y="1600200"/>
            <a:ext cx="7615238" cy="4873625"/>
          </a:xfrm>
        </p:spPr>
        <p:txBody>
          <a:bodyPr/>
          <a:lstStyle/>
          <a:p>
            <a:pPr algn="just" rtl="0" eaLnBrk="1" hangingPunct="1"/>
            <a:r>
              <a:rPr lang="en-US" smtClean="0"/>
              <a:t> </a:t>
            </a:r>
            <a:r>
              <a:rPr lang="en-US" sz="2800" smtClean="0"/>
              <a:t>[s NP [N Jeeves]] [AUX will] [vp [v meet] [NP [Det. his] [N employer]] [pp [p at</a:t>
            </a:r>
          </a:p>
          <a:p>
            <a:pPr algn="just" rtl="0" eaLnBrk="1" hangingPunct="1"/>
            <a:r>
              <a:rPr lang="en-US" sz="2800" smtClean="0"/>
              <a:t>[NP Det the] [N castle]]]]].</a:t>
            </a:r>
          </a:p>
          <a:p>
            <a:pPr algn="just" rtl="0" eaLnBrk="1" hangingPunct="1"/>
            <a:r>
              <a:rPr lang="en-US" sz="2800" smtClean="0"/>
              <a:t>Representations such as those give us information concerning the structure of (1) They indicate, for instance, that the string </a:t>
            </a:r>
            <a:r>
              <a:rPr lang="en-US" sz="2800" smtClean="0">
                <a:solidFill>
                  <a:srgbClr val="FF0000"/>
                </a:solidFill>
              </a:rPr>
              <a:t>his employer </a:t>
            </a:r>
            <a:r>
              <a:rPr lang="en-US" sz="2800" smtClean="0"/>
              <a:t>is a syntactic unit, a constituent. It is a noun phrase (NP), a constituent whose main element or head· is the noun (N) </a:t>
            </a:r>
            <a:r>
              <a:rPr lang="en-US" sz="2800" smtClean="0">
                <a:solidFill>
                  <a:srgbClr val="FF0000"/>
                </a:solidFill>
              </a:rPr>
              <a:t>employer</a:t>
            </a:r>
            <a:r>
              <a:rPr lang="en-US" sz="2800" smtClean="0"/>
              <a:t>.</a:t>
            </a:r>
            <a:endParaRPr lang="ar-SA" sz="2800" smtClean="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3315" name="عنصر نائب للمحتوى 2"/>
          <p:cNvSpPr>
            <a:spLocks noGrp="1"/>
          </p:cNvSpPr>
          <p:nvPr>
            <p:ph sz="quarter" idx="1"/>
          </p:nvPr>
        </p:nvSpPr>
        <p:spPr>
          <a:xfrm>
            <a:off x="457200" y="1600200"/>
            <a:ext cx="7467600" cy="4873625"/>
          </a:xfrm>
        </p:spPr>
        <p:txBody>
          <a:bodyPr/>
          <a:lstStyle/>
          <a:p>
            <a:pPr algn="just" rtl="0" eaLnBrk="1" hangingPunct="1"/>
            <a:r>
              <a:rPr lang="en-US" sz="2800" smtClean="0"/>
              <a:t>The structural representations in (2) allow us also to describe syntactic operations that may affect sentence ( 1 ). Consider (3):</a:t>
            </a:r>
          </a:p>
          <a:p>
            <a:pPr algn="just" rtl="0" eaLnBrk="1" hangingPunct="1"/>
            <a:r>
              <a:rPr lang="en-US" sz="2800" smtClean="0">
                <a:solidFill>
                  <a:srgbClr val="00B050"/>
                </a:solidFill>
              </a:rPr>
              <a:t>3a At the castle, Jeeves will meet his employer.</a:t>
            </a:r>
          </a:p>
          <a:p>
            <a:pPr algn="just" rtl="0" eaLnBrk="1" hangingPunct="1"/>
            <a:r>
              <a:rPr lang="en-US" sz="2800" smtClean="0">
                <a:solidFill>
                  <a:srgbClr val="00B050"/>
                </a:solidFill>
              </a:rPr>
              <a:t>3b His employer, Jeeves will meet at the castle.</a:t>
            </a:r>
          </a:p>
          <a:p>
            <a:pPr algn="just" rtl="0" eaLnBrk="1" hangingPunct="1"/>
            <a:r>
              <a:rPr lang="en-US" sz="2800" smtClean="0">
                <a:solidFill>
                  <a:srgbClr val="00B050"/>
                </a:solidFill>
              </a:rPr>
              <a:t>3c Meet his employer at the castle, Jeeves will (indeed).</a:t>
            </a:r>
            <a:endParaRPr lang="ar-SA" sz="2800" smtClean="0">
              <a:solidFill>
                <a:srgbClr val="00B050"/>
              </a:solidFill>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lnSpcReduction="10000"/>
          </a:bodyPr>
          <a:lstStyle/>
          <a:p>
            <a:pPr marL="274320" indent="-274320" algn="just" rtl="0" eaLnBrk="1" fontAlgn="auto" hangingPunct="1">
              <a:spcAft>
                <a:spcPts val="0"/>
              </a:spcAft>
              <a:buFont typeface="Wingdings"/>
              <a:buChar char=""/>
              <a:defRPr/>
            </a:pPr>
            <a:r>
              <a:rPr lang="en-US" dirty="0" smtClean="0">
                <a:cs typeface="+mn-cs"/>
              </a:rPr>
              <a:t>In order to capture the similarity between the sentences in (3) and that in ( 1 ) we assume that all these sentences have the same underlying structure, represented in (2). In each of the sentences in (3) one of the constituents identified in (2) has been moved to the beginning of the sentence, or </a:t>
            </a:r>
            <a:r>
              <a:rPr lang="en-US" dirty="0" err="1" smtClean="0">
                <a:cs typeface="+mn-cs"/>
              </a:rPr>
              <a:t>preposed</a:t>
            </a:r>
            <a:r>
              <a:rPr lang="en-US" dirty="0" smtClean="0">
                <a:cs typeface="+mn-cs"/>
              </a:rPr>
              <a:t>.</a:t>
            </a:r>
          </a:p>
          <a:p>
            <a:pPr marL="274320" indent="-274320" algn="just" rtl="0" eaLnBrk="1" fontAlgn="auto" hangingPunct="1">
              <a:spcAft>
                <a:spcPts val="0"/>
              </a:spcAft>
              <a:buFont typeface="Wingdings"/>
              <a:buChar char=""/>
              <a:defRPr/>
            </a:pPr>
            <a:r>
              <a:rPr lang="en-US" dirty="0" smtClean="0">
                <a:cs typeface="+mn-cs"/>
              </a:rPr>
              <a:t>The possibility for </a:t>
            </a:r>
            <a:r>
              <a:rPr lang="en-US" dirty="0" err="1" smtClean="0">
                <a:cs typeface="+mn-cs"/>
              </a:rPr>
              <a:t>preposing</a:t>
            </a:r>
            <a:r>
              <a:rPr lang="en-US" dirty="0" smtClean="0">
                <a:cs typeface="+mn-cs"/>
              </a:rPr>
              <a:t> elements of a sentence is structure-based: only constituents of the sentence such as NP and VP can be </a:t>
            </a:r>
            <a:r>
              <a:rPr lang="en-US" dirty="0" err="1" smtClean="0">
                <a:cs typeface="+mn-cs"/>
              </a:rPr>
              <a:t>preposed</a:t>
            </a:r>
            <a:r>
              <a:rPr lang="en-US" dirty="0" smtClean="0">
                <a:cs typeface="+mn-cs"/>
              </a:rPr>
              <a:t>; one cannot </a:t>
            </a:r>
            <a:r>
              <a:rPr lang="en-US" dirty="0" err="1" smtClean="0">
                <a:cs typeface="+mn-cs"/>
              </a:rPr>
              <a:t>prepose</a:t>
            </a:r>
            <a:r>
              <a:rPr lang="en-US" dirty="0" smtClean="0">
                <a:cs typeface="+mn-cs"/>
              </a:rPr>
              <a:t> any random string of words in the sentence:3</a:t>
            </a:r>
          </a:p>
          <a:p>
            <a:pPr marL="274320" indent="-274320" algn="just" rtl="0" eaLnBrk="1" fontAlgn="auto" hangingPunct="1">
              <a:spcAft>
                <a:spcPts val="0"/>
              </a:spcAft>
              <a:buFont typeface="Wingdings"/>
              <a:buChar char=""/>
              <a:defRPr/>
            </a:pPr>
            <a:r>
              <a:rPr lang="en-US" dirty="0" smtClean="0">
                <a:solidFill>
                  <a:srgbClr val="00B050"/>
                </a:solidFill>
                <a:cs typeface="+mn-cs"/>
              </a:rPr>
              <a:t>3d *Employer at the, </a:t>
            </a:r>
            <a:r>
              <a:rPr lang="en-US" dirty="0" err="1" smtClean="0">
                <a:solidFill>
                  <a:srgbClr val="00B050"/>
                </a:solidFill>
                <a:cs typeface="+mn-cs"/>
              </a:rPr>
              <a:t>Jeeves</a:t>
            </a:r>
            <a:r>
              <a:rPr lang="en-US" dirty="0" smtClean="0">
                <a:solidFill>
                  <a:srgbClr val="00B050"/>
                </a:solidFill>
                <a:cs typeface="+mn-cs"/>
              </a:rPr>
              <a:t> will meet his castle</a:t>
            </a:r>
            <a:r>
              <a:rPr lang="en-US" dirty="0" smtClean="0">
                <a:cs typeface="+mn-cs"/>
              </a:rPr>
              <a:t>.</a:t>
            </a:r>
            <a:endParaRPr lang="ar-SA" dirty="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a:bodyPr>
          <a:lstStyle/>
          <a:p>
            <a:pPr marL="274320" indent="-274320" algn="just" rtl="0" eaLnBrk="1" fontAlgn="auto" hangingPunct="1">
              <a:spcAft>
                <a:spcPts val="0"/>
              </a:spcAft>
              <a:buFont typeface="Wingdings"/>
              <a:buNone/>
              <a:defRPr/>
            </a:pPr>
            <a:r>
              <a:rPr lang="en-US" dirty="0" smtClean="0">
                <a:cs typeface="+mn-cs"/>
              </a:rPr>
              <a:t>Another operation that affects sentence constituents is the one that forms questions.</a:t>
            </a:r>
          </a:p>
          <a:p>
            <a:pPr marL="274320" indent="-274320" algn="just" rtl="0" eaLnBrk="1" fontAlgn="auto" hangingPunct="1">
              <a:spcAft>
                <a:spcPts val="0"/>
              </a:spcAft>
              <a:buFont typeface="Wingdings"/>
              <a:buNone/>
              <a:defRPr/>
            </a:pPr>
            <a:r>
              <a:rPr lang="en-US" dirty="0" smtClean="0">
                <a:cs typeface="+mn-cs"/>
              </a:rPr>
              <a:t>We distinguish two types of questions: </a:t>
            </a:r>
            <a:r>
              <a:rPr lang="en-US" dirty="0" smtClean="0">
                <a:solidFill>
                  <a:srgbClr val="FF0000"/>
                </a:solidFill>
                <a:cs typeface="+mn-cs"/>
              </a:rPr>
              <a:t>yes-no questions</a:t>
            </a:r>
            <a:r>
              <a:rPr lang="en-US" dirty="0" smtClean="0">
                <a:cs typeface="+mn-cs"/>
              </a:rPr>
              <a:t> and </a:t>
            </a:r>
            <a:r>
              <a:rPr lang="en-US" dirty="0" smtClean="0">
                <a:solidFill>
                  <a:srgbClr val="FF0000"/>
                </a:solidFill>
                <a:cs typeface="+mn-cs"/>
              </a:rPr>
              <a:t>constituent questions</a:t>
            </a:r>
            <a:r>
              <a:rPr lang="en-US" dirty="0" smtClean="0">
                <a:cs typeface="+mn-cs"/>
              </a:rPr>
              <a:t>.</a:t>
            </a:r>
          </a:p>
          <a:p>
            <a:pPr marL="274320" indent="-274320" algn="just" rtl="0" eaLnBrk="1" fontAlgn="auto" hangingPunct="1">
              <a:spcAft>
                <a:spcPts val="0"/>
              </a:spcAft>
              <a:buFont typeface="Wingdings"/>
              <a:buNone/>
              <a:defRPr/>
            </a:pPr>
            <a:r>
              <a:rPr lang="en-US" dirty="0" smtClean="0">
                <a:cs typeface="+mn-cs"/>
              </a:rPr>
              <a:t>yes-no questions are formed by moving the auxiliary (will) to the left of the subject. This process is usually referred to as subject auxiliary inversion, or </a:t>
            </a:r>
            <a:r>
              <a:rPr lang="en-US" dirty="0" err="1" smtClean="0">
                <a:cs typeface="+mn-cs"/>
              </a:rPr>
              <a:t>SAl</a:t>
            </a:r>
            <a:r>
              <a:rPr lang="en-US" dirty="0" smtClean="0">
                <a:cs typeface="+mn-cs"/>
              </a:rPr>
              <a:t>. In constituent questions, </a:t>
            </a:r>
            <a:r>
              <a:rPr lang="en-US" dirty="0" err="1" smtClean="0">
                <a:cs typeface="+mn-cs"/>
              </a:rPr>
              <a:t>SAl</a:t>
            </a:r>
            <a:r>
              <a:rPr lang="en-US" dirty="0" smtClean="0">
                <a:cs typeface="+mn-cs"/>
              </a:rPr>
              <a:t> also applies and in addition a sentence-initial question word (such as who, where, what) substitutes for the constituent which is being questioned.</a:t>
            </a:r>
            <a:endParaRPr lang="ar-SA" dirty="0">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16387" name="عنصر نائب للمحتوى 2"/>
          <p:cNvSpPr>
            <a:spLocks noGrp="1"/>
          </p:cNvSpPr>
          <p:nvPr>
            <p:ph sz="quarter" idx="1"/>
          </p:nvPr>
        </p:nvSpPr>
        <p:spPr>
          <a:xfrm>
            <a:off x="457200" y="1600200"/>
            <a:ext cx="7467600" cy="4873625"/>
          </a:xfrm>
        </p:spPr>
        <p:txBody>
          <a:bodyPr/>
          <a:lstStyle/>
          <a:p>
            <a:pPr algn="just" rtl="0" eaLnBrk="1" hangingPunct="1">
              <a:buFont typeface="Wingdings" pitchFamily="2" charset="2"/>
              <a:buNone/>
            </a:pPr>
            <a:r>
              <a:rPr lang="en-US" sz="3200" smtClean="0"/>
              <a:t>Operations such as preposing and question formation thus provide evidence for the role of phrase structure in syntax.</a:t>
            </a:r>
            <a:endParaRPr lang="ar-SA" sz="3200" smtClean="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642938" y="1500188"/>
            <a:ext cx="7467600" cy="4873625"/>
          </a:xfrm>
        </p:spPr>
        <p:txBody>
          <a:bodyPr>
            <a:normAutofit/>
          </a:bodyPr>
          <a:lstStyle/>
          <a:p>
            <a:pPr marL="274320" indent="-274320" algn="just" rtl="0" eaLnBrk="1" fontAlgn="auto" hangingPunct="1">
              <a:spcAft>
                <a:spcPts val="0"/>
              </a:spcAft>
              <a:buFont typeface="Wingdings"/>
              <a:buNone/>
              <a:defRPr/>
            </a:pPr>
            <a:r>
              <a:rPr lang="en-US" b="1" u="sng" dirty="0" smtClean="0">
                <a:solidFill>
                  <a:srgbClr val="00B050"/>
                </a:solidFill>
                <a:cs typeface="+mn-cs"/>
              </a:rPr>
              <a:t>Words and Phrases</a:t>
            </a:r>
          </a:p>
          <a:p>
            <a:pPr marL="274320" indent="-274320" algn="just" rtl="0" eaLnBrk="1" fontAlgn="auto" hangingPunct="1">
              <a:spcAft>
                <a:spcPts val="0"/>
              </a:spcAft>
              <a:buFont typeface="Wingdings"/>
              <a:buNone/>
              <a:defRPr/>
            </a:pPr>
            <a:r>
              <a:rPr lang="en-US" dirty="0" smtClean="0">
                <a:cs typeface="+mn-cs"/>
              </a:rPr>
              <a:t>Although words are not the immediate constituents of the sentence, they play an important role as the ultimate building blocks of the sentence.</a:t>
            </a:r>
          </a:p>
          <a:p>
            <a:pPr marL="274320" indent="-274320" algn="just" rtl="0" eaLnBrk="1" fontAlgn="auto" hangingPunct="1">
              <a:spcAft>
                <a:spcPts val="0"/>
              </a:spcAft>
              <a:buFont typeface="Wingdings"/>
              <a:buNone/>
              <a:defRPr/>
            </a:pPr>
            <a:r>
              <a:rPr lang="en-US" dirty="0" smtClean="0">
                <a:cs typeface="+mn-cs"/>
              </a:rPr>
              <a:t>Words belong to different syntactic categories, such as nouns, verbs, etc., and the syntactic category to which a word belongs determines its </a:t>
            </a:r>
            <a:r>
              <a:rPr lang="en-US" dirty="0" smtClean="0">
                <a:solidFill>
                  <a:srgbClr val="FF0000"/>
                </a:solidFill>
                <a:cs typeface="+mn-cs"/>
              </a:rPr>
              <a:t>distribution</a:t>
            </a:r>
            <a:r>
              <a:rPr lang="en-US" dirty="0" smtClean="0">
                <a:cs typeface="+mn-cs"/>
              </a:rPr>
              <a:t>, that is, in what contexts it can occur. </a:t>
            </a:r>
          </a:p>
          <a:p>
            <a:pPr marL="274320" indent="-274320" algn="just" rtl="0" eaLnBrk="1" fontAlgn="auto" hangingPunct="1">
              <a:spcAft>
                <a:spcPts val="0"/>
              </a:spcAft>
              <a:buFont typeface="Wingdings"/>
              <a:buNone/>
              <a:defRPr/>
            </a:pPr>
            <a:r>
              <a:rPr lang="en-US" dirty="0" smtClean="0">
                <a:cs typeface="+mn-cs"/>
              </a:rPr>
              <a:t>Normally, one cannot easily interchange words of one category for words of another.</a:t>
            </a:r>
            <a:endParaRPr lang="ar-SA" dirty="0">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428625"/>
            <a:ext cx="7467600" cy="6045200"/>
          </a:xfrm>
        </p:spPr>
        <p:txBody>
          <a:bodyPr>
            <a:noAutofit/>
          </a:bodyPr>
          <a:lstStyle/>
          <a:p>
            <a:pPr marL="274320" indent="-274320" algn="just" rtl="0" eaLnBrk="1" fontAlgn="auto" hangingPunct="1">
              <a:spcAft>
                <a:spcPts val="0"/>
              </a:spcAft>
              <a:buFont typeface="Wingdings"/>
              <a:buNone/>
              <a:defRPr/>
            </a:pPr>
            <a:r>
              <a:rPr lang="en-US" dirty="0" smtClean="0">
                <a:cs typeface="+mn-cs"/>
              </a:rPr>
              <a:t>The grammar of English, and indeed of any language, will have to contain the </a:t>
            </a:r>
            <a:r>
              <a:rPr lang="en-US" dirty="0" err="1" smtClean="0">
                <a:cs typeface="+mn-cs"/>
              </a:rPr>
              <a:t>categorial</a:t>
            </a:r>
            <a:r>
              <a:rPr lang="en-US" dirty="0" smtClean="0">
                <a:cs typeface="+mn-cs"/>
              </a:rPr>
              <a:t> information associated with lexical items since this information plays a part in the formation of sentences.</a:t>
            </a:r>
          </a:p>
          <a:p>
            <a:pPr marL="274320" indent="-274320" algn="just" rtl="0" eaLnBrk="1" fontAlgn="auto" hangingPunct="1">
              <a:spcAft>
                <a:spcPts val="0"/>
              </a:spcAft>
              <a:buFont typeface="Wingdings"/>
              <a:buNone/>
              <a:defRPr/>
            </a:pPr>
            <a:r>
              <a:rPr lang="en-US" dirty="0" smtClean="0">
                <a:cs typeface="+mn-cs"/>
              </a:rPr>
              <a:t>We postulate that speakers of a language are equipped with an internal 'dictionary', which we shall refer to as the mental lexicon, or lexicon, which contains all the information they have internalized concerning the words of their language.</a:t>
            </a:r>
          </a:p>
          <a:p>
            <a:pPr marL="274320" indent="-274320" algn="just" rtl="0" eaLnBrk="1" fontAlgn="auto" hangingPunct="1">
              <a:spcAft>
                <a:spcPts val="0"/>
              </a:spcAft>
              <a:buFont typeface="Wingdings"/>
              <a:buNone/>
              <a:defRPr/>
            </a:pPr>
            <a:r>
              <a:rPr lang="en-US" dirty="0" smtClean="0">
                <a:cs typeface="+mn-cs"/>
              </a:rPr>
              <a:t>This mental lexicon will have to contain, among other things, information on syntactic categories.</a:t>
            </a:r>
            <a:endParaRPr lang="ar-SA" dirty="0">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lnSpcReduction="10000"/>
          </a:bodyPr>
          <a:lstStyle/>
          <a:p>
            <a:pPr marL="274320" indent="-274320" algn="just" rtl="0" eaLnBrk="1" fontAlgn="auto" hangingPunct="1">
              <a:spcAft>
                <a:spcPts val="0"/>
              </a:spcAft>
              <a:buFont typeface="Wingdings"/>
              <a:buNone/>
              <a:defRPr/>
            </a:pPr>
            <a:r>
              <a:rPr lang="en-US" sz="2800" b="1" dirty="0" smtClean="0">
                <a:cs typeface="+mn-cs"/>
              </a:rPr>
              <a:t>The terminal category labels such as N, V, etc., restrict which lexical elements can be inserted.</a:t>
            </a:r>
          </a:p>
          <a:p>
            <a:pPr marL="274320" indent="-274320" algn="just" rtl="0" eaLnBrk="1" fontAlgn="auto" hangingPunct="1">
              <a:spcAft>
                <a:spcPts val="0"/>
              </a:spcAft>
              <a:buFont typeface="Wingdings"/>
              <a:buNone/>
              <a:defRPr/>
            </a:pPr>
            <a:r>
              <a:rPr lang="en-US" sz="2800" b="1" dirty="0" smtClean="0">
                <a:cs typeface="+mn-cs"/>
              </a:rPr>
              <a:t>The inserted words will determine the syntactic category of the head of the phrase and hence they will determine the category of a phrase, the phrasal category.</a:t>
            </a:r>
          </a:p>
          <a:p>
            <a:pPr marL="274320" indent="-274320" algn="just" rtl="0" eaLnBrk="1" fontAlgn="auto" hangingPunct="1">
              <a:spcAft>
                <a:spcPts val="0"/>
              </a:spcAft>
              <a:buFont typeface="Wingdings"/>
              <a:buNone/>
              <a:defRPr/>
            </a:pPr>
            <a:r>
              <a:rPr lang="en-US" sz="2800" b="1" dirty="0" smtClean="0">
                <a:cs typeface="+mn-cs"/>
              </a:rPr>
              <a:t>Clearly, the mere matching of lexical and phrasal categories is not sufficient to produce a good sentence.</a:t>
            </a:r>
            <a:endParaRPr lang="ar-SA" sz="2800" b="1" dirty="0">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20483" name="عنصر نائب للمحتوى 2"/>
          <p:cNvSpPr>
            <a:spLocks noGrp="1"/>
          </p:cNvSpPr>
          <p:nvPr>
            <p:ph sz="quarter" idx="1"/>
          </p:nvPr>
        </p:nvSpPr>
        <p:spPr>
          <a:xfrm>
            <a:off x="457200" y="1600200"/>
            <a:ext cx="7467600" cy="4873625"/>
          </a:xfrm>
        </p:spPr>
        <p:txBody>
          <a:bodyPr/>
          <a:lstStyle/>
          <a:p>
            <a:pPr algn="just" rtl="0" eaLnBrk="1" hangingPunct="1">
              <a:buFont typeface="Wingdings" pitchFamily="2" charset="2"/>
              <a:buNone/>
            </a:pPr>
            <a:r>
              <a:rPr lang="en-US" sz="2800" smtClean="0"/>
              <a:t>It is clear that some of the phrasal constituents of this sentence are more essential to the sentence than others. The PP </a:t>
            </a:r>
            <a:r>
              <a:rPr lang="en-US" sz="2800" smtClean="0">
                <a:solidFill>
                  <a:srgbClr val="00B050"/>
                </a:solidFill>
              </a:rPr>
              <a:t>at the castle</a:t>
            </a:r>
            <a:r>
              <a:rPr lang="en-US" sz="2800" smtClean="0"/>
              <a:t>, which specifies the place of the event, can be left out without any harm, but the NP </a:t>
            </a:r>
            <a:r>
              <a:rPr lang="en-US" sz="2800" smtClean="0">
                <a:solidFill>
                  <a:srgbClr val="00B050"/>
                </a:solidFill>
              </a:rPr>
              <a:t>his employer </a:t>
            </a:r>
            <a:r>
              <a:rPr lang="en-US" sz="2800" smtClean="0"/>
              <a:t>cannot.</a:t>
            </a:r>
            <a:endParaRPr lang="ar-SA" sz="2800" smtClean="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fontScale="92500" lnSpcReduction="10000"/>
          </a:bodyPr>
          <a:lstStyle/>
          <a:p>
            <a:pPr marL="274320" indent="-274320" algn="just" rtl="0" eaLnBrk="1" fontAlgn="auto" hangingPunct="1">
              <a:spcAft>
                <a:spcPts val="0"/>
              </a:spcAft>
              <a:buFont typeface="Wingdings"/>
              <a:buChar char=""/>
              <a:defRPr/>
            </a:pPr>
            <a:r>
              <a:rPr lang="en-US" dirty="0" smtClean="0">
                <a:cs typeface="+mn-cs"/>
              </a:rPr>
              <a:t>When talking about tree diagrams it is useful to have a number of technical terms available to describe the relations between the elements in a tree. We shall briefly recapitulate the basic technical terminology which will be used throughout the course to describe structural relations.</a:t>
            </a:r>
          </a:p>
          <a:p>
            <a:pPr marL="274320" indent="-274320" algn="just" rtl="0" eaLnBrk="1" fontAlgn="auto" hangingPunct="1">
              <a:spcAft>
                <a:spcPts val="0"/>
              </a:spcAft>
              <a:buFont typeface="Wingdings"/>
              <a:buChar char=""/>
              <a:defRPr/>
            </a:pPr>
            <a:r>
              <a:rPr lang="en-US" dirty="0" smtClean="0">
                <a:cs typeface="+mn-cs"/>
              </a:rPr>
              <a:t>First we can think of the vertical relations between the elements in a tree.</a:t>
            </a:r>
          </a:p>
          <a:p>
            <a:pPr marL="274320" indent="-274320" algn="just" rtl="0" eaLnBrk="1" fontAlgn="auto" hangingPunct="1">
              <a:spcAft>
                <a:spcPts val="0"/>
              </a:spcAft>
              <a:buFont typeface="Wingdings"/>
              <a:buChar char=""/>
              <a:defRPr/>
            </a:pPr>
            <a:r>
              <a:rPr lang="en-US" dirty="0" smtClean="0">
                <a:cs typeface="+mn-cs"/>
              </a:rPr>
              <a:t>We use the term </a:t>
            </a:r>
            <a:r>
              <a:rPr lang="en-US" dirty="0" smtClean="0">
                <a:solidFill>
                  <a:srgbClr val="00B050"/>
                </a:solidFill>
                <a:effectLst>
                  <a:outerShdw blurRad="38100" dist="38100" dir="2700000" algn="tl">
                    <a:srgbClr val="000000">
                      <a:alpha val="43137"/>
                    </a:srgbClr>
                  </a:outerShdw>
                </a:effectLst>
                <a:cs typeface="+mn-cs"/>
              </a:rPr>
              <a:t>dominance</a:t>
            </a:r>
            <a:r>
              <a:rPr lang="en-US" dirty="0" smtClean="0">
                <a:cs typeface="+mn-cs"/>
              </a:rPr>
              <a:t> to characterize such relations.</a:t>
            </a:r>
          </a:p>
          <a:p>
            <a:pPr marL="274320" indent="-274320" algn="just" rtl="0" eaLnBrk="1" fontAlgn="auto" hangingPunct="1">
              <a:spcAft>
                <a:spcPts val="0"/>
              </a:spcAft>
              <a:buFont typeface="Wingdings"/>
              <a:buChar char=""/>
              <a:defRPr/>
            </a:pPr>
            <a:r>
              <a:rPr lang="en-US" dirty="0" smtClean="0">
                <a:solidFill>
                  <a:srgbClr val="00B050"/>
                </a:solidFill>
                <a:effectLst>
                  <a:outerShdw blurRad="38100" dist="38100" dir="2700000" algn="tl">
                    <a:srgbClr val="000000">
                      <a:alpha val="43137"/>
                    </a:srgbClr>
                  </a:outerShdw>
                </a:effectLst>
                <a:cs typeface="+mn-cs"/>
              </a:rPr>
              <a:t>Dominance</a:t>
            </a:r>
          </a:p>
          <a:p>
            <a:pPr marL="274320" indent="-274320" algn="just" rtl="0" eaLnBrk="1" fontAlgn="auto" hangingPunct="1">
              <a:spcAft>
                <a:spcPts val="0"/>
              </a:spcAft>
              <a:buFont typeface="Wingdings"/>
              <a:buChar char=""/>
              <a:defRPr/>
            </a:pPr>
            <a:r>
              <a:rPr lang="en-US" dirty="0" smtClean="0">
                <a:cs typeface="+mn-cs"/>
              </a:rPr>
              <a:t>Node A dominates node B if and only if A is higher up in the tree than B and if you can trace a line from A to B going only downwards.</a:t>
            </a:r>
            <a:endParaRPr lang="ar-SA" dirty="0">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22531" name="عنصر نائب للمحتوى 2"/>
          <p:cNvSpPr>
            <a:spLocks noGrp="1"/>
          </p:cNvSpPr>
          <p:nvPr>
            <p:ph sz="quarter" idx="1"/>
          </p:nvPr>
        </p:nvSpPr>
        <p:spPr>
          <a:xfrm>
            <a:off x="457200" y="1600200"/>
            <a:ext cx="7467600" cy="4873625"/>
          </a:xfrm>
        </p:spPr>
        <p:txBody>
          <a:bodyPr/>
          <a:lstStyle/>
          <a:p>
            <a:pPr algn="just" rtl="0" eaLnBrk="1" hangingPunct="1">
              <a:defRPr/>
            </a:pPr>
            <a:r>
              <a:rPr lang="en-US" dirty="0" smtClean="0">
                <a:solidFill>
                  <a:srgbClr val="00B050"/>
                </a:solidFill>
                <a:effectLst>
                  <a:outerShdw blurRad="38100" dist="38100" dir="2700000" algn="tl">
                    <a:srgbClr val="000000">
                      <a:alpha val="43137"/>
                    </a:srgbClr>
                  </a:outerShdw>
                </a:effectLst>
              </a:rPr>
              <a:t>Precedence</a:t>
            </a:r>
          </a:p>
          <a:p>
            <a:pPr algn="just" rtl="0" eaLnBrk="1" hangingPunct="1">
              <a:defRPr/>
            </a:pPr>
            <a:r>
              <a:rPr lang="en-US" dirty="0" smtClean="0"/>
              <a:t>Node A precedes node B if and only if A is to the left of B and neither A dominates B nor B dominates A.</a:t>
            </a:r>
          </a:p>
          <a:p>
            <a:pPr algn="just" rtl="0" eaLnBrk="1" hangingPunct="1">
              <a:defRPr/>
            </a:pPr>
            <a:r>
              <a:rPr lang="en-US" dirty="0" smtClean="0"/>
              <a:t>Again we can distinguish precedence from immediate precedence: if a node A precedes a node B and there is no intervening node, then A immediately precedes B.</a:t>
            </a:r>
            <a:endParaRPr lang="ar-SA" dirty="0" smtClean="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3" name="عنصر نائب للمحتوى 2"/>
          <p:cNvSpPr>
            <a:spLocks noGrp="1"/>
          </p:cNvSpPr>
          <p:nvPr>
            <p:ph sz="quarter" idx="1"/>
          </p:nvPr>
        </p:nvSpPr>
        <p:spPr>
          <a:xfrm>
            <a:off x="457200" y="1600200"/>
            <a:ext cx="7467600" cy="4873625"/>
          </a:xfrm>
        </p:spPr>
        <p:txBody>
          <a:bodyPr>
            <a:normAutofit/>
          </a:bodyPr>
          <a:lstStyle/>
          <a:p>
            <a:pPr marL="274320" indent="-274320" algn="just" rtl="0" eaLnBrk="1" fontAlgn="auto" hangingPunct="1">
              <a:spcAft>
                <a:spcPts val="0"/>
              </a:spcAft>
              <a:buFont typeface="Wingdings"/>
              <a:buNone/>
              <a:defRPr/>
            </a:pPr>
            <a:r>
              <a:rPr lang="en-US" dirty="0" smtClean="0">
                <a:solidFill>
                  <a:srgbClr val="00B050"/>
                </a:solidFill>
                <a:effectLst>
                  <a:outerShdw blurRad="38100" dist="38100" dir="2700000" algn="tl">
                    <a:srgbClr val="000000">
                      <a:alpha val="43137"/>
                    </a:srgbClr>
                  </a:outerShdw>
                </a:effectLst>
                <a:cs typeface="+mn-cs"/>
              </a:rPr>
              <a:t>non-branching</a:t>
            </a:r>
          </a:p>
          <a:p>
            <a:pPr marL="274320" indent="-274320" algn="just" rtl="0" eaLnBrk="1" fontAlgn="auto" hangingPunct="1">
              <a:spcAft>
                <a:spcPts val="0"/>
              </a:spcAft>
              <a:buFont typeface="Wingdings"/>
              <a:buNone/>
              <a:defRPr/>
            </a:pPr>
            <a:r>
              <a:rPr lang="en-US" dirty="0" smtClean="0">
                <a:cs typeface="+mn-cs"/>
              </a:rPr>
              <a:t> The node S is </a:t>
            </a:r>
            <a:r>
              <a:rPr lang="en-US" dirty="0" smtClean="0">
                <a:solidFill>
                  <a:srgbClr val="00B050"/>
                </a:solidFill>
                <a:effectLst>
                  <a:outerShdw blurRad="38100" dist="38100" dir="2700000" algn="tl">
                    <a:srgbClr val="000000">
                      <a:alpha val="43137"/>
                    </a:srgbClr>
                  </a:outerShdw>
                </a:effectLst>
                <a:cs typeface="+mn-cs"/>
              </a:rPr>
              <a:t>branching</a:t>
            </a:r>
            <a:r>
              <a:rPr lang="en-US" dirty="0" smtClean="0">
                <a:cs typeface="+mn-cs"/>
              </a:rPr>
              <a:t>, three lines originate from S and go downwards to NP, AUX and VP respectively. </a:t>
            </a:r>
          </a:p>
          <a:p>
            <a:pPr marL="274320" indent="-274320" algn="just" rtl="0" eaLnBrk="1" fontAlgn="auto" hangingPunct="1">
              <a:spcAft>
                <a:spcPts val="0"/>
              </a:spcAft>
              <a:buFont typeface="Wingdings"/>
              <a:buNone/>
              <a:defRPr/>
            </a:pPr>
            <a:r>
              <a:rPr lang="en-US" dirty="0" smtClean="0">
                <a:cs typeface="+mn-cs"/>
              </a:rPr>
              <a:t>VP immediately dominates V and NP. Both V and NP are children of the same parent. Linguists refer to this relationship as one of </a:t>
            </a:r>
            <a:r>
              <a:rPr lang="en-US" dirty="0" smtClean="0">
                <a:solidFill>
                  <a:srgbClr val="00B050"/>
                </a:solidFill>
                <a:effectLst>
                  <a:outerShdw blurRad="38100" dist="38100" dir="2700000" algn="tl">
                    <a:srgbClr val="000000">
                      <a:alpha val="43137"/>
                    </a:srgbClr>
                  </a:outerShdw>
                </a:effectLst>
                <a:cs typeface="+mn-cs"/>
              </a:rPr>
              <a:t>sisterhood</a:t>
            </a:r>
            <a:r>
              <a:rPr lang="en-US" dirty="0" smtClean="0">
                <a:cs typeface="+mn-cs"/>
              </a:rPr>
              <a:t>: V and the object NP are sisters. Similarly, we can say that VP is the </a:t>
            </a:r>
            <a:r>
              <a:rPr lang="en-US" dirty="0" smtClean="0">
                <a:solidFill>
                  <a:srgbClr val="00B050"/>
                </a:solidFill>
                <a:effectLst>
                  <a:outerShdw blurRad="38100" dist="38100" dir="2700000" algn="tl">
                    <a:srgbClr val="000000">
                      <a:alpha val="43137"/>
                    </a:srgbClr>
                  </a:outerShdw>
                </a:effectLst>
                <a:cs typeface="+mn-cs"/>
              </a:rPr>
              <a:t>mother</a:t>
            </a:r>
            <a:endParaRPr lang="ar-SA" dirty="0">
              <a:solidFill>
                <a:srgbClr val="00B050"/>
              </a:solidFill>
              <a:effectLst>
                <a:outerShdw blurRad="38100" dist="38100" dir="2700000" algn="tl">
                  <a:srgbClr val="000000">
                    <a:alpha val="43137"/>
                  </a:srgbClr>
                </a:outerShdw>
              </a:effectLs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fontAlgn="auto" hangingPunct="1">
              <a:spcAft>
                <a:spcPts val="0"/>
              </a:spcAft>
              <a:defRPr/>
            </a:pPr>
            <a:endParaRPr lang="ar-SA">
              <a:cs typeface="+mj-cs"/>
            </a:endParaRPr>
          </a:p>
        </p:txBody>
      </p:sp>
      <p:sp>
        <p:nvSpPr>
          <p:cNvPr id="24579" name="عنصر نائب للمحتوى 2"/>
          <p:cNvSpPr>
            <a:spLocks noGrp="1"/>
          </p:cNvSpPr>
          <p:nvPr>
            <p:ph sz="quarter" idx="1"/>
          </p:nvPr>
        </p:nvSpPr>
        <p:spPr>
          <a:xfrm>
            <a:off x="457200" y="1600200"/>
            <a:ext cx="7467600" cy="4873625"/>
          </a:xfrm>
        </p:spPr>
        <p:txBody>
          <a:bodyPr/>
          <a:lstStyle/>
          <a:p>
            <a:pPr algn="just" rtl="0" eaLnBrk="1" hangingPunct="1">
              <a:defRPr/>
            </a:pPr>
            <a:r>
              <a:rPr lang="en-US" dirty="0" smtClean="0">
                <a:solidFill>
                  <a:srgbClr val="00B050"/>
                </a:solidFill>
                <a:effectLst>
                  <a:outerShdw blurRad="38100" dist="38100" dir="2700000" algn="tl">
                    <a:srgbClr val="000000">
                      <a:alpha val="43137"/>
                    </a:srgbClr>
                  </a:outerShdw>
                </a:effectLst>
              </a:rPr>
              <a:t>Government</a:t>
            </a:r>
            <a:endParaRPr lang="en-US" dirty="0" smtClean="0"/>
          </a:p>
          <a:p>
            <a:pPr algn="just" rtl="0" eaLnBrk="1" hangingPunct="1">
              <a:defRPr/>
            </a:pPr>
            <a:r>
              <a:rPr lang="en-US" dirty="0" smtClean="0"/>
              <a:t>A governs B if</a:t>
            </a:r>
          </a:p>
          <a:p>
            <a:pPr algn="just" rtl="0" eaLnBrk="1" hangingPunct="1">
              <a:defRPr/>
            </a:pPr>
            <a:r>
              <a:rPr lang="en-US" dirty="0" smtClean="0"/>
              <a:t>(</a:t>
            </a:r>
            <a:r>
              <a:rPr lang="en-US" dirty="0" err="1" smtClean="0"/>
              <a:t>i</a:t>
            </a:r>
            <a:r>
              <a:rPr lang="en-US" dirty="0" smtClean="0"/>
              <a:t>) A is a governor;</a:t>
            </a:r>
          </a:p>
          <a:p>
            <a:pPr algn="just" rtl="0" eaLnBrk="1" hangingPunct="1">
              <a:defRPr/>
            </a:pPr>
            <a:r>
              <a:rPr lang="en-US" dirty="0" smtClean="0"/>
              <a:t>(ii) A and B are sisters.</a:t>
            </a:r>
          </a:p>
          <a:p>
            <a:pPr algn="l" rtl="0" eaLnBrk="1" hangingPunct="1">
              <a:defRPr/>
            </a:pPr>
            <a:r>
              <a:rPr lang="en-US" dirty="0" smtClean="0"/>
              <a:t>Governors are heads.</a:t>
            </a:r>
          </a:p>
          <a:p>
            <a:pPr algn="l" rtl="0" eaLnBrk="1" hangingPunct="1">
              <a:defRPr/>
            </a:pPr>
            <a:endParaRPr lang="ar-SA" dirty="0" smtClean="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82C21E3-661E-4DD8-AE05-0276FD7FD8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Oriel</Template>
  <TotalTime>255</TotalTime>
  <Words>1211</Words>
  <Application>Microsoft Office PowerPoint</Application>
  <PresentationFormat>عرض على الشاشة (3:4)‏</PresentationFormat>
  <Paragraphs>79</Paragraphs>
  <Slides>18</Slides>
  <Notes>1</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مشربية</vt:lpstr>
      <vt:lpstr>An Introduction to the Government and Binding Theory</vt:lpstr>
      <vt:lpstr>An Introduction to the Government and Binding Theory</vt:lpstr>
      <vt:lpstr>الشريحة 3</vt:lpstr>
      <vt:lpstr>2. a</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the Government and Binding Theory</dc:title>
  <dc:creator>User</dc:creator>
  <cp:lastModifiedBy>User</cp:lastModifiedBy>
  <cp:revision>12</cp:revision>
  <dcterms:created xsi:type="dcterms:W3CDTF">2013-03-30T20:55:34Z</dcterms:created>
  <dcterms:modified xsi:type="dcterms:W3CDTF">2014-04-26T18:28:09Z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TC103815419990</vt:lpwstr>
  </property>
</Properties>
</file>