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3" r:id="rId5"/>
    <p:sldId id="257" r:id="rId6"/>
    <p:sldId id="266" r:id="rId7"/>
    <p:sldId id="258" r:id="rId8"/>
    <p:sldId id="265" r:id="rId9"/>
    <p:sldId id="264" r:id="rId10"/>
    <p:sldId id="259" r:id="rId11"/>
    <p:sldId id="260" r:id="rId12"/>
    <p:sldId id="261" r:id="rId13"/>
    <p:sldId id="262" r:id="rId14"/>
    <p:sldId id="267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86A7D7A-FCDA-404D-89EB-88720BC95A45}" type="datetimeFigureOut">
              <a:rPr lang="ar-SA" smtClean="0"/>
              <a:t>25/04/35</a:t>
            </a:fld>
            <a:endParaRPr lang="ar-SA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59A513-CF55-429F-9958-19FB06B8F611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Edward_Lear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Alice's_Adventures_in_Wonderland" TargetMode="External"/><Relationship Id="rId5" Type="http://schemas.openxmlformats.org/officeDocument/2006/relationships/hyperlink" Target="http://en.wikipedia.org/wiki/Lewis_Carroll" TargetMode="External"/><Relationship Id="rId4" Type="http://schemas.openxmlformats.org/officeDocument/2006/relationships/hyperlink" Target="http://en.wikipedia.org/wiki/Limeric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357422" y="2571744"/>
            <a:ext cx="6529374" cy="1222375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Early Modern </a:t>
            </a:r>
            <a:br>
              <a:rPr lang="en-US" dirty="0" smtClean="0"/>
            </a:br>
            <a:r>
              <a:rPr lang="en-US" dirty="0" smtClean="0"/>
              <a:t>Classics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 smtClean="0"/>
              <a:t>Late 19</a:t>
            </a:r>
            <a:r>
              <a:rPr lang="en-US" baseline="30000" dirty="0" smtClean="0"/>
              <a:t>th</a:t>
            </a:r>
            <a:r>
              <a:rPr lang="en-US" dirty="0" smtClean="0"/>
              <a:t> c</a:t>
            </a:r>
            <a:endParaRPr lang="ar-SA" dirty="0"/>
          </a:p>
        </p:txBody>
      </p:sp>
      <p:sp>
        <p:nvSpPr>
          <p:cNvPr id="17410" name="AutoShape 2" descr="data:image/jpeg;base64,/9j/4AAQSkZJRgABAQAAAQABAAD/2wCEAAkGBxMTEhUUExQVFhQXGRoXGBgYGRccGxwZHB0YHB4YHBkaHCggGh0lHBcZITEhJSkrLi4uGB8zODMsNygtLisBCgoKDg0OGxAQGiwkHyQsLCwsLCwsLCwsLCwsLCwsLCwsLCwsLCwsLCwsLCwsLCwsLCwsLCwsLCwsLCwsLCwsLP/AABEIAQIAwwMBIgACEQEDEQH/xAAbAAABBQEBAAAAAAAAAAAAAAAFAAIDBAYBB//EAD8QAAIBAgQDBgMGBAUEAwEAAAECEQMhAAQSMQVBURMiYXGBkQYyoSNCscHR8DNSYuEUFXKCkkOisvEWJHMH/8QAGAEBAQEBAQAAAAAAAAAAAAAAAQIAAwT/xAAhEQEBAQEAAwEAAQUAAAAAAAAAARECEiExQVEDMmFx8P/aAAwDAQACEQMRAD8A2y5j2Nx+/wARviTJVZLDmGPsb4G06wkg3II26iL+cSPbFzIt3ieZ/ID9Pxx5V4LqMMe3lhB8VM/mVRJc7sBAEkk8gOsXxrWkRvU0qxnmb+QF8ZPglcGu7k3kr6ATM7CTBwW4lXL0mCEkqrOQFJLQswF31biOvpgJwiiaOgtqQuXswYfIEYkg3I+0XbocSuRps5mgii4kg2/fnifhNKE1HdjqP5D6/XGV4xVgrWD6qZdEYQQURtQ1GfunsyoPUY0Nbiqp2ckDtG0ICDBYhTcgGB3xeDvjQWDArTtt+/3fDcxmwoknljz8cVzeYNWJVaczCi5DqhVSeYLbzFjg3leDVLNXZoUToUs5MdT6/KPfFCcrdPilWramhj+YyPxGDWRy2lbmTv64r8PqpdUUrEAyCLkAwBEzfEmSzy1J0sbbiDI8D0Phg2Kq1RIN/Ej254sYo5jiCU/mBi8W3I+6BzJ/I47UzphTpK6iogi/en9MbU4tVakWFydv74aqRPU3xEa6rJIO0z6SR57W8RjlXiCqqsdXe+VQJY2nbwH44LWxMoI5YcpxFRzqMCReNxBnaYA3nlHW2IcpxBXDFZsb22tqjz/PG0ZV4DCxFTrSqtB70fXFehxIMTCuIXUZUgxPQ+R9sOjKuDHcVH4goMQbsFEc5Egjwi+LsYZWxwYcBhAY7ig5GFjuFig894wxpNqAJ70H23J32m/9PUYkyPGTuR3TzH47gR5HrvbGgzPD1f5vf9eR9RimOD0t4I6wYHnb88ca6yuZfjik7nzjukefL1w7iGYWAYYgMGlQGIMQQVJFiOYNiOc4zfxHUo07qTrBAAk3v+zb++JKDVBSQzDE7e5H/jOBWLPEOI6VqMaT9nVVk7oGsMyxqYarAzyJPSZxnu2VFprTZquh6lR2kOQHWko3YMSDTuGAEssG0YLcS4iVSXBm+kCR/wB3LfY9ffK8Qz6h1ZSVvIJUSOUkC0HYgWImROHmVmizXF0ZajVE1UqqtTgKnaqBBpMDIkggMQxiTIN708p8QMlKjRdahlnkpp1pIVUakxuKi6TAIgg78wOzkNSZvDV3etmMddLSfU4pZZi7oTZvA7kWkAix3PrvYxU59Nr0P4eVBlhoSppaAIVddmQksNXVCNzgxWzJdGBp1IPdEBdUWkxqjkeeMZwb4pFFCHUub2UrvM3k2Fz5788aXgXxLTzLaF+zfYK1jA6dfLE2Nq3l6DFKgCOFI+9AabiQJI7o07nlizwYuX7ytAULqf5mIJ7xueRAmSe7i/TyAiJ/P8ZxdSkBtgkFoJnzU7SFVigDTYRqJBVlvuI8Jkjnh9V3YU5RgdQOwsAW3vYwfHBZ/wAMcVrYcGgjUHLVmCvBgaSBchY1LfcHn0th2YpOEpmHBC2KgMVJABBUkfygg8sG5xma/wAX6O0P+FzDJTd0NRQpTuEgmZEC3PGnF6+C94srl6hpuWVu8AOWuwI1wIGqbxPrh2XZ9DMUeCANhrYwQWImJuBvywPT41DU+0XK5js7d8hdNzpmdRtPQYKcN4ytTMVcv2bh6PzsSum+0QZuL4q/07B567Qrvpjs6mlVG4UMSOg1EfXEfBKBRoCVANMEuANuQAY8yT64NjDtOJ8T5BOXoTWkqwVFIUnaSzEkX6ED0wUAw6MdAwyJt0zHcdjCxQNOFjsYWK1sUXXAfP5sJbmZ/HBnUDbAjiPDe0na/wC/36EXxyXGMCBDLx2k3Ztg28R0sRbxOwMSJntVzErbxFoufCwn1tMYu8VyLpbcQACRJUbbruJAi1iFMDTDZrOUWoN2ifKd1tY9QJIZbxItsO9Y4XTV7i+Y1UzHegbGJkWiOs6jjJZhe0RTIgE7cidvMEAeqNzYToK5o1VJnRsRZhB6bW32mwHrgLUalqKwIO7gmD1OiP0w83E9I6FZkAkEjpMEHaRI5jkd8LPFYDFSJMyDueRIDEA+Mflgv8P/AAXUzbfZsy0hE1GsD4KNycbJv/5fRWCatQgbm3veYxrYzzBLg3IvcncR1PTxjBjJZpBpZSe0TvBhvI2k+mPSqXwVlkkkSYtquB/t2w6r8NoydkgQAiGdUUEkzaY5e+0nB5SnMjR8LzQq01qLswBvi3itwvIrQpJST5UAAnEzvHnjOdNfESi2HF+uGiYxgcGwH4/l1TJZoKIBp1nP+pgzMfUkn1wX04HfEaMcrWVEZ2emyALEywIm5Fr4efovwM+EMutTh1BHEqQ0i/8AOxG3iMD8g9f/ADLPCgtMk9lqaoWCqNIiy3JM/TBr4Ny708pTp1KbI6SCGj+YmQQTaDiH4dy1QZ7O1GpuqVdGhjEHQCp2Jjwx03+7/v1OfEuR+JgFzIzKinUysdoFOoMD8pSYN9oPUdcVzx/Nigc01LL06Malpu7Coy7jvRp1EbLHMYrZPgL5hM/2yPSq5hu7qgqEX+GJUmbgTiDhFCpTI/xOSzFfMp3Vcsj0gBYaCSBTEeBOK8eW2thwvPLXpJVUMAwmGBBB6EH8dji2Bivw1avZg1tOskkhdlBJhAecCBPPFoY436uRyMcIw7DTjazkY5hYWFlN0nELTzFxz5fT88WsdK4ggmey5qbSpGzA38QbEe8jbGU+IeHVgNahWj5u7DFdpgG8TuYMHkJx6G9IdP354grIoEeZ3PvOMrXlecyocBlpVJ/oNp8DpIi+83jC4f8AD61KiBrufunUbfKWZpuL7Dp6Y1XxHmatNggbSrrKkBRJm8xsQCDitw9wGDhoJCAN4Wj8zjpzzZNT123eQyiUaS06YhVEAYny9XUCCLiQRgTw3jKnu1CA4sbGLdennti1TzqF9SMGU90kGRPIyN+h9McvGy+17K69E7FjB7nIxvHuOfXzxey1BVACgADYYjrj68+h5H9+GJKVSR+PnhjdJGMDFRmxNVbFM1wdpOOmOdSjFHjuRetRZadR6dQCUZWK97kDBup29Zxa7Yfv++EKmrbG+UfWb+DuNzk3NQu1WgX7UMSzkiTaeoER1U4WT49mX7A1UpJTzUimaZJdCVLKWDWb0jFPjKnI55MyBFDMfZ1hyDfzH21ej9cD8lm6GXq1WNQvTyy1TlR906n0si9Sr92f5WB5Y65L7k+o2r+WyVZ88tAZmuy0qYbMFalSC5mFEsSsiCRNr43dBRFjPrN8YukDk8mgqI1XM5yp3gGKS73guLgAEAgdT1wuH5N8txOguijSFak+tKOoKdIJBYMYLAjcAYnrnTLgtw3jDnO5qlUqL2NLs9FlBJqRA1cyCdI88aOowUSxAHUkD8cYngXCMv8A5nnQaaxS7F0J+6xGotJ5k3PXFKnmErZ3NHMUamZq06hpUKAWVVASNZJ7iz1N97HG65lpnT0SefLrhhrLq06l1ESFkSR1jc4xX+UvRoZsVWpItWjVdMoveVNK3ZSehImABJGJPhP4botlsnW2dYqkwNTNBCguRqCgW0gxGJvMzdO3cbLHDjuOHHPSbhYUYWFkBGHAYWHAYgmPtgHxniHZqABJJGo8ryQCeQsfbxwbzA7jeR/DGflatGqWkWBPUEAMI8Zwz6WezOfOYqUWrKpRdXUAkXmCTaBzwJzmYDVHCuqH7uohRIO8m1rYJZym1JEpmNSiVZefnPrgBRTU9lRT10mQZ6EkD0Ax6pPWuF62r1TiFTtGYsFJXSSrA7SQZHt5Rixw/OvVzCyzXYAi5nYAwNhHPxwzhuTVqqhruWAMbtzI8bD643mQ4SqszIoUtcm/nAB2E3gDB13Pipyv5TNX0N/tPUfriSrSKnUNuf8Af9f2I/8ACHYwRuDt/wCiPD6YnDlR37rFz+v6487tL+I6j2tzwkpxhGkFMj5Tz6evTFunQxfkixFSywNyJn6dMLiObShSaq4bQt20rMDrA5YugYE/GI/+jmv/AMX/AAxpNvtrcgBxfjWSzlHQ65o0yQ0pQqXjbvaTbyxHwngGQzdNBSq1mXLk6UJ0tTLHVdWQG5XnOxGG/C2cz/8AgqK5bL0tIUgVK1Qw1zcIon3OIvgqs9DPVqWcVlzWY74aRoYDU0LH+4g/0xbn1zJZPxz3b7bDi/B6eZQJU1SrB0dTDK42dSNjgBneH5fLZnL1a1bNPXY6KbmGDctBEQohvDc4Kcc4/Uy+p/8ADs9JPnbWisRYkoh+cCeo2OAXxxn1J4dWpg1FNUVFC7sCEIAnYm2J5lV1g9nvhihUrGsTUDMFFRVchKgX5daj5oge2OcU+GqVWr26vVo1og1KLaSw6MNm5ew6Yio/EVRcxToZnL9ka09ky1BUUkXKt3RpO3XcYofDPFKNOlnKpRqVOnWc1NVQ1JqW1aQQIBJUAc5wZ0fQmnw5T0VFL1Wequh6rPqqFf5QTZRvYDni5wrh60KS0lZiqWXVBIHSQBbAY/E9YUjmWyjLlwNWo1F7TSfvdmRHpqnEvE/immgy/Y6KhzGo0yzimkLElnIMG4ERM2xOdX02yD2OnA3hXEXqGotSiab0yoPeDI2oSCjW1CI5DeMX2OJ+FycLHMLGYyMOAw0YcMSXWHLGS4ojUFqz8hWJ+qk/VT6Y18Yp8UyIq03Q/eUrPmMLM/xLLCqmnnuD44ypyPZ1AT96x6SbA7bE2PQ4KcPzdSkwpuCQndIN2ERcGe+Lje4n0xY4mqPTYgllPzRuv9Y5g7SMdZ1Z6c7z70Fz1JkZaqg2Knzi1/EbT0xvMnn27NGswI3JiPCYiZtBjGb4XXDqVcAuhg7d7lIjmR+9sWchxLsH0atab+anmAOY6eGJ6no83GhHEn5UieYIZdMefXwjnvh3+Yn71NwOq94ew73/AGxidaNNwDpUgiQYFxhrZen0E+Fj9MctdEIZS2lT3SDK/nHI/ri7kK0iJuN+uKASSdMwdyeUch74ucPQKI9j15/jOKh/BADAj4yP/wBGuoVmZ0ZFCqzElhAsBt44LKcOnHSXEVivhfj4oZSlRqZfN60WDFByJkmx9cMy+Wr53P0s01J6FCgCE7QQ7sZuVGwk/TxxuC3M4o5Ti1Cq2inVV3A1aQb6dp8pOK8t9yJx53Qy6rlswmYy9WrxFu0Go0neZnSyVIKhQL2PKwxczYbseE/Z1iaJU1AKVQldIUGRp3kH8dsbzNcRpU2Cu4ViCwF5IEAm3IEj3GJ6VQMoZTKsAQeoOx9sbz/w3izOXyNXNZqnmayGlSoSaNNo1szRLuBIXYQvhgBkeD1Mxk+IUQrI75lqtMOrJqWVZfmA30keFpx6MTgfneLUaTaKlRVYwQD4yB7wfbEzu/IbIxeQzdN4Odp5utmF2oNSbs1I/kVYp8vmYzgrxQyiDO5YNQZZimhfsXlrHT3oKFBqUbo3UY0jZxOz7TUOzgNq5aTEH6jDycF6GMf8G5XRXqmgKy5LSAq1dQmpNyitcLHXefLGuJwjjk4Ort0yYWFjk4WAkMPGGLh6jEk6MJhjoGE+FmA+IqITMsZlbMw2ibSDyIt7jFlMm26GQf5uh5axcjl18eWKfxO47VmO1RYF7fdA8NlnF74fzBANOoIK3B5EdR6+3OMdL8lc/wBBlytWkx0qwB5CG6izBhYQPmE4r5rPlP4tOGn5h3oBIJmB62JnnfGr4plyrpUXl3T0vF462/D1nzmUWrRIMSQYP5j8cbTgb8PZxmmjcEXQsZGnp83KeXLyONNTyX8xnwFh9N/XGG4J/FoidnUzzBFo9fzx6DXq6R4mw88R1MVz16NRJMRAAgYoZV9TReO8vTvA7jxBQ/8ALBJ2CqTyAn2wIEqA87PJtF4OqOe2r1wHRnI5jUsncWPn/ff1xZ1YFq2iqejQT62H1/8AMdMX3eAT0BPt4YWSsYBPQTjHNTzCdlndIbvguqoy1FoMAmgIZ1AKEqaLEMDvOCvC+PL2CVKz95qa1WimwCKRBLQDpTUGhjEgTeCcEqHE6bs6qWJpzq7jxYwYMd645TPLF++U32F8Wypq5ykA1RB/h6410ywgs1CJYeRMc9Phinmc9VZysNoFWj3CgbTozKIWkpF6f2nPSAGBG+CfFOLfYLVosCGq0qckHZqyUnEGCCJbfYjF3OZxKenWYDMFBgkSSAJIEC5Akxvh2/wLgGmazCUKVYu9QsQHplVF3BRRZQRFUp0sTM4s8Upkf4bdmFanqaLmFfvGBAEnyE4lPE8u5BLXXU4Lq6junQxGoANDECL3I8MNyeed8u9T7wNaLEWR6irKm8wokHnO2D39YK4nmahapSAYUwjqECkju9joYELbUGeBJkDwgXOFZqs9Vu0ZhBqAoU2hu4QwACrpAiSxfVMLGIOEcaqM9MVJ01KPaBjSZJcaSVS51DSWMEA2BE3iyOOJ2g7x7IpIOh7N2hpnUY7oDQLxhv8AGCUXwsVsvnkqRoJOoMR3WHynSZkCCGtBg2PQ4s454rXIwsdwsONpAYkGGDDicQqJMMdrYiqZkC2598QIGYydvHf0HTzvh1gXifB0rvALKJk6QIm97iJIJkc7HzFcTyRygRtRqSez2Ooi7c2O0HbrjapTAGPPfi3iReskHuU3nlEDn4kxOK5tvpPWLx4lNE3DJaG6XFmHLpOL2VzbKNtQPMXg+Ph44zvDsrALIQGLt4qwJJgif0wRoMVI090cxukwbAxKmFNiItvi/Sfaz8O5ZFq13YA94Oh5iSxi3P8AQY1dBD8zbn6DAGi6LVUuApbeSLTtPiT+WNGDjn0qRDnfkM7SJ8pv6YhSnNKBcqSb9QSbnx/PFw4orl9NWVsCL/p9BHS+AkqirT2kqLXgkEW8pU+/lifIZjUkT3hKnz2mOU7xyMjliJjocHkYUnwm3sT7MemI8y3ZvrAu24t3uqjq33h17w54S4vBFCaA7AGimXc2lqaBgOXdaGYSOu1hE7cLU0qlLUdLsW2FpIbTGxW0QdxIxYp1QwBBBBuCOYw/Vh8qnIG1OCg0Ox7Rh9r22oBZ1dr20RERrtHS3jiGrwIsQz16jsIuy09g1NoUBQEk0xMbyfPBjCwzqtkCavA1bR3zqQkqYBgmqtaY5jUiiOg9cOpcEphYIDP9pFRlXUO0Z2MWgQajRgniOrWC743lWyBdTgAZFR6rsETQghABYLqIA7x0iL2gm18do8DUGS7MCSSsKAZqNUgwPlDNsIsADN5IUc0rbb+P7viWcPlRijwzJ6GquRBqPqCzOkDpHVy7/wC/F8Y5hA4LWdnCxzCwazpeMVy5YxcWnw9TtPhhVmMgD/1hLopryVR6euIWl7qiSQPE4dRrK2xB5euAWYzwZiYPhP4xyOKrVmb5SR4iRPmOmHB5QY47xEUqRM99u6o5z19N8ef1KR1MfDbz29gcEcyp1ktJPWGaQNvK/Inlz3w0UyDPMkdLSIA/fTHXmY59XTMkQiqsdSOexj6SMaDg4BaooHd1Ag/1R+Vj64B5V9RhFkiZN9KqL+p8B4Y1OTTQqxEAw/8AqI+b3PsZ5YjrFcT9KrwmnUDAjv8APa55NBHPqL4J0WsMQu0MD6Hx/wDX64cxKt/Sbg+PMYl0TMcMpoZJO/4DHQ2BfxFxDskEaiWOkaZuYJiRt/bGSu5wgqecXgbkQQR5wfwx1CHplWvbS3naD5mQ3qMB+GFzG4sLRG+8jFyjWgg8oCkX+exWfME/TBz7VZhuXrmkxDTpPeP5uOm41L46hucF1OKjUNaC8H5g28N1/KOhjFfK5nszpaw6T8ptt/TJ9JHI2pIrOOE4Y9UC5IHK+GM4JEE2N4/v4xhZI56YB5XKvV1PULa91iCqwBaCdzqJtGDS0VMaxMkgA3HOPWBvitUpFT9mq6ZMiSLi0iARsBa2NqpGO4xm8zTqoq3kjpMC8kcjY8/cY2tPMDSDNjEeM9BgZX4WjENWeJN1Xn/SOZ9BJxdlVEImkbbd4jp4DzxhUlXOBTBBBt/Lzm+9hbc4sDA/M1kpkFvma0CdvLphJxVfvCBtIIIHnFx7WxtFm/BHCxCcyvUYWHEqr5kAa225CL+FsA89xcs0RAHyjx6k9egH1ti58RCEQAwNQX00mB7wMAaikkAKdO5bc25eE9cHMjdVdGcA3a56X+gviBdbGEd78tIj0ETHrh9N2C6aYgWnYAT4c99ufXGiyeUCLvLEXY9fLpjJk1j6jVQQRDA7MhO3WLn6YsVKJgX2FztA8j4c/DBF8u1KmzlVGkE3bfyMWHifbHMhkWcqQB2JgkknU2/KNidN52B64vW8UmQpLTplogO3LYKCT6zB9xgpQGnSSPnswPUyYI8yR64jzSgRYHSpboLQPwJxeamCIIBB5Y5X26T0hdYIBJgfK3Q7Qfc35+cTM9YgEMCR1AuPTn6e2GUsogM6ZI2LEsR5FiSMTuQASbAYykFKtM2P1H4gHFKjlHeqxZjp3AkwBy57nxHI4I9m52hR4gk+0iMPpoEBkyTuf3tjBUXLsPkKsDubT7wQb+W2Is2jaZMLANgSTFu9EbiJ57eOGuVqGSoiSJi5je+8CI88T6ADZVF7wNxtf3xUFS5GoWEkRO46EC48sR8UyutbDvyNMcz0/wDfKRsTiujNSMQSY2GzLIv1Gmdr262gnSIA1FgZFiNo8P1xJk0F4ZxHsu6694GL8tjCz3lFwYPI2nBn/HKwkGwBJwE4qq5pgtIw0atcHTANpFiZIsbc4JuMMVXy9Csa1RTpVYYdJIghovykm+NhHcxXCqCSLdfw9pxTq5hTP2nZ6jJDd2ZH3WO3pOAjiT2hqQx2IgBQeg/G/LfFzhuuogOrmVaCxEgkGJbnHPrhla6uONNwUX1LsZ2728eHPww4Z1RBIMxJgEgDz/IXxBUp6R3bHbUB3j4XFsQ9k5IVU3sJYCPQSNsN6v4M/lVq5jtK1RhOgBVBIIm0mAYNuuLeVyhC63ICwSF5ySIbV5SBbmMEstwjTBZr9BGny6nzx2vknZrtImQJI9IFjgk96rfSvTzJAAVAF5SYt5AHHMWxlT1UeFz9ZwsdNiM6Vq4FWmQQYYEEH2xn6FMhRPip85IPrOCQrmi4UzpM3H/l+oHtixVyKVAWViNV5U8+ukyJ9JxylHXIPl1YKViWVgeswdQv47Y0VKuCoYEEHmP3vgBSJQE1eRgsAYJsAQByjBnIyQGgDVcx1sPf9MXYOVlWB2g+H9sSA4aMcc4hSrmbuQOdNhHqP1xboOCoI2IBHlgXxECUPK6f87ee4GLXCqsoBfuyk+K2wsv4hzA1DT1Mfn+AOO1XgE4gDhT3jqrETpBHdHlyHKTc/TGaLeZzEbCSdhgZUqM4OruLtYyzeAjb0n0xFnc6UJUd6o28XCL08z9fYYkoZEk6mMSALRMdB/KMMhvSajTBm0BYUAbWEwPAbeOLCwInc3xEWGrQPlUAx+H4YizWcKN3dOoiBO452Xn78sOJOz9YKpU/xHFuqibG3jfpPPASrXZSS6yosyknSHN1YCYhpEzMEja+DWVy2mWYlnNyTv8AS3tbA/i2Xpklu6NJDOxtqiwUxvIJEX5YJPw6tJWWghLnVUa7RaSBsJNlAsJP1N8/xLitVtTKvZrPUXgQLmwF39Tyi8jKKmpapZQUCoGiVm41bgk2AJ3CwYIM2ePZBnCyLtqUi0A6O5z21gkeOHTGdqDRSFQuGphgkD5ixJBUA/KFBtvtjU8FzBWkFWCVnUTvMm8Dr57zjLLlAiCq1PUsAkr90jr0uZPlglThQ5UREWFxOkWB6bbgR5SuC1WNEtVqhgLPXSNvNjYW8cFeH5MoZIAtAA/OLYXDGC01gACPphuc4miGC3e5KLsfJRfGtGYk4jmdK2Ek2UdT+mBuXyQi8xzgkfQY5SLOdTi5+UDkPPra5/S5ClT6/wBsaek26auXWPlHthYnnCwspZmiriHUEeP4jofHGTd2Ad1dkpQWsbssfebcH6xuTjWZudDaRJgx5xbGaoG2iAYlSpHKLAg3Bjl44OYm3F7h2RUAAgk3MzCi0kED7voTi+2cWmUV7EgnbYsZAPSw/cjFXgyKrIl7LYNE7xG99vpjnHMuwbWDIa1+vn4j8Mbn+Ku/NghTo27Se8fbnYjDDUZ3KKdIG5EXMA8xYXwFHG2kdogboQ34jT588EuE1iXZgO8YgGYgTBBIJBAMemCywSym5qCpV2VSRIJMXnumCb3H0xDRzvZGSDpqDWNrPYMCRykj11YMtky12InyB+p/TAHiGTNMaSZXvupAneS6jzkMBf5TygDSxrF9M9qQuFOoRpUkwCbXAMWPPkBhuXyTqbsC5Ak7geOw1E36bDpGB3D82I7xi3KIm8E3/qnfFmpxmxKKdR2LRy5R+vjjp4+x5TBACnRk7tckkyb8598SHMQs8zt+uBKo7EEzFj1JPiOntiZ6XeBZiTyA/d/wxskCapUCgsTc7/8AqJwsplr63B1fdnkD/fFjL5QLc7/gOgxQ4vnlHcDEFgY0xPS3IRIube+AyJ62fGnuxfnPLmR1gYG0swlWoaY7vZRC7TO7Rsel+p64D01ICkOhphCF1MN1MEHTqmw5Yfw37KpqQM4g3IGogqIEkAgAx3T1mbjEunhjUZHIpV7zqGUErTB2JBu3lIt/pnpFivXBq9mwhRpAYnci8X5ybeIPrJSYUKeqoYCrA5esctsRV8tKgiC8G/JpuVPVSTgoxXzOVHbgpYEzUX7r2JnzEA+oxX/y1CkoIkkxteT02PKfDphvDqpWsFMwe6ATswDlk6CAVA6iN4JxZy+VBEklhJgHYXPLz63wyehqDh+ZqJ9kO8L6WMQBvy3jaOvTFvL8PAJaZLbmBJPUnHK2VEhwSpsIEX8vGPQjlgguM1uu0aYXb9+uJJwzDhgSdjmOYWEq7NgVxJFLq0iVBVvK0SdrX3/mOCGc1aG0/NBjzi31wOyTBoDAQU58zsQJ52v540+j6D54n+aCpJHUR4gz7YKjPt2c1506Qx+UiInoD9MBuKGCQBsYA2lQdv8AjbE3Eq61KRIPc+YncEQTtvEiIxdRNAviLj9NqoRZ7NYEXEsYMmIkActjOOcI4g+rVRLLpIAgnTvs14IgfuMC6/E6HelDEAx1cCBIj5R4G8+uD/wFnASXYqsqVprsoJNwJ5RpG97452bXo5kkejGuOZAPmMAeOZw0yvTWrCYiJKtHox98E8o2mkBF1ENPUC5JPXecDs7TWuoCABQQxciEjn/qkdPXE8z2mgWYyzU++ZNPUUkCYvYW/d8XqOXDFT2l46eOODilF6lUINVNlUEXA1amlx1+6JGKL5EKYk2vHgbyDFree2PRL69uXUytMdIUAuYFoFp/P64gfiFKnYGT0Ek+sX98CaPDKhMsdSxABZhy593BHLU3XZQvKAoBnpqMlp8BzwWRpqT/ABlSqYVSq82YH6AwT+Hnh2W4AtZS7FhOoK094zYmJgLtA8J5ybdUrTVTWuT8tJe8SfE8/oBzOJsi71Kut7Kq91OhJ3J5mAfATHUnnauRUbgRFgVNoiAPbpibK5XsheGciBy2k3PmTfx2vgxUOAWZzBquVRiOWoRZQbkTzZhpH+knBF1FWqzUJeoCEjUSQFBIlUUH/kSTPy+Q5QPZiFUdo5OkckTYMeggAxzJjqRL2KCRA0U1537zXuTu1t/6sSZSjGpm+djLRsOijwA/M88VidQZvIqFG5IvMiSRJLG4vuZF7254GUq7UiDLAKNTo0kFDEujG8rMkDxEXBwfcHVaI53M+UbdMU+IKvcMWkqfJgRB8C2n6Y1CespaBMEHUDbe/vYnFmiW5wfLrgdwyysk3Riv+35lH/FlHpgkrYAkx1ccXCBxm06Mdw3Cxm1XqtgPXimoYgnTJF5J5BfE3MfjucE6rgGJEnlOBXFa6hAuk7yJERpvN+VsBjI8az2YqkKihVBMFSCQ3TUViY3A9zvgLxClXP8AEZth3ZkTFhpAj0nGsq51Gpup7RmCtp0q6r5F2EATJtvvfbGUq5RnGoqdAOkSWgnmZuTF5M9MKlPJZLtKgUL3mIUzyvz9sek//IBQApJl5SmNLRAGwJAEQY9L4j4fwqjlqRqKoLKhM8tpgEzHIemFR4Qyrq1amYamBi7G50nlfl4crzplvturZPS3V4ihTWMoCogz9jAv1DE/TFPj1auwbXAWNQVJII/qP3gJ2t62xDSrGk5EaS19Pd0sBuLWJI8vbBLN1E0qoEiZU3AC8wL8tvCMOZRuwL/ytabSIYFQQbEkEgswjqR9PHBBsoGgibJE7Cxa0enXAvN5sUEIqXptOiO92bgEhlm4/L3wRp5yoxXQoCaSTzmCRE8rnFJ+iFWulOx5kSNQHnBJFp8zfEdfjgn7JQGFtUM5jwkADzviOpnNNUoYKmSOoNjB6iCPEetuJmqY7gYL0E3POIwYVzh2VFV2ZyTsDcySb3I5AEWFu9g5kqQQQJjxJJ9zc4DLWFFKRY72PmwLsx8o/HBUVQBuAMFhiHjfERRo1KhIGkGJ67DzvjL5bjLKgIpjTE95yHYwLkBTfwnwxP8AHuXatSVKYl9YgWm3e57WHrjzzO166dwU6hsAsqfEQN5Eg3PTGkOPSOG8TWvqKvHeBKWkRG8f6fLBcVLCMYf4co9nVNOR2nZoHvMtLksTy3At0xrUsPGwgAknyG5xaL9Xg+I66iIa4NvQ4RdR3am5H8MXMdWjbpvHjirTq/Nqi5nyAA3uZNpxFbFXhVfU9zOpQfVTf31fTBlWjGd4JAdtyIAWfuiZIHnK/wDEYPrhwJ0fDhiBMSg4WSYWGhsLAyjnGXSQYjnO2AbZZqndUaVN9rDzJ3O9htjP8T4wxqt3rKYA6XA98FOHk60IBam4BP8AJN9+rYn/AG6Zk13M0GKuGOvTq02ULyAB0i9zggeHpUTREKvdEW22Mj3wRbKA0ygtIgHp0PpgRwzOtT1CqDGo97eDuQ3hcw20RMHGs9em5D8/l61L7PtO0pxLKwhgsxIbY9CDNpxoEqmQPrO3h4+mJatGnVUTBG4I3uOviPQ4GVMq1A2up2ImPIrsDFxFjfG5s+N1qPOBWaJ2vPMbwRP73xnxnGYiO0YnSV1BQpVjpHenSslSDMGRBvgw+YpjUNY1GIneTyk+pxisxxB9FajTphldmWnU1ERrHeQADvCTUbfeoTyGOkQvcU48Kqqwpv2QWxOkGXKqG327y3G8z44LZP4hWmvet8rCSllYrBKatQUwpBjmDzBwEydSvpC6F7iqkdrEr9lYqVuGNIyOeojxKSkRUWVp9qKWl37UAALTFMMBpmnU06bk6ZEgXs4B3OcUV69FdUOUYF5hTpYLI3J7wYcjhlCNJBXtBqHeQqQWJXqRBl08j5YHZ6vVMfZ0wQCsB7HV2v8AEt3v4hMW78HnYjkaVZg9Q9kQ9Q1JNYCIZIUyLAdkAJjCWgrcYR9NQMug6VRSYa9o076ixAt0GCnC87l+zSszqRbQkgkMTA7u+rlHK+MvQoOHlRRnUv8A10PeDs4ExIHegCfPVh75PMUTLqgIFOJrCVWnpu3d2JWZted8c6YG/G/G1r1gyVWAQdwCUIlQSbkG8kT0xk8rxrM6hTWqz3UBdU7fdkmItBm2NDns0y6Sq0qmkgkiqHWAaZ1VGVSJ+zsx2kmDgC+frUwrNTnsnpMXL7siLTLatF2aASSxA6TJNSRXk13wdm6FZGrvWSizsTpQKHKmDA36bBZuTN8amjn91op2Sn7xg1G8TMx5tJvsMeTPVqVGRWlHRixZQxbSB9mszqf5qjkxJ1TFjjQ5H4krU2YOVIHzSrAXmLxImN2GNidbilS59TMkk36km5Pj5YrZzNzNNBO4YiP+K33P0w6hmhXpHszpZl/4kzBHIjxxU4VlzS1KyyZJ3Bt/TO+8zMzvgqRTIZHQD1Nz+kx+5xeDYq0M4hkSAQYgmD4WxYRDjRsTaZxJthgnEkY1ZzHcO04WMzzSj8PVXqiuwBGqb2mPAePXGjoZktWVIKKgmDA1dCo5gEmSMGjYRyG2BjZmpUJU0qbJ4m0jwK/XHOXXWiBzC3CmY36DzIwNpQKvUOLGPvi9vAi/PbEpoVCv2mkKPuJMerQJ8gMSUaYIFRoAW6joP5j1J/PFX57TPvoPfKkVamh2WArQPluDPdNuU8t8TpnCcuxrAXFgOcnukdCTHl6YhqyX0sBNVh6IoEj2Ef78RZlzVqW/hrIFt329gLeflef06F5misgMVippVtZAQ1aZ10yx2Ckq1M/01cBczDVkpLWIpKS7VFcTLqV1AwFDdkmpgBOutUETbGn4hklamVKAjnOxPW45YAcGyCGkF7NNy11ETJH646xzW6GcWtVytfWQy1UVkqaVYUS2umQ0nWqfaJqsYKyLSaYIDZcBy+WNN6TOzhqpSoTrWoIBQ0/mC37ygz3hgzTytEgu1NGYns6YIGwsSB5j/txc4XwykSysqKqKdcKNTKS3d2sIEdTtg3DIG12CvSRalPTrptUKOugCnUW1oF3eB/TRpmcS5fMUmpllqFQlMhQrgaK2t9ZqITLBrEGCGWwmIxZzmVpXIoU+9ASmFEXMAG25MX2E+EkvQ+GqKIgFOkXW5LKIYnfy8N4jBbIcBqmcy/ah37y0yutNQjUVTTXAB7/NSLxpHWMDeP501qoK1H003qFxTqpSYPrBp1S1TekKUAMA10Itzn4jTSo6qlGl2QaxVRDNcTMA6bGLQYnpNo8IouwZqSswkEwsze9xE+H44Z80UFZFqMjZetpp01lG1BAKvaOXqVV7sBl0mSIKnSNoDKtamAqjQuUZM6jP2hU06VSrX0haesDVoZYBRiZAEb4KVsnSFdC1MGWgBlsAbb3FjFsWeLcDpVE7lOnJddXdE6Z70eP5eOK3WZuhl3GZNXVSKGnABqpdv8D2cd2oGXvgqflO0HEOQy2qqyt9nXZV0hava0wFBXR2mtiCdLMO9s0ydsaHgXAaC0tLU07TUS8qDc8wT93aPyMjF7OUkp0i1KmijlCi7AEyYiwAMXm/LGYO+D6LK7yAt2VgDYEWNjtMA2sb9Ma/Tb64EfD2QampLA3a5ndpMkWsAxI8b2wepjwj974msrHh4a53PUA+nWMMoVzTcU3Mg2WZkTMX5gwRJ5+eCgwP4tldWg7HVvzi59xEjBjaJLh4GEotfDhhB0YWFGO4GBswe4fI45w75cLCxHDp2mzv8Nv9J/A4gz+yDlP5HCwsVRAul/FqnmKax4Xqbew9sT0R8n+lfwwsLB+tfihx4/Yv++uKmTP2beY/8VOFhYvlB6f9L/8AMH1tf6n3w5/4y+LgHx+zqNf/AHKD5gY5hYKqfRPJ3zSDkO1j6D8Cfc4d8duRlTBIl0UxzBa4PUHphYWIv0wFyl2ANx2afQPgvQvWAOx3HI2P6D2wsLHWpqDjA28CI/5YnyjE0JNzp3O+FhYzIMse+/8ApGJv+i/hqjwgEiPUD2wsLGEXuD8/JfzwVcYWFgLv98QZ3/p/6xjuFgoi62OYWFjM7hYWFiWf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7412" name="AutoShape 4" descr="data:image/jpeg;base64,/9j/4AAQSkZJRgABAQAAAQABAAD/2wCEAAkGBxMTEhUUExQVFhQXGRoXGBgYGRccGxwZHB0YHB4YHBkaHCggGh0lHBcZITEhJSkrLi4uGB8zODMsNygtLisBCgoKDg0OGxAQGiwkHyQsLCwsLCwsLCwsLCwsLCwsLCwsLCwsLCwsLCwsLCwsLCwsLCwsLCwsLCwsLCwsLCwsLP/AABEIAQIAwwMBIgACEQEDEQH/xAAbAAABBQEBAAAAAAAAAAAAAAAFAAIDBAYBB//EAD8QAAIBAgQDBgMGBAUEAwEAAAECEQMhAAQSMQVBURMiYXGBkQYyoSNCscHR8DNSYuEUFXKCkkOisvEWJHMH/8QAGAEBAQEBAQAAAAAAAAAAAAAAAQIAAwT/xAAhEQEBAQEAAwEAAQUAAAAAAAAAARECEiExQVEDMmFx8P/aAAwDAQACEQMRAD8A2y5j2Nx+/wARviTJVZLDmGPsb4G06wkg3II26iL+cSPbFzIt3ieZ/ID9Pxx5V4LqMMe3lhB8VM/mVRJc7sBAEkk8gOsXxrWkRvU0qxnmb+QF8ZPglcGu7k3kr6ATM7CTBwW4lXL0mCEkqrOQFJLQswF31biOvpgJwiiaOgtqQuXswYfIEYkg3I+0XbocSuRps5mgii4kg2/fnifhNKE1HdjqP5D6/XGV4xVgrWD6qZdEYQQURtQ1GfunsyoPUY0Nbiqp2ckDtG0ICDBYhTcgGB3xeDvjQWDArTtt+/3fDcxmwoknljz8cVzeYNWJVaczCi5DqhVSeYLbzFjg3leDVLNXZoUToUs5MdT6/KPfFCcrdPilWramhj+YyPxGDWRy2lbmTv64r8PqpdUUrEAyCLkAwBEzfEmSzy1J0sbbiDI8D0Phg2Kq1RIN/Ej254sYo5jiCU/mBi8W3I+6BzJ/I47UzphTpK6iogi/en9MbU4tVakWFydv74aqRPU3xEa6rJIO0z6SR57W8RjlXiCqqsdXe+VQJY2nbwH44LWxMoI5YcpxFRzqMCReNxBnaYA3nlHW2IcpxBXDFZsb22tqjz/PG0ZV4DCxFTrSqtB70fXFehxIMTCuIXUZUgxPQ+R9sOjKuDHcVH4goMQbsFEc5Egjwi+LsYZWxwYcBhAY7ig5GFjuFig894wxpNqAJ70H23J32m/9PUYkyPGTuR3TzH47gR5HrvbGgzPD1f5vf9eR9RimOD0t4I6wYHnb88ca6yuZfjik7nzjukefL1w7iGYWAYYgMGlQGIMQQVJFiOYNiOc4zfxHUo07qTrBAAk3v+zb++JKDVBSQzDE7e5H/jOBWLPEOI6VqMaT9nVVk7oGsMyxqYarAzyJPSZxnu2VFprTZquh6lR2kOQHWko3YMSDTuGAEssG0YLcS4iVSXBm+kCR/wB3LfY9ffK8Qz6h1ZSVvIJUSOUkC0HYgWImROHmVmizXF0ZajVE1UqqtTgKnaqBBpMDIkggMQxiTIN708p8QMlKjRdahlnkpp1pIVUakxuKi6TAIgg78wOzkNSZvDV3etmMddLSfU4pZZi7oTZvA7kWkAix3PrvYxU59Nr0P4eVBlhoSppaAIVddmQksNXVCNzgxWzJdGBp1IPdEBdUWkxqjkeeMZwb4pFFCHUub2UrvM3k2Fz5788aXgXxLTzLaF+zfYK1jA6dfLE2Nq3l6DFKgCOFI+9AabiQJI7o07nlizwYuX7ytAULqf5mIJ7xueRAmSe7i/TyAiJ/P8ZxdSkBtgkFoJnzU7SFVigDTYRqJBVlvuI8Jkjnh9V3YU5RgdQOwsAW3vYwfHBZ/wAMcVrYcGgjUHLVmCvBgaSBchY1LfcHn0th2YpOEpmHBC2KgMVJABBUkfygg8sG5xma/wAX6O0P+FzDJTd0NRQpTuEgmZEC3PGnF6+C94srl6hpuWVu8AOWuwI1wIGqbxPrh2XZ9DMUeCANhrYwQWImJuBvywPT41DU+0XK5js7d8hdNzpmdRtPQYKcN4ytTMVcv2bh6PzsSum+0QZuL4q/07B567Qrvpjs6mlVG4UMSOg1EfXEfBKBRoCVANMEuANuQAY8yT64NjDtOJ8T5BOXoTWkqwVFIUnaSzEkX6ED0wUAw6MdAwyJt0zHcdjCxQNOFjsYWK1sUXXAfP5sJbmZ/HBnUDbAjiPDe0na/wC/36EXxyXGMCBDLx2k3Ztg28R0sRbxOwMSJntVzErbxFoufCwn1tMYu8VyLpbcQACRJUbbruJAi1iFMDTDZrOUWoN2ifKd1tY9QJIZbxItsO9Y4XTV7i+Y1UzHegbGJkWiOs6jjJZhe0RTIgE7cidvMEAeqNzYToK5o1VJnRsRZhB6bW32mwHrgLUalqKwIO7gmD1OiP0w83E9I6FZkAkEjpMEHaRI5jkd8LPFYDFSJMyDueRIDEA+Mflgv8P/AAXUzbfZsy0hE1GsD4KNycbJv/5fRWCatQgbm3veYxrYzzBLg3IvcncR1PTxjBjJZpBpZSe0TvBhvI2k+mPSqXwVlkkkSYtquB/t2w6r8NoydkgQAiGdUUEkzaY5e+0nB5SnMjR8LzQq01qLswBvi3itwvIrQpJST5UAAnEzvHnjOdNfESi2HF+uGiYxgcGwH4/l1TJZoKIBp1nP+pgzMfUkn1wX04HfEaMcrWVEZ2emyALEywIm5Fr4efovwM+EMutTh1BHEqQ0i/8AOxG3iMD8g9f/ADLPCgtMk9lqaoWCqNIiy3JM/TBr4Ny708pTp1KbI6SCGj+YmQQTaDiH4dy1QZ7O1GpuqVdGhjEHQCp2Jjwx03+7/v1OfEuR+JgFzIzKinUysdoFOoMD8pSYN9oPUdcVzx/Nigc01LL06Malpu7Coy7jvRp1EbLHMYrZPgL5hM/2yPSq5hu7qgqEX+GJUmbgTiDhFCpTI/xOSzFfMp3Vcsj0gBYaCSBTEeBOK8eW2thwvPLXpJVUMAwmGBBB6EH8dji2Bivw1avZg1tOskkhdlBJhAecCBPPFoY436uRyMcIw7DTjazkY5hYWFlN0nELTzFxz5fT88WsdK4ggmey5qbSpGzA38QbEe8jbGU+IeHVgNahWj5u7DFdpgG8TuYMHkJx6G9IdP354grIoEeZ3PvOMrXlecyocBlpVJ/oNp8DpIi+83jC4f8AD61KiBrufunUbfKWZpuL7Dp6Y1XxHmatNggbSrrKkBRJm8xsQCDitw9wGDhoJCAN4Wj8zjpzzZNT123eQyiUaS06YhVEAYny9XUCCLiQRgTw3jKnu1CA4sbGLdennti1TzqF9SMGU90kGRPIyN+h9McvGy+17K69E7FjB7nIxvHuOfXzxey1BVACgADYYjrj68+h5H9+GJKVSR+PnhjdJGMDFRmxNVbFM1wdpOOmOdSjFHjuRetRZadR6dQCUZWK97kDBup29Zxa7Yfv++EKmrbG+UfWb+DuNzk3NQu1WgX7UMSzkiTaeoER1U4WT49mX7A1UpJTzUimaZJdCVLKWDWb0jFPjKnI55MyBFDMfZ1hyDfzH21ej9cD8lm6GXq1WNQvTyy1TlR906n0si9Sr92f5WB5Y65L7k+o2r+WyVZ88tAZmuy0qYbMFalSC5mFEsSsiCRNr43dBRFjPrN8YukDk8mgqI1XM5yp3gGKS73guLgAEAgdT1wuH5N8txOguijSFak+tKOoKdIJBYMYLAjcAYnrnTLgtw3jDnO5qlUqL2NLs9FlBJqRA1cyCdI88aOowUSxAHUkD8cYngXCMv8A5nnQaaxS7F0J+6xGotJ5k3PXFKnmErZ3NHMUamZq06hpUKAWVVASNZJ7iz1N97HG65lpnT0SefLrhhrLq06l1ESFkSR1jc4xX+UvRoZsVWpItWjVdMoveVNK3ZSehImABJGJPhP4botlsnW2dYqkwNTNBCguRqCgW0gxGJvMzdO3cbLHDjuOHHPSbhYUYWFkBGHAYWHAYgmPtgHxniHZqABJJGo8ryQCeQsfbxwbzA7jeR/DGflatGqWkWBPUEAMI8Zwz6WezOfOYqUWrKpRdXUAkXmCTaBzwJzmYDVHCuqH7uohRIO8m1rYJZym1JEpmNSiVZefnPrgBRTU9lRT10mQZ6EkD0Ax6pPWuF62r1TiFTtGYsFJXSSrA7SQZHt5Rixw/OvVzCyzXYAi5nYAwNhHPxwzhuTVqqhruWAMbtzI8bD643mQ4SqszIoUtcm/nAB2E3gDB13Pipyv5TNX0N/tPUfriSrSKnUNuf8Af9f2I/8ACHYwRuDt/wCiPD6YnDlR37rFz+v6487tL+I6j2tzwkpxhGkFMj5Tz6evTFunQxfkixFSywNyJn6dMLiObShSaq4bQt20rMDrA5YugYE/GI/+jmv/AMX/AAxpNvtrcgBxfjWSzlHQ65o0yQ0pQqXjbvaTbyxHwngGQzdNBSq1mXLk6UJ0tTLHVdWQG5XnOxGG/C2cz/8AgqK5bL0tIUgVK1Qw1zcIon3OIvgqs9DPVqWcVlzWY74aRoYDU0LH+4g/0xbn1zJZPxz3b7bDi/B6eZQJU1SrB0dTDK42dSNjgBneH5fLZnL1a1bNPXY6KbmGDctBEQohvDc4Kcc4/Uy+p/8ADs9JPnbWisRYkoh+cCeo2OAXxxn1J4dWpg1FNUVFC7sCEIAnYm2J5lV1g9nvhihUrGsTUDMFFRVchKgX5daj5oge2OcU+GqVWr26vVo1og1KLaSw6MNm5ew6Yio/EVRcxToZnL9ka09ky1BUUkXKt3RpO3XcYofDPFKNOlnKpRqVOnWc1NVQ1JqW1aQQIBJUAc5wZ0fQmnw5T0VFL1Wequh6rPqqFf5QTZRvYDni5wrh60KS0lZiqWXVBIHSQBbAY/E9YUjmWyjLlwNWo1F7TSfvdmRHpqnEvE/immgy/Y6KhzGo0yzimkLElnIMG4ERM2xOdX02yD2OnA3hXEXqGotSiab0yoPeDI2oSCjW1CI5DeMX2OJ+FycLHMLGYyMOAw0YcMSXWHLGS4ojUFqz8hWJ+qk/VT6Y18Yp8UyIq03Q/eUrPmMLM/xLLCqmnnuD44ypyPZ1AT96x6SbA7bE2PQ4KcPzdSkwpuCQndIN2ERcGe+Lje4n0xY4mqPTYgllPzRuv9Y5g7SMdZ1Z6c7z70Fz1JkZaqg2Knzi1/EbT0xvMnn27NGswI3JiPCYiZtBjGb4XXDqVcAuhg7d7lIjmR+9sWchxLsH0atab+anmAOY6eGJ6no83GhHEn5UieYIZdMefXwjnvh3+Yn71NwOq94ew73/AGxidaNNwDpUgiQYFxhrZen0E+Fj9MctdEIZS2lT3SDK/nHI/ri7kK0iJuN+uKASSdMwdyeUch74ucPQKI9j15/jOKh/BADAj4yP/wBGuoVmZ0ZFCqzElhAsBt44LKcOnHSXEVivhfj4oZSlRqZfN60WDFByJkmx9cMy+Wr53P0s01J6FCgCE7QQ7sZuVGwk/TxxuC3M4o5Ti1Cq2inVV3A1aQb6dp8pOK8t9yJx53Qy6rlswmYy9WrxFu0Go0neZnSyVIKhQL2PKwxczYbseE/Z1iaJU1AKVQldIUGRp3kH8dsbzNcRpU2Cu4ViCwF5IEAm3IEj3GJ6VQMoZTKsAQeoOx9sbz/w3izOXyNXNZqnmayGlSoSaNNo1szRLuBIXYQvhgBkeD1Mxk+IUQrI75lqtMOrJqWVZfmA30keFpx6MTgfneLUaTaKlRVYwQD4yB7wfbEzu/IbIxeQzdN4Odp5utmF2oNSbs1I/kVYp8vmYzgrxQyiDO5YNQZZimhfsXlrHT3oKFBqUbo3UY0jZxOz7TUOzgNq5aTEH6jDycF6GMf8G5XRXqmgKy5LSAq1dQmpNyitcLHXefLGuJwjjk4Ort0yYWFjk4WAkMPGGLh6jEk6MJhjoGE+FmA+IqITMsZlbMw2ibSDyIt7jFlMm26GQf5uh5axcjl18eWKfxO47VmO1RYF7fdA8NlnF74fzBANOoIK3B5EdR6+3OMdL8lc/wBBlytWkx0qwB5CG6izBhYQPmE4r5rPlP4tOGn5h3oBIJmB62JnnfGr4plyrpUXl3T0vF462/D1nzmUWrRIMSQYP5j8cbTgb8PZxmmjcEXQsZGnp83KeXLyONNTyX8xnwFh9N/XGG4J/FoidnUzzBFo9fzx6DXq6R4mw88R1MVz16NRJMRAAgYoZV9TReO8vTvA7jxBQ/8ALBJ2CqTyAn2wIEqA87PJtF4OqOe2r1wHRnI5jUsncWPn/ff1xZ1YFq2iqejQT62H1/8AMdMX3eAT0BPt4YWSsYBPQTjHNTzCdlndIbvguqoy1FoMAmgIZ1AKEqaLEMDvOCvC+PL2CVKz95qa1WimwCKRBLQDpTUGhjEgTeCcEqHE6bs6qWJpzq7jxYwYMd645TPLF++U32F8Wypq5ykA1RB/h6410ywgs1CJYeRMc9Phinmc9VZysNoFWj3CgbTozKIWkpF6f2nPSAGBG+CfFOLfYLVosCGq0qckHZqyUnEGCCJbfYjF3OZxKenWYDMFBgkSSAJIEC5Akxvh2/wLgGmazCUKVYu9QsQHplVF3BRRZQRFUp0sTM4s8Upkf4bdmFanqaLmFfvGBAEnyE4lPE8u5BLXXU4Lq6junQxGoANDECL3I8MNyeed8u9T7wNaLEWR6irKm8wokHnO2D39YK4nmahapSAYUwjqECkju9joYELbUGeBJkDwgXOFZqs9Vu0ZhBqAoU2hu4QwACrpAiSxfVMLGIOEcaqM9MVJ01KPaBjSZJcaSVS51DSWMEA2BE3iyOOJ2g7x7IpIOh7N2hpnUY7oDQLxhv8AGCUXwsVsvnkqRoJOoMR3WHynSZkCCGtBg2PQ4s454rXIwsdwsONpAYkGGDDicQqJMMdrYiqZkC2598QIGYydvHf0HTzvh1gXifB0rvALKJk6QIm97iJIJkc7HzFcTyRygRtRqSez2Ooi7c2O0HbrjapTAGPPfi3iReskHuU3nlEDn4kxOK5tvpPWLx4lNE3DJaG6XFmHLpOL2VzbKNtQPMXg+Ph44zvDsrALIQGLt4qwJJgif0wRoMVI090cxukwbAxKmFNiItvi/Sfaz8O5ZFq13YA94Oh5iSxi3P8AQY1dBD8zbn6DAGi6LVUuApbeSLTtPiT+WNGDjn0qRDnfkM7SJ8pv6YhSnNKBcqSb9QSbnx/PFw4orl9NWVsCL/p9BHS+AkqirT2kqLXgkEW8pU+/lifIZjUkT3hKnz2mOU7xyMjliJjocHkYUnwm3sT7MemI8y3ZvrAu24t3uqjq33h17w54S4vBFCaA7AGimXc2lqaBgOXdaGYSOu1hE7cLU0qlLUdLsW2FpIbTGxW0QdxIxYp1QwBBBBuCOYw/Vh8qnIG1OCg0Ox7Rh9r22oBZ1dr20RERrtHS3jiGrwIsQz16jsIuy09g1NoUBQEk0xMbyfPBjCwzqtkCavA1bR3zqQkqYBgmqtaY5jUiiOg9cOpcEphYIDP9pFRlXUO0Z2MWgQajRgniOrWC743lWyBdTgAZFR6rsETQghABYLqIA7x0iL2gm18do8DUGS7MCSSsKAZqNUgwPlDNsIsADN5IUc0rbb+P7viWcPlRijwzJ6GquRBqPqCzOkDpHVy7/wC/F8Y5hA4LWdnCxzCwazpeMVy5YxcWnw9TtPhhVmMgD/1hLopryVR6euIWl7qiSQPE4dRrK2xB5euAWYzwZiYPhP4xyOKrVmb5SR4iRPmOmHB5QY47xEUqRM99u6o5z19N8ef1KR1MfDbz29gcEcyp1ktJPWGaQNvK/Inlz3w0UyDPMkdLSIA/fTHXmY59XTMkQiqsdSOexj6SMaDg4BaooHd1Ag/1R+Vj64B5V9RhFkiZN9KqL+p8B4Y1OTTQqxEAw/8AqI+b3PsZ5YjrFcT9KrwmnUDAjv8APa55NBHPqL4J0WsMQu0MD6Hx/wDX64cxKt/Sbg+PMYl0TMcMpoZJO/4DHQ2BfxFxDskEaiWOkaZuYJiRt/bGSu5wgqecXgbkQQR5wfwx1CHplWvbS3naD5mQ3qMB+GFzG4sLRG+8jFyjWgg8oCkX+exWfME/TBz7VZhuXrmkxDTpPeP5uOm41L46hucF1OKjUNaC8H5g28N1/KOhjFfK5nszpaw6T8ptt/TJ9JHI2pIrOOE4Y9UC5IHK+GM4JEE2N4/v4xhZI56YB5XKvV1PULa91iCqwBaCdzqJtGDS0VMaxMkgA3HOPWBvitUpFT9mq6ZMiSLi0iARsBa2NqpGO4xm8zTqoq3kjpMC8kcjY8/cY2tPMDSDNjEeM9BgZX4WjENWeJN1Xn/SOZ9BJxdlVEImkbbd4jp4DzxhUlXOBTBBBt/Lzm+9hbc4sDA/M1kpkFvma0CdvLphJxVfvCBtIIIHnFx7WxtFm/BHCxCcyvUYWHEqr5kAa225CL+FsA89xcs0RAHyjx6k9egH1ti58RCEQAwNQX00mB7wMAaikkAKdO5bc25eE9cHMjdVdGcA3a56X+gviBdbGEd78tIj0ETHrh9N2C6aYgWnYAT4c99ufXGiyeUCLvLEXY9fLpjJk1j6jVQQRDA7MhO3WLn6YsVKJgX2FztA8j4c/DBF8u1KmzlVGkE3bfyMWHifbHMhkWcqQB2JgkknU2/KNidN52B64vW8UmQpLTplogO3LYKCT6zB9xgpQGnSSPnswPUyYI8yR64jzSgRYHSpboLQPwJxeamCIIBB5Y5X26T0hdYIBJgfK3Q7Qfc35+cTM9YgEMCR1AuPTn6e2GUsogM6ZI2LEsR5FiSMTuQASbAYykFKtM2P1H4gHFKjlHeqxZjp3AkwBy57nxHI4I9m52hR4gk+0iMPpoEBkyTuf3tjBUXLsPkKsDubT7wQb+W2Is2jaZMLANgSTFu9EbiJ57eOGuVqGSoiSJi5je+8CI88T6ADZVF7wNxtf3xUFS5GoWEkRO46EC48sR8UyutbDvyNMcz0/wDfKRsTiujNSMQSY2GzLIv1Gmdr262gnSIA1FgZFiNo8P1xJk0F4ZxHsu6694GL8tjCz3lFwYPI2nBn/HKwkGwBJwE4qq5pgtIw0atcHTANpFiZIsbc4JuMMVXy9Csa1RTpVYYdJIghovykm+NhHcxXCqCSLdfw9pxTq5hTP2nZ6jJDd2ZH3WO3pOAjiT2hqQx2IgBQeg/G/LfFzhuuogOrmVaCxEgkGJbnHPrhla6uONNwUX1LsZ2728eHPww4Z1RBIMxJgEgDz/IXxBUp6R3bHbUB3j4XFsQ9k5IVU3sJYCPQSNsN6v4M/lVq5jtK1RhOgBVBIIm0mAYNuuLeVyhC63ICwSF5ySIbV5SBbmMEstwjTBZr9BGny6nzx2vknZrtImQJI9IFjgk96rfSvTzJAAVAF5SYt5AHHMWxlT1UeFz9ZwsdNiM6Vq4FWmQQYYEEH2xn6FMhRPip85IPrOCQrmi4UzpM3H/l+oHtixVyKVAWViNV5U8+ukyJ9JxylHXIPl1YKViWVgeswdQv47Y0VKuCoYEEHmP3vgBSJQE1eRgsAYJsAQByjBnIyQGgDVcx1sPf9MXYOVlWB2g+H9sSA4aMcc4hSrmbuQOdNhHqP1xboOCoI2IBHlgXxECUPK6f87ee4GLXCqsoBfuyk+K2wsv4hzA1DT1Mfn+AOO1XgE4gDhT3jqrETpBHdHlyHKTc/TGaLeZzEbCSdhgZUqM4OruLtYyzeAjb0n0xFnc6UJUd6o28XCL08z9fYYkoZEk6mMSALRMdB/KMMhvSajTBm0BYUAbWEwPAbeOLCwInc3xEWGrQPlUAx+H4YizWcKN3dOoiBO452Xn78sOJOz9YKpU/xHFuqibG3jfpPPASrXZSS6yosyknSHN1YCYhpEzMEja+DWVy2mWYlnNyTv8AS3tbA/i2Xpklu6NJDOxtqiwUxvIJEX5YJPw6tJWWghLnVUa7RaSBsJNlAsJP1N8/xLitVtTKvZrPUXgQLmwF39Tyi8jKKmpapZQUCoGiVm41bgk2AJ3CwYIM2ePZBnCyLtqUi0A6O5z21gkeOHTGdqDRSFQuGphgkD5ixJBUA/KFBtvtjU8FzBWkFWCVnUTvMm8Dr57zjLLlAiCq1PUsAkr90jr0uZPlglThQ5UREWFxOkWB6bbgR5SuC1WNEtVqhgLPXSNvNjYW8cFeH5MoZIAtAA/OLYXDGC01gACPphuc4miGC3e5KLsfJRfGtGYk4jmdK2Ek2UdT+mBuXyQi8xzgkfQY5SLOdTi5+UDkPPra5/S5ClT6/wBsaek26auXWPlHthYnnCwspZmiriHUEeP4jofHGTd2Ad1dkpQWsbssfebcH6xuTjWZudDaRJgx5xbGaoG2iAYlSpHKLAg3Bjl44OYm3F7h2RUAAgk3MzCi0kED7voTi+2cWmUV7EgnbYsZAPSw/cjFXgyKrIl7LYNE7xG99vpjnHMuwbWDIa1+vn4j8Mbn+Ku/NghTo27Se8fbnYjDDUZ3KKdIG5EXMA8xYXwFHG2kdogboQ34jT588EuE1iXZgO8YgGYgTBBIJBAMemCywSym5qCpV2VSRIJMXnumCb3H0xDRzvZGSDpqDWNrPYMCRykj11YMtky12InyB+p/TAHiGTNMaSZXvupAneS6jzkMBf5TygDSxrF9M9qQuFOoRpUkwCbXAMWPPkBhuXyTqbsC5Ak7geOw1E36bDpGB3D82I7xi3KIm8E3/qnfFmpxmxKKdR2LRy5R+vjjp4+x5TBACnRk7tckkyb8598SHMQs8zt+uBKo7EEzFj1JPiOntiZ6XeBZiTyA/d/wxskCapUCgsTc7/8AqJwsplr63B1fdnkD/fFjL5QLc7/gOgxQ4vnlHcDEFgY0xPS3IRIube+AyJ62fGnuxfnPLmR1gYG0swlWoaY7vZRC7TO7Rsel+p64D01ICkOhphCF1MN1MEHTqmw5Yfw37KpqQM4g3IGogqIEkAgAx3T1mbjEunhjUZHIpV7zqGUErTB2JBu3lIt/pnpFivXBq9mwhRpAYnci8X5ybeIPrJSYUKeqoYCrA5esctsRV8tKgiC8G/JpuVPVSTgoxXzOVHbgpYEzUX7r2JnzEA+oxX/y1CkoIkkxteT02PKfDphvDqpWsFMwe6ATswDlk6CAVA6iN4JxZy+VBEklhJgHYXPLz63wyehqDh+ZqJ9kO8L6WMQBvy3jaOvTFvL8PAJaZLbmBJPUnHK2VEhwSpsIEX8vGPQjlgguM1uu0aYXb9+uJJwzDhgSdjmOYWEq7NgVxJFLq0iVBVvK0SdrX3/mOCGc1aG0/NBjzi31wOyTBoDAQU58zsQJ52v540+j6D54n+aCpJHUR4gz7YKjPt2c1506Qx+UiInoD9MBuKGCQBsYA2lQdv8AjbE3Eq61KRIPc+YncEQTtvEiIxdRNAviLj9NqoRZ7NYEXEsYMmIkActjOOcI4g+rVRLLpIAgnTvs14IgfuMC6/E6HelDEAx1cCBIj5R4G8+uD/wFnASXYqsqVprsoJNwJ5RpG97452bXo5kkejGuOZAPmMAeOZw0yvTWrCYiJKtHox98E8o2mkBF1ENPUC5JPXecDs7TWuoCABQQxciEjn/qkdPXE8z2mgWYyzU++ZNPUUkCYvYW/d8XqOXDFT2l46eOODilF6lUINVNlUEXA1amlx1+6JGKL5EKYk2vHgbyDFree2PRL69uXUytMdIUAuYFoFp/P64gfiFKnYGT0Ek+sX98CaPDKhMsdSxABZhy593BHLU3XZQvKAoBnpqMlp8BzwWRpqT/ABlSqYVSq82YH6AwT+Hnh2W4AtZS7FhOoK094zYmJgLtA8J5ybdUrTVTWuT8tJe8SfE8/oBzOJsi71Kut7Kq91OhJ3J5mAfATHUnnauRUbgRFgVNoiAPbpibK5XsheGciBy2k3PmTfx2vgxUOAWZzBquVRiOWoRZQbkTzZhpH+knBF1FWqzUJeoCEjUSQFBIlUUH/kSTPy+Q5QPZiFUdo5OkckTYMeggAxzJjqRL2KCRA0U1537zXuTu1t/6sSZSjGpm+djLRsOijwA/M88VidQZvIqFG5IvMiSRJLG4vuZF7254GUq7UiDLAKNTo0kFDEujG8rMkDxEXBwfcHVaI53M+UbdMU+IKvcMWkqfJgRB8C2n6Y1CespaBMEHUDbe/vYnFmiW5wfLrgdwyysk3Riv+35lH/FlHpgkrYAkx1ccXCBxm06Mdw3Cxm1XqtgPXimoYgnTJF5J5BfE3MfjucE6rgGJEnlOBXFa6hAuk7yJERpvN+VsBjI8az2YqkKihVBMFSCQ3TUViY3A9zvgLxClXP8AEZth3ZkTFhpAj0nGsq51Gpup7RmCtp0q6r5F2EATJtvvfbGUq5RnGoqdAOkSWgnmZuTF5M9MKlPJZLtKgUL3mIUzyvz9sek//IBQApJl5SmNLRAGwJAEQY9L4j4fwqjlqRqKoLKhM8tpgEzHIemFR4Qyrq1amYamBi7G50nlfl4crzplvturZPS3V4ihTWMoCogz9jAv1DE/TFPj1auwbXAWNQVJII/qP3gJ2t62xDSrGk5EaS19Pd0sBuLWJI8vbBLN1E0qoEiZU3AC8wL8tvCMOZRuwL/ytabSIYFQQbEkEgswjqR9PHBBsoGgibJE7Cxa0enXAvN5sUEIqXptOiO92bgEhlm4/L3wRp5yoxXQoCaSTzmCRE8rnFJ+iFWulOx5kSNQHnBJFp8zfEdfjgn7JQGFtUM5jwkADzviOpnNNUoYKmSOoNjB6iCPEetuJmqY7gYL0E3POIwYVzh2VFV2ZyTsDcySb3I5AEWFu9g5kqQQQJjxJJ9zc4DLWFFKRY72PmwLsx8o/HBUVQBuAMFhiHjfERRo1KhIGkGJ67DzvjL5bjLKgIpjTE95yHYwLkBTfwnwxP8AHuXatSVKYl9YgWm3e57WHrjzzO166dwU6hsAsqfEQN5Eg3PTGkOPSOG8TWvqKvHeBKWkRG8f6fLBcVLCMYf4co9nVNOR2nZoHvMtLksTy3At0xrUsPGwgAknyG5xaL9Xg+I66iIa4NvQ4RdR3am5H8MXMdWjbpvHjirTq/Nqi5nyAA3uZNpxFbFXhVfU9zOpQfVTf31fTBlWjGd4JAdtyIAWfuiZIHnK/wDEYPrhwJ0fDhiBMSg4WSYWGhsLAyjnGXSQYjnO2AbZZqndUaVN9rDzJ3O9htjP8T4wxqt3rKYA6XA98FOHk60IBam4BP8AJN9+rYn/AG6Zk13M0GKuGOvTq02ULyAB0i9zggeHpUTREKvdEW22Mj3wRbKA0ygtIgHp0PpgRwzOtT1CqDGo97eDuQ3hcw20RMHGs9em5D8/l61L7PtO0pxLKwhgsxIbY9CDNpxoEqmQPrO3h4+mJatGnVUTBG4I3uOviPQ4GVMq1A2up2ImPIrsDFxFjfG5s+N1qPOBWaJ2vPMbwRP73xnxnGYiO0YnSV1BQpVjpHenSslSDMGRBvgw+YpjUNY1GIneTyk+pxisxxB9FajTphldmWnU1ERrHeQADvCTUbfeoTyGOkQvcU48Kqqwpv2QWxOkGXKqG327y3G8z44LZP4hWmvet8rCSllYrBKatQUwpBjmDzBwEydSvpC6F7iqkdrEr9lYqVuGNIyOeojxKSkRUWVp9qKWl37UAALTFMMBpmnU06bk6ZEgXs4B3OcUV69FdUOUYF5hTpYLI3J7wYcjhlCNJBXtBqHeQqQWJXqRBl08j5YHZ6vVMfZ0wQCsB7HV2v8AEt3v4hMW78HnYjkaVZg9Q9kQ9Q1JNYCIZIUyLAdkAJjCWgrcYR9NQMug6VRSYa9o076ixAt0GCnC87l+zSszqRbQkgkMTA7u+rlHK+MvQoOHlRRnUv8A10PeDs4ExIHegCfPVh75PMUTLqgIFOJrCVWnpu3d2JWZted8c6YG/G/G1r1gyVWAQdwCUIlQSbkG8kT0xk8rxrM6hTWqz3UBdU7fdkmItBm2NDns0y6Sq0qmkgkiqHWAaZ1VGVSJ+zsx2kmDgC+frUwrNTnsnpMXL7siLTLatF2aASSxA6TJNSRXk13wdm6FZGrvWSizsTpQKHKmDA36bBZuTN8amjn91op2Sn7xg1G8TMx5tJvsMeTPVqVGRWlHRixZQxbSB9mszqf5qjkxJ1TFjjQ5H4krU2YOVIHzSrAXmLxImN2GNidbilS59TMkk36km5Pj5YrZzNzNNBO4YiP+K33P0w6hmhXpHszpZl/4kzBHIjxxU4VlzS1KyyZJ3Bt/TO+8zMzvgqRTIZHQD1Nz+kx+5xeDYq0M4hkSAQYgmD4WxYRDjRsTaZxJthgnEkY1ZzHcO04WMzzSj8PVXqiuwBGqb2mPAePXGjoZktWVIKKgmDA1dCo5gEmSMGjYRyG2BjZmpUJU0qbJ4m0jwK/XHOXXWiBzC3CmY36DzIwNpQKvUOLGPvi9vAi/PbEpoVCv2mkKPuJMerQJ8gMSUaYIFRoAW6joP5j1J/PFX57TPvoPfKkVamh2WArQPluDPdNuU8t8TpnCcuxrAXFgOcnukdCTHl6YhqyX0sBNVh6IoEj2Ef78RZlzVqW/hrIFt329gLeflef06F5misgMVippVtZAQ1aZ10yx2Ckq1M/01cBczDVkpLWIpKS7VFcTLqV1AwFDdkmpgBOutUETbGn4hklamVKAjnOxPW45YAcGyCGkF7NNy11ETJH646xzW6GcWtVytfWQy1UVkqaVYUS2umQ0nWqfaJqsYKyLSaYIDZcBy+WNN6TOzhqpSoTrWoIBQ0/mC37ygz3hgzTytEgu1NGYns6YIGwsSB5j/txc4XwykSysqKqKdcKNTKS3d2sIEdTtg3DIG12CvSRalPTrptUKOugCnUW1oF3eB/TRpmcS5fMUmpllqFQlMhQrgaK2t9ZqITLBrEGCGWwmIxZzmVpXIoU+9ASmFEXMAG25MX2E+EkvQ+GqKIgFOkXW5LKIYnfy8N4jBbIcBqmcy/ah37y0yutNQjUVTTXAB7/NSLxpHWMDeP501qoK1H003qFxTqpSYPrBp1S1TekKUAMA10Itzn4jTSo6qlGl2QaxVRDNcTMA6bGLQYnpNo8IouwZqSswkEwsze9xE+H44Z80UFZFqMjZetpp01lG1BAKvaOXqVV7sBl0mSIKnSNoDKtamAqjQuUZM6jP2hU06VSrX0haesDVoZYBRiZAEb4KVsnSFdC1MGWgBlsAbb3FjFsWeLcDpVE7lOnJddXdE6Z70eP5eOK3WZuhl3GZNXVSKGnABqpdv8D2cd2oGXvgqflO0HEOQy2qqyt9nXZV0hava0wFBXR2mtiCdLMO9s0ydsaHgXAaC0tLU07TUS8qDc8wT93aPyMjF7OUkp0i1KmijlCi7AEyYiwAMXm/LGYO+D6LK7yAt2VgDYEWNjtMA2sb9Ma/Tb64EfD2QampLA3a5ndpMkWsAxI8b2wepjwj974msrHh4a53PUA+nWMMoVzTcU3Mg2WZkTMX5gwRJ5+eCgwP4tldWg7HVvzi59xEjBjaJLh4GEotfDhhB0YWFGO4GBswe4fI45w75cLCxHDp2mzv8Nv9J/A4gz+yDlP5HCwsVRAul/FqnmKax4Xqbew9sT0R8n+lfwwsLB+tfihx4/Yv++uKmTP2beY/8VOFhYvlB6f9L/8AMH1tf6n3w5/4y+LgHx+zqNf/AHKD5gY5hYKqfRPJ3zSDkO1j6D8Cfc4d8duRlTBIl0UxzBa4PUHphYWIv0wFyl2ANx2afQPgvQvWAOx3HI2P6D2wsLHWpqDjA28CI/5YnyjE0JNzp3O+FhYzIMse+/8ApGJv+i/hqjwgEiPUD2wsLGEXuD8/JfzwVcYWFgLv98QZ3/p/6xjuFgoi62OYWFjM7hYWFiWf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" name="صورة 5" descr="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642918"/>
            <a:ext cx="1857375" cy="245745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5273" y="3429000"/>
            <a:ext cx="3208727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endParaRPr lang="en-US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 rtl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Charles Kingsley, 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The Water-Babies: A Fairy Tale for a Land Baby 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1863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Carlo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Collodi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, 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The Adventures of Pinocchio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1883 </a:t>
            </a:r>
          </a:p>
          <a:p>
            <a:pPr algn="l" rtl="0">
              <a:buNone/>
            </a:pP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 The Princess and the Goblin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and its sequel 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The Princess and </a:t>
            </a:r>
            <a:r>
              <a:rPr lang="en-US" sz="2400" u="sng" dirty="0" err="1" smtClean="0">
                <a:solidFill>
                  <a:schemeClr val="accent2">
                    <a:lumMod val="75000"/>
                  </a:schemeClr>
                </a:solidFill>
              </a:rPr>
              <a:t>Curdie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, by George MacDonald 1872 and 1883,</a:t>
            </a:r>
          </a:p>
          <a:p>
            <a:pPr algn="l" rtl="0">
              <a:buNone/>
            </a:pP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 Treasure Island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and 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Kidnapped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, both by Robert Louis Stevenson, 1880s.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Rudyard Kipling's 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The Jungle Book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1894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J. M. Barrie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, Peter Pan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 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Johanna Spyri  Heidi 1880 and 1881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Louisa May Alcott,  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Little Women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1868. 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 Mark Twain,  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Tom Sawyer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  1876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42852"/>
            <a:ext cx="5505474" cy="465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571868" y="5072074"/>
            <a:ext cx="13260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1865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Trebuchet MS" panose="020B0603020202020204" pitchFamily="34" charset="0"/>
              </a:rPr>
              <a:t>Alice's story was written and illustrated between </a:t>
            </a:r>
            <a:r>
              <a:rPr 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1862 &amp; 1864</a:t>
            </a:r>
            <a:r>
              <a:rPr lang="en-US" sz="24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lvl="0" algn="l" rt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Trebuchet MS" panose="020B0603020202020204" pitchFamily="34" charset="0"/>
              </a:rPr>
              <a:t>- </a:t>
            </a:r>
            <a:r>
              <a:rPr lang="en-US" sz="2800" u="sng" dirty="0">
                <a:solidFill>
                  <a:prstClr val="black"/>
                </a:solidFill>
                <a:latin typeface="Trebuchet MS" panose="020B0603020202020204" pitchFamily="34" charset="0"/>
              </a:rPr>
              <a:t>Alice in Wonderland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is not a moral tale, but it is a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metaphysical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one.</a:t>
            </a:r>
          </a:p>
          <a:p>
            <a:pPr lvl="0" algn="l" rtl="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The story functions as comedy, with 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the mixing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of fantasy and comical actions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Reading </a:t>
            </a:r>
            <a:r>
              <a:rPr lang="en-US" sz="2800" u="sng" dirty="0">
                <a:solidFill>
                  <a:prstClr val="black"/>
                </a:solidFill>
                <a:latin typeface="Trebuchet MS" panose="020B0603020202020204" pitchFamily="34" charset="0"/>
              </a:rPr>
              <a:t>Alice 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leaves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us with a series of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disconnected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episodes. </a:t>
            </a:r>
          </a:p>
          <a:p>
            <a:pPr lvl="0" algn="l" rtl="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8597" y="285728"/>
            <a:ext cx="835824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About</a:t>
            </a:r>
            <a:r>
              <a:rPr lang="en-US" sz="44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Alice’s Adventures in Wonderland </a:t>
            </a:r>
            <a:endParaRPr lang="en-US" sz="4400" b="1" i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928802"/>
            <a:ext cx="792961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en-US" sz="2400" b="1" dirty="0" smtClean="0"/>
              <a:t> An example of literary nonsense genre.</a:t>
            </a:r>
          </a:p>
          <a:p>
            <a:pPr algn="ctr"/>
            <a:r>
              <a:rPr lang="en-US" sz="2400" b="1" dirty="0" smtClean="0"/>
              <a:t>	</a:t>
            </a:r>
            <a:r>
              <a:rPr lang="en-US" sz="2400" dirty="0" smtClean="0"/>
              <a:t>* witty language.</a:t>
            </a:r>
          </a:p>
          <a:p>
            <a:pPr algn="ctr"/>
            <a:r>
              <a:rPr lang="en-US" sz="2400" dirty="0" smtClean="0"/>
              <a:t>	* illogic – chaos  </a:t>
            </a:r>
          </a:p>
          <a:p>
            <a:pPr algn="l" rtl="0">
              <a:buNone/>
            </a:pPr>
            <a:r>
              <a:rPr lang="en-US" sz="2400" dirty="0" smtClean="0"/>
              <a:t>A </a:t>
            </a:r>
            <a:r>
              <a:rPr lang="en-US" sz="2400" b="1" dirty="0" smtClean="0"/>
              <a:t>nonsense</a:t>
            </a:r>
            <a:r>
              <a:rPr lang="en-US" sz="2400" dirty="0" smtClean="0"/>
              <a:t> text is a text which has no logical meaning. But nonsense is also a literary genre.  Literary Nonsense is a style of literature where conventional rules of language and general logic do not apply.</a:t>
            </a:r>
          </a:p>
          <a:p>
            <a:pPr algn="l" rtl="0">
              <a:buNone/>
            </a:pPr>
            <a:endParaRPr lang="en-US" sz="2400" dirty="0" smtClean="0">
              <a:sym typeface="Wingdings"/>
            </a:endParaRPr>
          </a:p>
          <a:p>
            <a:pPr algn="l" rtl="0">
              <a:buFont typeface="Wingdings" pitchFamily="2" charset="2"/>
              <a:buChar char="w"/>
            </a:pPr>
            <a:r>
              <a:rPr lang="en-US" sz="2400" dirty="0" smtClean="0"/>
              <a:t>The origin of the genre is unclear, but may have roots in traditional folklore and nursery rhymes.  </a:t>
            </a:r>
          </a:p>
          <a:p>
            <a:pPr>
              <a:buFontTx/>
              <a:buChar char="-"/>
            </a:pPr>
            <a:endParaRPr lang="en-US" sz="2400" dirty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Georgia"/>
              </a:rPr>
              <a:t>It gained popularity during the Victorian era. Though not the first to write this hybrid kind of nonsense, </a:t>
            </a:r>
            <a:r>
              <a:rPr lang="en-US" sz="2800" dirty="0">
                <a:solidFill>
                  <a:prstClr val="black"/>
                </a:solidFill>
                <a:latin typeface="Georgia"/>
                <a:hlinkClick r:id="rId3" tooltip="Edward Lear"/>
              </a:rPr>
              <a:t>Edward Lear</a:t>
            </a:r>
            <a:r>
              <a:rPr lang="en-US" sz="2800" dirty="0">
                <a:solidFill>
                  <a:prstClr val="black"/>
                </a:solidFill>
                <a:latin typeface="Georgia"/>
              </a:rPr>
              <a:t> developed and popularized it in his many </a:t>
            </a:r>
            <a:r>
              <a:rPr lang="en-US" sz="2800" dirty="0" smtClean="0">
                <a:solidFill>
                  <a:prstClr val="black"/>
                </a:solidFill>
                <a:latin typeface="Georgia"/>
                <a:hlinkClick r:id="rId4" tooltip="Limerick"/>
              </a:rPr>
              <a:t>limericks</a:t>
            </a:r>
            <a:r>
              <a:rPr lang="en-US" sz="2800" dirty="0" smtClean="0">
                <a:solidFill>
                  <a:prstClr val="black"/>
                </a:solidFill>
                <a:latin typeface="Georgia"/>
              </a:rPr>
              <a:t>.</a:t>
            </a:r>
          </a:p>
          <a:p>
            <a:pPr marL="365760" lvl="0" indent="-256032" algn="l" rtl="0">
              <a:spcBef>
                <a:spcPts val="300"/>
              </a:spcBef>
              <a:buClr>
                <a:srgbClr val="A04DA3"/>
              </a:buClr>
            </a:pPr>
            <a:r>
              <a:rPr lang="en-US" sz="2800" dirty="0" smtClean="0">
                <a:solidFill>
                  <a:prstClr val="black"/>
                </a:solidFill>
                <a:latin typeface="Georgia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/>
                <a:hlinkClick r:id="rId5" tooltip="Lewis Carroll"/>
              </a:rPr>
              <a:t>Lewis Carroll</a:t>
            </a:r>
            <a:r>
              <a:rPr lang="en-US" sz="2800" dirty="0">
                <a:solidFill>
                  <a:prstClr val="black"/>
                </a:solidFill>
                <a:latin typeface="Georgia"/>
              </a:rPr>
              <a:t> continued this trend, making literary nonsense a worldwide phenomenon with </a:t>
            </a:r>
            <a:r>
              <a:rPr lang="en-US" sz="2800" i="1" u="sng" dirty="0">
                <a:solidFill>
                  <a:prstClr val="black"/>
                </a:solidFill>
                <a:latin typeface="Georgia"/>
                <a:hlinkClick r:id="rId6" tooltip="Alice's Adventures in Wonderland"/>
              </a:rPr>
              <a:t>Alice's Adventures in Wonderland</a:t>
            </a:r>
            <a:r>
              <a:rPr lang="en-US" sz="2800" i="1" u="sng" dirty="0">
                <a:solidFill>
                  <a:prstClr val="black"/>
                </a:solidFill>
                <a:latin typeface="Georgia"/>
              </a:rPr>
              <a:t> .</a:t>
            </a:r>
            <a:endParaRPr lang="ar-SA" sz="2800" dirty="0">
              <a:solidFill>
                <a:prstClr val="black"/>
              </a:solidFill>
              <a:latin typeface="Georgia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8597" y="285728"/>
            <a:ext cx="835824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About</a:t>
            </a:r>
            <a:r>
              <a:rPr lang="en-US" sz="44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Alice’s Adventures in Wonderland </a:t>
            </a:r>
            <a:endParaRPr lang="en-US" sz="4400" b="1" i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928802"/>
            <a:ext cx="792961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n-US" sz="2400" dirty="0"/>
          </a:p>
          <a:p>
            <a:pPr algn="ctr">
              <a:buFontTx/>
              <a:buChar char="-"/>
            </a:pPr>
            <a:r>
              <a:rPr lang="en-US" sz="2400" b="1" dirty="0" smtClean="0"/>
              <a:t> </a:t>
            </a:r>
            <a:r>
              <a:rPr lang="en-US" sz="2800" b="1" dirty="0" smtClean="0"/>
              <a:t>A fairytale breaking from old tradition :</a:t>
            </a:r>
          </a:p>
          <a:p>
            <a:pPr algn="ctr"/>
            <a:r>
              <a:rPr lang="en-US" sz="2800" dirty="0" smtClean="0"/>
              <a:t>	* no conventional story line.</a:t>
            </a:r>
          </a:p>
          <a:p>
            <a:pPr algn="ctr"/>
            <a:r>
              <a:rPr lang="en-US" sz="2800" dirty="0" smtClean="0"/>
              <a:t>	* episodes.</a:t>
            </a:r>
          </a:p>
          <a:p>
            <a:pPr algn="ctr"/>
            <a:r>
              <a:rPr lang="en-US" sz="2800" dirty="0" smtClean="0"/>
              <a:t>	* in the form of a dream.</a:t>
            </a:r>
          </a:p>
          <a:p>
            <a:pPr algn="ctr"/>
            <a:r>
              <a:rPr lang="en-US" sz="2800" dirty="0" smtClean="0"/>
              <a:t>	* Alice doesn’t represent the “morally good” heroine +      	    no moral lesson.</a:t>
            </a:r>
          </a:p>
          <a:p>
            <a:pPr algn="ctr"/>
            <a:r>
              <a:rPr lang="en-US" sz="2800" dirty="0" smtClean="0"/>
              <a:t>	* full of humor – riddles</a:t>
            </a:r>
          </a:p>
          <a:p>
            <a:pPr algn="ctr"/>
            <a:r>
              <a:rPr lang="en-US" sz="2800" dirty="0" smtClean="0"/>
              <a:t>	* satirizes Victorian conventions ( poems).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/>
          <a:srcRect l="55400" b="34707"/>
          <a:stretch>
            <a:fillRect/>
          </a:stretch>
        </p:blipFill>
        <p:spPr>
          <a:xfrm>
            <a:off x="7358082" y="4572008"/>
            <a:ext cx="1461694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14348" y="428604"/>
            <a:ext cx="15488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Plot: </a:t>
            </a:r>
            <a:endParaRPr lang="en-US" sz="4800" b="1" i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428736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Alice falls down a rabbit whole into a fantasy world that gets "</a:t>
            </a:r>
            <a:r>
              <a:rPr lang="en-US" sz="3200" b="1" dirty="0" err="1" smtClean="0"/>
              <a:t>curiouser</a:t>
            </a:r>
            <a:r>
              <a:rPr lang="en-US" sz="3200" b="1" dirty="0" smtClean="0"/>
              <a:t> and </a:t>
            </a:r>
            <a:r>
              <a:rPr lang="en-US" sz="3200" b="1" dirty="0" err="1" smtClean="0"/>
              <a:t>curiouser</a:t>
            </a:r>
            <a:r>
              <a:rPr lang="en-US" sz="3200" b="1" dirty="0" smtClean="0"/>
              <a:t>." She encounters puzzling creatures and incidents.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1071538" y="3143248"/>
            <a:ext cx="20409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Conflict : </a:t>
            </a:r>
            <a:endParaRPr lang="en-US" sz="3600" b="1" i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0628" y="3143248"/>
            <a:ext cx="24045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Resolution:</a:t>
            </a:r>
            <a:endParaRPr lang="en-US" sz="3600" b="1" i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4143380"/>
            <a:ext cx="32147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Alice meets new strange characters, and she is puzzled by their behavior.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86314" y="4071942"/>
            <a:ext cx="3286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It is a dream after all.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8596" y="285728"/>
            <a:ext cx="35637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Major Theme:</a:t>
            </a:r>
            <a:endParaRPr lang="en-US" sz="4400" b="1" i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1500174"/>
            <a:ext cx="76438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Adolescence vs. Childhood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* physical and psychological changes        	(  puberty ).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* being confused by the adult world.</a:t>
            </a:r>
          </a:p>
          <a:p>
            <a:r>
              <a:rPr lang="en-US" sz="3200" dirty="0" smtClean="0"/>
              <a:t>	* anxieties and mysteries of identity as 	    one grows.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8596" y="214290"/>
            <a:ext cx="842968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dirty="0" smtClean="0"/>
              <a:t>Chapter 1</a:t>
            </a:r>
          </a:p>
          <a:p>
            <a:pPr algn="ctr"/>
            <a:r>
              <a:rPr lang="en-US" sz="4000" b="1" dirty="0" smtClean="0"/>
              <a:t> </a:t>
            </a:r>
            <a:r>
              <a:rPr lang="en-US" sz="4000" b="1" i="1" u="sng" dirty="0" smtClean="0">
                <a:solidFill>
                  <a:srgbClr val="C00000"/>
                </a:solidFill>
              </a:rPr>
              <a:t>Down the Rabbit Hole</a:t>
            </a:r>
            <a:endParaRPr lang="en-US" sz="4000" b="1" i="1" u="sng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571612"/>
            <a:ext cx="80010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3200" dirty="0" smtClean="0"/>
              <a:t> Alice follows a rabbit down a hole.</a:t>
            </a:r>
          </a:p>
          <a:p>
            <a:pPr>
              <a:buFontTx/>
              <a:buChar char="-"/>
            </a:pPr>
            <a:r>
              <a:rPr lang="en-US" sz="3200" dirty="0" smtClean="0"/>
              <a:t> Alice shrinks in size in hope of entering the 	garden.</a:t>
            </a:r>
          </a:p>
          <a:p>
            <a:pPr>
              <a:buFontTx/>
              <a:buChar char="-"/>
            </a:pPr>
            <a:r>
              <a:rPr lang="en-US" sz="3200" dirty="0" smtClean="0"/>
              <a:t> Alice grows up to 9 feet tall after eating a 	cake.</a:t>
            </a:r>
            <a:endParaRPr lang="en-US" sz="3200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rcRect t="41285" r="40661"/>
          <a:stretch>
            <a:fillRect/>
          </a:stretch>
        </p:blipFill>
        <p:spPr>
          <a:xfrm>
            <a:off x="398878" y="4429132"/>
            <a:ext cx="3030114" cy="2302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14546" y="285728"/>
            <a:ext cx="391530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dirty="0" smtClean="0"/>
              <a:t>Chapter 2</a:t>
            </a:r>
          </a:p>
          <a:p>
            <a:r>
              <a:rPr lang="en-US" sz="4000" b="1" dirty="0" smtClean="0"/>
              <a:t> </a:t>
            </a:r>
            <a:r>
              <a:rPr lang="en-US" sz="4000" b="1" i="1" u="sng" dirty="0" smtClean="0">
                <a:solidFill>
                  <a:srgbClr val="C00000"/>
                </a:solidFill>
              </a:rPr>
              <a:t>The Pool of Tears</a:t>
            </a:r>
            <a:endParaRPr lang="en-US" sz="4000" b="1" i="1" u="sng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928802"/>
            <a:ext cx="8143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3600" dirty="0" smtClean="0"/>
              <a:t> Alice doubts her identity and feels sad.</a:t>
            </a:r>
          </a:p>
          <a:p>
            <a:pPr>
              <a:buFontTx/>
              <a:buChar char="-"/>
            </a:pPr>
            <a:r>
              <a:rPr lang="en-US" sz="3600" dirty="0" smtClean="0"/>
              <a:t> She swims in her tears with some animals 	to get to the shore.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 rtl="0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u="sng" dirty="0">
                <a:solidFill>
                  <a:prstClr val="black"/>
                </a:solidFill>
                <a:latin typeface="Trebuchet MS" panose="020B0603020202020204" pitchFamily="34" charset="0"/>
              </a:rPr>
              <a:t>Alice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is told in the form of a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dream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; because it’s the story of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Alice's dream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, which </a:t>
            </a:r>
            <a:r>
              <a:rPr lang="en-U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is told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in the third person point-of-view.  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Poetry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and songs are also used by the author as means of entertaining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“ Twinkle, Twinkle, Little Bat“ 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is a poem recited by the Mad Hatter in chapter seven.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86</TotalTime>
  <Words>321</Words>
  <Application>Microsoft Office PowerPoint</Application>
  <PresentationFormat>عرض على الشاشة (3:4)‏</PresentationFormat>
  <Paragraphs>62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3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سمة Office</vt:lpstr>
      <vt:lpstr>رحلة</vt:lpstr>
      <vt:lpstr>1_رحلة</vt:lpstr>
      <vt:lpstr>Early Modern  Classics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Modern  Classics</dc:title>
  <dc:creator>user</dc:creator>
  <cp:lastModifiedBy>user</cp:lastModifiedBy>
  <cp:revision>9</cp:revision>
  <dcterms:created xsi:type="dcterms:W3CDTF">2014-02-25T19:05:16Z</dcterms:created>
  <dcterms:modified xsi:type="dcterms:W3CDTF">2014-02-25T20:31:33Z</dcterms:modified>
</cp:coreProperties>
</file>