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tl="1" saveSubsetFonts="1">
  <p:sldMasterIdLst>
    <p:sldMasterId id="2147483648" r:id="rId1"/>
    <p:sldMasterId id="2147483660" r:id="rId2"/>
  </p:sldMasterIdLst>
  <p:notesMasterIdLst>
    <p:notesMasterId r:id="rId16"/>
  </p:notesMasterIdLst>
  <p:sldIdLst>
    <p:sldId id="256" r:id="rId3"/>
    <p:sldId id="268" r:id="rId4"/>
    <p:sldId id="257" r:id="rId5"/>
    <p:sldId id="26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2A689E1-7895-40E5-AE9C-6643A19445DA}" type="datetimeFigureOut">
              <a:rPr lang="ar-SA" smtClean="0"/>
              <a:t>03/05/35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26AC8774-6F21-4162-BF6A-8043414B56B1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03/05/35</a:t>
            </a:r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Sabah Aisawi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ABEA6-1104-4E82-96FE-8BDFCF214E9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03/05/35</a:t>
            </a:r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Sabah Aisawi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ABEA6-1104-4E82-96FE-8BDFCF214E9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03/05/35</a:t>
            </a:r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Sabah Aisawi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ABEA6-1104-4E82-96FE-8BDFCF214E9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03/05/35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Sabah Aisawi</a:t>
            </a:r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ABEA6-1104-4E82-96FE-8BDFCF214E9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03/05/35</a:t>
            </a:r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Sabah Aisawi</a:t>
            </a:r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ABEA6-1104-4E82-96FE-8BDFCF214E9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03/05/35</a:t>
            </a:r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Sabah Aisawi</a:t>
            </a:r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ABEA6-1104-4E82-96FE-8BDFCF214E9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03/05/35</a:t>
            </a:r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Sabah Aisawi</a:t>
            </a:r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ABEA6-1104-4E82-96FE-8BDFCF214E9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03/05/35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Sabah Aisawi</a:t>
            </a:r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ABEA6-1104-4E82-96FE-8BDFCF214E9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03/05/35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Sabah Aisawi</a:t>
            </a:r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ABEA6-1104-4E82-96FE-8BDFCF214E9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03/05/35</a:t>
            </a:r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Sabah Aisawi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ABEA6-1104-4E82-96FE-8BDFCF214E9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03/05/35</a:t>
            </a:r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Sabah Aisawi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ABEA6-1104-4E82-96FE-8BDFCF214E9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عنوان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16" name="عنصر نائب للتاريخ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03/05/35</a:t>
            </a:r>
            <a:endParaRPr lang="ar-SA"/>
          </a:p>
        </p:txBody>
      </p:sp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Sabah Aisawi</a:t>
            </a:r>
            <a:endParaRPr lang="ar-SA"/>
          </a:p>
        </p:txBody>
      </p:sp>
      <p:sp>
        <p:nvSpPr>
          <p:cNvPr id="15" name="عنصر نائب لرقم الشريحة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DBABEA6-1104-4E82-96FE-8BDFCF214E9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عنوان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7" name="عنصر نائب للمحتوى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03/05/35</a:t>
            </a:r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r>
              <a:rPr lang="en-US" smtClean="0"/>
              <a:t>Dr. Sabah Aisawi</a:t>
            </a:r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DBABEA6-1104-4E82-96FE-8BDFCF214E9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عنصر نائب للنص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9" name="عنصر نائب للتاريخ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03/05/35</a:t>
            </a:r>
            <a:endParaRPr lang="ar-SA"/>
          </a:p>
        </p:txBody>
      </p:sp>
      <p:sp>
        <p:nvSpPr>
          <p:cNvPr id="11" name="عنصر نائب للتذييل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Sabah Aisawi</a:t>
            </a:r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ABEA6-1104-4E82-96FE-8BDFCF214E97}" type="slidenum">
              <a:rPr lang="ar-SA" smtClean="0"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عنوان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1" name="عنصر نائب للتاريخ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03/05/35</a:t>
            </a:r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Sabah Aisawi</a:t>
            </a:r>
            <a:endParaRPr lang="ar-SA"/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ABEA6-1104-4E82-96FE-8BDFCF214E9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عنوان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25" name="عنصر نائب للنص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8" name="عنصر نائب للمحتوى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03/05/35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Sabah Aisawi</a:t>
            </a:r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4DBABEA6-1104-4E82-96FE-8BDFCF214E97}" type="slidenum">
              <a:rPr lang="ar-SA" smtClean="0"/>
              <a:t>‹#›</a:t>
            </a:fld>
            <a:endParaRPr lang="ar-SA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عنوان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2" name="عنصر نائب للتاريخ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03/05/35</a:t>
            </a:r>
            <a:endParaRPr lang="ar-SA"/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Sabah Aisawi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ABEA6-1104-4E82-96FE-8BDFCF214E9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03/05/35</a:t>
            </a:r>
            <a:endParaRPr lang="ar-SA"/>
          </a:p>
        </p:txBody>
      </p:sp>
      <p:sp>
        <p:nvSpPr>
          <p:cNvPr id="24" name="عنصر نائب للتذييل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Sabah Aisawi</a:t>
            </a:r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ABEA6-1104-4E82-96FE-8BDFCF214E9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03/05/35</a:t>
            </a:r>
            <a:endParaRPr lang="ar-SA"/>
          </a:p>
        </p:txBody>
      </p:sp>
      <p:sp>
        <p:nvSpPr>
          <p:cNvPr id="29" name="عنصر نائب للتذييل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Sabah Aisawi</a:t>
            </a:r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ABEA6-1104-4E82-96FE-8BDFCF214E9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عنصر نائب للصورة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03/05/35</a:t>
            </a:r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Sabah Aisawi</a:t>
            </a:r>
            <a:endParaRPr lang="ar-SA"/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ABEA6-1104-4E82-96FE-8BDFCF214E97}" type="slidenum">
              <a:rPr lang="ar-SA" smtClean="0"/>
              <a:t>‹#›</a:t>
            </a:fld>
            <a:endParaRPr lang="ar-SA"/>
          </a:p>
        </p:txBody>
      </p:sp>
      <p:sp>
        <p:nvSpPr>
          <p:cNvPr id="17" name="عنوان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03/05/35</a:t>
            </a:r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Sabah Aisawi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ABEA6-1104-4E82-96FE-8BDFCF214E9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03/05/35</a:t>
            </a:r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Sabah Aisawi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ABEA6-1104-4E82-96FE-8BDFCF214E97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r-SA" smtClean="0"/>
              <a:t>03/05/35</a:t>
            </a:r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Dr. Sabah Aisawi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BABEA6-1104-4E82-96FE-8BDFCF214E97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عنصر نائب للنص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تاريخ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r>
              <a:rPr lang="ar-SA" smtClean="0"/>
              <a:t>03/05/35</a:t>
            </a:r>
            <a:endParaRPr lang="ar-SA"/>
          </a:p>
        </p:txBody>
      </p:sp>
      <p:sp>
        <p:nvSpPr>
          <p:cNvPr id="28" name="عنصر نائب للتذييل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r>
              <a:rPr lang="en-US" smtClean="0"/>
              <a:t>Dr. Sabah Aisawi</a:t>
            </a:r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DBABEA6-1104-4E82-96FE-8BDFCF214E97}" type="slidenum">
              <a:rPr lang="ar-SA" smtClean="0"/>
              <a:t>‹#›</a:t>
            </a:fld>
            <a:endParaRPr lang="ar-SA"/>
          </a:p>
        </p:txBody>
      </p:sp>
      <p:sp>
        <p:nvSpPr>
          <p:cNvPr id="10" name="عنصر نائب للعنوان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/>
  <p:txStyles>
    <p:titleStyle>
      <a:lvl1pPr algn="l" rtl="1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oetryfoundation.org/article/245502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ekupu.ac.nz/Journal%20files/Issue1%20June%202012/Nonsense%20and%20Early%20Childhood.pdf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english.illinoisstate.edu/rlbroad/archive/teaching/studentpubs/OneWishEnglish/bush.pdf" TargetMode="External"/><Relationship Id="rId5" Type="http://schemas.openxmlformats.org/officeDocument/2006/relationships/hyperlink" Target="http://www.alice.id.tue.nl/references/senna-1984.pdf" TargetMode="External"/><Relationship Id="rId4" Type="http://schemas.openxmlformats.org/officeDocument/2006/relationships/hyperlink" Target="http://learnenglishteens.britishcouncil.org/2012/05/09/alice-wonderland-stuff-and-nonsens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928662" y="571480"/>
            <a:ext cx="7772400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en-AU" b="1" dirty="0" smtClean="0"/>
              <a:t>Late 19</a:t>
            </a:r>
            <a:r>
              <a:rPr lang="en-AU" b="1" baseline="30000" dirty="0" smtClean="0"/>
              <a:t>th</a:t>
            </a:r>
            <a:r>
              <a:rPr lang="en-AU" b="1" dirty="0" smtClean="0"/>
              <a:t> century Classics II </a:t>
            </a:r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/>
              <a:t> </a:t>
            </a:r>
            <a:r>
              <a:rPr lang="en-AU" b="1" dirty="0" smtClean="0"/>
              <a:t>Poetry</a:t>
            </a:r>
            <a:r>
              <a:rPr lang="en-US" dirty="0" smtClean="0"/>
              <a:t/>
            </a:r>
            <a:br>
              <a:rPr lang="en-US" dirty="0" smtClean="0"/>
            </a:b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57290" y="1857364"/>
            <a:ext cx="6400800" cy="42862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                           Dr. Sabah </a:t>
            </a:r>
            <a:r>
              <a:rPr lang="en-US" dirty="0" err="1" smtClean="0"/>
              <a:t>Aisawi</a:t>
            </a:r>
            <a:endParaRPr lang="ar-SA" dirty="0"/>
          </a:p>
        </p:txBody>
      </p:sp>
      <p:pic>
        <p:nvPicPr>
          <p:cNvPr id="1026" name="Picture 2" descr="C:\Users\user\Pictures\images153Q90S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2357430"/>
            <a:ext cx="5100665" cy="42505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142984"/>
            <a:ext cx="8686800" cy="4525963"/>
          </a:xfrm>
        </p:spPr>
        <p:txBody>
          <a:bodyPr>
            <a:noAutofit/>
          </a:bodyPr>
          <a:lstStyle/>
          <a:p>
            <a:pPr algn="l" rtl="0"/>
            <a:r>
              <a:rPr lang="en-US" sz="2800" dirty="0" smtClean="0"/>
              <a:t>Poetry allows children to experience the world with new understanding and share feelings, experiences and vision with the poet.</a:t>
            </a:r>
          </a:p>
          <a:p>
            <a:pPr algn="l" rtl="0"/>
            <a:r>
              <a:rPr lang="en-US" sz="2800" dirty="0" smtClean="0"/>
              <a:t>Poetry encourages children to play with words.</a:t>
            </a:r>
          </a:p>
          <a:p>
            <a:pPr algn="l" rtl="0"/>
            <a:r>
              <a:rPr lang="en-US" sz="2800" dirty="0" smtClean="0"/>
              <a:t>It gives children pure enjoyment.</a:t>
            </a:r>
          </a:p>
          <a:p>
            <a:pPr algn="l" rtl="0"/>
            <a:r>
              <a:rPr lang="en-US" sz="2800" dirty="0" smtClean="0"/>
              <a:t>Children identify with characters and situations.</a:t>
            </a:r>
          </a:p>
          <a:p>
            <a:pPr algn="l" rtl="0"/>
            <a:r>
              <a:rPr lang="en-US" sz="2800" dirty="0" smtClean="0"/>
              <a:t>Poetry is a way of expressing  a mood.</a:t>
            </a:r>
          </a:p>
          <a:p>
            <a:pPr algn="l" rtl="0"/>
            <a:r>
              <a:rPr lang="en-US" sz="2800" dirty="0" smtClean="0"/>
              <a:t>It makes children gain insight into themselves.</a:t>
            </a:r>
          </a:p>
          <a:p>
            <a:pPr algn="l" rtl="0">
              <a:buNone/>
            </a:pPr>
            <a:r>
              <a:rPr lang="en-US" sz="2000" dirty="0" smtClean="0"/>
              <a:t>                                                       Norton, </a:t>
            </a:r>
            <a:r>
              <a:rPr lang="en-US" sz="2000" i="1" dirty="0" smtClean="0"/>
              <a:t>Through the Eyes of a Child</a:t>
            </a:r>
            <a:r>
              <a:rPr lang="en-US" sz="2000" dirty="0" smtClean="0"/>
              <a:t>. 1983</a:t>
            </a:r>
            <a:endParaRPr lang="ar-SA" sz="2000" dirty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03/05/35</a:t>
            </a:r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Sabah Aisawi</a:t>
            </a:r>
            <a:endParaRPr lang="ar-SA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57158" y="428604"/>
            <a:ext cx="8429684" cy="27392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The Complete Verse and Other Nonsense </a:t>
            </a:r>
          </a:p>
          <a:p>
            <a:pPr algn="ctr"/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By Edward Lear</a:t>
            </a:r>
            <a:endParaRPr lang="en-US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3714752"/>
            <a:ext cx="3548075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03/05/35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Sabah Aisawi</a:t>
            </a:r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57158" y="428604"/>
            <a:ext cx="8429684" cy="997196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Nonsense</a:t>
            </a:r>
          </a:p>
          <a:p>
            <a:pPr algn="ctr"/>
            <a:endParaRPr lang="en-US" sz="6600" b="1" i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en-US" sz="3600" dirty="0" smtClean="0"/>
              <a:t>A nonsense text is a text which has no logical meaning. But nonsense is also a literary genre.  Literary Nonsense is a style of literature where conventional rules of language and general logic do not apply.</a:t>
            </a:r>
            <a:endParaRPr lang="en-US" sz="3600" b="1" i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endParaRPr lang="en-US" sz="6600" b="1" i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endParaRPr lang="en-US" sz="6600" b="1" i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endParaRPr lang="en-US" sz="6600" b="1" i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endParaRPr lang="en-US" sz="6600" b="1" i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en-US" sz="66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endParaRPr lang="en-US" sz="6600" b="1" i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03/05/35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Sabah Aisawi</a:t>
            </a:r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642910" y="428604"/>
            <a:ext cx="83678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i="1" dirty="0" smtClean="0"/>
              <a:t>“The </a:t>
            </a:r>
            <a:r>
              <a:rPr lang="en-US" sz="5400" b="1" i="1" dirty="0" smtClean="0"/>
              <a:t>Owl and the </a:t>
            </a:r>
            <a:r>
              <a:rPr lang="en-US" sz="5400" b="1" i="1" dirty="0" smtClean="0"/>
              <a:t>Pussy-cat”</a:t>
            </a:r>
            <a:endParaRPr lang="en-US" sz="54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1538" y="4857760"/>
            <a:ext cx="72866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The poem tells the adventures of two characters ( owl + cat ) at sea.</a:t>
            </a:r>
            <a:endParaRPr lang="en-US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1285842"/>
            <a:ext cx="4643460" cy="3714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03/05/35</a:t>
            </a:r>
            <a:endParaRPr lang="ar-SA"/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Sabah Aisawi</a:t>
            </a:r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500166" y="0"/>
            <a:ext cx="6072230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 smtClean="0"/>
          </a:p>
          <a:p>
            <a:pPr algn="ctr"/>
            <a:r>
              <a:rPr lang="en-US" sz="2800" b="1" dirty="0" smtClean="0"/>
              <a:t>I </a:t>
            </a:r>
          </a:p>
          <a:p>
            <a:pPr algn="ctr"/>
            <a:r>
              <a:rPr lang="en-US" sz="2800" b="1" dirty="0" smtClean="0"/>
              <a:t>The Owl and the Pussy-cat went to sea</a:t>
            </a:r>
            <a:br>
              <a:rPr lang="en-US" sz="2800" b="1" dirty="0" smtClean="0"/>
            </a:br>
            <a:r>
              <a:rPr lang="en-US" sz="2800" b="1" dirty="0" smtClean="0"/>
              <a:t>In a beautiful pea green boat,</a:t>
            </a:r>
            <a:br>
              <a:rPr lang="en-US" sz="2800" b="1" dirty="0" smtClean="0"/>
            </a:br>
            <a:r>
              <a:rPr lang="en-US" sz="2800" b="1" dirty="0" smtClean="0"/>
              <a:t>They took some honey, and plenty of money,</a:t>
            </a:r>
            <a:br>
              <a:rPr lang="en-US" sz="2800" b="1" dirty="0" smtClean="0"/>
            </a:br>
            <a:r>
              <a:rPr lang="en-US" sz="2800" b="1" dirty="0" smtClean="0"/>
              <a:t>Wrapped up in a five pound note.</a:t>
            </a:r>
            <a:br>
              <a:rPr lang="en-US" sz="2800" b="1" dirty="0" smtClean="0"/>
            </a:br>
            <a:r>
              <a:rPr lang="en-US" sz="2800" b="1" dirty="0" smtClean="0"/>
              <a:t>The Owl looked up to the stars above,</a:t>
            </a:r>
            <a:br>
              <a:rPr lang="en-US" sz="2800" b="1" dirty="0" smtClean="0"/>
            </a:br>
            <a:r>
              <a:rPr lang="en-US" sz="2800" b="1" dirty="0" smtClean="0"/>
              <a:t>And sang to a small guitar,</a:t>
            </a:r>
            <a:br>
              <a:rPr lang="en-US" sz="2800" b="1" dirty="0" smtClean="0"/>
            </a:br>
            <a:r>
              <a:rPr lang="en-US" sz="2800" b="1" dirty="0" smtClean="0"/>
              <a:t>'O lovely Pussy! O Pussy my love,</a:t>
            </a:r>
            <a:br>
              <a:rPr lang="en-US" sz="2800" b="1" dirty="0" smtClean="0"/>
            </a:br>
            <a:r>
              <a:rPr lang="en-US" sz="2800" b="1" dirty="0" smtClean="0"/>
              <a:t>What a beautiful Pussy you are,</a:t>
            </a:r>
            <a:br>
              <a:rPr lang="en-US" sz="2800" b="1" dirty="0" smtClean="0"/>
            </a:br>
            <a:r>
              <a:rPr lang="en-US" sz="2800" b="1" dirty="0" smtClean="0"/>
              <a:t>You are,</a:t>
            </a:r>
            <a:br>
              <a:rPr lang="en-US" sz="2800" b="1" dirty="0" smtClean="0"/>
            </a:br>
            <a:r>
              <a:rPr lang="en-US" sz="2800" b="1" dirty="0" smtClean="0"/>
              <a:t>You are!</a:t>
            </a:r>
            <a:br>
              <a:rPr lang="en-US" sz="2800" b="1" dirty="0" smtClean="0"/>
            </a:br>
            <a:r>
              <a:rPr lang="en-US" sz="2800" b="1" dirty="0" smtClean="0"/>
              <a:t>What a beautiful Pussy you are!'</a:t>
            </a:r>
            <a:endParaRPr lang="en-US" sz="28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72330" y="4357694"/>
            <a:ext cx="1785950" cy="121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03/05/35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Sabah Aisawi</a:t>
            </a:r>
            <a:endParaRPr lang="ar-SA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428728" y="0"/>
            <a:ext cx="5857916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II</a:t>
            </a:r>
          </a:p>
          <a:p>
            <a:pPr algn="ctr"/>
            <a:r>
              <a:rPr lang="en-US" sz="2800" b="1" dirty="0" smtClean="0"/>
              <a:t>Pussy said to the Owl, 'You elegant fowl!</a:t>
            </a:r>
            <a:br>
              <a:rPr lang="en-US" sz="2800" b="1" dirty="0" smtClean="0"/>
            </a:br>
            <a:r>
              <a:rPr lang="en-US" sz="2800" b="1" dirty="0" smtClean="0"/>
              <a:t>How charmingly sweet you sing!</a:t>
            </a:r>
            <a:br>
              <a:rPr lang="en-US" sz="2800" b="1" dirty="0" smtClean="0"/>
            </a:br>
            <a:r>
              <a:rPr lang="en-US" sz="2800" b="1" dirty="0" smtClean="0"/>
              <a:t>O let us be married! too long we have tarried:</a:t>
            </a:r>
            <a:br>
              <a:rPr lang="en-US" sz="2800" b="1" dirty="0" smtClean="0"/>
            </a:br>
            <a:r>
              <a:rPr lang="en-US" sz="2800" b="1" dirty="0" smtClean="0"/>
              <a:t>But what shall we do for a ring?'</a:t>
            </a:r>
            <a:br>
              <a:rPr lang="en-US" sz="2800" b="1" dirty="0" smtClean="0"/>
            </a:br>
            <a:r>
              <a:rPr lang="en-US" sz="2800" b="1" dirty="0" smtClean="0"/>
              <a:t>They sailed away, for a year and a day,</a:t>
            </a:r>
            <a:br>
              <a:rPr lang="en-US" sz="2800" b="1" dirty="0" smtClean="0"/>
            </a:br>
            <a:r>
              <a:rPr lang="en-US" sz="2800" b="1" dirty="0" smtClean="0"/>
              <a:t>To the land where the Bong-tree grows</a:t>
            </a:r>
            <a:br>
              <a:rPr lang="en-US" sz="2800" b="1" dirty="0" smtClean="0"/>
            </a:br>
            <a:r>
              <a:rPr lang="en-US" sz="2800" b="1" dirty="0" smtClean="0"/>
              <a:t>And there in a wood a Piggy-wig stood</a:t>
            </a:r>
            <a:br>
              <a:rPr lang="en-US" sz="2800" b="1" dirty="0" smtClean="0"/>
            </a:br>
            <a:r>
              <a:rPr lang="en-US" sz="2800" b="1" dirty="0" smtClean="0"/>
              <a:t>With a ring at the end of his nose,</a:t>
            </a:r>
            <a:br>
              <a:rPr lang="en-US" sz="2800" b="1" dirty="0" smtClean="0"/>
            </a:br>
            <a:r>
              <a:rPr lang="en-US" sz="2800" b="1" dirty="0" smtClean="0"/>
              <a:t>His nose,</a:t>
            </a:r>
            <a:br>
              <a:rPr lang="en-US" sz="2800" b="1" dirty="0" smtClean="0"/>
            </a:br>
            <a:r>
              <a:rPr lang="en-US" sz="2800" b="1" dirty="0" smtClean="0"/>
              <a:t>His nose,</a:t>
            </a:r>
            <a:br>
              <a:rPr lang="en-US" sz="2800" b="1" dirty="0" smtClean="0"/>
            </a:br>
            <a:r>
              <a:rPr lang="en-US" sz="2800" b="1" dirty="0" smtClean="0"/>
              <a:t>With a ring at the end of his nose.</a:t>
            </a:r>
            <a:endParaRPr lang="en-US" sz="28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68" y="214290"/>
            <a:ext cx="1857374" cy="1357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03/05/35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Sabah Aisawi</a:t>
            </a:r>
            <a:endParaRPr lang="ar-SA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14348" y="357166"/>
            <a:ext cx="771530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III</a:t>
            </a:r>
          </a:p>
          <a:p>
            <a:pPr algn="ctr"/>
            <a:r>
              <a:rPr lang="en-US" sz="2800" b="1" dirty="0" smtClean="0"/>
              <a:t>'Dear pig, are you willing to sell for one shilling</a:t>
            </a:r>
            <a:br>
              <a:rPr lang="en-US" sz="2800" b="1" dirty="0" smtClean="0"/>
            </a:br>
            <a:r>
              <a:rPr lang="en-US" sz="2800" b="1" dirty="0" smtClean="0"/>
              <a:t>Your ring?' Said the Piggy, 'I will.'</a:t>
            </a:r>
            <a:br>
              <a:rPr lang="en-US" sz="2800" b="1" dirty="0" smtClean="0"/>
            </a:br>
            <a:r>
              <a:rPr lang="en-US" sz="2800" b="1" dirty="0" smtClean="0"/>
              <a:t>So they took it away, and were married next day</a:t>
            </a:r>
            <a:br>
              <a:rPr lang="en-US" sz="2800" b="1" dirty="0" smtClean="0"/>
            </a:br>
            <a:r>
              <a:rPr lang="en-US" sz="2800" b="1" dirty="0" smtClean="0"/>
              <a:t>By the Turkey who lives on the hill.</a:t>
            </a:r>
            <a:br>
              <a:rPr lang="en-US" sz="2800" b="1" dirty="0" smtClean="0"/>
            </a:br>
            <a:r>
              <a:rPr lang="en-US" sz="2800" b="1" dirty="0" smtClean="0"/>
              <a:t>They dined on mince, and slices of quince,</a:t>
            </a:r>
            <a:br>
              <a:rPr lang="en-US" sz="2800" b="1" dirty="0" smtClean="0"/>
            </a:br>
            <a:r>
              <a:rPr lang="en-US" sz="2800" b="1" dirty="0" smtClean="0"/>
              <a:t>Which they ate with a </a:t>
            </a:r>
            <a:r>
              <a:rPr lang="en-US" sz="2800" b="1" dirty="0" err="1" smtClean="0"/>
              <a:t>runcible</a:t>
            </a:r>
            <a:r>
              <a:rPr lang="en-US" sz="2800" b="1" dirty="0" smtClean="0"/>
              <a:t> spoon;</a:t>
            </a:r>
            <a:br>
              <a:rPr lang="en-US" sz="2800" b="1" dirty="0" smtClean="0"/>
            </a:br>
            <a:r>
              <a:rPr lang="en-US" sz="2800" b="1" dirty="0" smtClean="0"/>
              <a:t>And hand in hand, on the edge of the sand,</a:t>
            </a:r>
            <a:br>
              <a:rPr lang="en-US" sz="2800" b="1" dirty="0" smtClean="0"/>
            </a:br>
            <a:r>
              <a:rPr lang="en-US" sz="2800" b="1" dirty="0" smtClean="0"/>
              <a:t>They danced by the light of the moon,</a:t>
            </a:r>
            <a:br>
              <a:rPr lang="en-US" sz="2800" b="1" dirty="0" smtClean="0"/>
            </a:br>
            <a:r>
              <a:rPr lang="en-US" sz="2800" b="1" dirty="0" smtClean="0"/>
              <a:t>The moon,</a:t>
            </a:r>
            <a:br>
              <a:rPr lang="en-US" sz="2800" b="1" dirty="0" smtClean="0"/>
            </a:br>
            <a:r>
              <a:rPr lang="en-US" sz="2800" b="1" dirty="0" smtClean="0"/>
              <a:t>The moon,</a:t>
            </a:r>
            <a:br>
              <a:rPr lang="en-US" sz="2800" b="1" dirty="0" smtClean="0"/>
            </a:br>
            <a:r>
              <a:rPr lang="en-US" sz="2800" b="1" dirty="0" smtClean="0"/>
              <a:t>They danced by the light of the moon.</a:t>
            </a:r>
            <a:endParaRPr lang="en-US" sz="28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5572140"/>
            <a:ext cx="2786068" cy="1285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03/05/35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Sabah Aisawi</a:t>
            </a:r>
            <a:endParaRPr lang="ar-SA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14282" y="214290"/>
            <a:ext cx="8286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 </a:t>
            </a:r>
            <a:r>
              <a:rPr lang="en-US" sz="4000" b="1" i="1" u="sng" dirty="0" smtClean="0">
                <a:solidFill>
                  <a:srgbClr val="002060"/>
                </a:solidFill>
              </a:rPr>
              <a:t>About the Poem </a:t>
            </a:r>
            <a:endParaRPr lang="en-US" sz="4000" b="1" i="1" u="sng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58" y="1214422"/>
            <a:ext cx="857256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u="sng" dirty="0" smtClean="0"/>
              <a:t>Nonsense poem </a:t>
            </a:r>
            <a:r>
              <a:rPr lang="en-US" sz="2800" u="sng" dirty="0" smtClean="0"/>
              <a:t>:    </a:t>
            </a:r>
            <a:r>
              <a:rPr lang="en-US" sz="2800" dirty="0" smtClean="0"/>
              <a:t>* cat vs. owl </a:t>
            </a:r>
            <a:r>
              <a:rPr lang="en-US" sz="2800" dirty="0" smtClean="0">
                <a:sym typeface="Wingdings" pitchFamily="2" charset="2"/>
              </a:rPr>
              <a:t> nonsense</a:t>
            </a:r>
          </a:p>
          <a:p>
            <a:pPr lvl="4" algn="l"/>
            <a:r>
              <a:rPr lang="en-US" sz="2800" dirty="0" smtClean="0">
                <a:sym typeface="Wingdings" pitchFamily="2" charset="2"/>
              </a:rPr>
              <a:t>             * made-up words (</a:t>
            </a:r>
            <a:r>
              <a:rPr lang="en-US" sz="2800" dirty="0" err="1" smtClean="0"/>
              <a:t>runcible</a:t>
            </a:r>
            <a:r>
              <a:rPr lang="en-US" sz="2800" dirty="0" smtClean="0"/>
              <a:t> ).</a:t>
            </a:r>
          </a:p>
          <a:p>
            <a:pPr algn="l"/>
            <a:endParaRPr lang="en-US" sz="2800" dirty="0" smtClean="0"/>
          </a:p>
          <a:p>
            <a:pPr algn="l"/>
            <a:r>
              <a:rPr lang="en-US" sz="2800" dirty="0" smtClean="0"/>
              <a:t> </a:t>
            </a:r>
            <a:r>
              <a:rPr lang="en-US" sz="2800" b="1" u="sng" dirty="0" smtClean="0"/>
              <a:t>Personification</a:t>
            </a:r>
            <a:r>
              <a:rPr lang="en-US" sz="2800" u="sng" dirty="0" smtClean="0"/>
              <a:t>: </a:t>
            </a:r>
            <a:r>
              <a:rPr lang="en-US" sz="2800" dirty="0" smtClean="0"/>
              <a:t>Human qualities to animals ( sing – sail ).</a:t>
            </a:r>
          </a:p>
          <a:p>
            <a:pPr algn="l"/>
            <a:endParaRPr lang="en-US" sz="2800" dirty="0" smtClean="0"/>
          </a:p>
          <a:p>
            <a:pPr algn="l"/>
            <a:r>
              <a:rPr lang="en-US" sz="2800" b="1" u="sng" dirty="0" smtClean="0"/>
              <a:t>Style : </a:t>
            </a:r>
            <a:r>
              <a:rPr lang="en-US" sz="2800" b="1" dirty="0" smtClean="0"/>
              <a:t>      </a:t>
            </a:r>
            <a:r>
              <a:rPr lang="en-US" sz="2800" dirty="0" smtClean="0"/>
              <a:t>* 3 stanzas ( 11 lines).</a:t>
            </a:r>
          </a:p>
          <a:p>
            <a:pPr algn="l"/>
            <a:r>
              <a:rPr lang="en-US" sz="2800" dirty="0" smtClean="0"/>
              <a:t>	       *  rhyme + repetition of sounds and words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03/05/35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Sabah Aisawi</a:t>
            </a:r>
            <a:endParaRPr lang="ar-SA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428604"/>
            <a:ext cx="8572560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03/05/35</a:t>
            </a:r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Sabah Aisawi</a:t>
            </a:r>
            <a:endParaRPr lang="ar-SA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928662" y="214290"/>
            <a:ext cx="7500990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/>
              <a:t>My Shadow</a:t>
            </a:r>
          </a:p>
          <a:p>
            <a:pPr algn="ctr"/>
            <a:r>
              <a:rPr lang="en-US" sz="2000" b="1" dirty="0" smtClean="0"/>
              <a:t>I have a little shadow that goes in and out with me, </a:t>
            </a:r>
          </a:p>
          <a:p>
            <a:pPr algn="ctr"/>
            <a:r>
              <a:rPr lang="en-US" sz="2000" b="1" dirty="0" smtClean="0"/>
              <a:t>And what can be the use of him is more than I can see. </a:t>
            </a:r>
          </a:p>
          <a:p>
            <a:pPr algn="ctr"/>
            <a:r>
              <a:rPr lang="en-US" sz="2000" b="1" dirty="0" smtClean="0"/>
              <a:t>He is very, very like me from the heels up to the head; </a:t>
            </a:r>
          </a:p>
          <a:p>
            <a:pPr algn="ctr"/>
            <a:r>
              <a:rPr lang="en-US" sz="2000" b="1" dirty="0" smtClean="0"/>
              <a:t>And I see him jump before me, when I jump into my bed. </a:t>
            </a:r>
          </a:p>
          <a:p>
            <a:pPr algn="ctr"/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2000" b="1" dirty="0" smtClean="0"/>
              <a:t>The funniest thing about him is the way he likes to grow— </a:t>
            </a:r>
          </a:p>
          <a:p>
            <a:pPr algn="ctr"/>
            <a:r>
              <a:rPr lang="en-US" sz="2000" b="1" dirty="0" smtClean="0"/>
              <a:t>Not at all like proper children, which is always very slow; </a:t>
            </a:r>
          </a:p>
          <a:p>
            <a:pPr algn="ctr"/>
            <a:r>
              <a:rPr lang="en-US" sz="2000" b="1" dirty="0" smtClean="0"/>
              <a:t>For he sometimes shoots up taller like an </a:t>
            </a:r>
            <a:r>
              <a:rPr lang="en-US" sz="2000" b="1" dirty="0" err="1" smtClean="0"/>
              <a:t>india</a:t>
            </a:r>
            <a:r>
              <a:rPr lang="en-US" sz="2000" b="1" dirty="0" smtClean="0"/>
              <a:t>-rubber ball, </a:t>
            </a:r>
          </a:p>
          <a:p>
            <a:pPr algn="ctr"/>
            <a:r>
              <a:rPr lang="en-US" sz="2000" b="1" dirty="0" smtClean="0"/>
              <a:t>And he sometimes gets so little that there's none of him at all. </a:t>
            </a:r>
          </a:p>
          <a:p>
            <a:pPr algn="ctr"/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2000" b="1" dirty="0" smtClean="0"/>
              <a:t>He hasn't got a notion of how children ought to play, </a:t>
            </a:r>
          </a:p>
          <a:p>
            <a:pPr algn="ctr"/>
            <a:r>
              <a:rPr lang="en-US" sz="2000" b="1" dirty="0" smtClean="0"/>
              <a:t>And can only make a fool of me in every sort of way. </a:t>
            </a:r>
          </a:p>
          <a:p>
            <a:pPr algn="ctr"/>
            <a:r>
              <a:rPr lang="en-US" sz="2000" b="1" dirty="0" smtClean="0"/>
              <a:t>He stays so close beside me, he's a coward you can see; </a:t>
            </a:r>
          </a:p>
          <a:p>
            <a:pPr algn="ctr"/>
            <a:r>
              <a:rPr lang="en-US" sz="2000" b="1" dirty="0" smtClean="0"/>
              <a:t>I'd think shame to stick to </a:t>
            </a:r>
            <a:r>
              <a:rPr lang="en-US" sz="2000" b="1" dirty="0" err="1" smtClean="0"/>
              <a:t>nursie</a:t>
            </a:r>
            <a:r>
              <a:rPr lang="en-US" sz="2000" b="1" dirty="0" smtClean="0"/>
              <a:t> as that shadow sticks to me! </a:t>
            </a:r>
          </a:p>
          <a:p>
            <a:pPr algn="ctr"/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2000" b="1" dirty="0" smtClean="0"/>
              <a:t>One morning, very early, before the sun was up, </a:t>
            </a:r>
          </a:p>
          <a:p>
            <a:pPr algn="ctr"/>
            <a:r>
              <a:rPr lang="en-US" sz="2000" b="1" dirty="0" smtClean="0"/>
              <a:t>I rose and found the shining dew on every buttercup; </a:t>
            </a:r>
          </a:p>
          <a:p>
            <a:pPr algn="ctr"/>
            <a:r>
              <a:rPr lang="en-US" sz="2000" b="1" dirty="0" smtClean="0"/>
              <a:t>But my lazy little shadow, like an arrant sleepy-head, </a:t>
            </a:r>
          </a:p>
          <a:p>
            <a:pPr algn="ctr"/>
            <a:r>
              <a:rPr lang="en-US" sz="2000" b="1" dirty="0" smtClean="0"/>
              <a:t>Had stayed at home behind me and was fast asleep in bed.</a:t>
            </a:r>
            <a:endParaRPr lang="en-US" sz="2000" b="1" dirty="0"/>
          </a:p>
        </p:txBody>
      </p:sp>
      <p:pic>
        <p:nvPicPr>
          <p:cNvPr id="2052" name="Picture 4" descr="My Sessions with Mark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5575" y="-4843463"/>
            <a:ext cx="2314575" cy="1514475"/>
          </a:xfrm>
          <a:prstGeom prst="rect">
            <a:avLst/>
          </a:prstGeom>
          <a:noFill/>
        </p:spPr>
      </p:pic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03/05/35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Sabah Aisawi</a:t>
            </a:r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357422" y="214290"/>
            <a:ext cx="383470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i="1" u="sng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About the poem </a:t>
            </a:r>
            <a:endParaRPr lang="en-US" sz="4000" b="1" i="1" u="sng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2910" y="1357298"/>
            <a:ext cx="8001056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 smtClean="0"/>
              <a:t>The poem sheds light on the imaginative life of a child.</a:t>
            </a:r>
          </a:p>
          <a:p>
            <a:pPr algn="l"/>
            <a:endParaRPr lang="en-US" sz="2800" dirty="0" smtClean="0"/>
          </a:p>
          <a:p>
            <a:pPr algn="l"/>
            <a:r>
              <a:rPr lang="en-US" sz="2800" b="1" u="sng" dirty="0" smtClean="0"/>
              <a:t> Personification:  </a:t>
            </a:r>
            <a:r>
              <a:rPr lang="en-US" sz="2800" dirty="0" smtClean="0"/>
              <a:t>shadow as a human friend. </a:t>
            </a:r>
          </a:p>
          <a:p>
            <a:pPr algn="l"/>
            <a:endParaRPr lang="en-US" sz="2800" dirty="0" smtClean="0"/>
          </a:p>
          <a:p>
            <a:pPr algn="l"/>
            <a:r>
              <a:rPr lang="en-US" sz="2800" dirty="0" smtClean="0"/>
              <a:t> </a:t>
            </a:r>
            <a:r>
              <a:rPr lang="en-US" sz="2800" b="1" u="sng" dirty="0" smtClean="0"/>
              <a:t>Autobiographical :</a:t>
            </a:r>
            <a:r>
              <a:rPr lang="en-US" sz="2800" b="1" dirty="0" smtClean="0"/>
              <a:t>  </a:t>
            </a:r>
            <a:r>
              <a:rPr lang="en-US" sz="2800" dirty="0" smtClean="0"/>
              <a:t>some critics interpreted the poem as a representation of Stevenson’s lonely childhood.</a:t>
            </a:r>
          </a:p>
          <a:p>
            <a:pPr algn="l"/>
            <a:endParaRPr lang="en-US" dirty="0" smtClean="0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03/05/35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Sabah Aisawi</a:t>
            </a:r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500034" y="285728"/>
            <a:ext cx="29111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u="sng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Sources : </a:t>
            </a:r>
            <a:endParaRPr lang="en-US" sz="5400" b="1" u="sng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4348" y="1500175"/>
            <a:ext cx="792961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>
                <a:hlinkClick r:id="rId3"/>
              </a:rPr>
              <a:t>http://www.hekupu.ac.nz/Journal%20files/Issue1%20June%202012/Nonsense%20and%20Early%20Childhood.pdf</a:t>
            </a:r>
            <a:endParaRPr lang="en-US" dirty="0" smtClean="0"/>
          </a:p>
          <a:p>
            <a:pPr algn="l"/>
            <a:endParaRPr lang="en-US" dirty="0" smtClean="0"/>
          </a:p>
          <a:p>
            <a:pPr algn="l"/>
            <a:r>
              <a:rPr lang="en-US" dirty="0" smtClean="0">
                <a:hlinkClick r:id="rId4"/>
              </a:rPr>
              <a:t>http://learnenglishteens.britishcouncil.org/2012/05/09/alice-wonderland-stuff-and-nonsense</a:t>
            </a:r>
            <a:endParaRPr lang="en-US" dirty="0" smtClean="0"/>
          </a:p>
          <a:p>
            <a:pPr algn="l"/>
            <a:endParaRPr lang="en-US" dirty="0" smtClean="0"/>
          </a:p>
          <a:p>
            <a:pPr algn="l"/>
            <a:endParaRPr lang="en-US" dirty="0" smtClean="0"/>
          </a:p>
          <a:p>
            <a:pPr algn="l"/>
            <a:endParaRPr lang="en-US" dirty="0" smtClean="0"/>
          </a:p>
          <a:p>
            <a:pPr algn="l"/>
            <a:endParaRPr lang="en-US" dirty="0" smtClean="0"/>
          </a:p>
          <a:p>
            <a:pPr algn="l"/>
            <a:endParaRPr lang="en-US" dirty="0" smtClean="0"/>
          </a:p>
          <a:p>
            <a:pPr algn="l"/>
            <a:endParaRPr lang="en-US" dirty="0" smtClean="0"/>
          </a:p>
          <a:p>
            <a:pPr algn="l"/>
            <a:endParaRPr lang="en-US" dirty="0" smtClean="0"/>
          </a:p>
          <a:p>
            <a:pPr algn="l"/>
            <a:endParaRPr lang="en-US" dirty="0" smtClean="0"/>
          </a:p>
          <a:p>
            <a:pPr algn="l"/>
            <a:endParaRPr lang="en-US" dirty="0" smtClean="0"/>
          </a:p>
          <a:p>
            <a:pPr algn="l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42910" y="3357563"/>
            <a:ext cx="82153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>
                <a:hlinkClick r:id="rId5"/>
              </a:rPr>
              <a:t>http://www.alice.id.tue.nl/references/senna-1984.pdf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14348" y="4214818"/>
            <a:ext cx="77867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6"/>
              </a:rPr>
              <a:t>http://english.illinoisstate.edu/rlbroad/archive/teaching/studentpubs/OneWishEnglish/bush.pdf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SA" smtClean="0"/>
              <a:t>03/05/35</a:t>
            </a:r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Sabah Aisawi</a:t>
            </a:r>
            <a:endParaRPr lang="ar-SA"/>
          </a:p>
        </p:txBody>
      </p:sp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رحلة">
  <a:themeElements>
    <a:clrScheme name="رحلة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رحلة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رحلة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401</Words>
  <Application>Microsoft Office PowerPoint</Application>
  <PresentationFormat>عرض على الشاشة (3:4)‏</PresentationFormat>
  <Paragraphs>98</Paragraphs>
  <Slides>13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2</vt:i4>
      </vt:variant>
      <vt:variant>
        <vt:lpstr>عناوين الشرائح</vt:lpstr>
      </vt:variant>
      <vt:variant>
        <vt:i4>13</vt:i4>
      </vt:variant>
    </vt:vector>
  </HeadingPairs>
  <TitlesOfParts>
    <vt:vector size="15" baseType="lpstr">
      <vt:lpstr>سمة Office</vt:lpstr>
      <vt:lpstr>رحلة</vt:lpstr>
      <vt:lpstr>Late 19th century Classics II   Poetry 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Children’s Poetry</dc:title>
  <dc:creator>user</dc:creator>
  <cp:lastModifiedBy>user</cp:lastModifiedBy>
  <cp:revision>5</cp:revision>
  <dcterms:created xsi:type="dcterms:W3CDTF">2014-03-04T18:26:58Z</dcterms:created>
  <dcterms:modified xsi:type="dcterms:W3CDTF">2014-03-04T19:35:54Z</dcterms:modified>
</cp:coreProperties>
</file>