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0" r:id="rId3"/>
    <p:sldId id="259" r:id="rId4"/>
    <p:sldId id="271" r:id="rId5"/>
    <p:sldId id="257" r:id="rId6"/>
    <p:sldId id="261" r:id="rId7"/>
    <p:sldId id="273" r:id="rId8"/>
    <p:sldId id="274" r:id="rId9"/>
    <p:sldId id="275" r:id="rId10"/>
    <p:sldId id="276" r:id="rId11"/>
    <p:sldId id="262" r:id="rId12"/>
    <p:sldId id="264" r:id="rId13"/>
    <p:sldId id="265" r:id="rId14"/>
    <p:sldId id="266" r:id="rId15"/>
    <p:sldId id="277" r:id="rId16"/>
    <p:sldId id="272" r:id="rId17"/>
    <p:sldId id="267" r:id="rId18"/>
    <p:sldId id="258" r:id="rId19"/>
    <p:sldId id="2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13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6CF1A7-2F7D-42B7-9691-C20D035F37F1}" type="datetimeFigureOut">
              <a:rPr lang="en-US" smtClean="0"/>
              <a:pPr/>
              <a:t>4/15/2014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B23C9E-4107-4717-BE55-44B81C357F9B}" type="slidenum">
              <a:rPr lang="en-US" smtClean="0"/>
              <a:pPr/>
              <a:t>‹#›</a:t>
            </a:fld>
            <a:endParaRPr lang="en-US"/>
          </a:p>
        </p:txBody>
      </p:sp>
    </p:spTree>
    <p:extLst>
      <p:ext uri="{BB962C8B-B14F-4D97-AF65-F5344CB8AC3E}">
        <p14:creationId xmlns:p14="http://schemas.microsoft.com/office/powerpoint/2010/main" xmlns="" val="2028640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C1EBB5-5012-4711-A1D7-2315AAD9F810}" type="datetimeFigureOut">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3246520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1EBB5-5012-4711-A1D7-2315AAD9F810}" type="datetimeFigureOut">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39302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C1EBB5-5012-4711-A1D7-2315AAD9F810}" type="datetimeFigureOut">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1119356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C1EBB5-5012-4711-A1D7-2315AAD9F810}" type="datetimeFigureOut">
              <a:rPr lang="en-US" smtClean="0"/>
              <a:pPr/>
              <a:t>4/15/2014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25281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C1EBB5-5012-4711-A1D7-2315AAD9F810}" type="datetimeFigureOut">
              <a:rPr lang="en-US" smtClean="0"/>
              <a:pPr/>
              <a:t>4/15/2014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234742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C1EBB5-5012-4711-A1D7-2315AAD9F810}" type="datetimeFigureOut">
              <a:rPr lang="en-US" smtClean="0"/>
              <a:pPr/>
              <a:t>4/15/2014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1185798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C1EBB5-5012-4711-A1D7-2315AAD9F810}" type="datetimeFigureOut">
              <a:rPr lang="en-US" smtClean="0"/>
              <a:pPr/>
              <a:t>4/15/2014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2650798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C1EBB5-5012-4711-A1D7-2315AAD9F810}" type="datetimeFigureOut">
              <a:rPr lang="en-US" smtClean="0"/>
              <a:pPr/>
              <a:t>4/15/2014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4260345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C1EBB5-5012-4711-A1D7-2315AAD9F810}" type="datetimeFigureOut">
              <a:rPr lang="en-US" smtClean="0"/>
              <a:pPr/>
              <a:t>4/15/2014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1376199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1EBB5-5012-4711-A1D7-2315AAD9F810}" type="datetimeFigureOut">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438787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1EBB5-5012-4711-A1D7-2315AAD9F810}" type="datetimeFigureOut">
              <a:rPr lang="en-US" smtClean="0"/>
              <a:pPr/>
              <a:t>4/15/2014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1260256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C1EBB5-5012-4711-A1D7-2315AAD9F810}" type="datetimeFigureOut">
              <a:rPr lang="en-US" smtClean="0"/>
              <a:pPr/>
              <a:t>4/15/2014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42025-BB23-4447-A87C-FE3DFA580943}" type="slidenum">
              <a:rPr lang="en-US" smtClean="0"/>
              <a:pPr/>
              <a:t>‹#›</a:t>
            </a:fld>
            <a:endParaRPr lang="en-US"/>
          </a:p>
        </p:txBody>
      </p:sp>
    </p:spTree>
    <p:extLst>
      <p:ext uri="{BB962C8B-B14F-4D97-AF65-F5344CB8AC3E}">
        <p14:creationId xmlns:p14="http://schemas.microsoft.com/office/powerpoint/2010/main" xmlns="" val="397128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ebooks.adelaide.edu.au/w/woolf/virginia/w91c/chapter13.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kasiapontificates.blogspot.com/2006/04/moments-of-being-virginia-woolf.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solidFill>
                  <a:schemeClr val="tx2"/>
                </a:solidFill>
              </a:rPr>
              <a:t>Modern Novel</a:t>
            </a:r>
            <a:endParaRPr lang="en-US" dirty="0">
              <a:solidFill>
                <a:schemeClr val="tx2"/>
              </a:solidFill>
            </a:endParaRPr>
          </a:p>
        </p:txBody>
      </p:sp>
      <p:sp>
        <p:nvSpPr>
          <p:cNvPr id="3" name="Subtitle 2"/>
          <p:cNvSpPr>
            <a:spLocks noGrp="1"/>
          </p:cNvSpPr>
          <p:nvPr>
            <p:ph type="subTitle" idx="1"/>
          </p:nvPr>
        </p:nvSpPr>
        <p:spPr/>
        <p:style>
          <a:lnRef idx="1">
            <a:schemeClr val="accent3"/>
          </a:lnRef>
          <a:fillRef idx="2">
            <a:schemeClr val="accent3"/>
          </a:fillRef>
          <a:effectRef idx="1">
            <a:schemeClr val="accent3"/>
          </a:effectRef>
          <a:fontRef idx="minor">
            <a:schemeClr val="dk1"/>
          </a:fontRef>
        </p:style>
        <p:txBody>
          <a:bodyPr>
            <a:normAutofit/>
          </a:bodyPr>
          <a:lstStyle/>
          <a:p>
            <a:r>
              <a:rPr lang="en-US" sz="3600" dirty="0" smtClean="0">
                <a:solidFill>
                  <a:schemeClr val="accent3">
                    <a:lumMod val="75000"/>
                  </a:schemeClr>
                </a:solidFill>
              </a:rPr>
              <a:t>1880--1945</a:t>
            </a:r>
            <a:endParaRPr lang="en-US" sz="3600" dirty="0">
              <a:solidFill>
                <a:schemeClr val="accent3">
                  <a:lumMod val="75000"/>
                </a:schemeClr>
              </a:solidFill>
            </a:endParaRPr>
          </a:p>
        </p:txBody>
      </p:sp>
    </p:spTree>
    <p:extLst>
      <p:ext uri="{BB962C8B-B14F-4D97-AF65-F5344CB8AC3E}">
        <p14:creationId xmlns:p14="http://schemas.microsoft.com/office/powerpoint/2010/main" xmlns="" val="2761423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Traditional Novel</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follows the pyramid of </a:t>
            </a:r>
          </a:p>
          <a:p>
            <a:r>
              <a:rPr lang="en-US" dirty="0" smtClean="0"/>
              <a:t>exposition, </a:t>
            </a:r>
          </a:p>
          <a:p>
            <a:r>
              <a:rPr lang="en-US" dirty="0" smtClean="0"/>
              <a:t>initial incident,</a:t>
            </a:r>
          </a:p>
          <a:p>
            <a:r>
              <a:rPr lang="en-US" dirty="0" smtClean="0"/>
              <a:t> rising action, </a:t>
            </a:r>
          </a:p>
          <a:p>
            <a:r>
              <a:rPr lang="en-US" dirty="0" smtClean="0"/>
              <a:t>climax, </a:t>
            </a:r>
          </a:p>
          <a:p>
            <a:r>
              <a:rPr lang="en-US" dirty="0" smtClean="0"/>
              <a:t>falling action and </a:t>
            </a:r>
          </a:p>
          <a:p>
            <a:r>
              <a:rPr lang="en-US" dirty="0" smtClean="0"/>
              <a:t>resolution,</a:t>
            </a:r>
            <a:endParaRPr lang="en-US" dirty="0"/>
          </a:p>
        </p:txBody>
      </p:sp>
    </p:spTree>
    <p:extLst>
      <p:ext uri="{BB962C8B-B14F-4D97-AF65-F5344CB8AC3E}">
        <p14:creationId xmlns:p14="http://schemas.microsoft.com/office/powerpoint/2010/main" xmlns="" val="3715975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2001"/>
            <a:ext cx="7772400" cy="1219199"/>
          </a:xfrm>
        </p:spPr>
        <p:style>
          <a:lnRef idx="1">
            <a:schemeClr val="accent1"/>
          </a:lnRef>
          <a:fillRef idx="2">
            <a:schemeClr val="accent1"/>
          </a:fillRef>
          <a:effectRef idx="1">
            <a:schemeClr val="accent1"/>
          </a:effectRef>
          <a:fontRef idx="minor">
            <a:schemeClr val="dk1"/>
          </a:fontRef>
        </p:style>
        <p:txBody>
          <a:bodyPr/>
          <a:lstStyle/>
          <a:p>
            <a:r>
              <a:rPr lang="en-US" dirty="0" smtClean="0"/>
              <a:t>Modernity</a:t>
            </a:r>
            <a:endParaRPr lang="en-IN" dirty="0"/>
          </a:p>
        </p:txBody>
      </p:sp>
      <p:sp>
        <p:nvSpPr>
          <p:cNvPr id="2051" name="Rectangle 3"/>
          <p:cNvSpPr>
            <a:spLocks noGrp="1" noChangeArrowheads="1"/>
          </p:cNvSpPr>
          <p:nvPr>
            <p:ph type="subTitle" idx="1"/>
          </p:nvPr>
        </p:nvSpPr>
        <p:spPr>
          <a:xfrm>
            <a:off x="685800" y="2057400"/>
            <a:ext cx="7696200" cy="4190999"/>
          </a:xfrm>
        </p:spPr>
        <p:style>
          <a:lnRef idx="1">
            <a:schemeClr val="accent1"/>
          </a:lnRef>
          <a:fillRef idx="2">
            <a:schemeClr val="accent1"/>
          </a:fillRef>
          <a:effectRef idx="1">
            <a:schemeClr val="accent1"/>
          </a:effectRef>
          <a:fontRef idx="minor">
            <a:schemeClr val="dk1"/>
          </a:fontRef>
        </p:style>
        <p:txBody>
          <a:bodyPr>
            <a:normAutofit/>
          </a:bodyPr>
          <a:lstStyle/>
          <a:p>
            <a:pPr algn="l">
              <a:lnSpc>
                <a:spcPct val="80000"/>
              </a:lnSpc>
            </a:pPr>
            <a:r>
              <a:rPr lang="en-US" sz="2800" dirty="0" smtClean="0">
                <a:solidFill>
                  <a:schemeClr val="tx1"/>
                </a:solidFill>
              </a:rPr>
              <a:t>                   Paradigm </a:t>
            </a:r>
            <a:r>
              <a:rPr lang="en-US" sz="2800" dirty="0">
                <a:solidFill>
                  <a:schemeClr val="tx1"/>
                </a:solidFill>
              </a:rPr>
              <a:t>shift away </a:t>
            </a:r>
            <a:endParaRPr lang="en-US" sz="2800" dirty="0" smtClean="0">
              <a:solidFill>
                <a:schemeClr val="tx1"/>
              </a:solidFill>
            </a:endParaRPr>
          </a:p>
          <a:p>
            <a:pPr algn="l">
              <a:lnSpc>
                <a:spcPct val="80000"/>
              </a:lnSpc>
            </a:pPr>
            <a:r>
              <a:rPr lang="en-US" sz="2800" dirty="0">
                <a:solidFill>
                  <a:srgbClr val="FF0000"/>
                </a:solidFill>
              </a:rPr>
              <a:t>F</a:t>
            </a:r>
            <a:r>
              <a:rPr lang="en-US" sz="2800" dirty="0" smtClean="0">
                <a:solidFill>
                  <a:srgbClr val="FF0000"/>
                </a:solidFill>
              </a:rPr>
              <a:t>rom </a:t>
            </a:r>
          </a:p>
          <a:p>
            <a:pPr algn="l">
              <a:lnSpc>
                <a:spcPct val="80000"/>
              </a:lnSpc>
            </a:pPr>
            <a:r>
              <a:rPr lang="en-US" sz="2800" dirty="0" smtClean="0">
                <a:solidFill>
                  <a:schemeClr val="tx1"/>
                </a:solidFill>
              </a:rPr>
              <a:t>agriculture 		to	 </a:t>
            </a:r>
            <a:r>
              <a:rPr lang="en-US" sz="2800" dirty="0">
                <a:solidFill>
                  <a:schemeClr val="tx1"/>
                </a:solidFill>
              </a:rPr>
              <a:t>industry, </a:t>
            </a:r>
            <a:endParaRPr lang="en-US" sz="2800" dirty="0" smtClean="0">
              <a:solidFill>
                <a:schemeClr val="tx1"/>
              </a:solidFill>
            </a:endParaRPr>
          </a:p>
          <a:p>
            <a:pPr algn="l">
              <a:lnSpc>
                <a:spcPct val="80000"/>
              </a:lnSpc>
            </a:pPr>
            <a:r>
              <a:rPr lang="en-US" sz="2800" dirty="0" smtClean="0">
                <a:solidFill>
                  <a:srgbClr val="FF0000"/>
                </a:solidFill>
              </a:rPr>
              <a:t>Religion		 to	 </a:t>
            </a:r>
            <a:r>
              <a:rPr lang="en-US" sz="2800" dirty="0">
                <a:solidFill>
                  <a:srgbClr val="FF0000"/>
                </a:solidFill>
              </a:rPr>
              <a:t>science, </a:t>
            </a:r>
            <a:endParaRPr lang="en-US" sz="2800" dirty="0" smtClean="0">
              <a:solidFill>
                <a:srgbClr val="FF0000"/>
              </a:solidFill>
            </a:endParaRPr>
          </a:p>
          <a:p>
            <a:pPr algn="l">
              <a:lnSpc>
                <a:spcPct val="80000"/>
              </a:lnSpc>
            </a:pPr>
            <a:r>
              <a:rPr lang="en-US" sz="2800" dirty="0" smtClean="0">
                <a:solidFill>
                  <a:schemeClr val="accent2"/>
                </a:solidFill>
              </a:rPr>
              <a:t>Monarchy		 </a:t>
            </a:r>
            <a:r>
              <a:rPr lang="en-US" sz="2800" dirty="0">
                <a:solidFill>
                  <a:schemeClr val="accent2"/>
                </a:solidFill>
              </a:rPr>
              <a:t>to </a:t>
            </a:r>
            <a:r>
              <a:rPr lang="en-US" sz="2800" dirty="0" smtClean="0">
                <a:solidFill>
                  <a:schemeClr val="accent2"/>
                </a:solidFill>
              </a:rPr>
              <a:t>	democracy</a:t>
            </a:r>
            <a:r>
              <a:rPr lang="en-US" sz="2800" dirty="0">
                <a:solidFill>
                  <a:schemeClr val="accent2"/>
                </a:solidFill>
              </a:rPr>
              <a:t>, </a:t>
            </a:r>
            <a:endParaRPr lang="en-US" sz="2800" dirty="0" smtClean="0">
              <a:solidFill>
                <a:schemeClr val="accent2"/>
              </a:solidFill>
            </a:endParaRPr>
          </a:p>
          <a:p>
            <a:pPr algn="l">
              <a:lnSpc>
                <a:spcPct val="80000"/>
              </a:lnSpc>
            </a:pPr>
            <a:r>
              <a:rPr lang="en-US" sz="2800" dirty="0" smtClean="0">
                <a:solidFill>
                  <a:schemeClr val="accent3">
                    <a:lumMod val="50000"/>
                  </a:schemeClr>
                </a:solidFill>
              </a:rPr>
              <a:t>village </a:t>
            </a:r>
            <a:r>
              <a:rPr lang="en-US" sz="2800" dirty="0">
                <a:solidFill>
                  <a:schemeClr val="accent3">
                    <a:lumMod val="50000"/>
                  </a:schemeClr>
                </a:solidFill>
              </a:rPr>
              <a:t>and </a:t>
            </a:r>
            <a:r>
              <a:rPr lang="en-US" sz="2800" dirty="0" smtClean="0">
                <a:solidFill>
                  <a:schemeClr val="accent3">
                    <a:lumMod val="50000"/>
                  </a:schemeClr>
                </a:solidFill>
              </a:rPr>
              <a:t>town	 </a:t>
            </a:r>
            <a:r>
              <a:rPr lang="en-US" sz="2800" dirty="0">
                <a:solidFill>
                  <a:schemeClr val="accent3">
                    <a:lumMod val="50000"/>
                  </a:schemeClr>
                </a:solidFill>
              </a:rPr>
              <a:t>to </a:t>
            </a:r>
            <a:r>
              <a:rPr lang="en-US" sz="2800" dirty="0" smtClean="0">
                <a:solidFill>
                  <a:schemeClr val="accent3">
                    <a:lumMod val="50000"/>
                  </a:schemeClr>
                </a:solidFill>
              </a:rPr>
              <a:t>	city</a:t>
            </a:r>
            <a:r>
              <a:rPr lang="en-US" sz="2800" dirty="0">
                <a:solidFill>
                  <a:schemeClr val="accent3">
                    <a:lumMod val="50000"/>
                  </a:schemeClr>
                </a:solidFill>
              </a:rPr>
              <a:t>,  </a:t>
            </a:r>
            <a:endParaRPr lang="en-US" sz="2800" dirty="0" smtClean="0">
              <a:solidFill>
                <a:schemeClr val="accent3">
                  <a:lumMod val="50000"/>
                </a:schemeClr>
              </a:solidFill>
            </a:endParaRPr>
          </a:p>
          <a:p>
            <a:pPr algn="l">
              <a:lnSpc>
                <a:spcPct val="80000"/>
              </a:lnSpc>
            </a:pPr>
            <a:r>
              <a:rPr lang="en-US" sz="2800" dirty="0" smtClean="0">
                <a:solidFill>
                  <a:srgbClr val="00B0F0"/>
                </a:solidFill>
              </a:rPr>
              <a:t>low </a:t>
            </a:r>
            <a:r>
              <a:rPr lang="en-US" sz="2800" dirty="0">
                <a:solidFill>
                  <a:srgbClr val="00B0F0"/>
                </a:solidFill>
              </a:rPr>
              <a:t>population </a:t>
            </a:r>
            <a:r>
              <a:rPr lang="en-US" sz="2800" dirty="0" smtClean="0">
                <a:solidFill>
                  <a:srgbClr val="00B0F0"/>
                </a:solidFill>
              </a:rPr>
              <a:t>	to 	crowded </a:t>
            </a:r>
            <a:r>
              <a:rPr lang="en-US" sz="2800" dirty="0">
                <a:solidFill>
                  <a:srgbClr val="00B0F0"/>
                </a:solidFill>
              </a:rPr>
              <a:t>populations</a:t>
            </a:r>
            <a:r>
              <a:rPr lang="en-US" sz="2800" dirty="0" smtClean="0">
                <a:solidFill>
                  <a:srgbClr val="00B0F0"/>
                </a:solidFill>
              </a:rPr>
              <a:t>,</a:t>
            </a:r>
          </a:p>
          <a:p>
            <a:pPr algn="l">
              <a:lnSpc>
                <a:spcPct val="80000"/>
              </a:lnSpc>
            </a:pPr>
            <a:r>
              <a:rPr lang="en-US" sz="2800" dirty="0" smtClean="0">
                <a:solidFill>
                  <a:schemeClr val="tx1"/>
                </a:solidFill>
              </a:rPr>
              <a:t> </a:t>
            </a:r>
            <a:r>
              <a:rPr lang="en-US" sz="2800" dirty="0">
                <a:solidFill>
                  <a:srgbClr val="7030A0"/>
                </a:solidFill>
              </a:rPr>
              <a:t>natural </a:t>
            </a:r>
            <a:r>
              <a:rPr lang="en-US" sz="2800" dirty="0" smtClean="0">
                <a:solidFill>
                  <a:srgbClr val="7030A0"/>
                </a:solidFill>
              </a:rPr>
              <a:t>		to 	artificial</a:t>
            </a:r>
            <a:r>
              <a:rPr lang="en-US" sz="2800" dirty="0">
                <a:solidFill>
                  <a:srgbClr val="7030A0"/>
                </a:solidFill>
              </a:rPr>
              <a:t>, </a:t>
            </a:r>
            <a:endParaRPr lang="en-US" sz="2800" dirty="0" smtClean="0">
              <a:solidFill>
                <a:srgbClr val="7030A0"/>
              </a:solidFill>
            </a:endParaRPr>
          </a:p>
          <a:p>
            <a:pPr algn="l">
              <a:lnSpc>
                <a:spcPct val="80000"/>
              </a:lnSpc>
            </a:pPr>
            <a:r>
              <a:rPr lang="en-US" sz="2800" dirty="0" smtClean="0">
                <a:solidFill>
                  <a:schemeClr val="tx1"/>
                </a:solidFill>
              </a:rPr>
              <a:t>human 		to 	machine </a:t>
            </a:r>
            <a:r>
              <a:rPr lang="en-US" sz="2800" dirty="0">
                <a:solidFill>
                  <a:schemeClr val="tx1"/>
                </a:solidFill>
              </a:rPr>
              <a:t>etc. </a:t>
            </a:r>
            <a:endParaRPr lang="en-IN" sz="2800" dirty="0">
              <a:solidFill>
                <a:schemeClr val="tx1"/>
              </a:solidFill>
            </a:endParaRPr>
          </a:p>
        </p:txBody>
      </p:sp>
    </p:spTree>
    <p:extLst>
      <p:ext uri="{BB962C8B-B14F-4D97-AF65-F5344CB8AC3E}">
        <p14:creationId xmlns:p14="http://schemas.microsoft.com/office/powerpoint/2010/main" xmlns="" val="32637540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2001"/>
            <a:ext cx="7772400" cy="1219199"/>
          </a:xfrm>
        </p:spPr>
        <p:style>
          <a:lnRef idx="1">
            <a:schemeClr val="accent1"/>
          </a:lnRef>
          <a:fillRef idx="2">
            <a:schemeClr val="accent1"/>
          </a:fillRef>
          <a:effectRef idx="1">
            <a:schemeClr val="accent1"/>
          </a:effectRef>
          <a:fontRef idx="minor">
            <a:schemeClr val="dk1"/>
          </a:fontRef>
        </p:style>
        <p:txBody>
          <a:bodyPr/>
          <a:lstStyle/>
          <a:p>
            <a:r>
              <a:rPr lang="en-US" dirty="0" smtClean="0">
                <a:solidFill>
                  <a:schemeClr val="tx1"/>
                </a:solidFill>
              </a:rPr>
              <a:t>The Modern </a:t>
            </a:r>
            <a:r>
              <a:rPr lang="en-US" dirty="0">
                <a:solidFill>
                  <a:schemeClr val="tx1"/>
                </a:solidFill>
              </a:rPr>
              <a:t>N</a:t>
            </a:r>
            <a:r>
              <a:rPr lang="en-US" dirty="0" smtClean="0">
                <a:solidFill>
                  <a:schemeClr val="tx1"/>
                </a:solidFill>
              </a:rPr>
              <a:t>ovel</a:t>
            </a:r>
            <a:endParaRPr lang="en-IN" dirty="0"/>
          </a:p>
        </p:txBody>
      </p:sp>
      <p:sp>
        <p:nvSpPr>
          <p:cNvPr id="2051" name="Rectangle 3"/>
          <p:cNvSpPr>
            <a:spLocks noGrp="1" noChangeArrowheads="1"/>
          </p:cNvSpPr>
          <p:nvPr>
            <p:ph type="subTitle" idx="1"/>
          </p:nvPr>
        </p:nvSpPr>
        <p:spPr>
          <a:xfrm>
            <a:off x="685800" y="2057400"/>
            <a:ext cx="7696200" cy="4190999"/>
          </a:xfrm>
        </p:spPr>
        <p:style>
          <a:lnRef idx="1">
            <a:schemeClr val="accent1"/>
          </a:lnRef>
          <a:fillRef idx="2">
            <a:schemeClr val="accent1"/>
          </a:fillRef>
          <a:effectRef idx="1">
            <a:schemeClr val="accent1"/>
          </a:effectRef>
          <a:fontRef idx="minor">
            <a:schemeClr val="dk1"/>
          </a:fontRef>
        </p:style>
        <p:txBody>
          <a:bodyPr>
            <a:normAutofit/>
          </a:bodyPr>
          <a:lstStyle/>
          <a:p>
            <a:pPr>
              <a:lnSpc>
                <a:spcPct val="80000"/>
              </a:lnSpc>
            </a:pPr>
            <a:endParaRPr lang="en-US" sz="2800" dirty="0" smtClean="0">
              <a:solidFill>
                <a:schemeClr val="tx1"/>
              </a:solidFill>
            </a:endParaRPr>
          </a:p>
          <a:p>
            <a:pPr>
              <a:lnSpc>
                <a:spcPct val="80000"/>
              </a:lnSpc>
            </a:pPr>
            <a:endParaRPr lang="en-US" sz="2800" dirty="0">
              <a:solidFill>
                <a:schemeClr val="tx1"/>
              </a:solidFill>
            </a:endParaRPr>
          </a:p>
          <a:p>
            <a:pPr>
              <a:lnSpc>
                <a:spcPct val="80000"/>
              </a:lnSpc>
            </a:pPr>
            <a:r>
              <a:rPr lang="en-US" sz="3600" dirty="0" smtClean="0">
                <a:solidFill>
                  <a:schemeClr val="tx1"/>
                </a:solidFill>
              </a:rPr>
              <a:t>The </a:t>
            </a:r>
            <a:r>
              <a:rPr lang="en-US" sz="3600" dirty="0">
                <a:solidFill>
                  <a:schemeClr val="tx1"/>
                </a:solidFill>
              </a:rPr>
              <a:t>modern novel recognizes and </a:t>
            </a:r>
            <a:endParaRPr lang="en-US" sz="3600" dirty="0" smtClean="0">
              <a:solidFill>
                <a:schemeClr val="tx1"/>
              </a:solidFill>
            </a:endParaRPr>
          </a:p>
          <a:p>
            <a:pPr>
              <a:lnSpc>
                <a:spcPct val="80000"/>
              </a:lnSpc>
            </a:pPr>
            <a:r>
              <a:rPr lang="en-US" sz="3600" dirty="0" smtClean="0">
                <a:solidFill>
                  <a:schemeClr val="tx1"/>
                </a:solidFill>
              </a:rPr>
              <a:t>records these </a:t>
            </a:r>
            <a:r>
              <a:rPr lang="en-US" sz="3600" dirty="0">
                <a:solidFill>
                  <a:schemeClr val="tx1"/>
                </a:solidFill>
              </a:rPr>
              <a:t>changes brought about </a:t>
            </a:r>
            <a:endParaRPr lang="en-US" sz="3600" dirty="0" smtClean="0">
              <a:solidFill>
                <a:schemeClr val="tx1"/>
              </a:solidFill>
            </a:endParaRPr>
          </a:p>
          <a:p>
            <a:pPr>
              <a:lnSpc>
                <a:spcPct val="80000"/>
              </a:lnSpc>
            </a:pPr>
            <a:r>
              <a:rPr lang="en-US" sz="3600" dirty="0" smtClean="0">
                <a:solidFill>
                  <a:schemeClr val="tx1"/>
                </a:solidFill>
              </a:rPr>
              <a:t>resultantly </a:t>
            </a:r>
            <a:r>
              <a:rPr lang="en-US" sz="3600" dirty="0">
                <a:solidFill>
                  <a:schemeClr val="tx1"/>
                </a:solidFill>
              </a:rPr>
              <a:t>in the human psyche and </a:t>
            </a:r>
            <a:endParaRPr lang="en-US" sz="3600" dirty="0" smtClean="0">
              <a:solidFill>
                <a:schemeClr val="tx1"/>
              </a:solidFill>
            </a:endParaRPr>
          </a:p>
          <a:p>
            <a:pPr>
              <a:lnSpc>
                <a:spcPct val="80000"/>
              </a:lnSpc>
            </a:pPr>
            <a:r>
              <a:rPr lang="en-US" sz="3600" dirty="0" smtClean="0">
                <a:solidFill>
                  <a:schemeClr val="tx1"/>
                </a:solidFill>
              </a:rPr>
              <a:t>society</a:t>
            </a:r>
            <a:r>
              <a:rPr lang="en-US" sz="3600" dirty="0">
                <a:solidFill>
                  <a:schemeClr val="tx1"/>
                </a:solidFill>
              </a:rPr>
              <a:t>.</a:t>
            </a:r>
            <a:endParaRPr lang="en-IN" sz="3600" dirty="0">
              <a:solidFill>
                <a:schemeClr val="tx1"/>
              </a:solidFill>
            </a:endParaRPr>
          </a:p>
        </p:txBody>
      </p:sp>
    </p:spTree>
    <p:extLst>
      <p:ext uri="{BB962C8B-B14F-4D97-AF65-F5344CB8AC3E}">
        <p14:creationId xmlns:p14="http://schemas.microsoft.com/office/powerpoint/2010/main" xmlns="" val="3819481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Modernism</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nSpc>
                <a:spcPct val="90000"/>
              </a:lnSpc>
            </a:pPr>
            <a:r>
              <a:rPr lang="en-US" dirty="0" smtClean="0"/>
              <a:t>Modernism” designates an international artistic movement, flourishing  from the 1880s to the end of WW II (1945), known for radical experimentation and rejection of the old order of civilization and 19</a:t>
            </a:r>
            <a:r>
              <a:rPr lang="en-US" baseline="30000" dirty="0" smtClean="0"/>
              <a:t>th</a:t>
            </a:r>
            <a:r>
              <a:rPr lang="en-US" dirty="0" smtClean="0"/>
              <a:t> century optimism; a reaction against Realism and Naturalism</a:t>
            </a:r>
          </a:p>
          <a:p>
            <a:pPr>
              <a:lnSpc>
                <a:spcPct val="90000"/>
              </a:lnSpc>
            </a:pPr>
            <a:r>
              <a:rPr lang="en-US" dirty="0" smtClean="0"/>
              <a:t>“Modern” implies historical discontinuity, a sense of alienation, loss and despair – </a:t>
            </a:r>
            <a:r>
              <a:rPr lang="en-US" i="1" dirty="0" smtClean="0"/>
              <a:t>angst -- </a:t>
            </a:r>
            <a:r>
              <a:rPr lang="en-US" dirty="0" smtClean="0"/>
              <a:t>a loss of confidence that there exists a reliable, knowable ground of value and identity.</a:t>
            </a:r>
          </a:p>
          <a:p>
            <a:pPr>
              <a:lnSpc>
                <a:spcPct val="90000"/>
              </a:lnSpc>
            </a:pPr>
            <a:r>
              <a:rPr lang="en-US" dirty="0" smtClean="0"/>
              <a:t>Horrors of WW I (1914-1918)</a:t>
            </a:r>
          </a:p>
          <a:p>
            <a:endParaRPr lang="en-US" dirty="0"/>
          </a:p>
        </p:txBody>
      </p:sp>
    </p:spTree>
    <p:extLst>
      <p:ext uri="{BB962C8B-B14F-4D97-AF65-F5344CB8AC3E}">
        <p14:creationId xmlns:p14="http://schemas.microsoft.com/office/powerpoint/2010/main" xmlns="" val="3297706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r>
              <a:rPr lang="en-US" dirty="0"/>
              <a:t>The Modern Novel: Main </a:t>
            </a:r>
            <a:r>
              <a:rPr lang="en-US" dirty="0" smtClean="0"/>
              <a:t>features</a:t>
            </a:r>
            <a:endParaRPr lang="en-IN" dirty="0"/>
          </a:p>
        </p:txBody>
      </p:sp>
      <p:sp>
        <p:nvSpPr>
          <p:cNvPr id="11267" name="Rectangle 3"/>
          <p:cNvSpPr>
            <a:spLocks noGrp="1" noRot="1" noChangeArrowheads="1"/>
          </p:cNvSpPr>
          <p:nvPr>
            <p:ph type="body" idx="1"/>
          </p:nvPr>
        </p:nvSpPr>
        <p:spPr/>
        <p:style>
          <a:lnRef idx="1">
            <a:schemeClr val="accent1"/>
          </a:lnRef>
          <a:fillRef idx="2">
            <a:schemeClr val="accent1"/>
          </a:fillRef>
          <a:effectRef idx="1">
            <a:schemeClr val="accent1"/>
          </a:effectRef>
          <a:fontRef idx="minor">
            <a:schemeClr val="dk1"/>
          </a:fontRef>
        </p:style>
        <p:txBody>
          <a:bodyPr>
            <a:normAutofit/>
          </a:bodyPr>
          <a:lstStyle/>
          <a:p>
            <a:pPr>
              <a:lnSpc>
                <a:spcPct val="80000"/>
              </a:lnSpc>
            </a:pPr>
            <a:r>
              <a:rPr lang="en-US" sz="3600" dirty="0" smtClean="0"/>
              <a:t>Realism</a:t>
            </a:r>
            <a:r>
              <a:rPr lang="en-US" sz="3600" dirty="0"/>
              <a:t>, not </a:t>
            </a:r>
            <a:r>
              <a:rPr lang="en-US" sz="3600" dirty="0" smtClean="0"/>
              <a:t>idealism</a:t>
            </a:r>
            <a:endParaRPr lang="en-US" sz="3600" dirty="0"/>
          </a:p>
          <a:p>
            <a:pPr>
              <a:lnSpc>
                <a:spcPct val="80000"/>
              </a:lnSpc>
            </a:pPr>
            <a:r>
              <a:rPr lang="en-US" sz="3600" dirty="0"/>
              <a:t>Psychological analysis of characters due to the influence of Freud.</a:t>
            </a:r>
          </a:p>
          <a:p>
            <a:pPr>
              <a:lnSpc>
                <a:spcPct val="80000"/>
              </a:lnSpc>
            </a:pPr>
            <a:r>
              <a:rPr lang="en-US" sz="3600" dirty="0"/>
              <a:t>Subjectivity and individualism of the writer</a:t>
            </a:r>
            <a:r>
              <a:rPr lang="en-US" sz="3600" dirty="0" smtClean="0"/>
              <a:t>.</a:t>
            </a:r>
            <a:endParaRPr lang="en-US" sz="3600" dirty="0"/>
          </a:p>
        </p:txBody>
      </p:sp>
    </p:spTree>
    <p:extLst>
      <p:ext uri="{BB962C8B-B14F-4D97-AF65-F5344CB8AC3E}">
        <p14:creationId xmlns:p14="http://schemas.microsoft.com/office/powerpoint/2010/main" xmlns="" val="805211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lstStyle/>
          <a:p>
            <a:pPr lvl="0"/>
            <a:r>
              <a:rPr lang="en-US" dirty="0" err="1">
                <a:solidFill>
                  <a:srgbClr val="FF0000"/>
                </a:solidFill>
              </a:rPr>
              <a:t>Perspectivism</a:t>
            </a:r>
            <a:r>
              <a:rPr lang="en-US" dirty="0"/>
              <a:t>: the locating of meaning from the viewpoint of the individual (narrator’s position important); </a:t>
            </a:r>
            <a:r>
              <a:rPr lang="en-US" dirty="0">
                <a:solidFill>
                  <a:srgbClr val="7030A0"/>
                </a:solidFill>
              </a:rPr>
              <a:t>realist novel </a:t>
            </a:r>
            <a:r>
              <a:rPr lang="en-US" dirty="0"/>
              <a:t>&gt; omniscient narrator &gt; knows everything &gt; background, thoughts, wishes, reasons for actions, ‘more than human’, </a:t>
            </a:r>
            <a:r>
              <a:rPr lang="en-US" dirty="0">
                <a:solidFill>
                  <a:srgbClr val="7030A0"/>
                </a:solidFill>
              </a:rPr>
              <a:t>Modernist narrator </a:t>
            </a:r>
            <a:r>
              <a:rPr lang="en-US" dirty="0"/>
              <a:t>&gt; gives his/her point of view, emotions, subjective, limited </a:t>
            </a:r>
          </a:p>
          <a:p>
            <a:endParaRPr lang="en-US" dirty="0"/>
          </a:p>
        </p:txBody>
      </p:sp>
    </p:spTree>
    <p:extLst>
      <p:ext uri="{BB962C8B-B14F-4D97-AF65-F5344CB8AC3E}">
        <p14:creationId xmlns:p14="http://schemas.microsoft.com/office/powerpoint/2010/main" xmlns="" val="2485096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p:spPr>
        <p:txBody>
          <a:bodyPr>
            <a:normAutofit fontScale="85000" lnSpcReduction="20000"/>
          </a:bodyPr>
          <a:lstStyle/>
          <a:p>
            <a:pPr lvl="0"/>
            <a:r>
              <a:rPr lang="en-US" dirty="0">
                <a:solidFill>
                  <a:srgbClr val="FF0000"/>
                </a:solidFill>
              </a:rPr>
              <a:t>Impressionism:</a:t>
            </a:r>
            <a:r>
              <a:rPr lang="en-US" dirty="0"/>
              <a:t> an emphasis on the process of perception and knowing: the use of devices (formal, linguistic, representational), to present more closely the texture or process or structure of knowing and perceiving. A re-structuring of literature and the experience of reality it re-presents. </a:t>
            </a:r>
          </a:p>
          <a:p>
            <a:r>
              <a:rPr lang="en-US" dirty="0"/>
              <a:t>	</a:t>
            </a:r>
            <a:r>
              <a:rPr lang="en-US" dirty="0">
                <a:solidFill>
                  <a:srgbClr val="7030A0"/>
                </a:solidFill>
              </a:rPr>
              <a:t>Life is not a series of gig lamps symmetrically arranged; but a luminous halo, a semi-transparent envelope surrounding us from the beginning to the end. Is it not the task of the novelist to convey this varying, this unknown and </a:t>
            </a:r>
            <a:r>
              <a:rPr lang="en-US" dirty="0" err="1">
                <a:solidFill>
                  <a:srgbClr val="7030A0"/>
                </a:solidFill>
              </a:rPr>
              <a:t>uncircumscribed</a:t>
            </a:r>
            <a:r>
              <a:rPr lang="en-US" dirty="0">
                <a:solidFill>
                  <a:srgbClr val="7030A0"/>
                </a:solidFill>
              </a:rPr>
              <a:t> spirit, whatever aberration or complexity it may display; with as little mixture of the alien and external as possible?</a:t>
            </a:r>
          </a:p>
          <a:p>
            <a:r>
              <a:rPr lang="en-US" dirty="0"/>
              <a:t/>
            </a:r>
            <a:br>
              <a:rPr lang="en-US" dirty="0"/>
            </a:br>
            <a:r>
              <a:rPr lang="en-US" dirty="0"/>
              <a:t>Virginia Woolf “</a:t>
            </a:r>
            <a:r>
              <a:rPr lang="en-US" dirty="0">
                <a:hlinkClick r:id="rId2"/>
              </a:rPr>
              <a:t>Modern Fiction</a:t>
            </a:r>
            <a:r>
              <a:rPr lang="en-US" dirty="0"/>
              <a:t>”</a:t>
            </a:r>
          </a:p>
          <a:p>
            <a:endParaRPr lang="en-US" dirty="0"/>
          </a:p>
        </p:txBody>
      </p:sp>
    </p:spTree>
    <p:extLst>
      <p:ext uri="{BB962C8B-B14F-4D97-AF65-F5344CB8AC3E}">
        <p14:creationId xmlns:p14="http://schemas.microsoft.com/office/powerpoint/2010/main" xmlns="" val="2274625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867400"/>
          </a:xfrm>
        </p:spPr>
        <p:txBody>
          <a:bodyPr>
            <a:normAutofit fontScale="25000" lnSpcReduction="20000"/>
          </a:bodyPr>
          <a:lstStyle/>
          <a:p>
            <a:r>
              <a:rPr lang="en-US" sz="7200" dirty="0"/>
              <a:t>A break with the sequential, developmental, cause-and-effect presentation of the 'reality' of realist fiction &gt; </a:t>
            </a:r>
            <a:br>
              <a:rPr lang="en-US" sz="7200" dirty="0"/>
            </a:br>
            <a:r>
              <a:rPr lang="en-US" sz="7200" dirty="0"/>
              <a:t>presentation of experience as layered, allusive, discontinuous; the use, to these ends, of fragmentation and juxtaposition, motif, symbol, allusion. </a:t>
            </a:r>
            <a:br>
              <a:rPr lang="en-US" sz="7200" dirty="0"/>
            </a:br>
            <a:endParaRPr lang="en-US" sz="7200" dirty="0"/>
          </a:p>
          <a:p>
            <a:r>
              <a:rPr lang="en-US" sz="7200" dirty="0"/>
              <a:t>Language is seen as a complex, nuanced site of our construction of the 'real'; language is 'thick', its multiple meanings and varied connotative forces are essential to our elusive, multiple, complex sense of and cultural construction of reality. </a:t>
            </a:r>
            <a:br>
              <a:rPr lang="en-US" sz="7200" dirty="0"/>
            </a:br>
            <a:endParaRPr lang="en-US" sz="7200" dirty="0"/>
          </a:p>
          <a:p>
            <a:r>
              <a:rPr lang="en-US" sz="7200" dirty="0"/>
              <a:t>Experimentation in form in order to present differently, afresh, the structure, the connections, and the experience of life; an emphasis on cohesion, interrelatedness and depth in the structure of the aesthetic object and of experience (motif, juxtaposition, significant parallels, different voices, shifts and overlays in time and place and perspective</a:t>
            </a:r>
            <a:r>
              <a:rPr lang="en-US" sz="7200" dirty="0" smtClean="0"/>
              <a:t>)</a:t>
            </a:r>
          </a:p>
          <a:p>
            <a:endParaRPr lang="en-US" sz="7200" dirty="0"/>
          </a:p>
          <a:p>
            <a:r>
              <a:rPr lang="en-US" sz="7200" dirty="0"/>
              <a:t>A sense of art as artifact, art as 'other' than </a:t>
            </a:r>
            <a:r>
              <a:rPr lang="en-US" sz="7200" dirty="0" smtClean="0"/>
              <a:t>diurnal (daily) reality</a:t>
            </a:r>
            <a:r>
              <a:rPr lang="en-US" sz="7200" dirty="0"/>
              <a:t/>
            </a:r>
            <a:br>
              <a:rPr lang="en-US" sz="7200" dirty="0"/>
            </a:br>
            <a:endParaRPr lang="en-US" sz="7200" dirty="0"/>
          </a:p>
          <a:p>
            <a:r>
              <a:rPr lang="en-US" sz="7200" dirty="0"/>
              <a:t>The (re)presentation of inner (psychological) reality, including the 'flow' of experience, through devices such as stream of consciousness</a:t>
            </a:r>
            <a:r>
              <a:rPr lang="en-US" dirty="0"/>
              <a:t>. </a:t>
            </a:r>
            <a:br>
              <a:rPr lang="en-US" dirty="0"/>
            </a:br>
            <a:r>
              <a:rPr lang="en-US" dirty="0"/>
              <a:t/>
            </a:r>
            <a:br>
              <a:rPr lang="en-US" dirty="0"/>
            </a:br>
            <a:endParaRPr lang="en-US" dirty="0"/>
          </a:p>
          <a:p>
            <a:pPr marL="0" indent="0">
              <a:buNone/>
            </a:pPr>
            <a:endParaRPr lang="en-US" dirty="0"/>
          </a:p>
        </p:txBody>
      </p:sp>
    </p:spTree>
    <p:extLst>
      <p:ext uri="{BB962C8B-B14F-4D97-AF65-F5344CB8AC3E}">
        <p14:creationId xmlns:p14="http://schemas.microsoft.com/office/powerpoint/2010/main" xmlns="" val="3105736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fontScale="92500" lnSpcReduction="10000"/>
          </a:bodyPr>
          <a:lstStyle/>
          <a:p>
            <a:r>
              <a:rPr lang="en-US" dirty="0"/>
              <a:t>The use of interior or symbolic landscape: the world is moved 'inside', structured symbolically or metaphorically; </a:t>
            </a:r>
          </a:p>
          <a:p>
            <a:r>
              <a:rPr lang="en-US" dirty="0"/>
              <a:t>Time becomes psychological time (time as </a:t>
            </a:r>
            <a:r>
              <a:rPr lang="en-US" dirty="0" err="1"/>
              <a:t>innerly</a:t>
            </a:r>
            <a:r>
              <a:rPr lang="en-US" dirty="0"/>
              <a:t> experienced) or symbolic time (time or measures of time as symbols, or time as it accommodates a symbolic rather than a historical reality), not the 'historical' or railway time of realism. </a:t>
            </a:r>
          </a:p>
          <a:p>
            <a:r>
              <a:rPr lang="en-US" dirty="0"/>
              <a:t>A turn to 'open' or ambiguous endings, again seen to be more representative of 'reality' -- as opposed to 'closed' endings, in which matters are resolved. </a:t>
            </a:r>
            <a:br>
              <a:rPr lang="en-US" dirty="0"/>
            </a:br>
            <a:endParaRPr lang="en-US" dirty="0"/>
          </a:p>
          <a:p>
            <a:endParaRPr lang="en-US" dirty="0"/>
          </a:p>
        </p:txBody>
      </p:sp>
    </p:spTree>
    <p:extLst>
      <p:ext uri="{BB962C8B-B14F-4D97-AF65-F5344CB8AC3E}">
        <p14:creationId xmlns:p14="http://schemas.microsoft.com/office/powerpoint/2010/main" xmlns="" val="2575975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a:t>Social and Cultural context.</a:t>
            </a:r>
            <a:endParaRPr lang="en-IN" dirty="0"/>
          </a:p>
        </p:txBody>
      </p:sp>
      <p:sp>
        <p:nvSpPr>
          <p:cNvPr id="12291" name="Rectangle 3"/>
          <p:cNvSpPr>
            <a:spLocks noGrp="1" noRot="1" noChangeArrowheads="1"/>
          </p:cNvSpPr>
          <p:nvPr>
            <p:ph type="body" idx="1"/>
          </p:nvPr>
        </p:nvSpPr>
        <p:spPr/>
        <p:style>
          <a:lnRef idx="1">
            <a:schemeClr val="accent1"/>
          </a:lnRef>
          <a:fillRef idx="2">
            <a:schemeClr val="accent1"/>
          </a:fillRef>
          <a:effectRef idx="1">
            <a:schemeClr val="accent1"/>
          </a:effectRef>
          <a:fontRef idx="minor">
            <a:schemeClr val="dk1"/>
          </a:fontRef>
        </p:style>
        <p:txBody>
          <a:bodyPr/>
          <a:lstStyle/>
          <a:p>
            <a:r>
              <a:rPr lang="en-US" sz="2800" dirty="0"/>
              <a:t>The two World Wars and colonialism.</a:t>
            </a:r>
          </a:p>
          <a:p>
            <a:r>
              <a:rPr lang="en-US" sz="2800" dirty="0"/>
              <a:t>The rise of science.</a:t>
            </a:r>
          </a:p>
          <a:p>
            <a:r>
              <a:rPr lang="en-US" sz="2800" dirty="0"/>
              <a:t>The loss of </a:t>
            </a:r>
            <a:r>
              <a:rPr lang="en-US" sz="2800" dirty="0" smtClean="0"/>
              <a:t>faith  </a:t>
            </a:r>
            <a:r>
              <a:rPr lang="en-US" sz="2800" dirty="0"/>
              <a:t>or the individualization of faith.</a:t>
            </a:r>
          </a:p>
          <a:p>
            <a:r>
              <a:rPr lang="en-US" sz="2800" dirty="0"/>
              <a:t>The theory of evolution and Darwinism.</a:t>
            </a:r>
          </a:p>
          <a:p>
            <a:r>
              <a:rPr lang="en-US" sz="2800" dirty="0"/>
              <a:t>The </a:t>
            </a:r>
            <a:r>
              <a:rPr lang="en-US" sz="2800" dirty="0" smtClean="0"/>
              <a:t>appearance </a:t>
            </a:r>
            <a:r>
              <a:rPr lang="en-US" sz="2800" dirty="0"/>
              <a:t>of psychology as a new discipline and psychological analysis or Freudianism.</a:t>
            </a:r>
          </a:p>
          <a:p>
            <a:r>
              <a:rPr lang="en-US" sz="2800" dirty="0"/>
              <a:t>The rise of Marxism and fascisms.</a:t>
            </a:r>
            <a:endParaRPr lang="en-IN" sz="2800" dirty="0"/>
          </a:p>
        </p:txBody>
      </p:sp>
    </p:spTree>
    <p:extLst>
      <p:ext uri="{BB962C8B-B14F-4D97-AF65-F5344CB8AC3E}">
        <p14:creationId xmlns:p14="http://schemas.microsoft.com/office/powerpoint/2010/main" xmlns="" val="427651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1143000"/>
          </a:xfrm>
        </p:spPr>
        <p:style>
          <a:lnRef idx="1">
            <a:schemeClr val="accent1"/>
          </a:lnRef>
          <a:fillRef idx="2">
            <a:schemeClr val="accent1"/>
          </a:fillRef>
          <a:effectRef idx="1">
            <a:schemeClr val="accent1"/>
          </a:effectRef>
          <a:fontRef idx="minor">
            <a:schemeClr val="dk1"/>
          </a:fontRef>
        </p:style>
        <p:txBody>
          <a:bodyPr/>
          <a:lstStyle/>
          <a:p>
            <a:pPr rtl="0"/>
            <a:r>
              <a:rPr lang="en-US" b="1" dirty="0" smtClean="0">
                <a:solidFill>
                  <a:schemeClr val="tx1"/>
                </a:solidFill>
              </a:rPr>
              <a:t>Themes</a:t>
            </a:r>
            <a:endParaRPr lang="ar-SA" b="1" dirty="0">
              <a:solidFill>
                <a:schemeClr val="tx1"/>
              </a:solidFill>
            </a:endParaRPr>
          </a:p>
        </p:txBody>
      </p:sp>
      <p:sp>
        <p:nvSpPr>
          <p:cNvPr id="3" name="عنصر نائب للمحتوى 2"/>
          <p:cNvSpPr>
            <a:spLocks noGrp="1"/>
          </p:cNvSpPr>
          <p:nvPr>
            <p:ph idx="1"/>
          </p:nvPr>
        </p:nvSpPr>
        <p:spPr>
          <a:xfrm>
            <a:off x="0" y="1600200"/>
            <a:ext cx="8915400" cy="5257800"/>
          </a:xfrm>
        </p:spPr>
        <p:style>
          <a:lnRef idx="1">
            <a:schemeClr val="accent1"/>
          </a:lnRef>
          <a:fillRef idx="2">
            <a:schemeClr val="accent1"/>
          </a:fillRef>
          <a:effectRef idx="1">
            <a:schemeClr val="accent1"/>
          </a:effectRef>
          <a:fontRef idx="minor">
            <a:schemeClr val="dk1"/>
          </a:fontRef>
        </p:style>
        <p:txBody>
          <a:bodyPr>
            <a:normAutofit/>
          </a:bodyPr>
          <a:lstStyle/>
          <a:p>
            <a:pPr algn="just" rtl="0"/>
            <a:r>
              <a:rPr lang="en-US" dirty="0" smtClean="0"/>
              <a:t>	Th</a:t>
            </a:r>
            <a:r>
              <a:rPr lang="en-US" sz="2400" dirty="0" smtClean="0">
                <a:solidFill>
                  <a:schemeClr val="tx1"/>
                </a:solidFill>
              </a:rPr>
              <a:t>e modern scientific discoveries, the new technologies, the social and political ideologies, the ideas and the beliefs, and people’s different conceptions about themselves and about the universe at large find their way into the modern novels. </a:t>
            </a:r>
          </a:p>
          <a:p>
            <a:r>
              <a:rPr lang="en-US" sz="2400" dirty="0" smtClean="0">
                <a:solidFill>
                  <a:schemeClr val="tx1"/>
                </a:solidFill>
              </a:rPr>
              <a:t> </a:t>
            </a:r>
            <a:r>
              <a:rPr lang="en-US" sz="2400" dirty="0"/>
              <a:t>the search for a ground of meaning in a world without God </a:t>
            </a:r>
            <a:r>
              <a:rPr lang="en-US" sz="2400" dirty="0" smtClean="0"/>
              <a:t>&gt; without </a:t>
            </a:r>
            <a:r>
              <a:rPr lang="en-US" sz="2400" dirty="0"/>
              <a:t>guidance, rules, clear distinction between good and bad, without a hope for redemption &gt; modernist redemption &gt; art </a:t>
            </a:r>
          </a:p>
          <a:p>
            <a:r>
              <a:rPr lang="en-US" sz="2400" dirty="0"/>
              <a:t>critique of the traditional values of culture </a:t>
            </a:r>
          </a:p>
          <a:p>
            <a:r>
              <a:rPr lang="en-US" sz="2400" dirty="0"/>
              <a:t>loss of meaning and hope in the modern world and an exploration of how this loss may be faced (or overcome?). </a:t>
            </a:r>
          </a:p>
          <a:p>
            <a:pPr algn="just" rtl="0">
              <a:buNone/>
            </a:pPr>
            <a:endParaRPr lang="ar-SA" sz="2400" dirty="0">
              <a:solidFill>
                <a:schemeClr val="tx1"/>
              </a:solidFill>
            </a:endParaRPr>
          </a:p>
        </p:txBody>
      </p:sp>
    </p:spTree>
    <p:extLst>
      <p:ext uri="{BB962C8B-B14F-4D97-AF65-F5344CB8AC3E}">
        <p14:creationId xmlns:p14="http://schemas.microsoft.com/office/powerpoint/2010/main" xmlns="" val="3585965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pPr rtl="0"/>
            <a:r>
              <a:rPr lang="en-US" b="1" dirty="0" smtClean="0">
                <a:solidFill>
                  <a:schemeClr val="tx1"/>
                </a:solidFill>
              </a:rPr>
              <a:t>CHARACTERISTICS OF THE MODERN NOVEL</a:t>
            </a:r>
            <a:endParaRPr lang="ar-SA" b="1" dirty="0">
              <a:solidFill>
                <a:schemeClr val="tx1"/>
              </a:solidFill>
            </a:endParaRPr>
          </a:p>
        </p:txBody>
      </p:sp>
      <p:sp>
        <p:nvSpPr>
          <p:cNvPr id="3" name="عنصر نائب للمحتوى 2"/>
          <p:cNvSpPr>
            <a:spLocks noGrp="1"/>
          </p:cNvSpPr>
          <p:nvPr>
            <p:ph idx="1"/>
          </p:nvPr>
        </p:nvSpPr>
        <p:spPr>
          <a:xfrm>
            <a:off x="0" y="1447800"/>
            <a:ext cx="8991600" cy="5410200"/>
          </a:xfrm>
        </p:spPr>
        <p:style>
          <a:lnRef idx="1">
            <a:schemeClr val="accent1"/>
          </a:lnRef>
          <a:fillRef idx="2">
            <a:schemeClr val="accent1"/>
          </a:fillRef>
          <a:effectRef idx="1">
            <a:schemeClr val="accent1"/>
          </a:effectRef>
          <a:fontRef idx="minor">
            <a:schemeClr val="dk1"/>
          </a:fontRef>
        </p:style>
        <p:txBody>
          <a:bodyPr>
            <a:normAutofit fontScale="25000" lnSpcReduction="20000"/>
          </a:bodyPr>
          <a:lstStyle/>
          <a:p>
            <a:pPr algn="just" rtl="0">
              <a:buFont typeface="Wingdings" pitchFamily="2" charset="2"/>
              <a:buChar char="q"/>
            </a:pPr>
            <a:r>
              <a:rPr lang="en-US" sz="11200" b="1" u="sng" dirty="0" smtClean="0">
                <a:solidFill>
                  <a:srgbClr val="FF0000"/>
                </a:solidFill>
              </a:rPr>
              <a:t>Realistic</a:t>
            </a:r>
            <a:r>
              <a:rPr lang="en-US" sz="11200" b="1" dirty="0" smtClean="0">
                <a:solidFill>
                  <a:srgbClr val="FF0000"/>
                </a:solidFill>
              </a:rPr>
              <a:t>. </a:t>
            </a:r>
            <a:r>
              <a:rPr lang="en-US" sz="11200" dirty="0" smtClean="0">
                <a:solidFill>
                  <a:schemeClr val="tx1"/>
                </a:solidFill>
              </a:rPr>
              <a:t>presenting a frank image of the world and all aspects of the human experience.  But the modern novel </a:t>
            </a:r>
            <a:r>
              <a:rPr lang="en-US" sz="11200" u="sng" dirty="0" smtClean="0">
                <a:solidFill>
                  <a:schemeClr val="tx1"/>
                </a:solidFill>
              </a:rPr>
              <a:t>abandons the realism of the nineteenth century</a:t>
            </a:r>
            <a:r>
              <a:rPr lang="en-US" sz="11200" dirty="0" smtClean="0">
                <a:solidFill>
                  <a:schemeClr val="tx1"/>
                </a:solidFill>
              </a:rPr>
              <a:t>, in which only the sordid aspects of life are depicted. </a:t>
            </a:r>
          </a:p>
          <a:p>
            <a:pPr algn="just" rtl="0">
              <a:buFont typeface="Wingdings" pitchFamily="2" charset="2"/>
              <a:buChar char="q"/>
            </a:pPr>
            <a:r>
              <a:rPr lang="en-US" sz="11200" dirty="0" smtClean="0">
                <a:solidFill>
                  <a:schemeClr val="tx1"/>
                </a:solidFill>
              </a:rPr>
              <a:t>  </a:t>
            </a:r>
            <a:r>
              <a:rPr lang="en-US" sz="11200" b="1" u="sng" dirty="0" smtClean="0">
                <a:solidFill>
                  <a:srgbClr val="FF0000"/>
                </a:solidFill>
              </a:rPr>
              <a:t>More subjective,</a:t>
            </a:r>
            <a:r>
              <a:rPr lang="en-US" sz="11200" b="1" dirty="0" smtClean="0">
                <a:solidFill>
                  <a:srgbClr val="FF0000"/>
                </a:solidFill>
              </a:rPr>
              <a:t> </a:t>
            </a:r>
            <a:r>
              <a:rPr lang="en-US" sz="11200" dirty="0" smtClean="0">
                <a:solidFill>
                  <a:schemeClr val="tx1"/>
                </a:solidFill>
              </a:rPr>
              <a:t>presenting the world from the perspective of the individual character, reflecting his or her biases or distorted vision.  A relativistic perception of reality replaces the objective views of the whole community. </a:t>
            </a:r>
          </a:p>
          <a:p>
            <a:pPr algn="just">
              <a:buFont typeface="Wingdings" pitchFamily="2" charset="2"/>
              <a:buChar char="q"/>
            </a:pPr>
            <a:r>
              <a:rPr lang="en-US" sz="11200" dirty="0" smtClean="0">
                <a:solidFill>
                  <a:schemeClr val="tx1"/>
                </a:solidFill>
              </a:rPr>
              <a:t> </a:t>
            </a:r>
            <a:r>
              <a:rPr lang="en-US" sz="11200" b="1" u="sng" dirty="0" smtClean="0">
                <a:solidFill>
                  <a:srgbClr val="FF0000"/>
                </a:solidFill>
              </a:rPr>
              <a:t>Relative Morality </a:t>
            </a:r>
            <a:r>
              <a:rPr lang="en-US" sz="9600" i="1" dirty="0"/>
              <a:t>The philosophized notion that right and wrong are not absolute values, but are personalized according to the individual and his or her circumstances or cultural orientation.</a:t>
            </a:r>
            <a:endParaRPr lang="en-US" sz="11200" b="1" dirty="0" smtClean="0">
              <a:solidFill>
                <a:srgbClr val="FF0000"/>
              </a:solidFill>
            </a:endParaRPr>
          </a:p>
          <a:p>
            <a:pPr algn="l" rtl="0">
              <a:buFont typeface="Wingdings" pitchFamily="2" charset="2"/>
              <a:buChar char="q"/>
            </a:pPr>
            <a:endParaRPr lang="en-US" sz="5800" dirty="0" smtClean="0">
              <a:solidFill>
                <a:schemeClr val="tx1"/>
              </a:solidFill>
            </a:endParaRPr>
          </a:p>
          <a:p>
            <a:pPr algn="l" rtl="0">
              <a:buNone/>
            </a:pPr>
            <a:endParaRPr lang="en-US" dirty="0" smtClean="0">
              <a:solidFill>
                <a:schemeClr val="tx1"/>
              </a:solidFill>
            </a:endParaRPr>
          </a:p>
          <a:p>
            <a:pPr algn="l" rtl="0">
              <a:buNone/>
            </a:pPr>
            <a:r>
              <a:rPr lang="en-US" dirty="0" smtClean="0">
                <a:solidFill>
                  <a:schemeClr val="tx1"/>
                </a:solidFill>
              </a:rPr>
              <a:t>	</a:t>
            </a:r>
          </a:p>
        </p:txBody>
      </p:sp>
    </p:spTree>
    <p:extLst>
      <p:ext uri="{BB962C8B-B14F-4D97-AF65-F5344CB8AC3E}">
        <p14:creationId xmlns:p14="http://schemas.microsoft.com/office/powerpoint/2010/main" xmlns="" val="144444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33400"/>
            <a:ext cx="8229600" cy="60198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buFont typeface="Wingdings" pitchFamily="2" charset="2"/>
              <a:buChar char="q"/>
            </a:pPr>
            <a:r>
              <a:rPr lang="en-US" b="1" u="sng" dirty="0">
                <a:solidFill>
                  <a:srgbClr val="FF0000"/>
                </a:solidFill>
              </a:rPr>
              <a:t>P</a:t>
            </a:r>
            <a:r>
              <a:rPr lang="en-US" b="1" u="sng" dirty="0" smtClean="0">
                <a:solidFill>
                  <a:srgbClr val="FF0000"/>
                </a:solidFill>
              </a:rPr>
              <a:t>sychological</a:t>
            </a:r>
            <a:r>
              <a:rPr lang="en-US" dirty="0" smtClean="0"/>
              <a:t>. </a:t>
            </a:r>
          </a:p>
          <a:p>
            <a:pPr marL="0" indent="0" algn="just">
              <a:buNone/>
            </a:pPr>
            <a:r>
              <a:rPr lang="en-US" dirty="0" smtClean="0"/>
              <a:t>      Tends to reveal the hidden inner motives behind </a:t>
            </a:r>
          </a:p>
          <a:p>
            <a:pPr marL="0" indent="0" algn="just">
              <a:buNone/>
            </a:pPr>
            <a:r>
              <a:rPr lang="en-US" dirty="0"/>
              <a:t> </a:t>
            </a:r>
            <a:r>
              <a:rPr lang="en-US" dirty="0" smtClean="0"/>
              <a:t>    people’s actions—</a:t>
            </a:r>
            <a:r>
              <a:rPr lang="en-US" dirty="0" smtClean="0">
                <a:solidFill>
                  <a:srgbClr val="00B0F0"/>
                </a:solidFill>
              </a:rPr>
              <a:t>Sigmund Freud,</a:t>
            </a:r>
          </a:p>
          <a:p>
            <a:pPr marL="0" indent="0" algn="just">
              <a:buNone/>
            </a:pPr>
            <a:r>
              <a:rPr lang="en-US" dirty="0" smtClean="0"/>
              <a:t>    emphasis on </a:t>
            </a:r>
            <a:r>
              <a:rPr lang="en-US" dirty="0" smtClean="0">
                <a:solidFill>
                  <a:srgbClr val="FF0000"/>
                </a:solidFill>
              </a:rPr>
              <a:t>interior</a:t>
            </a:r>
            <a:r>
              <a:rPr lang="en-US" dirty="0" smtClean="0"/>
              <a:t> </a:t>
            </a:r>
            <a:r>
              <a:rPr lang="en-US" dirty="0" smtClean="0">
                <a:solidFill>
                  <a:srgbClr val="FF0000"/>
                </a:solidFill>
              </a:rPr>
              <a:t>characterization</a:t>
            </a:r>
            <a:r>
              <a:rPr lang="en-US" dirty="0" smtClean="0"/>
              <a:t>, and on the     </a:t>
            </a:r>
          </a:p>
          <a:p>
            <a:pPr marL="0" indent="0" algn="just">
              <a:buNone/>
            </a:pPr>
            <a:r>
              <a:rPr lang="en-US" dirty="0">
                <a:solidFill>
                  <a:schemeClr val="tx1"/>
                </a:solidFill>
              </a:rPr>
              <a:t> </a:t>
            </a:r>
            <a:r>
              <a:rPr lang="en-US" dirty="0" smtClean="0">
                <a:solidFill>
                  <a:schemeClr val="tx1"/>
                </a:solidFill>
              </a:rPr>
              <a:t>    motives</a:t>
            </a:r>
            <a:r>
              <a:rPr lang="en-US" dirty="0" smtClean="0"/>
              <a:t>, circumstances, and internal action which     </a:t>
            </a:r>
          </a:p>
          <a:p>
            <a:pPr marL="0" indent="0" algn="just">
              <a:buNone/>
            </a:pPr>
            <a:r>
              <a:rPr lang="en-US" dirty="0"/>
              <a:t> </a:t>
            </a:r>
            <a:r>
              <a:rPr lang="en-US" dirty="0" smtClean="0"/>
              <a:t>    springs from, and develops, external action. </a:t>
            </a:r>
          </a:p>
          <a:p>
            <a:pPr algn="just">
              <a:buFont typeface="Wingdings" pitchFamily="2" charset="2"/>
              <a:buChar char="q"/>
            </a:pPr>
            <a:r>
              <a:rPr lang="en-US" u="sng" dirty="0" smtClean="0">
                <a:solidFill>
                  <a:srgbClr val="FF0000"/>
                </a:solidFill>
              </a:rPr>
              <a:t>Pessimistic</a:t>
            </a:r>
            <a:r>
              <a:rPr lang="en-US" u="sng" dirty="0" smtClean="0"/>
              <a:t>.</a:t>
            </a:r>
          </a:p>
          <a:p>
            <a:pPr marL="0" indent="0" algn="just">
              <a:buNone/>
            </a:pPr>
            <a:r>
              <a:rPr lang="en-US" dirty="0" smtClean="0"/>
              <a:t>     The impact of the two world wars—a deep sense of </a:t>
            </a:r>
          </a:p>
          <a:p>
            <a:pPr marL="0" indent="0" algn="just">
              <a:buNone/>
            </a:pPr>
            <a:r>
              <a:rPr lang="en-US" dirty="0"/>
              <a:t> </a:t>
            </a:r>
            <a:r>
              <a:rPr lang="en-US" dirty="0" smtClean="0"/>
              <a:t>    pessimism replaced the nineteenth-century optimism</a:t>
            </a:r>
            <a:r>
              <a:rPr lang="en-US" dirty="0" smtClean="0">
                <a:solidFill>
                  <a:schemeClr val="tx1"/>
                </a:solidFill>
              </a:rPr>
              <a:t>.</a:t>
            </a:r>
            <a:endParaRPr lang="en-US" b="1" u="sng" dirty="0" smtClean="0">
              <a:solidFill>
                <a:srgbClr val="FF0000"/>
              </a:solidFill>
            </a:endParaRPr>
          </a:p>
          <a:p>
            <a:pPr algn="just">
              <a:buFont typeface="Wingdings" pitchFamily="2" charset="2"/>
              <a:buChar char="q"/>
            </a:pPr>
            <a:r>
              <a:rPr lang="en-US" b="1" u="sng" dirty="0" smtClean="0">
                <a:solidFill>
                  <a:srgbClr val="FF0000"/>
                </a:solidFill>
              </a:rPr>
              <a:t>Symbolical. </a:t>
            </a:r>
          </a:p>
          <a:p>
            <a:pPr algn="l" rtl="0">
              <a:buNone/>
            </a:pPr>
            <a:endParaRPr lang="ar-SA" dirty="0"/>
          </a:p>
        </p:txBody>
      </p:sp>
    </p:spTree>
    <p:extLst>
      <p:ext uri="{BB962C8B-B14F-4D97-AF65-F5344CB8AC3E}">
        <p14:creationId xmlns:p14="http://schemas.microsoft.com/office/powerpoint/2010/main" xmlns="" val="503306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fontScale="77500" lnSpcReduction="20000"/>
          </a:bodyPr>
          <a:lstStyle/>
          <a:p>
            <a:r>
              <a:rPr lang="en-US" dirty="0"/>
              <a:t>The search for </a:t>
            </a:r>
            <a:r>
              <a:rPr lang="en-US" dirty="0">
                <a:solidFill>
                  <a:srgbClr val="FF0000"/>
                </a:solidFill>
              </a:rPr>
              <a:t>symbolic</a:t>
            </a:r>
            <a:r>
              <a:rPr lang="en-US" dirty="0"/>
              <a:t> ground or an ontological or epistemic ground for reality, especially through the device of </a:t>
            </a:r>
            <a:r>
              <a:rPr lang="en-US" dirty="0" smtClean="0">
                <a:solidFill>
                  <a:srgbClr val="7030A0"/>
                </a:solidFill>
              </a:rPr>
              <a:t>'moment </a:t>
            </a:r>
            <a:r>
              <a:rPr lang="en-US" dirty="0">
                <a:solidFill>
                  <a:srgbClr val="7030A0"/>
                </a:solidFill>
              </a:rPr>
              <a:t>of being</a:t>
            </a:r>
            <a:r>
              <a:rPr lang="en-US" dirty="0"/>
              <a:t>' (Woolf</a:t>
            </a:r>
            <a:r>
              <a:rPr lang="en-US" dirty="0" smtClean="0"/>
              <a:t>)</a:t>
            </a:r>
            <a:r>
              <a:rPr lang="en-US" dirty="0"/>
              <a:t/>
            </a:r>
            <a:br>
              <a:rPr lang="en-US" dirty="0"/>
            </a:br>
            <a:endParaRPr lang="en-US" dirty="0"/>
          </a:p>
          <a:p>
            <a:r>
              <a:rPr lang="en-US" dirty="0">
                <a:solidFill>
                  <a:srgbClr val="7030A0"/>
                </a:solidFill>
              </a:rPr>
              <a:t>If my life has a base that it stands upon, if it is a bowl that one fills and fills and fills-then my bowl without a doubt stands upon this memory. It is of lying half asleep, half awake, in bed in the nursery at St. Ives. It is of hearing the waves breaking one, two, one, two, and sending a splash of water over the beach; and then breaking, one, two, one, two, behind a yellow blind... It is of lying and hearing this splash and seeing this light, and of feeling, it is almost impossible that I should be here; of feeling the purest ecstasy I can conceive... the feeling, as I describe it sometimes to myself, of lying in a grape and seeing through a film of semi-transparent yellow." </a:t>
            </a:r>
            <a:r>
              <a:rPr lang="en-US" dirty="0"/>
              <a:t/>
            </a:r>
            <a:br>
              <a:rPr lang="en-US" dirty="0"/>
            </a:br>
            <a:r>
              <a:rPr lang="en-US" dirty="0"/>
              <a:t>Virginia Woolf, “</a:t>
            </a:r>
            <a:r>
              <a:rPr lang="en-US" dirty="0">
                <a:hlinkClick r:id="rId2"/>
              </a:rPr>
              <a:t>Moments of Being</a:t>
            </a:r>
            <a:r>
              <a:rPr lang="en-US" dirty="0"/>
              <a:t>” </a:t>
            </a:r>
          </a:p>
          <a:p>
            <a:endParaRPr lang="en-US" dirty="0"/>
          </a:p>
        </p:txBody>
      </p:sp>
    </p:spTree>
    <p:extLst>
      <p:ext uri="{BB962C8B-B14F-4D97-AF65-F5344CB8AC3E}">
        <p14:creationId xmlns:p14="http://schemas.microsoft.com/office/powerpoint/2010/main" xmlns="" val="2091960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33400"/>
            <a:ext cx="8229600" cy="60198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buFont typeface="Wingdings" pitchFamily="2" charset="2"/>
              <a:buChar char="q"/>
            </a:pPr>
            <a:r>
              <a:rPr lang="en-US" b="1" u="sng" dirty="0" smtClean="0">
                <a:solidFill>
                  <a:srgbClr val="FF0000"/>
                </a:solidFill>
              </a:rPr>
              <a:t>Unconventional plots.</a:t>
            </a:r>
            <a:r>
              <a:rPr lang="en-US" dirty="0" smtClean="0"/>
              <a:t> </a:t>
            </a:r>
          </a:p>
          <a:p>
            <a:pPr marL="0" indent="0" algn="just">
              <a:buNone/>
            </a:pPr>
            <a:r>
              <a:rPr lang="en-US" dirty="0" smtClean="0"/>
              <a:t>      A break with the linear, developmental, cause-and-effect  presentation of the 'reality‘ and with the chronological order of the plot mark a large number of modern novels.  </a:t>
            </a:r>
          </a:p>
          <a:p>
            <a:pPr algn="just">
              <a:buFont typeface="Wingdings" pitchFamily="2" charset="2"/>
              <a:buChar char="q"/>
            </a:pPr>
            <a:endParaRPr lang="en-US" b="1" u="sng" dirty="0" smtClean="0">
              <a:solidFill>
                <a:srgbClr val="FF0000"/>
              </a:solidFill>
            </a:endParaRPr>
          </a:p>
          <a:p>
            <a:pPr marL="0" indent="0">
              <a:lnSpc>
                <a:spcPct val="80000"/>
              </a:lnSpc>
              <a:buNone/>
            </a:pPr>
            <a:r>
              <a:rPr lang="en-US" b="1" u="sng" dirty="0" smtClean="0">
                <a:solidFill>
                  <a:srgbClr val="FF0000"/>
                </a:solidFill>
              </a:rPr>
              <a:t>Objective</a:t>
            </a:r>
            <a:r>
              <a:rPr lang="en-US" dirty="0" smtClean="0"/>
              <a:t> treatment of themes, rather than </a:t>
            </a:r>
          </a:p>
          <a:p>
            <a:pPr marL="0" indent="0">
              <a:lnSpc>
                <a:spcPct val="80000"/>
              </a:lnSpc>
              <a:buNone/>
            </a:pPr>
            <a:r>
              <a:rPr lang="en-US" dirty="0"/>
              <a:t> </a:t>
            </a:r>
            <a:r>
              <a:rPr lang="en-US" dirty="0" smtClean="0"/>
              <a:t>                didactic. </a:t>
            </a:r>
          </a:p>
          <a:p>
            <a:pPr marL="0" indent="0">
              <a:lnSpc>
                <a:spcPct val="80000"/>
              </a:lnSpc>
              <a:buNone/>
            </a:pPr>
            <a:r>
              <a:rPr lang="en-US" dirty="0" smtClean="0"/>
              <a:t>Experimental narrative and use of language.</a:t>
            </a:r>
            <a:endParaRPr lang="en-IN" dirty="0" smtClean="0"/>
          </a:p>
          <a:p>
            <a:pPr algn="just">
              <a:buFont typeface="Wingdings" pitchFamily="2" charset="2"/>
              <a:buChar char="q"/>
            </a:pPr>
            <a:endParaRPr lang="en-US" b="1" u="sng" dirty="0" smtClean="0">
              <a:solidFill>
                <a:srgbClr val="FF0000"/>
              </a:solidFill>
            </a:endParaRPr>
          </a:p>
          <a:p>
            <a:pPr algn="just">
              <a:buFont typeface="Wingdings" pitchFamily="2" charset="2"/>
              <a:buChar char="q"/>
            </a:pPr>
            <a:r>
              <a:rPr lang="en-US" b="1" u="sng" dirty="0" smtClean="0">
                <a:solidFill>
                  <a:srgbClr val="FF0000"/>
                </a:solidFill>
              </a:rPr>
              <a:t>The </a:t>
            </a:r>
            <a:r>
              <a:rPr lang="en-US" b="1" i="1" u="sng" dirty="0" smtClean="0">
                <a:solidFill>
                  <a:srgbClr val="FF0000"/>
                </a:solidFill>
              </a:rPr>
              <a:t>stream of consciousness </a:t>
            </a:r>
            <a:r>
              <a:rPr lang="en-US" dirty="0" smtClean="0"/>
              <a:t>– the character’s  jumbled flow of perceptions, memories and feelings. </a:t>
            </a:r>
          </a:p>
          <a:p>
            <a:pPr algn="l" rtl="0">
              <a:buNone/>
            </a:pPr>
            <a:endParaRPr lang="ar-SA" dirty="0"/>
          </a:p>
        </p:txBody>
      </p:sp>
    </p:spTree>
    <p:extLst>
      <p:ext uri="{BB962C8B-B14F-4D97-AF65-F5344CB8AC3E}">
        <p14:creationId xmlns:p14="http://schemas.microsoft.com/office/powerpoint/2010/main" xmlns="" val="2511808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381000"/>
            <a:ext cx="8077200" cy="601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28861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85800" y="0"/>
            <a:ext cx="7772400" cy="1143000"/>
          </a:xfrm>
        </p:spPr>
        <p:txBody>
          <a:bodyPr/>
          <a:lstStyle/>
          <a:p>
            <a:r>
              <a:rPr lang="en-US"/>
              <a:t>Stream of Consciousness</a:t>
            </a:r>
          </a:p>
        </p:txBody>
      </p:sp>
      <p:sp>
        <p:nvSpPr>
          <p:cNvPr id="82947" name="Rectangle 3"/>
          <p:cNvSpPr>
            <a:spLocks noGrp="1" noChangeArrowheads="1"/>
          </p:cNvSpPr>
          <p:nvPr>
            <p:ph type="body" idx="1"/>
          </p:nvPr>
        </p:nvSpPr>
        <p:spPr>
          <a:xfrm>
            <a:off x="2819400" y="990600"/>
            <a:ext cx="3810000" cy="4114800"/>
          </a:xfrm>
        </p:spPr>
        <p:txBody>
          <a:bodyPr>
            <a:normAutofit fontScale="92500" lnSpcReduction="10000"/>
          </a:bodyPr>
          <a:lstStyle/>
          <a:p>
            <a:pPr>
              <a:lnSpc>
                <a:spcPct val="90000"/>
              </a:lnSpc>
            </a:pPr>
            <a:r>
              <a:rPr lang="en-US" sz="2100" dirty="0"/>
              <a:t>Narration that mimics the ebb and flow of thoughts of the waking mind</a:t>
            </a:r>
          </a:p>
          <a:p>
            <a:pPr>
              <a:lnSpc>
                <a:spcPct val="90000"/>
              </a:lnSpc>
            </a:pPr>
            <a:r>
              <a:rPr lang="en-US" sz="2100" dirty="0"/>
              <a:t>Uninhibited by grammar, syntax or logical transitions</a:t>
            </a:r>
          </a:p>
          <a:p>
            <a:pPr>
              <a:lnSpc>
                <a:spcPct val="90000"/>
              </a:lnSpc>
            </a:pPr>
            <a:r>
              <a:rPr lang="en-US" sz="2100" dirty="0"/>
              <a:t>A mixture of all levels of awareness – sensations, thoughts, memories, associations, reflections</a:t>
            </a:r>
          </a:p>
          <a:p>
            <a:pPr>
              <a:lnSpc>
                <a:spcPct val="90000"/>
              </a:lnSpc>
            </a:pPr>
            <a:r>
              <a:rPr lang="en-US" sz="2100" dirty="0"/>
              <a:t>Emphasis on </a:t>
            </a:r>
            <a:r>
              <a:rPr lang="en-US" sz="2100" i="1" dirty="0"/>
              <a:t>how</a:t>
            </a:r>
            <a:r>
              <a:rPr lang="en-US" sz="2100" dirty="0"/>
              <a:t> something is perceived rather than on </a:t>
            </a:r>
            <a:r>
              <a:rPr lang="en-US" sz="2100" i="1" dirty="0"/>
              <a:t>what </a:t>
            </a:r>
            <a:r>
              <a:rPr lang="en-US" sz="2100" dirty="0"/>
              <a:t>is perceived</a:t>
            </a:r>
          </a:p>
          <a:p>
            <a:pPr>
              <a:lnSpc>
                <a:spcPct val="90000"/>
              </a:lnSpc>
            </a:pPr>
            <a:r>
              <a:rPr lang="en-US" sz="2100" dirty="0"/>
              <a:t>James Joyce, Dorothy Richardson, Virginia Woolf, Thomas Wolfe, William Faulkner </a:t>
            </a:r>
          </a:p>
        </p:txBody>
      </p:sp>
      <p:pic>
        <p:nvPicPr>
          <p:cNvPr id="82948" name="Picture 4" descr="vwool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50025" y="990600"/>
            <a:ext cx="2593975" cy="3657600"/>
          </a:xfrm>
          <a:prstGeom prst="rect">
            <a:avLst/>
          </a:prstGeom>
          <a:noFill/>
          <a:ln w="1905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82949" name="Picture 5" descr="James Joyce (1882-194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066800"/>
            <a:ext cx="2751138" cy="3668713"/>
          </a:xfrm>
          <a:prstGeom prst="rect">
            <a:avLst/>
          </a:prstGeom>
          <a:noFill/>
          <a:ln w="1905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82950" name="Text Box 6"/>
          <p:cNvSpPr txBox="1">
            <a:spLocks noChangeArrowheads="1"/>
          </p:cNvSpPr>
          <p:nvPr/>
        </p:nvSpPr>
        <p:spPr bwMode="auto">
          <a:xfrm>
            <a:off x="-304800" y="4724400"/>
            <a:ext cx="3371850" cy="1877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b="1" dirty="0">
                <a:solidFill>
                  <a:srgbClr val="993300"/>
                </a:solidFill>
                <a:latin typeface="Book Antiqua" pitchFamily="18" charset="0"/>
              </a:rPr>
              <a:t>James Joyce</a:t>
            </a:r>
          </a:p>
          <a:p>
            <a:pPr algn="ctr"/>
            <a:r>
              <a:rPr lang="en-US" b="1" dirty="0">
                <a:solidFill>
                  <a:srgbClr val="993300"/>
                </a:solidFill>
                <a:latin typeface="Book Antiqua" pitchFamily="18" charset="0"/>
              </a:rPr>
              <a:t>1882-1941</a:t>
            </a:r>
            <a:r>
              <a:rPr lang="en-US" sz="2000" b="1" dirty="0">
                <a:solidFill>
                  <a:srgbClr val="993300"/>
                </a:solidFill>
                <a:latin typeface="Book Antiqua" pitchFamily="18" charset="0"/>
              </a:rPr>
              <a:t/>
            </a:r>
            <a:br>
              <a:rPr lang="en-US" sz="2000" b="1" dirty="0">
                <a:solidFill>
                  <a:srgbClr val="993300"/>
                </a:solidFill>
                <a:latin typeface="Book Antiqua" pitchFamily="18" charset="0"/>
              </a:rPr>
            </a:br>
            <a:r>
              <a:rPr lang="en-US" sz="2000" b="1" i="1" dirty="0">
                <a:solidFill>
                  <a:srgbClr val="993300"/>
                </a:solidFill>
                <a:latin typeface="Book Antiqua" pitchFamily="18" charset="0"/>
              </a:rPr>
              <a:t>The Dubliners</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Portrait of an Artist</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Ulysses</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Finnegan’s Wake</a:t>
            </a:r>
            <a:endParaRPr lang="en-US" b="1" dirty="0">
              <a:solidFill>
                <a:srgbClr val="993300"/>
              </a:solidFill>
              <a:latin typeface="Book Antiqua" pitchFamily="18" charset="0"/>
            </a:endParaRPr>
          </a:p>
        </p:txBody>
      </p:sp>
      <p:sp>
        <p:nvSpPr>
          <p:cNvPr id="82951" name="Text Box 7"/>
          <p:cNvSpPr txBox="1">
            <a:spLocks noChangeArrowheads="1"/>
          </p:cNvSpPr>
          <p:nvPr/>
        </p:nvSpPr>
        <p:spPr bwMode="auto">
          <a:xfrm>
            <a:off x="6477000" y="4648200"/>
            <a:ext cx="2903538" cy="1877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b="1" dirty="0">
                <a:solidFill>
                  <a:srgbClr val="993300"/>
                </a:solidFill>
                <a:latin typeface="Book Antiqua" pitchFamily="18" charset="0"/>
              </a:rPr>
              <a:t>Virginia Woolf</a:t>
            </a:r>
          </a:p>
          <a:p>
            <a:pPr algn="ctr"/>
            <a:r>
              <a:rPr lang="en-US" b="1" dirty="0">
                <a:solidFill>
                  <a:srgbClr val="993300"/>
                </a:solidFill>
                <a:latin typeface="Book Antiqua" pitchFamily="18" charset="0"/>
              </a:rPr>
              <a:t>1882-1941</a:t>
            </a:r>
            <a:r>
              <a:rPr lang="en-US" sz="2000" b="1" dirty="0">
                <a:solidFill>
                  <a:srgbClr val="993300"/>
                </a:solidFill>
                <a:latin typeface="Book Antiqua" pitchFamily="18" charset="0"/>
              </a:rPr>
              <a:t/>
            </a:r>
            <a:br>
              <a:rPr lang="en-US" sz="2000" b="1" dirty="0">
                <a:solidFill>
                  <a:srgbClr val="993300"/>
                </a:solidFill>
                <a:latin typeface="Book Antiqua" pitchFamily="18" charset="0"/>
              </a:rPr>
            </a:br>
            <a:r>
              <a:rPr lang="en-US" sz="2000" b="1" i="1" dirty="0">
                <a:solidFill>
                  <a:srgbClr val="993300"/>
                </a:solidFill>
                <a:latin typeface="Book Antiqua" pitchFamily="18" charset="0"/>
              </a:rPr>
              <a:t>To the </a:t>
            </a:r>
            <a:r>
              <a:rPr lang="en-US" sz="2000" b="1" i="1" dirty="0" smtClean="0">
                <a:solidFill>
                  <a:srgbClr val="993300"/>
                </a:solidFill>
                <a:latin typeface="Book Antiqua" pitchFamily="18" charset="0"/>
              </a:rPr>
              <a:t>Light House</a:t>
            </a:r>
            <a:r>
              <a:rPr lang="en-US" sz="2000" b="1" i="1" dirty="0">
                <a:solidFill>
                  <a:srgbClr val="993300"/>
                </a:solidFill>
                <a:latin typeface="Book Antiqua" pitchFamily="18" charset="0"/>
              </a:rPr>
              <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The Waves</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Mrs. Dalloway</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Orlando</a:t>
            </a:r>
          </a:p>
        </p:txBody>
      </p:sp>
    </p:spTree>
    <p:extLst>
      <p:ext uri="{BB962C8B-B14F-4D97-AF65-F5344CB8AC3E}">
        <p14:creationId xmlns:p14="http://schemas.microsoft.com/office/powerpoint/2010/main" xmlns="" val="34014146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nodeType="afterEffect">
                                  <p:stCondLst>
                                    <p:cond delay="0"/>
                                  </p:stCondLst>
                                  <p:childTnLst>
                                    <p:set>
                                      <p:cBhvr>
                                        <p:cTn id="6" dur="1" fill="hold">
                                          <p:stCondLst>
                                            <p:cond delay="0"/>
                                          </p:stCondLst>
                                        </p:cTn>
                                        <p:tgtEl>
                                          <p:spTgt spid="82949"/>
                                        </p:tgtEl>
                                        <p:attrNameLst>
                                          <p:attrName>style.visibility</p:attrName>
                                        </p:attrNameLst>
                                      </p:cBhvr>
                                      <p:to>
                                        <p:strVal val="visible"/>
                                      </p:to>
                                    </p:set>
                                    <p:animEffect transition="in" filter="blinds(vertical)">
                                      <p:cBhvr>
                                        <p:cTn id="7" dur="500"/>
                                        <p:tgtEl>
                                          <p:spTgt spid="8294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2950"/>
                                        </p:tgtEl>
                                        <p:attrNameLst>
                                          <p:attrName>style.visibility</p:attrName>
                                        </p:attrNameLst>
                                      </p:cBhvr>
                                      <p:to>
                                        <p:strVal val="visible"/>
                                      </p:to>
                                    </p:set>
                                    <p:animEffect transition="in" filter="wipe(up)">
                                      <p:cBhvr>
                                        <p:cTn id="11" dur="500"/>
                                        <p:tgtEl>
                                          <p:spTgt spid="82950"/>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82948"/>
                                        </p:tgtEl>
                                        <p:attrNameLst>
                                          <p:attrName>style.visibility</p:attrName>
                                        </p:attrNameLst>
                                      </p:cBhvr>
                                      <p:to>
                                        <p:strVal val="visible"/>
                                      </p:to>
                                    </p:set>
                                    <p:animEffect transition="in" filter="blinds(horizontal)">
                                      <p:cBhvr>
                                        <p:cTn id="15" dur="500"/>
                                        <p:tgtEl>
                                          <p:spTgt spid="82948"/>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2951"/>
                                        </p:tgtEl>
                                        <p:attrNameLst>
                                          <p:attrName>style.visibility</p:attrName>
                                        </p:attrNameLst>
                                      </p:cBhvr>
                                      <p:to>
                                        <p:strVal val="visible"/>
                                      </p:to>
                                    </p:set>
                                    <p:animEffect transition="in" filter="wipe(up)">
                                      <p:cBhvr>
                                        <p:cTn id="19" dur="500"/>
                                        <p:tgtEl>
                                          <p:spTgt spid="82951"/>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82947">
                                            <p:txEl>
                                              <p:pRg st="0" end="0"/>
                                            </p:txEl>
                                          </p:spTgt>
                                        </p:tgtEl>
                                        <p:attrNameLst>
                                          <p:attrName>style.visibility</p:attrName>
                                        </p:attrNameLst>
                                      </p:cBhvr>
                                      <p:to>
                                        <p:strVal val="visible"/>
                                      </p:to>
                                    </p:set>
                                    <p:animEffect transition="in" filter="strips(downRight)">
                                      <p:cBhvr>
                                        <p:cTn id="23" dur="500"/>
                                        <p:tgtEl>
                                          <p:spTgt spid="82947">
                                            <p:txEl>
                                              <p:pRg st="0" end="0"/>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82947">
                                            <p:txEl>
                                              <p:pRg st="1" end="1"/>
                                            </p:txEl>
                                          </p:spTgt>
                                        </p:tgtEl>
                                        <p:attrNameLst>
                                          <p:attrName>style.visibility</p:attrName>
                                        </p:attrNameLst>
                                      </p:cBhvr>
                                      <p:to>
                                        <p:strVal val="visible"/>
                                      </p:to>
                                    </p:set>
                                    <p:animEffect transition="in" filter="strips(downRight)">
                                      <p:cBhvr>
                                        <p:cTn id="27" dur="500"/>
                                        <p:tgtEl>
                                          <p:spTgt spid="82947">
                                            <p:txEl>
                                              <p:pRg st="1" end="1"/>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82947">
                                            <p:txEl>
                                              <p:pRg st="2" end="2"/>
                                            </p:txEl>
                                          </p:spTgt>
                                        </p:tgtEl>
                                        <p:attrNameLst>
                                          <p:attrName>style.visibility</p:attrName>
                                        </p:attrNameLst>
                                      </p:cBhvr>
                                      <p:to>
                                        <p:strVal val="visible"/>
                                      </p:to>
                                    </p:set>
                                    <p:animEffect transition="in" filter="strips(downRight)">
                                      <p:cBhvr>
                                        <p:cTn id="31" dur="500"/>
                                        <p:tgtEl>
                                          <p:spTgt spid="82947">
                                            <p:txEl>
                                              <p:pRg st="2" end="2"/>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82947">
                                            <p:txEl>
                                              <p:pRg st="3" end="3"/>
                                            </p:txEl>
                                          </p:spTgt>
                                        </p:tgtEl>
                                        <p:attrNameLst>
                                          <p:attrName>style.visibility</p:attrName>
                                        </p:attrNameLst>
                                      </p:cBhvr>
                                      <p:to>
                                        <p:strVal val="visible"/>
                                      </p:to>
                                    </p:set>
                                    <p:animEffect transition="in" filter="strips(downRight)">
                                      <p:cBhvr>
                                        <p:cTn id="35" dur="500"/>
                                        <p:tgtEl>
                                          <p:spTgt spid="82947">
                                            <p:txEl>
                                              <p:pRg st="3" end="3"/>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82947">
                                            <p:txEl>
                                              <p:pRg st="4" end="4"/>
                                            </p:txEl>
                                          </p:spTgt>
                                        </p:tgtEl>
                                        <p:attrNameLst>
                                          <p:attrName>style.visibility</p:attrName>
                                        </p:attrNameLst>
                                      </p:cBhvr>
                                      <p:to>
                                        <p:strVal val="visible"/>
                                      </p:to>
                                    </p:set>
                                    <p:animEffect transition="in" filter="strips(downRight)">
                                      <p:cBhvr>
                                        <p:cTn id="39" dur="500"/>
                                        <p:tgtEl>
                                          <p:spTgt spid="829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autoUpdateAnimBg="0" advAuto="0"/>
      <p:bldP spid="82950" grpId="0" autoUpdateAnimBg="0"/>
      <p:bldP spid="82951"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745163"/>
          </a:xfrm>
        </p:spPr>
        <p:txBody>
          <a:bodyPr>
            <a:normAutofit fontScale="70000" lnSpcReduction="20000"/>
          </a:bodyPr>
          <a:lstStyle/>
          <a:p>
            <a:r>
              <a:rPr lang="en-US" dirty="0"/>
              <a:t>Stream of consciousness: the continuous flow of sense perceptions, thoughts, feelings, and memories in the human mind; or a literary method of representing such a blending of mental processes in fictional characters, usually in an unpunctuated or disjointed form of interior monologue. Stream of consciousness is a special style of interior monologue that without the apparent intervention of a summarizing and selecting narrator, mingles the thoughts of the character with impressions and perceptions, often violating the norms of grammar, syntax, and logic.</a:t>
            </a:r>
            <a:br>
              <a:rPr lang="en-US" dirty="0"/>
            </a:br>
            <a:r>
              <a:rPr lang="en-US" dirty="0"/>
              <a:t/>
            </a:r>
            <a:br>
              <a:rPr lang="en-US" dirty="0"/>
            </a:br>
            <a:endParaRPr lang="en-US" dirty="0"/>
          </a:p>
          <a:p>
            <a:r>
              <a:rPr lang="en-US" dirty="0">
                <a:solidFill>
                  <a:srgbClr val="FF0000"/>
                </a:solidFill>
              </a:rPr>
              <a:t>Example of stream of consciousness</a:t>
            </a:r>
            <a:r>
              <a:rPr lang="en-US" dirty="0"/>
              <a:t>: Joyce’s </a:t>
            </a:r>
            <a:r>
              <a:rPr lang="en-US" i="1" dirty="0">
                <a:solidFill>
                  <a:srgbClr val="FF0000"/>
                </a:solidFill>
              </a:rPr>
              <a:t>Ulysses</a:t>
            </a:r>
            <a:r>
              <a:rPr lang="en-US" dirty="0"/>
              <a:t/>
            </a:r>
            <a:br>
              <a:rPr lang="en-US" dirty="0"/>
            </a:br>
            <a:r>
              <a:rPr lang="en-US" dirty="0">
                <a:solidFill>
                  <a:srgbClr val="7030A0"/>
                </a:solidFill>
              </a:rPr>
              <a:t>Pineapple rock, lemon </a:t>
            </a:r>
            <a:r>
              <a:rPr lang="en-US" dirty="0" err="1">
                <a:solidFill>
                  <a:srgbClr val="7030A0"/>
                </a:solidFill>
              </a:rPr>
              <a:t>platt</a:t>
            </a:r>
            <a:r>
              <a:rPr lang="en-US" dirty="0">
                <a:solidFill>
                  <a:srgbClr val="7030A0"/>
                </a:solidFill>
              </a:rPr>
              <a:t>, butter scotch. A sugar-sticky girl shoveling scoopfuls of creams for a </a:t>
            </a:r>
            <a:r>
              <a:rPr lang="en-US" dirty="0" err="1">
                <a:solidFill>
                  <a:srgbClr val="7030A0"/>
                </a:solidFill>
              </a:rPr>
              <a:t>christian</a:t>
            </a:r>
            <a:r>
              <a:rPr lang="en-US" dirty="0">
                <a:solidFill>
                  <a:srgbClr val="7030A0"/>
                </a:solidFill>
              </a:rPr>
              <a:t> brother. Some school great. Bad for their tummies. Lozenge and comfit manufacturer to His Majesty the King. God. Save. Our. Sitting on his throne, sucking red jujubes white. </a:t>
            </a:r>
            <a:br>
              <a:rPr lang="en-US" dirty="0">
                <a:solidFill>
                  <a:srgbClr val="7030A0"/>
                </a:solidFill>
              </a:rPr>
            </a:br>
            <a:endParaRPr lang="en-US" dirty="0">
              <a:solidFill>
                <a:srgbClr val="7030A0"/>
              </a:solidFill>
            </a:endParaRPr>
          </a:p>
          <a:p>
            <a:endParaRPr lang="en-US" dirty="0"/>
          </a:p>
        </p:txBody>
      </p:sp>
    </p:spTree>
    <p:extLst>
      <p:ext uri="{BB962C8B-B14F-4D97-AF65-F5344CB8AC3E}">
        <p14:creationId xmlns:p14="http://schemas.microsoft.com/office/powerpoint/2010/main" xmlns="" val="1214634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388</TotalTime>
  <Words>885</Words>
  <Application>Microsoft Office PowerPoint</Application>
  <PresentationFormat>On-screen Show (4:3)</PresentationFormat>
  <Paragraphs>99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Modern Novel</vt:lpstr>
      <vt:lpstr>Traditional Novel</vt:lpstr>
      <vt:lpstr>Modernity</vt:lpstr>
      <vt:lpstr>The Modern Novel</vt:lpstr>
      <vt:lpstr>Modernism</vt:lpstr>
      <vt:lpstr>The Modern Novel: Main features</vt:lpstr>
      <vt:lpstr>Slide 7</vt:lpstr>
      <vt:lpstr>Slide 8</vt:lpstr>
      <vt:lpstr>Slide 9</vt:lpstr>
      <vt:lpstr>Slide 10</vt:lpstr>
      <vt:lpstr>Social and Cultural context.</vt:lpstr>
      <vt:lpstr>Themes</vt:lpstr>
      <vt:lpstr>CHARACTERISTICS OF THE MODERN NOVEL</vt:lpstr>
      <vt:lpstr>Slide 14</vt:lpstr>
      <vt:lpstr>Slide 15</vt:lpstr>
      <vt:lpstr>Slide 16</vt:lpstr>
      <vt:lpstr>Slide 17</vt:lpstr>
      <vt:lpstr>Stream of Consciousness</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Novel</dc:title>
  <dc:creator>sabir buhkari</dc:creator>
  <cp:lastModifiedBy>Guest</cp:lastModifiedBy>
  <cp:revision>23</cp:revision>
  <dcterms:created xsi:type="dcterms:W3CDTF">2013-09-08T17:45:23Z</dcterms:created>
  <dcterms:modified xsi:type="dcterms:W3CDTF">2014-04-15T15:56:29Z</dcterms:modified>
</cp:coreProperties>
</file>