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66" r:id="rId3"/>
    <p:sldId id="257" r:id="rId4"/>
    <p:sldId id="258" r:id="rId5"/>
    <p:sldId id="267" r:id="rId6"/>
    <p:sldId id="268" r:id="rId7"/>
    <p:sldId id="259" r:id="rId8"/>
    <p:sldId id="265" r:id="rId9"/>
    <p:sldId id="260" r:id="rId10"/>
    <p:sldId id="261" r:id="rId11"/>
    <p:sldId id="262" r:id="rId12"/>
    <p:sldId id="263" r:id="rId13"/>
    <p:sldId id="264" r:id="rId14"/>
    <p:sldId id="269" r:id="rId15"/>
    <p:sldId id="271" r:id="rId16"/>
    <p:sldId id="272" r:id="rId17"/>
    <p:sldId id="273" r:id="rId18"/>
    <p:sldId id="274" r:id="rId19"/>
    <p:sldId id="275" r:id="rId20"/>
    <p:sldId id="276" r:id="rId21"/>
    <p:sldId id="277" r:id="rId22"/>
    <p:sldId id="278" r:id="rId23"/>
    <p:sldId id="279" r:id="rId24"/>
    <p:sldId id="280" r:id="rId25"/>
    <p:sldId id="289" r:id="rId26"/>
    <p:sldId id="281" r:id="rId27"/>
    <p:sldId id="282" r:id="rId28"/>
    <p:sldId id="285" r:id="rId29"/>
    <p:sldId id="283" r:id="rId30"/>
    <p:sldId id="286" r:id="rId31"/>
    <p:sldId id="288" r:id="rId32"/>
    <p:sldId id="284"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slow">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slow">
    <p:wipe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wipe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transition spd="slow">
    <p:wipe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22/04/36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BFE0B78-A7AF-445A-BC50-793B9FC13C54}" type="datetimeFigureOut">
              <a:rPr lang="ar-SA" smtClean="0"/>
              <a:pPr/>
              <a:t>22/04/36</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603F9A7-F609-4024-A5F9-0B51574BE1F1}"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wipe dir="u"/>
  </p:transition>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2438400"/>
            <a:ext cx="5562600" cy="1981200"/>
          </a:xfrm>
        </p:spPr>
        <p:txBody>
          <a:bodyPr>
            <a:noAutofit/>
          </a:bodyPr>
          <a:lstStyle/>
          <a:p>
            <a:pPr algn="ctr"/>
            <a:r>
              <a:rPr lang="ar-SA" sz="6600" dirty="0" smtClean="0">
                <a:solidFill>
                  <a:srgbClr val="00B050"/>
                </a:solidFill>
                <a:latin typeface="Arial" pitchFamily="34" charset="0"/>
                <a:cs typeface="Arial" pitchFamily="34" charset="0"/>
              </a:rPr>
              <a:t>حاضر العالم الإسلامي </a:t>
            </a:r>
            <a:endParaRPr lang="ar-SA" sz="6600" dirty="0">
              <a:solidFill>
                <a:srgbClr val="00B050"/>
              </a:solidFill>
              <a:latin typeface="Arial" pitchFamily="34" charset="0"/>
              <a:cs typeface="Arial" pitchFamily="34" charset="0"/>
            </a:endParaRPr>
          </a:p>
        </p:txBody>
      </p:sp>
      <p:sp>
        <p:nvSpPr>
          <p:cNvPr id="3" name="مستطيل 2"/>
          <p:cNvSpPr/>
          <p:nvPr/>
        </p:nvSpPr>
        <p:spPr>
          <a:xfrm>
            <a:off x="5562600" y="152400"/>
            <a:ext cx="3200400" cy="1981200"/>
          </a:xfrm>
          <a:prstGeom prst="rect">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5562600" y="2362200"/>
            <a:ext cx="3200400" cy="1981200"/>
          </a:xfrm>
          <a:prstGeom prst="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5562600" y="4572000"/>
            <a:ext cx="3200400" cy="1981200"/>
          </a:xfrm>
          <a:prstGeom prst="rect">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76400" y="2133600"/>
            <a:ext cx="6400800" cy="1143000"/>
          </a:xfrm>
        </p:spPr>
        <p:txBody>
          <a:bodyPr>
            <a:noAutofit/>
          </a:bodyPr>
          <a:lstStyle/>
          <a:p>
            <a:pPr algn="ctr"/>
            <a:r>
              <a:rPr lang="ar-SA" sz="8800" dirty="0" smtClean="0"/>
              <a:t>الأمة الإسلامية والعالم الإسلامي </a:t>
            </a:r>
            <a:endParaRPr lang="ar-SA" sz="8800"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838200"/>
          </a:xfrm>
        </p:spPr>
        <p:txBody>
          <a:bodyPr>
            <a:normAutofit/>
          </a:bodyPr>
          <a:lstStyle/>
          <a:p>
            <a:pPr algn="ctr"/>
            <a:r>
              <a:rPr lang="ar-SA" sz="4400" dirty="0" smtClean="0">
                <a:solidFill>
                  <a:schemeClr val="accent4">
                    <a:lumMod val="75000"/>
                  </a:schemeClr>
                </a:solidFill>
                <a:cs typeface="Old Antic Bold" pitchFamily="2" charset="-78"/>
              </a:rPr>
              <a:t>الإسلام وأهميته </a:t>
            </a:r>
            <a:endParaRPr lang="ar-SA" sz="4400" dirty="0">
              <a:solidFill>
                <a:schemeClr val="accent4">
                  <a:lumMod val="75000"/>
                </a:schemeClr>
              </a:solidFill>
              <a:cs typeface="Old Antic Bold" pitchFamily="2" charset="-78"/>
            </a:endParaRPr>
          </a:p>
        </p:txBody>
      </p:sp>
      <p:sp>
        <p:nvSpPr>
          <p:cNvPr id="3" name="عنصر نائب للمحتوى 2"/>
          <p:cNvSpPr>
            <a:spLocks noGrp="1"/>
          </p:cNvSpPr>
          <p:nvPr>
            <p:ph idx="1"/>
          </p:nvPr>
        </p:nvSpPr>
        <p:spPr>
          <a:xfrm>
            <a:off x="228600" y="1371600"/>
            <a:ext cx="8763000" cy="5257800"/>
          </a:xfrm>
        </p:spPr>
        <p:txBody>
          <a:bodyPr>
            <a:normAutofit/>
          </a:bodyPr>
          <a:lstStyle/>
          <a:p>
            <a:r>
              <a:rPr lang="ar-SA" sz="3200" dirty="0" smtClean="0">
                <a:solidFill>
                  <a:schemeClr val="accent3">
                    <a:lumMod val="75000"/>
                  </a:schemeClr>
                </a:solidFill>
                <a:latin typeface="Microsoft Sans Serif" pitchFamily="34" charset="0"/>
                <a:cs typeface="Microsoft Sans Serif" pitchFamily="34" charset="0"/>
              </a:rPr>
              <a:t>جعل الإسلام من المسلمين أمة </a:t>
            </a:r>
            <a:r>
              <a:rPr lang="ar-SA" dirty="0" smtClean="0">
                <a:solidFill>
                  <a:schemeClr val="accent3">
                    <a:lumMod val="75000"/>
                  </a:schemeClr>
                </a:solidFill>
                <a:latin typeface="Microsoft Sans Serif" pitchFamily="34" charset="0"/>
                <a:cs typeface="Microsoft Sans Serif" pitchFamily="34" charset="0"/>
              </a:rPr>
              <a:t>خاصة من دون الناس ، أمة متميزة عن غيرها من الأمم ، ذات شخصية مختلفة عن غيرها </a:t>
            </a:r>
            <a:r>
              <a:rPr lang="ar-SA" sz="3200" dirty="0" smtClean="0">
                <a:solidFill>
                  <a:schemeClr val="accent3">
                    <a:lumMod val="75000"/>
                  </a:schemeClr>
                </a:solidFill>
                <a:latin typeface="Microsoft Sans Serif" pitchFamily="34" charset="0"/>
                <a:cs typeface="Microsoft Sans Serif" pitchFamily="34" charset="0"/>
              </a:rPr>
              <a:t>.</a:t>
            </a:r>
          </a:p>
          <a:p>
            <a:r>
              <a:rPr lang="ar-SA" dirty="0" smtClean="0">
                <a:solidFill>
                  <a:schemeClr val="accent3">
                    <a:lumMod val="75000"/>
                  </a:schemeClr>
                </a:solidFill>
                <a:latin typeface="Microsoft Sans Serif" pitchFamily="34" charset="0"/>
                <a:cs typeface="Microsoft Sans Serif" pitchFamily="34" charset="0"/>
              </a:rPr>
              <a:t>نظرة الإسلام متكاملة للكون والحياة والمجتمع . قال تعالى </a:t>
            </a:r>
          </a:p>
          <a:p>
            <a:pPr>
              <a:buNone/>
            </a:pPr>
            <a:r>
              <a:rPr lang="ar-SA" dirty="0" smtClean="0">
                <a:solidFill>
                  <a:schemeClr val="accent4">
                    <a:lumMod val="75000"/>
                  </a:schemeClr>
                </a:solidFill>
                <a:latin typeface="Microsoft Sans Serif" pitchFamily="34" charset="0"/>
                <a:cs typeface="Microsoft Sans Serif" pitchFamily="34" charset="0"/>
              </a:rPr>
              <a:t>( إن هذه أمتكم أمة واحدة وأنا ربكم فاعبدون ) . </a:t>
            </a:r>
          </a:p>
          <a:p>
            <a:r>
              <a:rPr lang="ar-SA" dirty="0" smtClean="0">
                <a:solidFill>
                  <a:schemeClr val="accent4">
                    <a:lumMod val="75000"/>
                  </a:schemeClr>
                </a:solidFill>
                <a:latin typeface="Microsoft Sans Serif" pitchFamily="34" charset="0"/>
                <a:cs typeface="Microsoft Sans Serif" pitchFamily="34" charset="0"/>
              </a:rPr>
              <a:t>وصفت هذه الأمة بأنها خير الأمم قال تعالى ( كنتم خير أمة أخرجت للناس) . </a:t>
            </a:r>
          </a:p>
          <a:p>
            <a:r>
              <a:rPr lang="ar-SA" sz="3200" dirty="0" smtClean="0">
                <a:solidFill>
                  <a:schemeClr val="accent4">
                    <a:lumMod val="75000"/>
                  </a:schemeClr>
                </a:solidFill>
                <a:latin typeface="Microsoft Sans Serif" pitchFamily="34" charset="0"/>
                <a:cs typeface="Microsoft Sans Serif" pitchFamily="34" charset="0"/>
              </a:rPr>
              <a:t>صفات الأمة الإسلامية الأمر بالمعروف والنهي عن المنكر والإيمان بالله . </a:t>
            </a: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20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20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2000"/>
                                        <p:tgtEl>
                                          <p:spTgt spid="3">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800" dirty="0" smtClean="0">
                <a:cs typeface="Old Antic Bold" pitchFamily="2" charset="-78"/>
              </a:rPr>
              <a:t>ما الذي حفظ الإسلام من التفكك </a:t>
            </a:r>
            <a:r>
              <a:rPr lang="ar-SA" sz="4800" dirty="0" err="1" smtClean="0">
                <a:cs typeface="Old Antic Bold" pitchFamily="2" charset="-78"/>
              </a:rPr>
              <a:t>والإنهيار</a:t>
            </a:r>
            <a:r>
              <a:rPr lang="ar-SA" sz="4800" dirty="0" smtClean="0">
                <a:cs typeface="Old Antic Bold" pitchFamily="2" charset="-78"/>
              </a:rPr>
              <a:t> </a:t>
            </a:r>
            <a:endParaRPr lang="ar-SA" sz="4800" dirty="0">
              <a:cs typeface="Old Antic Bold" pitchFamily="2" charset="-78"/>
            </a:endParaRPr>
          </a:p>
        </p:txBody>
      </p:sp>
      <p:sp>
        <p:nvSpPr>
          <p:cNvPr id="3" name="عنصر نائب للمحتوى 2"/>
          <p:cNvSpPr>
            <a:spLocks noGrp="1"/>
          </p:cNvSpPr>
          <p:nvPr>
            <p:ph idx="1"/>
          </p:nvPr>
        </p:nvSpPr>
        <p:spPr/>
        <p:txBody>
          <a:bodyPr>
            <a:noAutofit/>
          </a:bodyPr>
          <a:lstStyle/>
          <a:p>
            <a:r>
              <a:rPr lang="ar-SA" sz="4000" dirty="0" smtClean="0">
                <a:solidFill>
                  <a:schemeClr val="accent4">
                    <a:lumMod val="75000"/>
                  </a:schemeClr>
                </a:solidFill>
                <a:cs typeface="PT Bold Heading" pitchFamily="2" charset="-78"/>
              </a:rPr>
              <a:t>بقاء القرآن الكريم بعيدا عن كل الأخطار ( إنا نحن نزلنا الذكر وإنا له لحافظون ) . </a:t>
            </a:r>
          </a:p>
          <a:p>
            <a:pPr>
              <a:buNone/>
            </a:pPr>
            <a:endParaRPr lang="ar-SA" sz="4000" dirty="0" smtClean="0">
              <a:solidFill>
                <a:schemeClr val="accent4">
                  <a:lumMod val="75000"/>
                </a:schemeClr>
              </a:solidFill>
              <a:cs typeface="PT Bold Heading" pitchFamily="2" charset="-78"/>
            </a:endParaRPr>
          </a:p>
          <a:p>
            <a:r>
              <a:rPr lang="ar-SA" sz="4000" dirty="0" smtClean="0">
                <a:solidFill>
                  <a:schemeClr val="accent4">
                    <a:lumMod val="75000"/>
                  </a:schemeClr>
                </a:solidFill>
                <a:cs typeface="PT Bold Heading" pitchFamily="2" charset="-78"/>
              </a:rPr>
              <a:t>دور السنة في هداية المسلمين وإنارة الطريق الصحيح لهم .</a:t>
            </a:r>
            <a:endParaRPr lang="ar-SA" sz="4000" dirty="0">
              <a:solidFill>
                <a:schemeClr val="accent4">
                  <a:lumMod val="75000"/>
                </a:schemeClr>
              </a:solidFill>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1"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2000" fill="hold"/>
                                        <p:tgtEl>
                                          <p:spTgt spid="2"/>
                                        </p:tgtEl>
                                        <p:attrNameLst>
                                          <p:attrName>ppt_x</p:attrName>
                                        </p:attrNameLst>
                                      </p:cBhvr>
                                      <p:tavLst>
                                        <p:tav tm="0">
                                          <p:val>
                                            <p:strVal val="#ppt_x"/>
                                          </p:val>
                                        </p:tav>
                                        <p:tav tm="100000">
                                          <p:val>
                                            <p:strVal val="#ppt_x"/>
                                          </p:val>
                                        </p:tav>
                                      </p:tavLst>
                                    </p:anim>
                                    <p:anim calcmode="lin" valueType="num">
                                      <p:cBhvr additive="base">
                                        <p:cTn id="27"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438400" y="2057400"/>
            <a:ext cx="6400800" cy="3657600"/>
          </a:xfrm>
        </p:spPr>
        <p:txBody>
          <a:bodyPr>
            <a:noAutofit/>
          </a:bodyPr>
          <a:lstStyle/>
          <a:p>
            <a:pPr algn="r"/>
            <a:r>
              <a:rPr lang="ar-SA" sz="4400" dirty="0" smtClean="0">
                <a:solidFill>
                  <a:schemeClr val="accent4">
                    <a:lumMod val="75000"/>
                  </a:schemeClr>
                </a:solidFill>
              </a:rPr>
              <a:t>1- تجمع شمل كل المسلمين </a:t>
            </a:r>
            <a:br>
              <a:rPr lang="ar-SA" sz="4400" dirty="0" smtClean="0">
                <a:solidFill>
                  <a:schemeClr val="accent4">
                    <a:lumMod val="75000"/>
                  </a:schemeClr>
                </a:solidFill>
              </a:rPr>
            </a:br>
            <a:r>
              <a:rPr lang="ar-SA" sz="4400" dirty="0" smtClean="0">
                <a:solidFill>
                  <a:schemeClr val="accent4">
                    <a:lumMod val="75000"/>
                  </a:schemeClr>
                </a:solidFill>
              </a:rPr>
              <a:t> </a:t>
            </a:r>
            <a:br>
              <a:rPr lang="ar-SA" sz="4400" dirty="0" smtClean="0">
                <a:solidFill>
                  <a:schemeClr val="accent4">
                    <a:lumMod val="75000"/>
                  </a:schemeClr>
                </a:solidFill>
              </a:rPr>
            </a:br>
            <a:r>
              <a:rPr lang="ar-SA" sz="4400" dirty="0" smtClean="0">
                <a:solidFill>
                  <a:schemeClr val="accent4">
                    <a:lumMod val="75000"/>
                  </a:schemeClr>
                </a:solidFill>
              </a:rPr>
              <a:t>2- موجودة بالفعل سواء تجمعت في دولة أو مجموعة دول . </a:t>
            </a:r>
            <a:br>
              <a:rPr lang="ar-SA" sz="4400" dirty="0" smtClean="0">
                <a:solidFill>
                  <a:schemeClr val="accent4">
                    <a:lumMod val="75000"/>
                  </a:schemeClr>
                </a:solidFill>
              </a:rPr>
            </a:br>
            <a:r>
              <a:rPr lang="ar-SA" sz="4400" dirty="0" smtClean="0">
                <a:solidFill>
                  <a:schemeClr val="accent4">
                    <a:lumMod val="75000"/>
                  </a:schemeClr>
                </a:solidFill>
              </a:rPr>
              <a:t/>
            </a:r>
            <a:br>
              <a:rPr lang="ar-SA" sz="4400" dirty="0" smtClean="0">
                <a:solidFill>
                  <a:schemeClr val="accent4">
                    <a:lumMod val="75000"/>
                  </a:schemeClr>
                </a:solidFill>
              </a:rPr>
            </a:br>
            <a:r>
              <a:rPr lang="ar-SA" sz="4400" dirty="0" smtClean="0">
                <a:solidFill>
                  <a:schemeClr val="accent4">
                    <a:lumMod val="75000"/>
                  </a:schemeClr>
                </a:solidFill>
              </a:rPr>
              <a:t>3- تفتح صدرها لمن لم يكن مسلما </a:t>
            </a:r>
            <a:endParaRPr lang="ar-SA" sz="4400" dirty="0">
              <a:solidFill>
                <a:schemeClr val="accent4">
                  <a:lumMod val="75000"/>
                </a:schemeClr>
              </a:solidFill>
            </a:endParaRPr>
          </a:p>
        </p:txBody>
      </p:sp>
      <p:sp>
        <p:nvSpPr>
          <p:cNvPr id="3" name="عنصر نائب للنص 2"/>
          <p:cNvSpPr>
            <a:spLocks noGrp="1"/>
          </p:cNvSpPr>
          <p:nvPr>
            <p:ph type="body" idx="1"/>
          </p:nvPr>
        </p:nvSpPr>
        <p:spPr>
          <a:xfrm>
            <a:off x="2438400" y="762000"/>
            <a:ext cx="6400800" cy="1509712"/>
          </a:xfrm>
        </p:spPr>
        <p:txBody>
          <a:bodyPr>
            <a:noAutofit/>
          </a:bodyPr>
          <a:lstStyle/>
          <a:p>
            <a:pPr algn="ctr"/>
            <a:r>
              <a:rPr lang="ar-SA" sz="4400" b="1" dirty="0" smtClean="0">
                <a:solidFill>
                  <a:srgbClr val="C00000"/>
                </a:solidFill>
              </a:rPr>
              <a:t>وضع الناس في أمة الإسلام</a:t>
            </a:r>
          </a:p>
          <a:p>
            <a:pPr algn="ctr"/>
            <a:r>
              <a:rPr lang="ar-SA" sz="4400" b="1" dirty="0" smtClean="0">
                <a:solidFill>
                  <a:srgbClr val="C00000"/>
                </a:solidFill>
              </a:rPr>
              <a:t> </a:t>
            </a:r>
            <a:br>
              <a:rPr lang="ar-SA" sz="4400" b="1" dirty="0" smtClean="0">
                <a:solidFill>
                  <a:srgbClr val="C00000"/>
                </a:solidFill>
              </a:rPr>
            </a:br>
            <a:r>
              <a:rPr lang="ar-SA" sz="4400" b="1" dirty="0" smtClean="0">
                <a:solidFill>
                  <a:srgbClr val="C00000"/>
                </a:solidFill>
              </a:rPr>
              <a:t>هذه الأمة : -</a:t>
            </a:r>
            <a:br>
              <a:rPr lang="ar-SA" sz="4400" b="1" dirty="0" smtClean="0">
                <a:solidFill>
                  <a:srgbClr val="C00000"/>
                </a:solidFill>
              </a:rPr>
            </a:br>
            <a:r>
              <a:rPr lang="ar-SA" sz="4400" b="1" dirty="0" smtClean="0">
                <a:solidFill>
                  <a:schemeClr val="accent5">
                    <a:lumMod val="75000"/>
                  </a:schemeClr>
                </a:solidFill>
              </a:rPr>
              <a:t/>
            </a:r>
            <a:br>
              <a:rPr lang="ar-SA" sz="4400" b="1" dirty="0" smtClean="0">
                <a:solidFill>
                  <a:schemeClr val="accent5">
                    <a:lumMod val="75000"/>
                  </a:schemeClr>
                </a:solidFill>
              </a:rPr>
            </a:br>
            <a:endParaRPr lang="ar-SA" sz="4400" b="1" dirty="0">
              <a:solidFill>
                <a:schemeClr val="accent5">
                  <a:lumMod val="75000"/>
                </a:schemeClr>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7200" dirty="0" smtClean="0">
                <a:cs typeface="Old Antic Bold" pitchFamily="2" charset="-78"/>
              </a:rPr>
              <a:t>الوسطية :  </a:t>
            </a:r>
            <a:endParaRPr lang="ar-SA" sz="7200"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sz="4800" b="1" dirty="0" smtClean="0">
                <a:solidFill>
                  <a:srgbClr val="0070C0"/>
                </a:solidFill>
                <a:cs typeface="DecoType Naskh Variants" pitchFamily="2" charset="-78"/>
              </a:rPr>
              <a:t>الوسط هو الاعتدال في كل شيء وعدم الغلو ، وعدم التقصير في ناحية  ، والاقتصار على ناحية </a:t>
            </a:r>
            <a:r>
              <a:rPr lang="ar-SA" b="1" dirty="0" smtClean="0">
                <a:solidFill>
                  <a:srgbClr val="0070C0"/>
                </a:solidFill>
              </a:rPr>
              <a:t>.</a:t>
            </a:r>
            <a:endParaRPr lang="ar-SA" b="1" dirty="0">
              <a:solidFill>
                <a:srgbClr val="0070C0"/>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478280"/>
          </a:xfrm>
        </p:spPr>
        <p:txBody>
          <a:bodyPr>
            <a:normAutofit fontScale="90000"/>
          </a:bodyPr>
          <a:lstStyle/>
          <a:p>
            <a:pPr algn="ctr"/>
            <a:r>
              <a:rPr lang="ar-SA" sz="4800" dirty="0" smtClean="0">
                <a:cs typeface="+mn-cs"/>
              </a:rPr>
              <a:t>الروابط التي تجمع أفراد الأمة </a:t>
            </a:r>
            <a:br>
              <a:rPr lang="ar-SA" sz="4800" dirty="0" smtClean="0">
                <a:cs typeface="+mn-cs"/>
              </a:rPr>
            </a:br>
            <a:endParaRPr lang="ar-SA" sz="4800" dirty="0">
              <a:cs typeface="+mn-cs"/>
            </a:endParaRPr>
          </a:p>
        </p:txBody>
      </p:sp>
      <p:sp>
        <p:nvSpPr>
          <p:cNvPr id="3" name="عنصر نائب للمحتوى 2"/>
          <p:cNvSpPr>
            <a:spLocks noGrp="1"/>
          </p:cNvSpPr>
          <p:nvPr>
            <p:ph sz="half" idx="1"/>
          </p:nvPr>
        </p:nvSpPr>
        <p:spPr/>
        <p:txBody>
          <a:bodyPr>
            <a:normAutofit fontScale="92500"/>
          </a:bodyPr>
          <a:lstStyle/>
          <a:p>
            <a:endParaRPr lang="ar-SA" sz="4800" b="1" dirty="0" smtClean="0">
              <a:solidFill>
                <a:srgbClr val="00B050"/>
              </a:solidFill>
              <a:cs typeface="Old Antic Bold" pitchFamily="2" charset="-78"/>
            </a:endParaRPr>
          </a:p>
          <a:p>
            <a:pPr algn="ctr">
              <a:buNone/>
            </a:pPr>
            <a:r>
              <a:rPr lang="ar-SA" sz="4800" b="1" dirty="0" smtClean="0">
                <a:solidFill>
                  <a:srgbClr val="002060"/>
                </a:solidFill>
                <a:cs typeface="Old Antic Bold" pitchFamily="2" charset="-78"/>
              </a:rPr>
              <a:t>أ</a:t>
            </a:r>
            <a:r>
              <a:rPr lang="ar-SA" sz="5200" b="1" dirty="0" smtClean="0">
                <a:solidFill>
                  <a:srgbClr val="002060"/>
                </a:solidFill>
                <a:cs typeface="Old Antic Bold" pitchFamily="2" charset="-78"/>
              </a:rPr>
              <a:t>ولاً</a:t>
            </a:r>
          </a:p>
          <a:p>
            <a:pPr algn="ctr"/>
            <a:r>
              <a:rPr lang="ar-SA" sz="5800" b="1" dirty="0" smtClean="0">
                <a:solidFill>
                  <a:srgbClr val="00B050"/>
                </a:solidFill>
                <a:cs typeface="Old Antic Bold" pitchFamily="2" charset="-78"/>
              </a:rPr>
              <a:t>توحيد</a:t>
            </a:r>
            <a:r>
              <a:rPr lang="ar-SA" sz="4800" b="1" dirty="0" smtClean="0">
                <a:solidFill>
                  <a:srgbClr val="00B050"/>
                </a:solidFill>
                <a:cs typeface="Old Antic Bold" pitchFamily="2" charset="-78"/>
              </a:rPr>
              <a:t> الإله </a:t>
            </a:r>
          </a:p>
          <a:p>
            <a:pPr>
              <a:buNone/>
            </a:pPr>
            <a:r>
              <a:rPr lang="ar-SA" sz="3500" b="1" dirty="0" smtClean="0"/>
              <a:t>افراد العبودية لله وحده وتحرير الناس من عبادة العباد الى عبادة الله </a:t>
            </a:r>
            <a:endParaRPr lang="ar-SA" sz="3500" b="1" dirty="0"/>
          </a:p>
        </p:txBody>
      </p:sp>
      <p:sp>
        <p:nvSpPr>
          <p:cNvPr id="4" name="عنصر نائب للمحتوى 3"/>
          <p:cNvSpPr>
            <a:spLocks noGrp="1"/>
          </p:cNvSpPr>
          <p:nvPr>
            <p:ph sz="half" idx="2"/>
          </p:nvPr>
        </p:nvSpPr>
        <p:spPr>
          <a:xfrm>
            <a:off x="4953000" y="1828800"/>
            <a:ext cx="3980688" cy="4358640"/>
          </a:xfrm>
        </p:spPr>
        <p:txBody>
          <a:bodyPr>
            <a:normAutofit fontScale="92500"/>
          </a:bodyPr>
          <a:lstStyle/>
          <a:p>
            <a:pPr algn="ctr"/>
            <a:r>
              <a:rPr lang="ar-SA" b="1" dirty="0" smtClean="0"/>
              <a:t>سورة الإخلاص </a:t>
            </a:r>
          </a:p>
          <a:p>
            <a:pPr>
              <a:buNone/>
            </a:pPr>
            <a:endParaRPr lang="ar-SA" dirty="0" smtClean="0"/>
          </a:p>
          <a:p>
            <a:pPr algn="ctr"/>
            <a:r>
              <a:rPr lang="ar-SA" sz="3600" dirty="0" smtClean="0">
                <a:solidFill>
                  <a:schemeClr val="accent3"/>
                </a:solidFill>
              </a:rPr>
              <a:t>بِسْمِ اللّهِ الرَّحْمَنِ الرَّحِيمِ</a:t>
            </a:r>
          </a:p>
          <a:p>
            <a:pPr algn="just"/>
            <a:r>
              <a:rPr lang="ar-SA" sz="3600" dirty="0" smtClean="0">
                <a:solidFill>
                  <a:schemeClr val="accent3"/>
                </a:solidFill>
              </a:rPr>
              <a:t>( قُلْ هُوَ اللَّهُ أَحَدٌ اللَّهُ الصَّمَدُ  لَمْ يَلِدْ وَلَمْ يُولَدْ وَلَمْ يَكُن لَّهُ كُفُوًا أَحَد )</a:t>
            </a:r>
          </a:p>
          <a:p>
            <a:r>
              <a:rPr lang="ar-SA" dirty="0" smtClean="0"/>
              <a:t/>
            </a:r>
            <a:br>
              <a:rPr lang="ar-SA" dirty="0" smtClean="0"/>
            </a:br>
            <a:endParaRPr lang="ar-SA"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anim calcmode="lin" valueType="num">
                                      <p:cBhvr>
                                        <p:cTn id="13"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2000" fill="hold"/>
                                        <p:tgtEl>
                                          <p:spTgt spid="4">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2000"/>
                                        <p:tgtEl>
                                          <p:spTgt spid="4">
                                            <p:txEl>
                                              <p:pRg st="3" end="3"/>
                                            </p:txEl>
                                          </p:spTgt>
                                        </p:tgtEl>
                                      </p:cBhvr>
                                    </p:animEffect>
                                    <p:anim calcmode="lin" valueType="num">
                                      <p:cBhvr>
                                        <p:cTn id="1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2000" fill="hold"/>
                                        <p:tgtEl>
                                          <p:spTgt spid="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2000"/>
                                        <p:tgtEl>
                                          <p:spTgt spid="4">
                                            <p:txEl>
                                              <p:pRg st="4" end="4"/>
                                            </p:txEl>
                                          </p:spTgt>
                                        </p:tgtEl>
                                      </p:cBhvr>
                                    </p:animEffect>
                                    <p:anim calcmode="lin" valueType="num">
                                      <p:cBhvr>
                                        <p:cTn id="23"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2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2000"/>
                                        <p:tgtEl>
                                          <p:spTgt spid="3">
                                            <p:txEl>
                                              <p:pRg st="1" end="1"/>
                                            </p:txEl>
                                          </p:spTgt>
                                        </p:tgtEl>
                                      </p:cBhvr>
                                    </p:animEffect>
                                    <p:anim calcmode="lin" valueType="num">
                                      <p:cBhvr>
                                        <p:cTn id="3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2000" fill="hold"/>
                                        <p:tgtEl>
                                          <p:spTgt spid="3">
                                            <p:txEl>
                                              <p:pRg st="1" end="1"/>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2000"/>
                                        <p:tgtEl>
                                          <p:spTgt spid="3">
                                            <p:txEl>
                                              <p:pRg st="2" end="2"/>
                                            </p:txEl>
                                          </p:spTgt>
                                        </p:tgtEl>
                                      </p:cBhvr>
                                    </p:animEffect>
                                    <p:anim calcmode="lin" valueType="num">
                                      <p:cBhvr>
                                        <p:cTn id="35"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6" dur="2000" fill="hold"/>
                                        <p:tgtEl>
                                          <p:spTgt spid="3">
                                            <p:txEl>
                                              <p:pRg st="2" end="2"/>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2000"/>
                                        <p:tgtEl>
                                          <p:spTgt spid="3">
                                            <p:txEl>
                                              <p:pRg st="3" end="3"/>
                                            </p:txEl>
                                          </p:spTgt>
                                        </p:tgtEl>
                                      </p:cBhvr>
                                    </p:animEffect>
                                    <p:anim calcmode="lin" valueType="num">
                                      <p:cBhvr>
                                        <p:cTn id="4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r"/>
            <a:r>
              <a:rPr lang="ar-SA" sz="6000" dirty="0" smtClean="0"/>
              <a:t>ثانياً</a:t>
            </a:r>
            <a:r>
              <a:rPr lang="ar-SA" dirty="0" smtClean="0"/>
              <a:t> : </a:t>
            </a:r>
            <a:endParaRPr lang="ar-SA" dirty="0"/>
          </a:p>
        </p:txBody>
      </p:sp>
      <p:pic>
        <p:nvPicPr>
          <p:cNvPr id="6" name="عنصر نائب للمحتوى 5" descr="images (2).jpg"/>
          <p:cNvPicPr>
            <a:picLocks noGrp="1" noChangeAspect="1"/>
          </p:cNvPicPr>
          <p:nvPr>
            <p:ph sz="half" idx="1"/>
          </p:nvPr>
        </p:nvPicPr>
        <p:blipFill>
          <a:blip r:embed="rId2" cstate="print"/>
          <a:stretch>
            <a:fillRect/>
          </a:stretch>
        </p:blipFill>
        <p:spPr>
          <a:xfrm>
            <a:off x="1219200" y="1219200"/>
            <a:ext cx="3810000" cy="5181600"/>
          </a:xfrm>
        </p:spPr>
      </p:pic>
      <p:sp>
        <p:nvSpPr>
          <p:cNvPr id="5" name="عنصر نائب للمحتوى 4"/>
          <p:cNvSpPr>
            <a:spLocks noGrp="1"/>
          </p:cNvSpPr>
          <p:nvPr>
            <p:ph sz="half" idx="2"/>
          </p:nvPr>
        </p:nvSpPr>
        <p:spPr/>
        <p:txBody>
          <a:bodyPr/>
          <a:lstStyle/>
          <a:p>
            <a:endParaRPr lang="ar-SA" dirty="0" smtClean="0"/>
          </a:p>
          <a:p>
            <a:pPr algn="ctr"/>
            <a:endParaRPr lang="ar-SA" sz="4000" dirty="0" smtClean="0"/>
          </a:p>
          <a:p>
            <a:pPr algn="ctr"/>
            <a:r>
              <a:rPr lang="ar-SA" sz="4000" dirty="0" smtClean="0">
                <a:cs typeface="PT Bold Heading" pitchFamily="2" charset="-78"/>
              </a:rPr>
              <a:t>التوجه نحو كعبة واحدة في الصلاة </a:t>
            </a:r>
          </a:p>
          <a:p>
            <a:pPr algn="ctr"/>
            <a:r>
              <a:rPr lang="ar-SA" sz="4000" dirty="0" smtClean="0">
                <a:cs typeface="PT Bold Heading" pitchFamily="2" charset="-78"/>
              </a:rPr>
              <a:t>وحدة الهدف </a:t>
            </a:r>
            <a:endParaRPr lang="ar-SA" sz="4000"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anim calcmode="lin" valueType="num">
                                      <p:cBhvr>
                                        <p:cTn id="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2000"/>
                                        <p:tgtEl>
                                          <p:spTgt spid="5">
                                            <p:txEl>
                                              <p:pRg st="3" end="3"/>
                                            </p:txEl>
                                          </p:spTgt>
                                        </p:tgtEl>
                                      </p:cBhvr>
                                    </p:animEffect>
                                    <p:anim calcmode="lin" valueType="num">
                                      <p:cBhvr>
                                        <p:cTn id="13"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lang="ar-SA" sz="6000" dirty="0" smtClean="0"/>
              <a:t>ثالثاً</a:t>
            </a:r>
            <a:endParaRPr lang="ar-SA" sz="6000" dirty="0"/>
          </a:p>
        </p:txBody>
      </p:sp>
      <p:sp>
        <p:nvSpPr>
          <p:cNvPr id="3" name="عنصر نائب للمحتوى 2"/>
          <p:cNvSpPr>
            <a:spLocks noGrp="1"/>
          </p:cNvSpPr>
          <p:nvPr>
            <p:ph sz="half" idx="1"/>
          </p:nvPr>
        </p:nvSpPr>
        <p:spPr>
          <a:xfrm>
            <a:off x="1219200" y="1524000"/>
            <a:ext cx="3657600" cy="4663440"/>
          </a:xfrm>
        </p:spPr>
        <p:txBody>
          <a:bodyPr>
            <a:noAutofit/>
          </a:bodyPr>
          <a:lstStyle/>
          <a:p>
            <a:pPr>
              <a:buNone/>
            </a:pPr>
            <a:r>
              <a:rPr lang="ar-SA" dirty="0" smtClean="0">
                <a:solidFill>
                  <a:srgbClr val="00B050"/>
                </a:solidFill>
                <a:cs typeface="Old Antic Bold" pitchFamily="2" charset="-78"/>
              </a:rPr>
              <a:t/>
            </a:r>
            <a:br>
              <a:rPr lang="ar-SA" dirty="0" smtClean="0">
                <a:solidFill>
                  <a:srgbClr val="00B050"/>
                </a:solidFill>
                <a:cs typeface="Old Antic Bold" pitchFamily="2" charset="-78"/>
              </a:rPr>
            </a:br>
            <a:endParaRPr lang="ar-SA" dirty="0" smtClean="0">
              <a:solidFill>
                <a:srgbClr val="00B050"/>
              </a:solidFill>
              <a:cs typeface="Old Antic Bold" pitchFamily="2" charset="-78"/>
            </a:endParaRPr>
          </a:p>
          <a:p>
            <a:pPr algn="ctr">
              <a:buNone/>
            </a:pPr>
            <a:r>
              <a:rPr lang="ar-SA" sz="4800" dirty="0" smtClean="0">
                <a:cs typeface="PT Bold Heading" pitchFamily="2" charset="-78"/>
              </a:rPr>
              <a:t>وحدة</a:t>
            </a:r>
            <a:r>
              <a:rPr lang="ar-SA" sz="4800" dirty="0" smtClean="0">
                <a:cs typeface="Old Antic Bold" pitchFamily="2" charset="-78"/>
              </a:rPr>
              <a:t> </a:t>
            </a:r>
            <a:r>
              <a:rPr lang="ar-SA" sz="4800" dirty="0" smtClean="0">
                <a:cs typeface="PT Bold Heading" pitchFamily="2" charset="-78"/>
              </a:rPr>
              <a:t>الكتاب</a:t>
            </a:r>
            <a:r>
              <a:rPr lang="ar-SA" sz="4800" dirty="0" smtClean="0">
                <a:cs typeface="Old Antic Bold" pitchFamily="2" charset="-78"/>
              </a:rPr>
              <a:t> </a:t>
            </a:r>
          </a:p>
          <a:p>
            <a:r>
              <a:rPr lang="ar-SA" b="1" dirty="0" smtClean="0"/>
              <a:t>يقوم عليه التشريع، وتؤخذ منه الأحكام في شؤون الحياة</a:t>
            </a:r>
            <a:endParaRPr lang="ar-SA" b="1" dirty="0"/>
          </a:p>
          <a:p>
            <a:pPr algn="ctr"/>
            <a:r>
              <a:rPr lang="ar-SA" b="1" dirty="0" smtClean="0"/>
              <a:t>يحقق وحدة الفكر والثقافة والاتجاه</a:t>
            </a: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p:txBody>
      </p:sp>
      <p:pic>
        <p:nvPicPr>
          <p:cNvPr id="6" name="عنصر نائب للمحتوى 5" descr="images.jpg"/>
          <p:cNvPicPr>
            <a:picLocks noGrp="1" noChangeAspect="1"/>
          </p:cNvPicPr>
          <p:nvPr>
            <p:ph sz="half" idx="2"/>
          </p:nvPr>
        </p:nvPicPr>
        <p:blipFill>
          <a:blip r:embed="rId2" cstate="print"/>
          <a:stretch>
            <a:fillRect/>
          </a:stretch>
        </p:blipFill>
        <p:spPr>
          <a:xfrm>
            <a:off x="4800600" y="1447800"/>
            <a:ext cx="3886200" cy="49530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ctr"/>
            <a:r>
              <a:rPr lang="ar-SA" sz="6000" dirty="0" smtClean="0"/>
              <a:t>رابعاً</a:t>
            </a:r>
            <a:endParaRPr lang="ar-SA" sz="6000" dirty="0"/>
          </a:p>
        </p:txBody>
      </p:sp>
      <p:pic>
        <p:nvPicPr>
          <p:cNvPr id="7" name="عنصر نائب للمحتوى 6" descr="images (3).jpg"/>
          <p:cNvPicPr>
            <a:picLocks noGrp="1" noChangeAspect="1"/>
          </p:cNvPicPr>
          <p:nvPr>
            <p:ph sz="half" idx="1"/>
          </p:nvPr>
        </p:nvPicPr>
        <p:blipFill>
          <a:blip r:embed="rId2" cstate="print"/>
          <a:stretch>
            <a:fillRect/>
          </a:stretch>
        </p:blipFill>
        <p:spPr>
          <a:xfrm>
            <a:off x="1295400" y="1371600"/>
            <a:ext cx="4191000" cy="5181600"/>
          </a:xfrm>
        </p:spPr>
      </p:pic>
      <p:sp>
        <p:nvSpPr>
          <p:cNvPr id="5" name="عنصر نائب للمحتوى 4"/>
          <p:cNvSpPr>
            <a:spLocks noGrp="1"/>
          </p:cNvSpPr>
          <p:nvPr>
            <p:ph sz="half" idx="2"/>
          </p:nvPr>
        </p:nvSpPr>
        <p:spPr/>
        <p:txBody>
          <a:bodyPr>
            <a:normAutofit/>
          </a:bodyPr>
          <a:lstStyle/>
          <a:p>
            <a:r>
              <a:rPr lang="ar-SA" sz="3600" dirty="0" smtClean="0">
                <a:cs typeface="PT Bold Heading" pitchFamily="2" charset="-78"/>
              </a:rPr>
              <a:t>وحدة الحج إلى بيت الله </a:t>
            </a:r>
          </a:p>
          <a:p>
            <a:pPr>
              <a:buNone/>
            </a:pPr>
            <a:endParaRPr lang="ar-SA" sz="3600" dirty="0" smtClean="0">
              <a:cs typeface="PT Bold Heading" pitchFamily="2" charset="-78"/>
            </a:endParaRPr>
          </a:p>
          <a:p>
            <a:pPr algn="ctr"/>
            <a:r>
              <a:rPr lang="ar-SA" sz="3600" dirty="0" smtClean="0">
                <a:cs typeface="PT Bold Heading" pitchFamily="2" charset="-78"/>
              </a:rPr>
              <a:t>الحج مؤتمر إسلامي سنوي عام يوحد بين المسلمين  </a:t>
            </a:r>
            <a:endParaRPr lang="ar-SA" sz="3600"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anim calcmode="lin" valueType="num">
                                      <p:cBhvr>
                                        <p:cTn id="14"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2000"/>
                                        <p:tgtEl>
                                          <p:spTgt spid="5">
                                            <p:txEl>
                                              <p:pRg st="2" end="2"/>
                                            </p:txEl>
                                          </p:spTgt>
                                        </p:tgtEl>
                                      </p:cBhvr>
                                    </p:animEffect>
                                    <p:anim calcmode="lin" valueType="num">
                                      <p:cBhvr>
                                        <p:cTn id="19"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0" dur="2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ctr"/>
            <a:r>
              <a:rPr lang="ar-SA" dirty="0" smtClean="0"/>
              <a:t>خامسا </a:t>
            </a:r>
            <a:endParaRPr lang="ar-SA" dirty="0"/>
          </a:p>
        </p:txBody>
      </p:sp>
      <p:sp>
        <p:nvSpPr>
          <p:cNvPr id="5" name="عنصر نائب للمحتوى 4"/>
          <p:cNvSpPr>
            <a:spLocks noGrp="1"/>
          </p:cNvSpPr>
          <p:nvPr>
            <p:ph sz="half" idx="1"/>
          </p:nvPr>
        </p:nvSpPr>
        <p:spPr/>
        <p:txBody>
          <a:bodyPr/>
          <a:lstStyle/>
          <a:p>
            <a:endParaRPr lang="ar-SA" dirty="0" smtClean="0"/>
          </a:p>
          <a:p>
            <a:pPr algn="ctr"/>
            <a:r>
              <a:rPr lang="ar-SA" sz="3600" dirty="0" smtClean="0">
                <a:solidFill>
                  <a:schemeClr val="accent3"/>
                </a:solidFill>
                <a:cs typeface="PT Bold Heading" pitchFamily="2" charset="-78"/>
              </a:rPr>
              <a:t>وحدة اللغة العربية </a:t>
            </a:r>
          </a:p>
          <a:p>
            <a:pPr algn="ctr"/>
            <a:r>
              <a:rPr lang="ar-SA" sz="2400" dirty="0" smtClean="0">
                <a:cs typeface="PT Bold Heading" pitchFamily="2" charset="-78"/>
              </a:rPr>
              <a:t>لغة القرآن وحث النبي صلى الله عليه وسلم على تعلمها والتكلم بها </a:t>
            </a:r>
          </a:p>
          <a:p>
            <a:pPr algn="ctr"/>
            <a:r>
              <a:rPr lang="ar-SA" sz="2400" dirty="0" smtClean="0">
                <a:cs typeface="PT Bold Heading" pitchFamily="2" charset="-78"/>
              </a:rPr>
              <a:t>هي ليست للعرب وإنما للمسلمين جميعا </a:t>
            </a:r>
          </a:p>
          <a:p>
            <a:pPr algn="ctr"/>
            <a:r>
              <a:rPr lang="ar-SA" sz="2400" dirty="0" smtClean="0">
                <a:cs typeface="PT Bold Heading" pitchFamily="2" charset="-78"/>
              </a:rPr>
              <a:t>(انما هي لسان فمن تكلم بالعربية فهو عربي</a:t>
            </a:r>
            <a:r>
              <a:rPr lang="ar-SA" sz="2400" dirty="0" err="1" smtClean="0">
                <a:cs typeface="PT Bold Heading" pitchFamily="2" charset="-78"/>
              </a:rPr>
              <a:t>)</a:t>
            </a:r>
            <a:endParaRPr lang="ar-SA" sz="2400" dirty="0">
              <a:cs typeface="PT Bold Heading" pitchFamily="2" charset="-78"/>
            </a:endParaRPr>
          </a:p>
        </p:txBody>
      </p:sp>
      <p:pic>
        <p:nvPicPr>
          <p:cNvPr id="8" name="عنصر نائب للمحتوى 7" descr="images (1).jpg"/>
          <p:cNvPicPr>
            <a:picLocks noGrp="1" noChangeAspect="1"/>
          </p:cNvPicPr>
          <p:nvPr>
            <p:ph sz="half" idx="2"/>
          </p:nvPr>
        </p:nvPicPr>
        <p:blipFill>
          <a:blip r:embed="rId2" cstate="print"/>
          <a:stretch>
            <a:fillRect/>
          </a:stretch>
        </p:blipFill>
        <p:spPr>
          <a:xfrm>
            <a:off x="5410200" y="1371600"/>
            <a:ext cx="3276600" cy="48006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anim calcmode="lin" valueType="num">
                                      <p:cBhvr>
                                        <p:cTn id="8"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anim calcmode="lin" valueType="num">
                                      <p:cBhvr>
                                        <p:cTn id="13"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2000"/>
                                        <p:tgtEl>
                                          <p:spTgt spid="5">
                                            <p:txEl>
                                              <p:pRg st="3" end="3"/>
                                            </p:txEl>
                                          </p:spTgt>
                                        </p:tgtEl>
                                      </p:cBhvr>
                                    </p:animEffect>
                                    <p:anim calcmode="lin" valueType="num">
                                      <p:cBhvr>
                                        <p:cTn id="18"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200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2000"/>
                                        <p:tgtEl>
                                          <p:spTgt spid="5">
                                            <p:txEl>
                                              <p:pRg st="4" end="4"/>
                                            </p:txEl>
                                          </p:spTgt>
                                        </p:tgtEl>
                                      </p:cBhvr>
                                    </p:animEffect>
                                    <p:anim calcmode="lin" valueType="num">
                                      <p:cBhvr>
                                        <p:cTn id="23"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4" dur="2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pPr algn="ctr"/>
            <a:r>
              <a:rPr lang="ar-SA" dirty="0" smtClean="0"/>
              <a:t>سادساً</a:t>
            </a:r>
            <a:endParaRPr lang="ar-SA" dirty="0"/>
          </a:p>
        </p:txBody>
      </p:sp>
      <p:sp>
        <p:nvSpPr>
          <p:cNvPr id="7" name="عنصر نائب للمحتوى 6"/>
          <p:cNvSpPr>
            <a:spLocks noGrp="1"/>
          </p:cNvSpPr>
          <p:nvPr>
            <p:ph sz="half" idx="1"/>
          </p:nvPr>
        </p:nvSpPr>
        <p:spPr/>
        <p:txBody>
          <a:bodyPr>
            <a:normAutofit/>
          </a:bodyPr>
          <a:lstStyle/>
          <a:p>
            <a:pPr algn="ctr"/>
            <a:r>
              <a:rPr lang="ar-SA" dirty="0" smtClean="0">
                <a:solidFill>
                  <a:schemeClr val="accent3"/>
                </a:solidFill>
                <a:cs typeface="PT Bold Heading" pitchFamily="2" charset="-78"/>
              </a:rPr>
              <a:t>التاريخ المشترك لأمة الإسلام </a:t>
            </a:r>
          </a:p>
          <a:p>
            <a:pPr algn="ctr">
              <a:buNone/>
            </a:pPr>
            <a:endParaRPr lang="ar-SA" dirty="0" smtClean="0">
              <a:cs typeface="PT Bold Heading" pitchFamily="2" charset="-78"/>
            </a:endParaRPr>
          </a:p>
          <a:p>
            <a:pPr>
              <a:buNone/>
            </a:pPr>
            <a:r>
              <a:rPr lang="ar-SA" dirty="0" smtClean="0">
                <a:cs typeface="PT Bold Heading" pitchFamily="2" charset="-78"/>
              </a:rPr>
              <a:t>- وحدة الآمال والآلام </a:t>
            </a:r>
          </a:p>
          <a:p>
            <a:pPr algn="ctr">
              <a:buNone/>
            </a:pPr>
            <a:endParaRPr lang="ar-SA" dirty="0" smtClean="0">
              <a:cs typeface="PT Bold Heading" pitchFamily="2" charset="-78"/>
            </a:endParaRPr>
          </a:p>
          <a:p>
            <a:pPr algn="just">
              <a:buNone/>
            </a:pPr>
            <a:r>
              <a:rPr lang="ar-SA" dirty="0" smtClean="0">
                <a:cs typeface="PT Bold Heading" pitchFamily="2" charset="-78"/>
              </a:rPr>
              <a:t>- يشعر كل فرد في الأمة بغيره ويشاركه وجدانيا في المواقف والمواقع</a:t>
            </a:r>
            <a:endParaRPr lang="ar-SA" dirty="0">
              <a:cs typeface="PT Bold Heading" pitchFamily="2" charset="-78"/>
            </a:endParaRPr>
          </a:p>
        </p:txBody>
      </p:sp>
      <p:pic>
        <p:nvPicPr>
          <p:cNvPr id="9" name="عنصر نائب للمحتوى 8" descr="images (9).jpg"/>
          <p:cNvPicPr>
            <a:picLocks noGrp="1" noChangeAspect="1"/>
          </p:cNvPicPr>
          <p:nvPr>
            <p:ph sz="half" idx="2"/>
          </p:nvPr>
        </p:nvPicPr>
        <p:blipFill>
          <a:blip r:embed="rId2" cstate="print"/>
          <a:stretch>
            <a:fillRect/>
          </a:stretch>
        </p:blipFill>
        <p:spPr>
          <a:xfrm>
            <a:off x="5334000" y="1295400"/>
            <a:ext cx="3657599" cy="50292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2000"/>
                                        <p:tgtEl>
                                          <p:spTgt spid="7">
                                            <p:txEl>
                                              <p:pRg st="0" end="0"/>
                                            </p:txEl>
                                          </p:spTgt>
                                        </p:tgtEl>
                                      </p:cBhvr>
                                    </p:animEffect>
                                    <p:anim calcmode="lin" valueType="num">
                                      <p:cBhvr>
                                        <p:cTn id="14"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7">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2000"/>
                                        <p:tgtEl>
                                          <p:spTgt spid="7">
                                            <p:txEl>
                                              <p:pRg st="2" end="2"/>
                                            </p:txEl>
                                          </p:spTgt>
                                        </p:tgtEl>
                                      </p:cBhvr>
                                    </p:animEffect>
                                    <p:anim calcmode="lin" valueType="num">
                                      <p:cBhvr>
                                        <p:cTn id="19"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0" dur="2000" fill="hold"/>
                                        <p:tgtEl>
                                          <p:spTgt spid="7">
                                            <p:txEl>
                                              <p:pRg st="2" end="2"/>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2000"/>
                                        <p:tgtEl>
                                          <p:spTgt spid="7">
                                            <p:txEl>
                                              <p:pRg st="4" end="4"/>
                                            </p:txEl>
                                          </p:spTgt>
                                        </p:tgtEl>
                                      </p:cBhvr>
                                    </p:animEffect>
                                    <p:anim calcmode="lin" valueType="num">
                                      <p:cBhvr>
                                        <p:cTn id="24"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5" dur="2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cs typeface="Old Antic Bold" pitchFamily="2" charset="-78"/>
              </a:rPr>
              <a:t>سابعاً:</a:t>
            </a:r>
            <a:endParaRPr lang="ar-SA" dirty="0"/>
          </a:p>
        </p:txBody>
      </p:sp>
      <p:pic>
        <p:nvPicPr>
          <p:cNvPr id="6" name="عنصر نائب للمحتوى 5" descr="images (10).jpg"/>
          <p:cNvPicPr>
            <a:picLocks noGrp="1" noChangeAspect="1"/>
          </p:cNvPicPr>
          <p:nvPr>
            <p:ph sz="half" idx="1"/>
          </p:nvPr>
        </p:nvPicPr>
        <p:blipFill>
          <a:blip r:embed="rId2" cstate="print"/>
          <a:stretch>
            <a:fillRect/>
          </a:stretch>
        </p:blipFill>
        <p:spPr>
          <a:xfrm>
            <a:off x="1219200" y="1371600"/>
            <a:ext cx="4114799" cy="4876800"/>
          </a:xfrm>
        </p:spPr>
      </p:pic>
      <p:sp>
        <p:nvSpPr>
          <p:cNvPr id="5" name="عنصر نائب للمحتوى 4"/>
          <p:cNvSpPr>
            <a:spLocks noGrp="1"/>
          </p:cNvSpPr>
          <p:nvPr>
            <p:ph sz="half" idx="2"/>
          </p:nvPr>
        </p:nvSpPr>
        <p:spPr/>
        <p:txBody>
          <a:bodyPr/>
          <a:lstStyle/>
          <a:p>
            <a:pPr algn="ctr"/>
            <a:endParaRPr lang="ar-SA" dirty="0" smtClean="0">
              <a:cs typeface="PT Bold Heading" pitchFamily="2" charset="-78"/>
            </a:endParaRPr>
          </a:p>
          <a:p>
            <a:pPr algn="ctr"/>
            <a:endParaRPr lang="ar-SA" dirty="0" smtClean="0">
              <a:cs typeface="PT Bold Heading" pitchFamily="2" charset="-78"/>
            </a:endParaRPr>
          </a:p>
          <a:p>
            <a:pPr algn="ctr"/>
            <a:r>
              <a:rPr lang="ar-SA" dirty="0" smtClean="0">
                <a:cs typeface="PT Bold Heading" pitchFamily="2" charset="-78"/>
              </a:rPr>
              <a:t>وحدة النبوة والرسالة </a:t>
            </a:r>
          </a:p>
          <a:p>
            <a:pPr algn="ctr">
              <a:buNone/>
            </a:pPr>
            <a:r>
              <a:rPr lang="ar-SA" dirty="0" smtClean="0">
                <a:cs typeface="PT Bold Heading" pitchFamily="2" charset="-78"/>
              </a:rPr>
              <a:t>فنتجت وحدة القيم والعادات والتقاليد بين المسلمين </a:t>
            </a:r>
            <a:endParaRPr lang="ar-SA"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anim calcmode="lin" valueType="num">
                                      <p:cBhvr>
                                        <p:cTn id="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2000"/>
                                        <p:tgtEl>
                                          <p:spTgt spid="5">
                                            <p:txEl>
                                              <p:pRg st="3" end="3"/>
                                            </p:txEl>
                                          </p:spTgt>
                                        </p:tgtEl>
                                      </p:cBhvr>
                                    </p:animEffect>
                                    <p:anim calcmode="lin" valueType="num">
                                      <p:cBhvr>
                                        <p:cTn id="15"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2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endParaRPr lang="ar-SA" dirty="0"/>
          </a:p>
        </p:txBody>
      </p:sp>
      <p:sp>
        <p:nvSpPr>
          <p:cNvPr id="6" name="عنصر نائب للمحتوى 5"/>
          <p:cNvSpPr>
            <a:spLocks noGrp="1"/>
          </p:cNvSpPr>
          <p:nvPr>
            <p:ph sz="half" idx="2"/>
          </p:nvPr>
        </p:nvSpPr>
        <p:spPr/>
        <p:txBody>
          <a:bodyPr/>
          <a:lstStyle/>
          <a:p>
            <a:pPr algn="ctr"/>
            <a:endParaRPr lang="ar-SA" dirty="0" smtClean="0">
              <a:cs typeface="PT Bold Heading" pitchFamily="2" charset="-78"/>
            </a:endParaRPr>
          </a:p>
          <a:p>
            <a:pPr algn="ctr"/>
            <a:r>
              <a:rPr lang="ar-SA" u="sng" dirty="0" smtClean="0">
                <a:cs typeface="PT Bold Heading" pitchFamily="2" charset="-78"/>
              </a:rPr>
              <a:t>أهل الذمة </a:t>
            </a:r>
            <a:r>
              <a:rPr lang="ar-SA" dirty="0" smtClean="0">
                <a:cs typeface="PT Bold Heading" pitchFamily="2" charset="-78"/>
              </a:rPr>
              <a:t>:</a:t>
            </a:r>
            <a:r>
              <a:rPr lang="ar-SA" sz="2400" dirty="0" smtClean="0">
                <a:cs typeface="PT Bold Heading" pitchFamily="2" charset="-78"/>
              </a:rPr>
              <a:t>حدد الاسلام علاقاتهم بالمسلمين ولهم ما للمسلمين وعليهم ما عليهم  </a:t>
            </a:r>
          </a:p>
          <a:p>
            <a:pPr algn="ctr">
              <a:buNone/>
            </a:pPr>
            <a:endParaRPr lang="ar-SA" dirty="0" smtClean="0">
              <a:cs typeface="PT Bold Heading" pitchFamily="2" charset="-78"/>
            </a:endParaRPr>
          </a:p>
          <a:p>
            <a:pPr algn="ctr"/>
            <a:r>
              <a:rPr lang="ar-SA" dirty="0" smtClean="0">
                <a:cs typeface="PT Bold Heading" pitchFamily="2" charset="-78"/>
              </a:rPr>
              <a:t>مفهوم الأمة الإسلامية أكثر شمولا من مفهوم العالم الإسلامي  </a:t>
            </a:r>
            <a:endParaRPr lang="ar-SA" dirty="0">
              <a:cs typeface="PT Bold Heading" pitchFamily="2" charset="-78"/>
            </a:endParaRPr>
          </a:p>
        </p:txBody>
      </p:sp>
      <p:pic>
        <p:nvPicPr>
          <p:cNvPr id="9" name="عنصر نائب للمحتوى 8" descr="images (11).jpg"/>
          <p:cNvPicPr>
            <a:picLocks noGrp="1" noChangeAspect="1"/>
          </p:cNvPicPr>
          <p:nvPr>
            <p:ph sz="half" idx="1"/>
          </p:nvPr>
        </p:nvPicPr>
        <p:blipFill>
          <a:blip r:embed="rId2" cstate="print"/>
          <a:stretch>
            <a:fillRect/>
          </a:stretch>
        </p:blipFill>
        <p:spPr>
          <a:xfrm>
            <a:off x="990600" y="1600200"/>
            <a:ext cx="4343400" cy="48768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2000"/>
                                        <p:tgtEl>
                                          <p:spTgt spid="6">
                                            <p:txEl>
                                              <p:pRg st="1" end="1"/>
                                            </p:txEl>
                                          </p:spTgt>
                                        </p:tgtEl>
                                      </p:cBhvr>
                                    </p:animEffect>
                                    <p:anim calcmode="lin" valueType="num">
                                      <p:cBhvr>
                                        <p:cTn id="8"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2000"/>
                                        <p:tgtEl>
                                          <p:spTgt spid="6">
                                            <p:txEl>
                                              <p:pRg st="3" end="3"/>
                                            </p:txEl>
                                          </p:spTgt>
                                        </p:tgtEl>
                                      </p:cBhvr>
                                    </p:animEffect>
                                    <p:anim calcmode="lin" valueType="num">
                                      <p:cBhvr>
                                        <p:cTn id="13"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2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pPr algn="ctr"/>
            <a:r>
              <a:rPr lang="ar-SA" dirty="0" smtClean="0">
                <a:solidFill>
                  <a:srgbClr val="00B050"/>
                </a:solidFill>
              </a:rPr>
              <a:t>أهمية العالم الإسلامي </a:t>
            </a:r>
            <a:endParaRPr lang="ar-SA" dirty="0">
              <a:solidFill>
                <a:srgbClr val="00B050"/>
              </a:solidFill>
            </a:endParaRPr>
          </a:p>
        </p:txBody>
      </p:sp>
      <p:sp>
        <p:nvSpPr>
          <p:cNvPr id="3" name="عنصر نائب للمحتوى 2"/>
          <p:cNvSpPr>
            <a:spLocks noGrp="1"/>
          </p:cNvSpPr>
          <p:nvPr>
            <p:ph idx="1"/>
          </p:nvPr>
        </p:nvSpPr>
        <p:spPr>
          <a:solidFill>
            <a:schemeClr val="bg1">
              <a:lumMod val="95000"/>
            </a:schemeClr>
          </a:solidFill>
        </p:spPr>
        <p:txBody>
          <a:bodyPr>
            <a:normAutofit fontScale="92500" lnSpcReduction="10000"/>
          </a:bodyPr>
          <a:lstStyle/>
          <a:p>
            <a:r>
              <a:rPr lang="ar-SA" b="1" dirty="0" smtClean="0">
                <a:solidFill>
                  <a:schemeClr val="accent3">
                    <a:lumMod val="50000"/>
                  </a:schemeClr>
                </a:solidFill>
              </a:rPr>
              <a:t>موقعه الاستراتيجي </a:t>
            </a:r>
          </a:p>
          <a:p>
            <a:r>
              <a:rPr lang="ar-SA" b="1" dirty="0" smtClean="0">
                <a:solidFill>
                  <a:schemeClr val="accent3">
                    <a:lumMod val="50000"/>
                  </a:schemeClr>
                </a:solidFill>
              </a:rPr>
              <a:t>وفرة ثرواته </a:t>
            </a:r>
          </a:p>
          <a:p>
            <a:r>
              <a:rPr lang="ar-SA" b="1" dirty="0" smtClean="0">
                <a:solidFill>
                  <a:srgbClr val="C00000"/>
                </a:solidFill>
              </a:rPr>
              <a:t>مركزا للمواصلات العالمية : </a:t>
            </a:r>
          </a:p>
          <a:p>
            <a:pPr>
              <a:buFontTx/>
              <a:buChar char="-"/>
            </a:pPr>
            <a:r>
              <a:rPr lang="ar-SA" b="1" dirty="0" smtClean="0">
                <a:solidFill>
                  <a:schemeClr val="accent3">
                    <a:lumMod val="50000"/>
                  </a:schemeClr>
                </a:solidFill>
              </a:rPr>
              <a:t>مـــوقعه في قلب العالم القديم وتوسطه للعالم القديم والجديد .</a:t>
            </a:r>
          </a:p>
          <a:p>
            <a:pPr>
              <a:buFontTx/>
              <a:buChar char="-"/>
            </a:pPr>
            <a:r>
              <a:rPr lang="ar-SA" b="1" dirty="0" smtClean="0">
                <a:solidFill>
                  <a:schemeClr val="accent3">
                    <a:lumMod val="50000"/>
                  </a:schemeClr>
                </a:solidFill>
              </a:rPr>
              <a:t>إشرافه على البحار والمحيطات </a:t>
            </a:r>
          </a:p>
          <a:p>
            <a:pPr>
              <a:buFontTx/>
              <a:buChar char="-"/>
            </a:pPr>
            <a:r>
              <a:rPr lang="ar-SA" b="1" dirty="0" smtClean="0">
                <a:solidFill>
                  <a:schemeClr val="accent3">
                    <a:lumMod val="50000"/>
                  </a:schemeClr>
                </a:solidFill>
              </a:rPr>
              <a:t>توفر مواد الوقود والموانئ الجوية والبحرية </a:t>
            </a:r>
          </a:p>
          <a:p>
            <a:pPr>
              <a:buFontTx/>
              <a:buChar char="-"/>
            </a:pPr>
            <a:r>
              <a:rPr lang="ar-SA" b="1" dirty="0" smtClean="0">
                <a:solidFill>
                  <a:schemeClr val="accent3">
                    <a:lumMod val="50000"/>
                  </a:schemeClr>
                </a:solidFill>
              </a:rPr>
              <a:t>صفاء أجوائه معظم أيام السنة </a:t>
            </a:r>
          </a:p>
          <a:p>
            <a:pPr>
              <a:buFontTx/>
              <a:buChar char="-"/>
            </a:pPr>
            <a:r>
              <a:rPr lang="ar-SA" b="1" dirty="0" smtClean="0">
                <a:solidFill>
                  <a:schemeClr val="accent3">
                    <a:lumMod val="50000"/>
                  </a:schemeClr>
                </a:solidFill>
              </a:rPr>
              <a:t>-زاد من اهميته شق قناة السويس التي سهلت اتصال الشرق بالغرب  .</a:t>
            </a: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anim calcmode="lin" valueType="num">
                                      <p:cBhvr>
                                        <p:cTn id="19"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2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000"/>
                                        <p:tgtEl>
                                          <p:spTgt spid="3">
                                            <p:txEl>
                                              <p:pRg st="4" end="4"/>
                                            </p:txEl>
                                          </p:spTgt>
                                        </p:tgtEl>
                                      </p:cBhvr>
                                    </p:animEffect>
                                    <p:anim calcmode="lin" valueType="num">
                                      <p:cBhvr>
                                        <p:cTn id="3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2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2000"/>
                                        <p:tgtEl>
                                          <p:spTgt spid="3">
                                            <p:txEl>
                                              <p:pRg st="5" end="5"/>
                                            </p:txEl>
                                          </p:spTgt>
                                        </p:tgtEl>
                                      </p:cBhvr>
                                    </p:animEffect>
                                    <p:anim calcmode="lin" valueType="num">
                                      <p:cBhvr>
                                        <p:cTn id="39"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2000" fill="hold"/>
                                        <p:tgtEl>
                                          <p:spTgt spid="3">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2000"/>
                                        <p:tgtEl>
                                          <p:spTgt spid="3">
                                            <p:txEl>
                                              <p:pRg st="6" end="6"/>
                                            </p:txEl>
                                          </p:spTgt>
                                        </p:tgtEl>
                                      </p:cBhvr>
                                    </p:animEffect>
                                    <p:anim calcmode="lin" valueType="num">
                                      <p:cBhvr>
                                        <p:cTn id="4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2000"/>
                                        <p:tgtEl>
                                          <p:spTgt spid="3">
                                            <p:txEl>
                                              <p:pRg st="7" end="7"/>
                                            </p:txEl>
                                          </p:spTgt>
                                        </p:tgtEl>
                                      </p:cBhvr>
                                    </p:animEffect>
                                    <p:anim calcmode="lin" valueType="num">
                                      <p:cBhvr>
                                        <p:cTn id="49"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lstStyle/>
          <a:p>
            <a:pPr algn="ctr"/>
            <a:r>
              <a:rPr lang="ar-SA" dirty="0" err="1" smtClean="0">
                <a:solidFill>
                  <a:srgbClr val="C00000"/>
                </a:solidFill>
              </a:rPr>
              <a:t>مسؤول</a:t>
            </a:r>
            <a:r>
              <a:rPr lang="ar-SA" dirty="0" smtClean="0">
                <a:solidFill>
                  <a:srgbClr val="C00000"/>
                </a:solidFill>
              </a:rPr>
              <a:t> في وزارة الخارجية الفرنسية </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pPr algn="just"/>
            <a:endParaRPr lang="ar-SA" dirty="0" smtClean="0">
              <a:cs typeface="PT Bold Heading" pitchFamily="2" charset="-78"/>
            </a:endParaRPr>
          </a:p>
          <a:p>
            <a:pPr algn="ctr">
              <a:buNone/>
            </a:pPr>
            <a:r>
              <a:rPr lang="ar-SA" dirty="0" smtClean="0">
                <a:cs typeface="PT Bold Heading" pitchFamily="2" charset="-78"/>
              </a:rPr>
              <a:t>  ( العالم الإسلامي عملاق مقيد لم يكتشف نفسه ... وعلينا أن نبذل كل جهودنا حتى لا ينهض ... ذلك أن فشلنا في تعويق نهضته يعرضنا لأخطار جسيمة ... إن صحوة العالم العربي نذير بكارثة للغرب ونهاية لوظيفته </a:t>
            </a:r>
            <a:r>
              <a:rPr lang="ar-SA" dirty="0" err="1" smtClean="0">
                <a:cs typeface="PT Bold Heading" pitchFamily="2" charset="-78"/>
              </a:rPr>
              <a:t>الحقيقية</a:t>
            </a:r>
            <a:r>
              <a:rPr lang="ar-SA" dirty="0" smtClean="0">
                <a:cs typeface="PT Bold Heading" pitchFamily="2" charset="-78"/>
              </a:rPr>
              <a:t> في قيادة العالم )</a:t>
            </a:r>
            <a:endParaRPr lang="ar-SA"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Front"/>
            <a:lightRig rig="threePt" dir="t"/>
          </a:scene3d>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ar-SA" dirty="0" smtClean="0"/>
              <a:t>العوامل الداخلية التي اسهمت في نقل العالم الإسلامي من ماضيه المجيد إلى حاضره الأليم </a:t>
            </a:r>
            <a:endParaRPr lang="ar-SA" dirty="0"/>
          </a:p>
        </p:txBody>
      </p:sp>
      <p:sp>
        <p:nvSpPr>
          <p:cNvPr id="3" name="عنصر نائب للمحتوى 2"/>
          <p:cNvSpPr>
            <a:spLocks noGrp="1"/>
          </p:cNvSpPr>
          <p:nvPr>
            <p:ph idx="1"/>
          </p:nvPr>
        </p:nvSpPr>
        <p:spPr>
          <a:scene3d>
            <a:camera prst="perspectiveFront"/>
            <a:lightRig rig="threePt" dir="t"/>
          </a:scene3d>
        </p:spPr>
        <p:style>
          <a:lnRef idx="1">
            <a:schemeClr val="accent4"/>
          </a:lnRef>
          <a:fillRef idx="2">
            <a:schemeClr val="accent4"/>
          </a:fillRef>
          <a:effectRef idx="1">
            <a:schemeClr val="accent4"/>
          </a:effectRef>
          <a:fontRef idx="minor">
            <a:schemeClr val="dk1"/>
          </a:fontRef>
        </p:style>
        <p:txBody>
          <a:bodyPr/>
          <a:lstStyle/>
          <a:p>
            <a:r>
              <a:rPr lang="ar-SA" sz="4000" u="sng" dirty="0" smtClean="0">
                <a:solidFill>
                  <a:schemeClr val="accent3">
                    <a:lumMod val="75000"/>
                  </a:schemeClr>
                </a:solidFill>
              </a:rPr>
              <a:t>1- انشقاق المسلمين إلى </a:t>
            </a:r>
            <a:r>
              <a:rPr lang="ar-SA" sz="4000" u="sng" dirty="0" err="1" smtClean="0">
                <a:solidFill>
                  <a:schemeClr val="accent3">
                    <a:lumMod val="75000"/>
                  </a:schemeClr>
                </a:solidFill>
              </a:rPr>
              <a:t>فرق :</a:t>
            </a:r>
            <a:r>
              <a:rPr lang="ar-SA" sz="4000" u="sng" dirty="0" smtClean="0">
                <a:solidFill>
                  <a:schemeClr val="accent3">
                    <a:lumMod val="75000"/>
                  </a:schemeClr>
                </a:solidFill>
              </a:rPr>
              <a:t>  </a:t>
            </a:r>
          </a:p>
          <a:p>
            <a:r>
              <a:rPr lang="ar-SA" dirty="0" smtClean="0"/>
              <a:t>- </a:t>
            </a:r>
            <a:r>
              <a:rPr lang="ar-SA" sz="3600" dirty="0" smtClean="0"/>
              <a:t>القوى متسللة إلى صفوف المسلمين  </a:t>
            </a:r>
          </a:p>
          <a:p>
            <a:r>
              <a:rPr lang="ar-SA" sz="3600" dirty="0" smtClean="0"/>
              <a:t>- ظهور الخوارج والشيعة ومناهضتها لأهل السنة والجماعة , وما أدت اليه من اهدار طاقة المسلمين المادية والعسكرية والفكرية  . </a:t>
            </a:r>
          </a:p>
          <a:p>
            <a:r>
              <a:rPr lang="ar-SA" sz="3600" dirty="0" smtClean="0"/>
              <a:t>-ظهور فرق أخرى </a:t>
            </a:r>
            <a:r>
              <a:rPr lang="ar-SA" sz="3600" dirty="0" err="1" smtClean="0"/>
              <a:t>المعتزلة </a:t>
            </a:r>
            <a:r>
              <a:rPr lang="ar-SA" sz="3600" dirty="0" smtClean="0"/>
              <a:t>، المرجئة وغيرها </a:t>
            </a:r>
            <a:endParaRPr lang="ar-SA" sz="3600" dirty="0"/>
          </a:p>
        </p:txBody>
      </p:sp>
    </p:spTree>
  </p:cSld>
  <p:clrMapOvr>
    <a:masterClrMapping/>
  </p:clrMapOvr>
  <p:transition spd="slow">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Left"/>
            <a:lightRig rig="threePt" dir="t"/>
          </a:scene3d>
        </p:spPr>
        <p:style>
          <a:lnRef idx="1">
            <a:schemeClr val="accent3"/>
          </a:lnRef>
          <a:fillRef idx="2">
            <a:schemeClr val="accent3"/>
          </a:fillRef>
          <a:effectRef idx="1">
            <a:schemeClr val="accent3"/>
          </a:effectRef>
          <a:fontRef idx="minor">
            <a:schemeClr val="dk1"/>
          </a:fontRef>
        </p:style>
        <p:txBody>
          <a:bodyPr>
            <a:normAutofit fontScale="90000"/>
          </a:bodyPr>
          <a:lstStyle/>
          <a:p>
            <a:r>
              <a:rPr lang="ar-SA" sz="4400" b="1" u="sng" dirty="0" smtClean="0">
                <a:solidFill>
                  <a:schemeClr val="accent3">
                    <a:lumMod val="75000"/>
                  </a:schemeClr>
                </a:solidFill>
              </a:rPr>
              <a:t>2- اشتغال المسلمين بالفلسفة وعلم الكلام </a:t>
            </a:r>
            <a:br>
              <a:rPr lang="ar-SA" sz="4400" b="1" u="sng" dirty="0" smtClean="0">
                <a:solidFill>
                  <a:schemeClr val="accent3">
                    <a:lumMod val="75000"/>
                  </a:schemeClr>
                </a:solidFill>
              </a:rPr>
            </a:br>
            <a:endParaRPr lang="ar-SA" dirty="0"/>
          </a:p>
        </p:txBody>
      </p:sp>
      <p:sp>
        <p:nvSpPr>
          <p:cNvPr id="3" name="عنصر نائب للمحتوى 2"/>
          <p:cNvSpPr>
            <a:spLocks noGrp="1"/>
          </p:cNvSpPr>
          <p:nvPr>
            <p:ph idx="1"/>
          </p:nvPr>
        </p:nvSpPr>
        <p:spPr>
          <a:solidFill>
            <a:schemeClr val="accent4">
              <a:lumMod val="40000"/>
              <a:lumOff val="60000"/>
            </a:schemeClr>
          </a:solidFill>
          <a:effectLst>
            <a:glow rad="228600">
              <a:schemeClr val="accent4">
                <a:satMod val="175000"/>
                <a:alpha val="40000"/>
              </a:schemeClr>
            </a:glow>
          </a:effectLst>
          <a:scene3d>
            <a:camera prst="perspectiveLeft"/>
            <a:lightRig rig="threePt" dir="t"/>
          </a:scene3d>
        </p:spPr>
        <p:txBody>
          <a:bodyPr>
            <a:normAutofit/>
          </a:bodyPr>
          <a:lstStyle/>
          <a:p>
            <a:pPr>
              <a:buFontTx/>
              <a:buChar char="-"/>
            </a:pPr>
            <a:r>
              <a:rPr lang="ar-SA" b="1" dirty="0" err="1" smtClean="0"/>
              <a:t>اشتغل</a:t>
            </a:r>
            <a:r>
              <a:rPr lang="ar-SA" b="1" dirty="0" smtClean="0"/>
              <a:t> بعض المسلمين في العصر العباسي </a:t>
            </a:r>
            <a:r>
              <a:rPr lang="ar-SA" b="1" dirty="0" err="1" smtClean="0"/>
              <a:t>بـ:</a:t>
            </a:r>
            <a:r>
              <a:rPr lang="ar-SA" b="1" dirty="0" smtClean="0"/>
              <a:t> </a:t>
            </a:r>
          </a:p>
          <a:p>
            <a:pPr>
              <a:buFontTx/>
              <a:buChar char="-"/>
            </a:pPr>
            <a:r>
              <a:rPr lang="ar-SA" b="1" dirty="0" smtClean="0"/>
              <a:t>ترجمة العلوم اليونانية والهندية إلى اللغة </a:t>
            </a:r>
            <a:r>
              <a:rPr lang="ar-SA" b="1" dirty="0" err="1" smtClean="0"/>
              <a:t>العربية .</a:t>
            </a:r>
            <a:endParaRPr lang="ar-SA" b="1" dirty="0" smtClean="0"/>
          </a:p>
          <a:p>
            <a:pPr>
              <a:buFontTx/>
              <a:buChar char="-"/>
            </a:pPr>
            <a:r>
              <a:rPr lang="ar-SA" b="1" dirty="0" smtClean="0"/>
              <a:t>- انحرف الاتجاه إلى ترجمة  الفلسفة الإلهية الاغريقية فدخلت العالم </a:t>
            </a:r>
            <a:r>
              <a:rPr lang="ar-SA" b="1" dirty="0" err="1" smtClean="0"/>
              <a:t>الإسلامي .</a:t>
            </a:r>
            <a:r>
              <a:rPr lang="ar-SA" b="1" dirty="0" smtClean="0"/>
              <a:t> </a:t>
            </a:r>
          </a:p>
          <a:p>
            <a:pPr>
              <a:buFontTx/>
              <a:buChar char="-"/>
            </a:pPr>
            <a:r>
              <a:rPr lang="ar-SA" b="1" dirty="0" smtClean="0"/>
              <a:t>- اشهرهم ابن </a:t>
            </a:r>
            <a:r>
              <a:rPr lang="ar-SA" b="1" dirty="0" err="1" smtClean="0"/>
              <a:t>المقفع </a:t>
            </a:r>
            <a:r>
              <a:rPr lang="ar-SA" b="1" dirty="0" smtClean="0"/>
              <a:t>، حنين بن </a:t>
            </a:r>
            <a:r>
              <a:rPr lang="ar-SA" b="1" dirty="0" err="1" smtClean="0"/>
              <a:t>اسحاق </a:t>
            </a:r>
            <a:r>
              <a:rPr lang="ar-SA" b="1" dirty="0" smtClean="0"/>
              <a:t>، ثابت بن </a:t>
            </a:r>
            <a:r>
              <a:rPr lang="ar-SA" b="1" dirty="0" err="1" smtClean="0"/>
              <a:t>قرة .</a:t>
            </a:r>
            <a:endParaRPr lang="ar-SA" b="1" dirty="0" smtClean="0"/>
          </a:p>
          <a:p>
            <a:pPr>
              <a:buFontTx/>
              <a:buChar char="-"/>
            </a:pPr>
            <a:r>
              <a:rPr lang="ar-SA" b="1" dirty="0" smtClean="0"/>
              <a:t>-اكثرهم من السريان والأقل من </a:t>
            </a:r>
            <a:r>
              <a:rPr lang="ar-SA" b="1" dirty="0" err="1" smtClean="0"/>
              <a:t>اليهود .</a:t>
            </a:r>
            <a:endParaRPr lang="ar-SA" b="1" dirty="0" smtClean="0"/>
          </a:p>
          <a:p>
            <a:pPr>
              <a:buFontTx/>
              <a:buChar char="-"/>
            </a:pPr>
            <a:r>
              <a:rPr lang="ar-SA" b="1" dirty="0" smtClean="0"/>
              <a:t>-هدفهم نقل مذاهبهم وأديانهم الى الفكر الإسلامي</a:t>
            </a:r>
            <a:endParaRPr lang="ar-SA" b="1" dirty="0"/>
          </a:p>
        </p:txBody>
      </p:sp>
    </p:spTree>
  </p:cSld>
  <p:clrMapOvr>
    <a:masterClrMapping/>
  </p:clrMapOvr>
  <p:transition spd="slow">
    <p:wipe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chemeClr val="accent5">
              <a:lumMod val="40000"/>
              <a:lumOff val="60000"/>
            </a:schemeClr>
          </a:solidFill>
          <a:effectLst>
            <a:glow rad="228600">
              <a:schemeClr val="accent6">
                <a:satMod val="175000"/>
                <a:alpha val="40000"/>
              </a:schemeClr>
            </a:glow>
            <a:outerShdw blurRad="63500" dist="25400" dir="5400000" rotWithShape="0">
              <a:srgbClr val="000000">
                <a:alpha val="43137"/>
              </a:srgbClr>
            </a:outerShdw>
          </a:effectLst>
          <a:scene3d>
            <a:camera prst="isometricOffAxis1Right"/>
            <a:lightRig rig="threePt" dir="t"/>
          </a:scene3d>
        </p:spPr>
        <p:style>
          <a:lnRef idx="1">
            <a:schemeClr val="accent6"/>
          </a:lnRef>
          <a:fillRef idx="2">
            <a:schemeClr val="accent6"/>
          </a:fillRef>
          <a:effectRef idx="1">
            <a:schemeClr val="accent6"/>
          </a:effectRef>
          <a:fontRef idx="minor">
            <a:schemeClr val="dk1"/>
          </a:fontRef>
        </p:style>
        <p:txBody>
          <a:bodyPr>
            <a:normAutofit/>
          </a:bodyPr>
          <a:lstStyle/>
          <a:p>
            <a:r>
              <a:rPr lang="ar-SA" sz="3600" dirty="0" smtClean="0"/>
              <a:t>- ظهر علم الكلام في خلافة المأمون بعد حركة </a:t>
            </a:r>
            <a:r>
              <a:rPr lang="ar-SA" sz="3600" dirty="0" err="1" smtClean="0"/>
              <a:t>الترجمة .</a:t>
            </a:r>
            <a:r>
              <a:rPr lang="ar-SA" sz="3600" dirty="0" smtClean="0"/>
              <a:t> </a:t>
            </a:r>
          </a:p>
          <a:p>
            <a:r>
              <a:rPr lang="ar-SA" sz="3600" dirty="0" smtClean="0"/>
              <a:t>-خلق القرآن وتعذيب أحمد بن </a:t>
            </a:r>
            <a:r>
              <a:rPr lang="ar-SA" sz="3600" dirty="0" err="1" smtClean="0"/>
              <a:t>حنبل .</a:t>
            </a:r>
            <a:endParaRPr lang="ar-SA" sz="3600" dirty="0" smtClean="0"/>
          </a:p>
          <a:p>
            <a:r>
              <a:rPr lang="ar-SA" sz="3600" dirty="0" smtClean="0"/>
              <a:t>- اتخذت الفلسفة طابع التحدي للإسلام في القرن </a:t>
            </a:r>
            <a:r>
              <a:rPr lang="ar-SA" sz="3600" dirty="0" err="1" smtClean="0"/>
              <a:t>4هـ</a:t>
            </a:r>
            <a:r>
              <a:rPr lang="ar-SA" sz="3600" dirty="0" smtClean="0"/>
              <a:t> ، وكان ابن سينا أخطر الفلاسفة </a:t>
            </a:r>
            <a:r>
              <a:rPr lang="ar-SA" sz="3600" dirty="0" err="1" smtClean="0"/>
              <a:t>الإسلاميين .</a:t>
            </a:r>
            <a:r>
              <a:rPr lang="ar-SA" sz="3600" dirty="0" smtClean="0"/>
              <a:t> وصفه </a:t>
            </a:r>
            <a:r>
              <a:rPr lang="ar-SA" sz="3600" dirty="0" err="1" smtClean="0"/>
              <a:t>الذهبي : </a:t>
            </a:r>
            <a:r>
              <a:rPr lang="ar-SA" sz="3600" dirty="0" smtClean="0"/>
              <a:t>( رأس الفلاسفة </a:t>
            </a:r>
            <a:r>
              <a:rPr lang="ar-SA" sz="3600" dirty="0" err="1" smtClean="0"/>
              <a:t>الإسلاميين ).</a:t>
            </a:r>
            <a:r>
              <a:rPr lang="ar-SA" sz="3600" dirty="0" smtClean="0"/>
              <a:t>  </a:t>
            </a:r>
          </a:p>
          <a:p>
            <a:r>
              <a:rPr lang="ar-SA" sz="3600" dirty="0" smtClean="0"/>
              <a:t>- نظرية </a:t>
            </a:r>
            <a:r>
              <a:rPr lang="ar-SA" sz="3600" dirty="0" err="1" smtClean="0"/>
              <a:t>المعرفة </a:t>
            </a:r>
            <a:r>
              <a:rPr lang="ar-SA" sz="3600" dirty="0" smtClean="0"/>
              <a:t>( وضع الفلاسفة على قدم المساواة مع الأنبياء</a:t>
            </a:r>
            <a:r>
              <a:rPr lang="ar-SA" sz="3600" dirty="0" err="1" smtClean="0"/>
              <a:t>) .</a:t>
            </a:r>
            <a:endParaRPr lang="ar-SA" sz="3600" dirty="0"/>
          </a:p>
        </p:txBody>
      </p:sp>
    </p:spTree>
  </p:cSld>
  <p:clrMapOvr>
    <a:masterClrMapping/>
  </p:clrMapOvr>
  <p:transition spd="slow">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Left"/>
            <a:lightRig rig="threePt" dir="t"/>
          </a:scene3d>
        </p:spPr>
        <p:style>
          <a:lnRef idx="3">
            <a:schemeClr val="lt1"/>
          </a:lnRef>
          <a:fillRef idx="1">
            <a:schemeClr val="accent3"/>
          </a:fillRef>
          <a:effectRef idx="1">
            <a:schemeClr val="accent3"/>
          </a:effectRef>
          <a:fontRef idx="minor">
            <a:schemeClr val="lt1"/>
          </a:fontRef>
        </p:style>
        <p:txBody>
          <a:bodyPr/>
          <a:lstStyle/>
          <a:p>
            <a:pPr algn="r"/>
            <a:r>
              <a:rPr lang="ar-SA" b="1" dirty="0" smtClean="0"/>
              <a:t>3-الانقسام السياسي لدولة الإسلام </a:t>
            </a:r>
            <a:endParaRPr lang="ar-SA" b="1" dirty="0"/>
          </a:p>
        </p:txBody>
      </p:sp>
      <p:sp>
        <p:nvSpPr>
          <p:cNvPr id="3" name="عنصر نائب للمحتوى 2"/>
          <p:cNvSpPr>
            <a:spLocks noGrp="1"/>
          </p:cNvSpPr>
          <p:nvPr>
            <p:ph idx="1"/>
          </p:nvPr>
        </p:nvSpPr>
        <p:spPr>
          <a:scene3d>
            <a:camera prst="perspectiveLeft"/>
            <a:lightRig rig="threePt" dir="t"/>
          </a:scene3d>
        </p:spPr>
        <p:style>
          <a:lnRef idx="1">
            <a:schemeClr val="accent4"/>
          </a:lnRef>
          <a:fillRef idx="2">
            <a:schemeClr val="accent4"/>
          </a:fillRef>
          <a:effectRef idx="1">
            <a:schemeClr val="accent4"/>
          </a:effectRef>
          <a:fontRef idx="minor">
            <a:schemeClr val="dk1"/>
          </a:fontRef>
        </p:style>
        <p:txBody>
          <a:bodyPr/>
          <a:lstStyle/>
          <a:p>
            <a:r>
              <a:rPr lang="ar-SA" dirty="0" smtClean="0"/>
              <a:t>- </a:t>
            </a:r>
            <a:r>
              <a:rPr lang="ar-SA" sz="3600" b="1" dirty="0" smtClean="0">
                <a:solidFill>
                  <a:schemeClr val="tx1"/>
                </a:solidFill>
              </a:rPr>
              <a:t>في القرن </a:t>
            </a:r>
            <a:r>
              <a:rPr lang="ar-SA" sz="3600" b="1" dirty="0" err="1" smtClean="0">
                <a:solidFill>
                  <a:schemeClr val="tx1"/>
                </a:solidFill>
              </a:rPr>
              <a:t>4هـ</a:t>
            </a:r>
            <a:r>
              <a:rPr lang="ar-SA" sz="3600" b="1" dirty="0" smtClean="0">
                <a:solidFill>
                  <a:schemeClr val="tx1"/>
                </a:solidFill>
              </a:rPr>
              <a:t> كان في العالم الإسلامي ثلاثة </a:t>
            </a:r>
            <a:r>
              <a:rPr lang="ar-SA" sz="3600" b="1" dirty="0" err="1" smtClean="0">
                <a:solidFill>
                  <a:schemeClr val="tx1"/>
                </a:solidFill>
              </a:rPr>
              <a:t>خلفاء :</a:t>
            </a:r>
            <a:r>
              <a:rPr lang="ar-SA" sz="3600" b="1" dirty="0" smtClean="0">
                <a:solidFill>
                  <a:schemeClr val="tx1"/>
                </a:solidFill>
              </a:rPr>
              <a:t> </a:t>
            </a:r>
          </a:p>
          <a:p>
            <a:r>
              <a:rPr lang="ar-SA" sz="3600" b="1" dirty="0" smtClean="0">
                <a:solidFill>
                  <a:schemeClr val="tx1"/>
                </a:solidFill>
              </a:rPr>
              <a:t>- الخليفة </a:t>
            </a:r>
            <a:r>
              <a:rPr lang="ar-SA" sz="3600" b="1" dirty="0" err="1" smtClean="0">
                <a:solidFill>
                  <a:schemeClr val="tx1"/>
                </a:solidFill>
              </a:rPr>
              <a:t>العباسي </a:t>
            </a:r>
            <a:r>
              <a:rPr lang="ar-SA" sz="3600" b="1" dirty="0" smtClean="0">
                <a:solidFill>
                  <a:schemeClr val="tx1"/>
                </a:solidFill>
              </a:rPr>
              <a:t>، الخليفة </a:t>
            </a:r>
            <a:r>
              <a:rPr lang="ar-SA" sz="3600" b="1" dirty="0" err="1" smtClean="0">
                <a:solidFill>
                  <a:schemeClr val="tx1"/>
                </a:solidFill>
              </a:rPr>
              <a:t>الفاطمي </a:t>
            </a:r>
            <a:r>
              <a:rPr lang="ar-SA" sz="3600" b="1" dirty="0" smtClean="0">
                <a:solidFill>
                  <a:schemeClr val="tx1"/>
                </a:solidFill>
              </a:rPr>
              <a:t>، الخليفة الأموي </a:t>
            </a:r>
          </a:p>
          <a:p>
            <a:r>
              <a:rPr lang="ar-SA" sz="3600" b="1" dirty="0" smtClean="0">
                <a:solidFill>
                  <a:schemeClr val="tx1"/>
                </a:solidFill>
              </a:rPr>
              <a:t>ادى إلى طمع العدو </a:t>
            </a:r>
            <a:r>
              <a:rPr lang="ar-SA" sz="3600" b="1" dirty="0" err="1" smtClean="0">
                <a:solidFill>
                  <a:schemeClr val="tx1"/>
                </a:solidFill>
              </a:rPr>
              <a:t>الخارجي </a:t>
            </a:r>
            <a:r>
              <a:rPr lang="ar-SA" sz="3600" b="1" dirty="0" smtClean="0">
                <a:solidFill>
                  <a:schemeClr val="tx1"/>
                </a:solidFill>
              </a:rPr>
              <a:t>، وبالتالي إلى ضعف العالم </a:t>
            </a:r>
            <a:r>
              <a:rPr lang="ar-SA" sz="3600" b="1" dirty="0" err="1" smtClean="0">
                <a:solidFill>
                  <a:schemeClr val="tx1"/>
                </a:solidFill>
              </a:rPr>
              <a:t>الإسلامي </a:t>
            </a:r>
            <a:r>
              <a:rPr lang="ar-SA" sz="3600" b="1" dirty="0" smtClean="0">
                <a:solidFill>
                  <a:schemeClr val="tx1"/>
                </a:solidFill>
              </a:rPr>
              <a:t>، وتوقف المد الإسلامي ثم عاد في العصر العثماني ولكن لم يكن على درجة كبيرة من </a:t>
            </a:r>
            <a:r>
              <a:rPr lang="ar-SA" sz="3600" b="1" dirty="0" err="1" smtClean="0">
                <a:solidFill>
                  <a:schemeClr val="tx1"/>
                </a:solidFill>
              </a:rPr>
              <a:t>القوة .</a:t>
            </a:r>
            <a:endParaRPr lang="ar-SA" sz="3600" b="1" dirty="0">
              <a:solidFill>
                <a:schemeClr val="tx1"/>
              </a:solidFill>
            </a:endParaRPr>
          </a:p>
        </p:txBody>
      </p:sp>
    </p:spTree>
  </p:cSld>
  <p:clrMapOvr>
    <a:masterClrMapping/>
  </p:clrMapOvr>
  <p:transition spd="slow">
    <p:wipe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ar-SA" sz="4800" b="1" dirty="0" smtClean="0"/>
              <a:t>الشعوبية</a:t>
            </a:r>
            <a:endParaRPr lang="ar-SA" sz="4800" b="1" dirty="0"/>
          </a:p>
        </p:txBody>
      </p:sp>
      <p:sp>
        <p:nvSpPr>
          <p:cNvPr id="3" name="عنصر نائب للمحتوى 2"/>
          <p:cNvSpPr>
            <a:spLocks noGrp="1"/>
          </p:cNvSpPr>
          <p:nvPr>
            <p:ph idx="1"/>
          </p:nvPr>
        </p:nvSpPr>
        <p:spPr>
          <a:solidFill>
            <a:schemeClr val="bg2">
              <a:lumMod val="90000"/>
            </a:schemeClr>
          </a:solidFill>
          <a:scene3d>
            <a:camera prst="isometricOffAxis1Right"/>
            <a:lightRig rig="threePt" dir="t"/>
          </a:scene3d>
        </p:spPr>
        <p:txBody>
          <a:bodyPr/>
          <a:lstStyle/>
          <a:p>
            <a:endParaRPr lang="ar-SA" dirty="0" smtClean="0"/>
          </a:p>
          <a:p>
            <a:r>
              <a:rPr lang="ar-SA" b="1" dirty="0" smtClean="0"/>
              <a:t>-اطلقت على محتقري العرب والذين يقللون من شأنهم </a:t>
            </a:r>
          </a:p>
          <a:p>
            <a:r>
              <a:rPr lang="ar-SA" b="1" dirty="0" smtClean="0"/>
              <a:t>بدأتها العناصر التي تسللت إلى الإسلام من اليهود والنصارى و </a:t>
            </a:r>
            <a:r>
              <a:rPr lang="ar-SA" b="1" dirty="0" err="1" smtClean="0"/>
              <a:t>المجوس .</a:t>
            </a:r>
            <a:r>
              <a:rPr lang="ar-SA" b="1" dirty="0" smtClean="0"/>
              <a:t> </a:t>
            </a:r>
          </a:p>
          <a:p>
            <a:pPr>
              <a:buNone/>
            </a:pPr>
            <a:endParaRPr lang="ar-SA" b="1" dirty="0" smtClean="0"/>
          </a:p>
          <a:p>
            <a:r>
              <a:rPr lang="ar-SA" b="1" dirty="0" smtClean="0"/>
              <a:t>- استغلت الشعوبية الأدب واللغة والشعر والتأليف والمفاخرة والمفاضلة بين العجم </a:t>
            </a:r>
            <a:r>
              <a:rPr lang="ar-SA" b="1" dirty="0" err="1" smtClean="0"/>
              <a:t>والعرب .</a:t>
            </a:r>
            <a:endParaRPr lang="ar-SA" b="1" dirty="0"/>
          </a:p>
        </p:txBody>
      </p:sp>
    </p:spTree>
  </p:cSld>
  <p:clrMapOvr>
    <a:masterClrMapping/>
  </p:clrMapOvr>
  <p:transition spd="slow">
    <p:wipe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effectLst>
            <a:glow rad="228600">
              <a:schemeClr val="accent1">
                <a:satMod val="175000"/>
                <a:alpha val="40000"/>
              </a:schemeClr>
            </a:glow>
            <a:outerShdw blurRad="63500" dist="25400" dir="5400000" rotWithShape="0">
              <a:srgbClr val="000000">
                <a:alpha val="43137"/>
              </a:srgbClr>
            </a:outerShdw>
          </a:effectLst>
          <a:scene3d>
            <a:camera prst="perspectiveRight"/>
            <a:lightRig rig="threePt" dir="t"/>
          </a:scene3d>
        </p:spPr>
        <p:style>
          <a:lnRef idx="3">
            <a:schemeClr val="lt1"/>
          </a:lnRef>
          <a:fillRef idx="1">
            <a:schemeClr val="accent3"/>
          </a:fillRef>
          <a:effectRef idx="1">
            <a:schemeClr val="accent3"/>
          </a:effectRef>
          <a:fontRef idx="minor">
            <a:schemeClr val="lt1"/>
          </a:fontRef>
        </p:style>
        <p:txBody>
          <a:bodyPr>
            <a:normAutofit/>
          </a:bodyPr>
          <a:lstStyle/>
          <a:p>
            <a:pPr algn="ctr"/>
            <a:r>
              <a:rPr lang="ar-SA" sz="4400" dirty="0" err="1" smtClean="0"/>
              <a:t>خامسًا </a:t>
            </a:r>
            <a:r>
              <a:rPr lang="ar-SA" sz="4400" dirty="0" smtClean="0"/>
              <a:t>: الباطنية </a:t>
            </a:r>
            <a:endParaRPr lang="ar-SA" sz="4400" dirty="0"/>
          </a:p>
        </p:txBody>
      </p:sp>
      <p:sp>
        <p:nvSpPr>
          <p:cNvPr id="3" name="عنصر نائب للمحتوى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pPr algn="just"/>
            <a:r>
              <a:rPr lang="ar-SA" dirty="0" smtClean="0"/>
              <a:t>- </a:t>
            </a:r>
            <a:r>
              <a:rPr lang="ar-SA" b="1" dirty="0" smtClean="0"/>
              <a:t>من أكبر عوامل </a:t>
            </a:r>
            <a:r>
              <a:rPr lang="ar-SA" b="1" dirty="0" err="1" smtClean="0"/>
              <a:t>الهدم </a:t>
            </a:r>
            <a:r>
              <a:rPr lang="ar-SA" b="1" dirty="0" smtClean="0"/>
              <a:t>، وضمت جميع العناصر المعادية </a:t>
            </a:r>
            <a:r>
              <a:rPr lang="ar-SA" b="1" dirty="0" err="1" smtClean="0"/>
              <a:t>للإسلام .</a:t>
            </a:r>
            <a:r>
              <a:rPr lang="ar-SA" b="1" dirty="0" smtClean="0"/>
              <a:t> </a:t>
            </a:r>
            <a:r>
              <a:rPr lang="ar-SA" b="1" u="sng" dirty="0" smtClean="0"/>
              <a:t>(</a:t>
            </a:r>
            <a:r>
              <a:rPr lang="ar-SA" b="1" u="sng" dirty="0" err="1" smtClean="0"/>
              <a:t>زرادشتية</a:t>
            </a:r>
            <a:r>
              <a:rPr lang="ar-SA" b="1" u="sng" dirty="0" smtClean="0"/>
              <a:t> ، </a:t>
            </a:r>
            <a:r>
              <a:rPr lang="ar-SA" b="1" u="sng" dirty="0" err="1" smtClean="0"/>
              <a:t>مانوية</a:t>
            </a:r>
            <a:r>
              <a:rPr lang="ar-SA" b="1" u="sng" dirty="0" smtClean="0"/>
              <a:t> </a:t>
            </a:r>
            <a:r>
              <a:rPr lang="ar-SA" b="1" u="sng" dirty="0" err="1" smtClean="0"/>
              <a:t>،يهود </a:t>
            </a:r>
            <a:r>
              <a:rPr lang="ar-SA" b="1" u="sng" dirty="0" smtClean="0"/>
              <a:t>، </a:t>
            </a:r>
            <a:r>
              <a:rPr lang="ar-SA" b="1" u="sng" dirty="0" err="1" smtClean="0"/>
              <a:t>نصارى ) .</a:t>
            </a:r>
            <a:r>
              <a:rPr lang="ar-SA" b="1" u="sng" dirty="0" smtClean="0"/>
              <a:t> </a:t>
            </a:r>
          </a:p>
          <a:p>
            <a:pPr algn="just"/>
            <a:r>
              <a:rPr lang="ar-SA" b="1" dirty="0" smtClean="0"/>
              <a:t>قول الباطنية بأن للقرآن والأحاديث </a:t>
            </a:r>
            <a:r>
              <a:rPr lang="ar-SA" b="1" dirty="0" err="1" smtClean="0"/>
              <a:t>بواطن .</a:t>
            </a:r>
            <a:endParaRPr lang="ar-SA" b="1" dirty="0" smtClean="0"/>
          </a:p>
          <a:p>
            <a:pPr algn="just"/>
            <a:r>
              <a:rPr lang="ar-SA" b="1" u="sng" dirty="0" smtClean="0">
                <a:solidFill>
                  <a:schemeClr val="accent4">
                    <a:lumMod val="75000"/>
                  </a:schemeClr>
                </a:solidFill>
              </a:rPr>
              <a:t>هدفهم </a:t>
            </a:r>
            <a:r>
              <a:rPr lang="ar-SA" b="1" u="sng" dirty="0" err="1" smtClean="0">
                <a:solidFill>
                  <a:schemeClr val="accent4">
                    <a:lumMod val="75000"/>
                  </a:schemeClr>
                </a:solidFill>
              </a:rPr>
              <a:t>الرئيسي  </a:t>
            </a:r>
            <a:r>
              <a:rPr lang="ar-SA" b="1" dirty="0" smtClean="0"/>
              <a:t>( هدم الشريعة الإسلامية بتأويل ظواهرها وتحريفها لتلائم </a:t>
            </a:r>
            <a:r>
              <a:rPr lang="ar-SA" b="1" dirty="0" err="1" smtClean="0"/>
              <a:t>مقاصدهم ).</a:t>
            </a:r>
            <a:r>
              <a:rPr lang="ar-SA" b="1" dirty="0" smtClean="0"/>
              <a:t> </a:t>
            </a:r>
          </a:p>
          <a:p>
            <a:pPr algn="just"/>
            <a:r>
              <a:rPr lang="ar-SA" b="1" u="sng" dirty="0" err="1" smtClean="0">
                <a:solidFill>
                  <a:schemeClr val="accent5">
                    <a:lumMod val="60000"/>
                    <a:lumOff val="40000"/>
                  </a:schemeClr>
                </a:solidFill>
              </a:rPr>
              <a:t>أمثلة : </a:t>
            </a:r>
            <a:r>
              <a:rPr lang="ar-SA" b="1" u="sng" dirty="0" smtClean="0">
                <a:solidFill>
                  <a:schemeClr val="accent5">
                    <a:lumMod val="60000"/>
                    <a:lumOff val="40000"/>
                  </a:schemeClr>
                </a:solidFill>
              </a:rPr>
              <a:t>(1) </a:t>
            </a:r>
            <a:r>
              <a:rPr lang="ar-SA" b="1" u="sng" dirty="0" err="1" smtClean="0">
                <a:solidFill>
                  <a:schemeClr val="accent5">
                    <a:lumMod val="60000"/>
                    <a:lumOff val="40000"/>
                  </a:schemeClr>
                </a:solidFill>
              </a:rPr>
              <a:t>تفسير </a:t>
            </a:r>
            <a:r>
              <a:rPr lang="ar-SA" b="1" dirty="0" smtClean="0"/>
              <a:t>( </a:t>
            </a:r>
            <a:r>
              <a:rPr lang="ar-SA" b="1" dirty="0" err="1" smtClean="0"/>
              <a:t>القلائد </a:t>
            </a:r>
            <a:r>
              <a:rPr lang="ar-SA" b="1" dirty="0" smtClean="0"/>
              <a:t>، تفسير البيت </a:t>
            </a:r>
            <a:r>
              <a:rPr lang="ar-SA" b="1" dirty="0" err="1" smtClean="0"/>
              <a:t>الحرام </a:t>
            </a:r>
            <a:r>
              <a:rPr lang="ar-SA" b="1" dirty="0" smtClean="0"/>
              <a:t>) في قوله </a:t>
            </a:r>
            <a:r>
              <a:rPr lang="ar-SA" b="1" dirty="0" err="1" smtClean="0"/>
              <a:t>تعالى </a:t>
            </a:r>
            <a:r>
              <a:rPr lang="ar-SA" b="1" dirty="0" smtClean="0"/>
              <a:t>” </a:t>
            </a:r>
            <a:r>
              <a:rPr lang="ar-SA" b="1" dirty="0" err="1" smtClean="0"/>
              <a:t>لاتحلوا</a:t>
            </a:r>
            <a:r>
              <a:rPr lang="ar-SA" b="1" dirty="0" smtClean="0"/>
              <a:t> شعائر الله ولا الشهر الحرام ولا الهدي ولا </a:t>
            </a:r>
            <a:r>
              <a:rPr lang="ar-SA" b="1" dirty="0" err="1" smtClean="0"/>
              <a:t>القلائد ”</a:t>
            </a:r>
            <a:endParaRPr lang="ar-SA" b="1" dirty="0"/>
          </a:p>
        </p:txBody>
      </p:sp>
    </p:spTree>
  </p:cSld>
  <p:clrMapOvr>
    <a:masterClrMapping/>
  </p:clrMapOvr>
  <p:transition spd="slow">
    <p:wipe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solidFill>
            <a:schemeClr val="accent5">
              <a:lumMod val="20000"/>
              <a:lumOff val="80000"/>
            </a:schemeClr>
          </a:solidFill>
        </p:spPr>
        <p:txBody>
          <a:bodyPr/>
          <a:lstStyle/>
          <a:p>
            <a:pPr algn="just"/>
            <a:r>
              <a:rPr lang="ar-SA" b="1" u="sng" dirty="0" smtClean="0"/>
              <a:t>مثال (2) كل </a:t>
            </a:r>
            <a:r>
              <a:rPr lang="ar-SA" b="1" u="sng" dirty="0" err="1" smtClean="0"/>
              <a:t>ماورد</a:t>
            </a:r>
            <a:r>
              <a:rPr lang="ar-SA" b="1" u="sng" dirty="0" smtClean="0"/>
              <a:t> في الحشر والنشر وغيرها رموز ولها بواطن ( الطهور = التبرؤ من كل مذهب خالف الباطنية)  ، الغسل : تجديد العهد عليه .</a:t>
            </a:r>
          </a:p>
          <a:p>
            <a:pPr algn="just"/>
            <a:r>
              <a:rPr lang="ar-SA" b="1" dirty="0" smtClean="0">
                <a:solidFill>
                  <a:schemeClr val="accent6">
                    <a:lumMod val="60000"/>
                    <a:lumOff val="40000"/>
                  </a:schemeClr>
                </a:solidFill>
              </a:rPr>
              <a:t>-لجأت الباطنية إلى الفلسفة </a:t>
            </a:r>
            <a:r>
              <a:rPr lang="ar-SA" b="1" dirty="0" err="1" smtClean="0">
                <a:solidFill>
                  <a:schemeClr val="accent6">
                    <a:lumMod val="60000"/>
                    <a:lumOff val="40000"/>
                  </a:schemeClr>
                </a:solidFill>
              </a:rPr>
              <a:t>فضمت :</a:t>
            </a:r>
            <a:endParaRPr lang="ar-SA" b="1" dirty="0" smtClean="0">
              <a:solidFill>
                <a:schemeClr val="accent6">
                  <a:lumMod val="60000"/>
                  <a:lumOff val="40000"/>
                </a:schemeClr>
              </a:solidFill>
            </a:endParaRPr>
          </a:p>
          <a:p>
            <a:pPr algn="just"/>
            <a:r>
              <a:rPr lang="ar-SA" b="1" dirty="0" smtClean="0"/>
              <a:t> </a:t>
            </a:r>
            <a:r>
              <a:rPr lang="ar-SA" b="1" dirty="0" err="1" smtClean="0">
                <a:solidFill>
                  <a:srgbClr val="C00000"/>
                </a:solidFill>
              </a:rPr>
              <a:t>1-فلاسفة </a:t>
            </a:r>
            <a:r>
              <a:rPr lang="ar-SA" b="1" dirty="0" smtClean="0">
                <a:solidFill>
                  <a:srgbClr val="C00000"/>
                </a:solidFill>
              </a:rPr>
              <a:t>= مثال أخوان الصفا </a:t>
            </a:r>
          </a:p>
          <a:p>
            <a:pPr algn="just"/>
            <a:r>
              <a:rPr lang="ar-SA" b="1" dirty="0" err="1" smtClean="0">
                <a:solidFill>
                  <a:srgbClr val="C00000"/>
                </a:solidFill>
              </a:rPr>
              <a:t>2-شعراء </a:t>
            </a:r>
            <a:r>
              <a:rPr lang="ar-SA" b="1" dirty="0" smtClean="0">
                <a:solidFill>
                  <a:srgbClr val="C00000"/>
                </a:solidFill>
              </a:rPr>
              <a:t>= مثال أبو العلاء المعري </a:t>
            </a:r>
          </a:p>
          <a:p>
            <a:pPr algn="just"/>
            <a:r>
              <a:rPr lang="ar-SA" b="1" dirty="0" smtClean="0">
                <a:solidFill>
                  <a:srgbClr val="C00000"/>
                </a:solidFill>
              </a:rPr>
              <a:t>3-علماء =  التوحيدي و ابن سينا </a:t>
            </a:r>
            <a:endParaRPr lang="ar-SA" b="1" dirty="0">
              <a:solidFill>
                <a:srgbClr val="C00000"/>
              </a:solidFill>
            </a:endParaRPr>
          </a:p>
        </p:txBody>
      </p:sp>
    </p:spTree>
  </p:cSld>
  <p:clrMapOvr>
    <a:masterClrMapping/>
  </p:clrMapOvr>
  <p:transition spd="slow">
    <p:wipe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pPr algn="ctr"/>
            <a:r>
              <a:rPr lang="ar-SA" dirty="0" smtClean="0"/>
              <a:t>الحشاشين </a:t>
            </a:r>
            <a:endParaRPr lang="ar-SA" dirty="0"/>
          </a:p>
        </p:txBody>
      </p:sp>
      <p:sp>
        <p:nvSpPr>
          <p:cNvPr id="3" name="عنصر نائب للمحتوى 2"/>
          <p:cNvSpPr>
            <a:spLocks noGrp="1"/>
          </p:cNvSpPr>
          <p:nvPr>
            <p:ph idx="1"/>
          </p:nvPr>
        </p:nvSpPr>
        <p:spPr>
          <a:solidFill>
            <a:schemeClr val="accent4">
              <a:lumMod val="20000"/>
              <a:lumOff val="80000"/>
            </a:schemeClr>
          </a:solidFill>
        </p:spPr>
        <p:txBody>
          <a:bodyPr>
            <a:normAutofit lnSpcReduction="10000"/>
          </a:bodyPr>
          <a:lstStyle/>
          <a:p>
            <a:pPr algn="just"/>
            <a:r>
              <a:rPr lang="ar-SA" dirty="0" smtClean="0"/>
              <a:t>- </a:t>
            </a:r>
            <a:r>
              <a:rPr lang="ar-SA" b="1" dirty="0" smtClean="0"/>
              <a:t>أفرزت الباطنية في القرن </a:t>
            </a:r>
            <a:r>
              <a:rPr lang="ar-SA" b="1" dirty="0" err="1" smtClean="0"/>
              <a:t>5هـ</a:t>
            </a:r>
            <a:r>
              <a:rPr lang="ar-SA" b="1" dirty="0" smtClean="0"/>
              <a:t> جناح عسكري بقيادة </a:t>
            </a:r>
            <a:r>
              <a:rPr lang="ar-SA" b="1" u="sng" dirty="0" smtClean="0">
                <a:solidFill>
                  <a:srgbClr val="C00000"/>
                </a:solidFill>
              </a:rPr>
              <a:t>الحسن الصباح الذي أتخذ قلعة الموت مركزا </a:t>
            </a:r>
            <a:r>
              <a:rPr lang="ar-SA" b="1" dirty="0" err="1" smtClean="0"/>
              <a:t>له .</a:t>
            </a:r>
            <a:endParaRPr lang="ar-SA" b="1" dirty="0" smtClean="0"/>
          </a:p>
          <a:p>
            <a:pPr algn="just"/>
            <a:r>
              <a:rPr lang="ar-SA" b="1" dirty="0" smtClean="0"/>
              <a:t>اطلق عليهم </a:t>
            </a:r>
            <a:r>
              <a:rPr lang="ar-SA" b="1" dirty="0" err="1" smtClean="0"/>
              <a:t>الحشاشين ؟</a:t>
            </a:r>
            <a:r>
              <a:rPr lang="ar-SA" b="1" dirty="0" smtClean="0"/>
              <a:t> </a:t>
            </a:r>
          </a:p>
          <a:p>
            <a:pPr algn="just"/>
            <a:r>
              <a:rPr lang="ar-SA" b="1" u="sng" dirty="0" smtClean="0">
                <a:solidFill>
                  <a:srgbClr val="FF0000"/>
                </a:solidFill>
              </a:rPr>
              <a:t>أهم </a:t>
            </a:r>
            <a:r>
              <a:rPr lang="ar-SA" b="1" u="sng" dirty="0" err="1" smtClean="0">
                <a:solidFill>
                  <a:srgbClr val="FF0000"/>
                </a:solidFill>
              </a:rPr>
              <a:t>نشاطاتهم :</a:t>
            </a:r>
            <a:r>
              <a:rPr lang="ar-SA" b="1" u="sng" dirty="0" smtClean="0">
                <a:solidFill>
                  <a:srgbClr val="FF0000"/>
                </a:solidFill>
              </a:rPr>
              <a:t> </a:t>
            </a:r>
          </a:p>
          <a:p>
            <a:pPr algn="just"/>
            <a:r>
              <a:rPr lang="ar-SA" b="1" dirty="0" smtClean="0"/>
              <a:t>1- التعاون مع الصليبيين 2-محاولة اغتيال صلاح الدين الأيوبي  3- التبرؤ من الصحابة وتشويه صور الشخصيات الإسلامية من صدر </a:t>
            </a:r>
            <a:r>
              <a:rPr lang="ar-SA" b="1" dirty="0" err="1" smtClean="0"/>
              <a:t>الإسلام .</a:t>
            </a:r>
            <a:r>
              <a:rPr lang="ar-SA" b="1" dirty="0" smtClean="0"/>
              <a:t> 4- الوقوف إلى جانب المغول في تخريب بغداد عام </a:t>
            </a:r>
            <a:r>
              <a:rPr lang="ar-SA" b="1" dirty="0" err="1" smtClean="0"/>
              <a:t>656هـ</a:t>
            </a:r>
            <a:r>
              <a:rPr lang="ar-SA" b="1" dirty="0" smtClean="0"/>
              <a:t> </a:t>
            </a:r>
            <a:r>
              <a:rPr lang="ar-SA" b="1" dirty="0" err="1" smtClean="0"/>
              <a:t>.</a:t>
            </a:r>
            <a:endParaRPr lang="ar-SA" b="1" dirty="0" smtClean="0"/>
          </a:p>
          <a:p>
            <a:pPr algn="just"/>
            <a:r>
              <a:rPr lang="ar-SA" b="1" dirty="0" smtClean="0"/>
              <a:t>5-هجوم القرامطة على البيت الحرام وسرقة الحجر الأسود</a:t>
            </a:r>
            <a:endParaRPr lang="ar-SA" b="1" dirty="0"/>
          </a:p>
        </p:txBody>
      </p:sp>
    </p:spTree>
  </p:cSld>
  <p:clrMapOvr>
    <a:masterClrMapping/>
  </p:clrMapOvr>
  <p:transition spd="slow">
    <p:wipe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قلعة </a:t>
            </a:r>
            <a:r>
              <a:rPr lang="ar-SA" dirty="0" err="1" smtClean="0"/>
              <a:t>ألموت</a:t>
            </a: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1066800"/>
            <a:ext cx="7924800" cy="5562600"/>
          </a:xfrm>
        </p:spPr>
      </p:pic>
    </p:spTree>
    <p:extLst>
      <p:ext uri="{BB962C8B-B14F-4D97-AF65-F5344CB8AC3E}">
        <p14:creationId xmlns:p14="http://schemas.microsoft.com/office/powerpoint/2010/main" val="2152038897"/>
      </p:ext>
    </p:extLst>
  </p:cSld>
  <p:clrMapOvr>
    <a:masterClrMapping/>
  </p:clrMapOvr>
  <p:transition spd="slow">
    <p:wipe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effectLst>
            <a:glow rad="228600">
              <a:schemeClr val="accent5">
                <a:satMod val="175000"/>
                <a:alpha val="40000"/>
              </a:schemeClr>
            </a:glow>
          </a:effectLst>
        </p:spPr>
        <p:style>
          <a:lnRef idx="2">
            <a:schemeClr val="accent3"/>
          </a:lnRef>
          <a:fillRef idx="1">
            <a:schemeClr val="lt1"/>
          </a:fillRef>
          <a:effectRef idx="0">
            <a:schemeClr val="accent3"/>
          </a:effectRef>
          <a:fontRef idx="minor">
            <a:schemeClr val="dk1"/>
          </a:fontRef>
        </p:style>
        <p:txBody>
          <a:bodyPr/>
          <a:lstStyle/>
          <a:p>
            <a:pPr algn="ctr"/>
            <a:r>
              <a:rPr lang="ar-SA" dirty="0" smtClean="0"/>
              <a:t>الصوفية</a:t>
            </a:r>
            <a:endParaRPr lang="ar-SA" dirty="0"/>
          </a:p>
        </p:txBody>
      </p:sp>
      <p:sp>
        <p:nvSpPr>
          <p:cNvPr id="3" name="عنصر نائب للمحتوى 2"/>
          <p:cNvSpPr>
            <a:spLocks noGrp="1"/>
          </p:cNvSpPr>
          <p:nvPr>
            <p:ph idx="1"/>
          </p:nvPr>
        </p:nvSpPr>
        <p:spPr>
          <a:solidFill>
            <a:schemeClr val="bg2"/>
          </a:solidFill>
          <a:effectLst>
            <a:glow rad="228600">
              <a:schemeClr val="accent6">
                <a:satMod val="175000"/>
                <a:alpha val="40000"/>
              </a:schemeClr>
            </a:glow>
          </a:effectLst>
          <a:scene3d>
            <a:camera prst="isometricOffAxis1Right"/>
            <a:lightRig rig="threePt" dir="t"/>
          </a:scene3d>
        </p:spPr>
        <p:txBody>
          <a:bodyPr/>
          <a:lstStyle/>
          <a:p>
            <a:r>
              <a:rPr lang="ar-SA" u="sng" dirty="0" smtClean="0">
                <a:solidFill>
                  <a:srgbClr val="C00000"/>
                </a:solidFill>
              </a:rPr>
              <a:t>- </a:t>
            </a:r>
            <a:r>
              <a:rPr lang="ar-SA" b="1" u="sng" dirty="0" smtClean="0">
                <a:solidFill>
                  <a:srgbClr val="C00000"/>
                </a:solidFill>
              </a:rPr>
              <a:t>نشأ التصوف </a:t>
            </a:r>
            <a:r>
              <a:rPr lang="ar-SA" b="1" u="sng" dirty="0" err="1" smtClean="0">
                <a:solidFill>
                  <a:srgbClr val="C00000"/>
                </a:solidFill>
              </a:rPr>
              <a:t>من :</a:t>
            </a:r>
            <a:r>
              <a:rPr lang="ar-SA" b="1" u="sng" dirty="0" smtClean="0">
                <a:solidFill>
                  <a:srgbClr val="C00000"/>
                </a:solidFill>
              </a:rPr>
              <a:t> </a:t>
            </a:r>
          </a:p>
          <a:p>
            <a:pPr algn="just"/>
            <a:r>
              <a:rPr lang="ar-SA" b="1" dirty="0" smtClean="0"/>
              <a:t>1-انصراف بعض المسلمين إلى الزهد في الدنيا والانقطاع </a:t>
            </a:r>
            <a:r>
              <a:rPr lang="ar-SA" b="1" dirty="0" err="1" smtClean="0"/>
              <a:t>للعبادة .</a:t>
            </a:r>
            <a:r>
              <a:rPr lang="ar-SA" b="1" dirty="0" smtClean="0"/>
              <a:t> وقد نهى الرسول صلى الله عليه وسلم عن </a:t>
            </a:r>
            <a:r>
              <a:rPr lang="ar-SA" b="1" dirty="0" err="1" smtClean="0"/>
              <a:t>ذلك .</a:t>
            </a:r>
            <a:r>
              <a:rPr lang="ar-SA" b="1" dirty="0" smtClean="0"/>
              <a:t> وبعد وفاة الرسول كثر الزهاد وغالوا، فوجد التصوف أرضا خصبة </a:t>
            </a:r>
            <a:r>
              <a:rPr lang="ar-SA" b="1" dirty="0" err="1" smtClean="0"/>
              <a:t>له .</a:t>
            </a:r>
            <a:r>
              <a:rPr lang="ar-SA" b="1" dirty="0" smtClean="0"/>
              <a:t> </a:t>
            </a:r>
          </a:p>
          <a:p>
            <a:pPr algn="just"/>
            <a:r>
              <a:rPr lang="ar-SA" b="1" dirty="0" smtClean="0"/>
              <a:t>2- فكرة الحلول </a:t>
            </a:r>
            <a:r>
              <a:rPr lang="ar-SA" b="1" dirty="0" err="1" smtClean="0"/>
              <a:t>الألهي</a:t>
            </a:r>
            <a:r>
              <a:rPr lang="ar-SA" b="1" dirty="0" smtClean="0"/>
              <a:t> في النفوس </a:t>
            </a:r>
            <a:r>
              <a:rPr lang="ar-SA" b="1" dirty="0" err="1" smtClean="0"/>
              <a:t>الانسانية </a:t>
            </a:r>
            <a:r>
              <a:rPr lang="ar-SA" b="1" dirty="0" smtClean="0"/>
              <a:t>، وقد بدأت في الطوائف التي أدعت اعتناق </a:t>
            </a:r>
            <a:r>
              <a:rPr lang="ar-SA" b="1" dirty="0" err="1" smtClean="0"/>
              <a:t>الاسلام </a:t>
            </a:r>
            <a:r>
              <a:rPr lang="ar-SA" b="1" dirty="0" smtClean="0"/>
              <a:t>(</a:t>
            </a:r>
            <a:r>
              <a:rPr lang="ar-SA" b="1" dirty="0" err="1" smtClean="0"/>
              <a:t>السبئية</a:t>
            </a:r>
            <a:r>
              <a:rPr lang="ar-SA" b="1" dirty="0" smtClean="0"/>
              <a:t> ، </a:t>
            </a:r>
            <a:r>
              <a:rPr lang="ar-SA" b="1" dirty="0" err="1" smtClean="0"/>
              <a:t>القرامطة </a:t>
            </a:r>
            <a:r>
              <a:rPr lang="ar-SA" b="1" dirty="0" smtClean="0"/>
              <a:t>، ثم في الصوفية</a:t>
            </a:r>
            <a:r>
              <a:rPr lang="ar-SA" b="1" dirty="0" err="1" smtClean="0"/>
              <a:t>).</a:t>
            </a:r>
            <a:endParaRPr lang="ar-SA" b="1" dirty="0"/>
          </a:p>
        </p:txBody>
      </p:sp>
    </p:spTree>
  </p:cSld>
  <p:clrMapOvr>
    <a:masterClrMapping/>
  </p:clrMapOvr>
  <p:transition spd="slow">
    <p:wipe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dirty="0" smtClean="0"/>
              <a:t>فكر المتصوفة</a:t>
            </a:r>
            <a:endParaRPr lang="ar-SA" dirty="0"/>
          </a:p>
        </p:txBody>
      </p:sp>
      <p:sp>
        <p:nvSpPr>
          <p:cNvPr id="3" name="عنصر نائب للمحتوى 2"/>
          <p:cNvSpPr>
            <a:spLocks noGrp="1"/>
          </p:cNvSpPr>
          <p:nvPr>
            <p:ph idx="1"/>
          </p:nvPr>
        </p:nvSpPr>
        <p:spPr>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a:bodyPr>
          <a:lstStyle/>
          <a:p>
            <a:r>
              <a:rPr lang="ar-SA" b="1" dirty="0" smtClean="0"/>
              <a:t>- أخذ المتصوفة فكر الباطنية في كون أن للقرآن ظواهر </a:t>
            </a:r>
            <a:r>
              <a:rPr lang="ar-SA" b="1" dirty="0" err="1" smtClean="0"/>
              <a:t>وبواطن </a:t>
            </a:r>
            <a:r>
              <a:rPr lang="ar-SA" b="1" dirty="0" smtClean="0"/>
              <a:t>، والتقت مع الفلسفة </a:t>
            </a:r>
            <a:r>
              <a:rPr lang="ar-SA" b="1" dirty="0" err="1" smtClean="0"/>
              <a:t>والباطنية .</a:t>
            </a:r>
            <a:endParaRPr lang="ar-SA" b="1" dirty="0" smtClean="0"/>
          </a:p>
          <a:p>
            <a:r>
              <a:rPr lang="ar-SA" b="1" u="sng" dirty="0" smtClean="0"/>
              <a:t>أشتد التصوف في القرن </a:t>
            </a:r>
            <a:r>
              <a:rPr lang="ar-SA" b="1" u="sng" dirty="0" err="1" smtClean="0"/>
              <a:t>4و5</a:t>
            </a:r>
            <a:r>
              <a:rPr lang="ar-SA" b="1" u="sng" dirty="0" smtClean="0"/>
              <a:t> </a:t>
            </a:r>
            <a:r>
              <a:rPr lang="ar-SA" b="1" u="sng" dirty="0" err="1" smtClean="0"/>
              <a:t>للهجرة .</a:t>
            </a:r>
            <a:endParaRPr lang="ar-SA" b="1" u="sng" dirty="0" smtClean="0"/>
          </a:p>
          <a:p>
            <a:r>
              <a:rPr lang="ar-SA" b="1" dirty="0" smtClean="0"/>
              <a:t>-سموا من يتبع القرآن </a:t>
            </a:r>
            <a:r>
              <a:rPr lang="ar-SA" b="1" dirty="0" err="1" smtClean="0"/>
              <a:t>والسنة </a:t>
            </a:r>
            <a:r>
              <a:rPr lang="ar-SA" b="1" dirty="0" smtClean="0"/>
              <a:t>(</a:t>
            </a:r>
            <a:r>
              <a:rPr lang="ar-SA" b="1" dirty="0" smtClean="0">
                <a:solidFill>
                  <a:srgbClr val="C00000"/>
                </a:solidFill>
              </a:rPr>
              <a:t>أهل الشريعة وأهل </a:t>
            </a:r>
            <a:r>
              <a:rPr lang="ar-SA" b="1" dirty="0" err="1" smtClean="0">
                <a:solidFill>
                  <a:srgbClr val="C00000"/>
                </a:solidFill>
              </a:rPr>
              <a:t>الظاهر ) </a:t>
            </a:r>
            <a:r>
              <a:rPr lang="ar-SA" b="1" dirty="0" smtClean="0">
                <a:solidFill>
                  <a:srgbClr val="C00000"/>
                </a:solidFill>
              </a:rPr>
              <a:t>،ويسمون أنفسهم( أهل الحقيقة وأهل الباطن</a:t>
            </a:r>
            <a:r>
              <a:rPr lang="ar-SA" b="1" dirty="0" err="1" smtClean="0">
                <a:solidFill>
                  <a:srgbClr val="C00000"/>
                </a:solidFill>
              </a:rPr>
              <a:t>).</a:t>
            </a:r>
            <a:endParaRPr lang="ar-SA" b="1" dirty="0" smtClean="0">
              <a:solidFill>
                <a:srgbClr val="C00000"/>
              </a:solidFill>
            </a:endParaRPr>
          </a:p>
          <a:p>
            <a:r>
              <a:rPr lang="ar-SA" b="1" dirty="0" smtClean="0"/>
              <a:t>-تقديس المشايخ ، الإيمان بالشيخ وبكراماته </a:t>
            </a:r>
            <a:r>
              <a:rPr lang="ar-SA" b="1" smtClean="0"/>
              <a:t>وبأحواله ، وقدرته </a:t>
            </a:r>
            <a:r>
              <a:rPr lang="ar-SA" b="1" dirty="0" smtClean="0"/>
              <a:t>على شفاء </a:t>
            </a:r>
            <a:r>
              <a:rPr lang="ar-SA" b="1" smtClean="0"/>
              <a:t>المرضى ، وقدرته </a:t>
            </a:r>
            <a:r>
              <a:rPr lang="ar-SA" b="1" dirty="0" smtClean="0"/>
              <a:t>على فك السحر ، وشفاء المرضى ، واستشفاف الغيب . </a:t>
            </a:r>
          </a:p>
          <a:p>
            <a:endParaRPr lang="ar-SA" b="1" dirty="0"/>
          </a:p>
        </p:txBody>
      </p:sp>
    </p:spTree>
  </p:cSld>
  <p:clrMapOvr>
    <a:masterClrMapping/>
  </p:clrMapOvr>
  <p:transition spd="slow">
    <p:wipe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isometricOffAxis1Right"/>
            <a:lightRig rig="threePt" dir="t"/>
          </a:scene3d>
        </p:spPr>
        <p:style>
          <a:lnRef idx="1">
            <a:schemeClr val="accent4"/>
          </a:lnRef>
          <a:fillRef idx="2">
            <a:schemeClr val="accent4"/>
          </a:fillRef>
          <a:effectRef idx="1">
            <a:schemeClr val="accent4"/>
          </a:effectRef>
          <a:fontRef idx="minor">
            <a:schemeClr val="dk1"/>
          </a:fontRef>
        </p:style>
        <p:txBody>
          <a:bodyPr>
            <a:normAutofit/>
          </a:bodyPr>
          <a:lstStyle/>
          <a:p>
            <a:r>
              <a:rPr lang="ar-SA" sz="3600" b="1" dirty="0" smtClean="0">
                <a:solidFill>
                  <a:schemeClr val="accent5">
                    <a:lumMod val="60000"/>
                    <a:lumOff val="40000"/>
                  </a:schemeClr>
                </a:solidFill>
              </a:rPr>
              <a:t>الصوفية في العصر </a:t>
            </a:r>
            <a:r>
              <a:rPr lang="ar-SA" sz="3600" b="1" dirty="0" err="1" smtClean="0">
                <a:solidFill>
                  <a:schemeClr val="accent5">
                    <a:lumMod val="60000"/>
                    <a:lumOff val="40000"/>
                  </a:schemeClr>
                </a:solidFill>
              </a:rPr>
              <a:t>العباسي </a:t>
            </a:r>
            <a:r>
              <a:rPr lang="ar-SA" sz="3600" b="1" dirty="0" smtClean="0">
                <a:solidFill>
                  <a:schemeClr val="accent5">
                    <a:lumMod val="60000"/>
                    <a:lumOff val="40000"/>
                  </a:schemeClr>
                </a:solidFill>
              </a:rPr>
              <a:t>، في العصر العثماني</a:t>
            </a:r>
            <a:endParaRPr lang="ar-SA" sz="3600" dirty="0">
              <a:solidFill>
                <a:schemeClr val="accent5">
                  <a:lumMod val="60000"/>
                  <a:lumOff val="40000"/>
                </a:schemeClr>
              </a:solidFill>
            </a:endParaRPr>
          </a:p>
        </p:txBody>
      </p:sp>
      <p:sp>
        <p:nvSpPr>
          <p:cNvPr id="3" name="عنصر نائب للمحتوى 2"/>
          <p:cNvSpPr>
            <a:spLocks noGrp="1"/>
          </p:cNvSpPr>
          <p:nvPr>
            <p:ph idx="1"/>
          </p:nvPr>
        </p:nvSpPr>
        <p:spPr>
          <a:scene3d>
            <a:camera prst="isometricOffAxis1Right"/>
            <a:lightRig rig="threePt" dir="t"/>
          </a:scene3d>
        </p:spPr>
        <p:style>
          <a:lnRef idx="1">
            <a:schemeClr val="accent2"/>
          </a:lnRef>
          <a:fillRef idx="2">
            <a:schemeClr val="accent2"/>
          </a:fillRef>
          <a:effectRef idx="1">
            <a:schemeClr val="accent2"/>
          </a:effectRef>
          <a:fontRef idx="minor">
            <a:schemeClr val="dk1"/>
          </a:fontRef>
        </p:style>
        <p:txBody>
          <a:bodyPr/>
          <a:lstStyle/>
          <a:p>
            <a:r>
              <a:rPr lang="ar-SA" b="1" u="sng" dirty="0" smtClean="0">
                <a:solidFill>
                  <a:schemeClr val="accent6">
                    <a:lumMod val="60000"/>
                    <a:lumOff val="40000"/>
                  </a:schemeClr>
                </a:solidFill>
              </a:rPr>
              <a:t>في العصر العباسي </a:t>
            </a:r>
          </a:p>
          <a:p>
            <a:r>
              <a:rPr lang="ar-SA" b="1" dirty="0" smtClean="0"/>
              <a:t>انتشرت في المجتمع العباسي، ولكنها ركنا منعزلا عن المجتمع </a:t>
            </a:r>
          </a:p>
          <a:p>
            <a:pPr>
              <a:buNone/>
            </a:pPr>
            <a:endParaRPr lang="ar-SA" dirty="0" smtClean="0"/>
          </a:p>
          <a:p>
            <a:pPr>
              <a:buNone/>
            </a:pPr>
            <a:r>
              <a:rPr lang="ar-SA" b="1" u="sng" dirty="0" smtClean="0">
                <a:solidFill>
                  <a:schemeClr val="accent6">
                    <a:lumMod val="60000"/>
                    <a:lumOff val="40000"/>
                  </a:schemeClr>
                </a:solidFill>
              </a:rPr>
              <a:t>في العصر العثماني   </a:t>
            </a:r>
          </a:p>
          <a:p>
            <a:pPr>
              <a:buNone/>
            </a:pPr>
            <a:r>
              <a:rPr lang="ar-SA" b="1" u="sng" dirty="0" smtClean="0"/>
              <a:t>صارت هي </a:t>
            </a:r>
            <a:r>
              <a:rPr lang="ar-SA" b="1" u="sng" dirty="0" err="1" smtClean="0"/>
              <a:t>المجتمع </a:t>
            </a:r>
            <a:r>
              <a:rPr lang="ar-SA" b="1" u="sng" dirty="0" smtClean="0"/>
              <a:t>، والمدخل للدين عند </a:t>
            </a:r>
            <a:r>
              <a:rPr lang="ar-SA" b="1" u="sng" dirty="0" err="1" smtClean="0"/>
              <a:t>العامة .</a:t>
            </a:r>
            <a:endParaRPr lang="ar-SA" b="1" u="sng" dirty="0"/>
          </a:p>
        </p:txBody>
      </p:sp>
    </p:spTree>
  </p:cSld>
  <p:clrMapOvr>
    <a:masterClrMapping/>
  </p:clrMapOvr>
  <p:transition spd="slow">
    <p:wipe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2"/>
          </a:solidFill>
          <a:scene3d>
            <a:camera prst="isometricOffAxis1Right"/>
            <a:lightRig rig="threePt" dir="t"/>
          </a:scene3d>
        </p:spPr>
        <p:style>
          <a:lnRef idx="1">
            <a:schemeClr val="accent1"/>
          </a:lnRef>
          <a:fillRef idx="2">
            <a:schemeClr val="accent1"/>
          </a:fillRef>
          <a:effectRef idx="1">
            <a:schemeClr val="accent1"/>
          </a:effectRef>
          <a:fontRef idx="minor">
            <a:schemeClr val="dk1"/>
          </a:fontRef>
        </p:style>
        <p:txBody>
          <a:bodyPr>
            <a:normAutofit fontScale="90000"/>
          </a:bodyPr>
          <a:lstStyle/>
          <a:p>
            <a:r>
              <a:rPr lang="ar-SA" dirty="0" smtClean="0"/>
              <a:t>دور ائمة المسلمين في محاربة التصوف وغيره</a:t>
            </a:r>
            <a:endParaRPr lang="ar-SA" dirty="0"/>
          </a:p>
        </p:txBody>
      </p:sp>
      <p:sp>
        <p:nvSpPr>
          <p:cNvPr id="3" name="عنصر نائب للمحتوى 2"/>
          <p:cNvSpPr>
            <a:spLocks noGrp="1"/>
          </p:cNvSpPr>
          <p:nvPr>
            <p:ph idx="1"/>
          </p:nvPr>
        </p:nvSpPr>
        <p:spPr>
          <a:solidFill>
            <a:schemeClr val="accent4">
              <a:lumMod val="60000"/>
              <a:lumOff val="40000"/>
            </a:schemeClr>
          </a:solidFill>
          <a:scene3d>
            <a:camera prst="isometricOffAxis1Right"/>
            <a:lightRig rig="threePt" dir="t"/>
          </a:scene3d>
        </p:spPr>
        <p:txBody>
          <a:bodyPr/>
          <a:lstStyle/>
          <a:p>
            <a:endParaRPr lang="ar-SA" dirty="0" smtClean="0"/>
          </a:p>
          <a:p>
            <a:r>
              <a:rPr lang="ar-SA" dirty="0" smtClean="0"/>
              <a:t>- </a:t>
            </a:r>
            <a:r>
              <a:rPr lang="ar-SA" b="1" dirty="0" smtClean="0"/>
              <a:t>الأئمة الأربعة </a:t>
            </a:r>
          </a:p>
          <a:p>
            <a:r>
              <a:rPr lang="ar-SA" b="1" dirty="0" smtClean="0"/>
              <a:t>- ابن تيمية </a:t>
            </a:r>
          </a:p>
          <a:p>
            <a:r>
              <a:rPr lang="ar-SA" b="1" dirty="0" smtClean="0"/>
              <a:t>-ابن القيم </a:t>
            </a:r>
          </a:p>
          <a:p>
            <a:r>
              <a:rPr lang="ar-SA" b="1" dirty="0" smtClean="0"/>
              <a:t>-في العصر الحديث الشيخ محمد بن </a:t>
            </a:r>
            <a:r>
              <a:rPr lang="ar-SA" b="1" dirty="0" err="1" smtClean="0"/>
              <a:t>عبدالوهاب</a:t>
            </a:r>
            <a:r>
              <a:rPr lang="ar-SA" b="1" dirty="0" smtClean="0"/>
              <a:t> </a:t>
            </a:r>
            <a:r>
              <a:rPr lang="ar-SA" b="1" dirty="0" err="1" smtClean="0"/>
              <a:t>.</a:t>
            </a:r>
            <a:endParaRPr lang="ar-SA" b="1" dirty="0" smtClean="0"/>
          </a:p>
        </p:txBody>
      </p:sp>
    </p:spTree>
  </p:cSld>
  <p:clrMapOvr>
    <a:masterClrMapping/>
  </p:clrMapOvr>
  <p:transition spd="slow">
    <p:wipe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a:effectLst>
            <a:glow rad="228600">
              <a:schemeClr val="accent5">
                <a:satMod val="175000"/>
                <a:alpha val="40000"/>
              </a:schemeClr>
            </a:glow>
          </a:effectLst>
          <a:scene3d>
            <a:camera prst="isometricOffAxis1Right"/>
            <a:lightRig rig="threePt" dir="t"/>
          </a:scene3d>
        </p:spPr>
        <p:txBody>
          <a:bodyPr/>
          <a:lstStyle/>
          <a:p>
            <a:pPr algn="ctr"/>
            <a:r>
              <a:rPr lang="ar-SA" dirty="0" smtClean="0"/>
              <a:t>الإسرائيليات </a:t>
            </a:r>
            <a:endParaRPr lang="ar-SA" dirty="0"/>
          </a:p>
        </p:txBody>
      </p:sp>
      <p:sp>
        <p:nvSpPr>
          <p:cNvPr id="3" name="عنصر نائب للمحتوى 2"/>
          <p:cNvSpPr>
            <a:spLocks noGrp="1"/>
          </p:cNvSpPr>
          <p:nvPr>
            <p:ph idx="1"/>
          </p:nvPr>
        </p:nvSpPr>
        <p:spPr>
          <a:solidFill>
            <a:schemeClr val="accent2">
              <a:lumMod val="20000"/>
              <a:lumOff val="80000"/>
            </a:schemeClr>
          </a:solidFill>
          <a:effectLst>
            <a:glow rad="228600">
              <a:schemeClr val="accent6">
                <a:satMod val="175000"/>
                <a:alpha val="40000"/>
              </a:schemeClr>
            </a:glow>
          </a:effectLst>
          <a:scene3d>
            <a:camera prst="isometricOffAxis1Right"/>
            <a:lightRig rig="threePt" dir="t"/>
          </a:scene3d>
        </p:spPr>
        <p:txBody>
          <a:bodyPr>
            <a:normAutofit lnSpcReduction="10000"/>
          </a:bodyPr>
          <a:lstStyle/>
          <a:p>
            <a:r>
              <a:rPr lang="ar-SA" u="sng" dirty="0" err="1" smtClean="0">
                <a:solidFill>
                  <a:srgbClr val="FF0000"/>
                </a:solidFill>
              </a:rPr>
              <a:t>تعريفها </a:t>
            </a:r>
            <a:r>
              <a:rPr lang="ar-SA" dirty="0" smtClean="0"/>
              <a:t>: </a:t>
            </a:r>
            <a:r>
              <a:rPr lang="ar-SA" b="1" dirty="0" smtClean="0">
                <a:solidFill>
                  <a:schemeClr val="accent6">
                    <a:lumMod val="60000"/>
                    <a:lumOff val="40000"/>
                  </a:schemeClr>
                </a:solidFill>
              </a:rPr>
              <a:t>هي جميع العقائد غير </a:t>
            </a:r>
            <a:r>
              <a:rPr lang="ar-SA" b="1" dirty="0" err="1" smtClean="0">
                <a:solidFill>
                  <a:schemeClr val="accent6">
                    <a:lumMod val="60000"/>
                    <a:lumOff val="40000"/>
                  </a:schemeClr>
                </a:solidFill>
              </a:rPr>
              <a:t>الإسلامية </a:t>
            </a:r>
            <a:r>
              <a:rPr lang="ar-SA" b="1" dirty="0" smtClean="0">
                <a:solidFill>
                  <a:schemeClr val="accent6">
                    <a:lumMod val="60000"/>
                    <a:lumOff val="40000"/>
                  </a:schemeClr>
                </a:solidFill>
              </a:rPr>
              <a:t>،التي دسها أهل الكتاب من اليهود والنصارى  الذين تظاهروا </a:t>
            </a:r>
            <a:r>
              <a:rPr lang="ar-SA" b="1" dirty="0" err="1" smtClean="0">
                <a:solidFill>
                  <a:schemeClr val="accent6">
                    <a:lumMod val="60000"/>
                    <a:lumOff val="40000"/>
                  </a:schemeClr>
                </a:solidFill>
              </a:rPr>
              <a:t>بالإسلام .</a:t>
            </a:r>
            <a:r>
              <a:rPr lang="ar-SA" b="1" dirty="0" smtClean="0">
                <a:solidFill>
                  <a:schemeClr val="accent6">
                    <a:lumMod val="60000"/>
                    <a:lumOff val="40000"/>
                  </a:schemeClr>
                </a:solidFill>
              </a:rPr>
              <a:t> </a:t>
            </a:r>
          </a:p>
          <a:p>
            <a:r>
              <a:rPr lang="ar-SA" b="1" dirty="0" smtClean="0">
                <a:solidFill>
                  <a:srgbClr val="FF0000"/>
                </a:solidFill>
              </a:rPr>
              <a:t>مدارس </a:t>
            </a:r>
            <a:r>
              <a:rPr lang="ar-SA" b="1" dirty="0" err="1" smtClean="0">
                <a:solidFill>
                  <a:srgbClr val="FF0000"/>
                </a:solidFill>
              </a:rPr>
              <a:t>التفسير </a:t>
            </a:r>
            <a:r>
              <a:rPr lang="ar-SA" b="1" dirty="0" smtClean="0"/>
              <a:t>: تكونت زمن الصحابة </a:t>
            </a:r>
            <a:r>
              <a:rPr lang="ar-SA" b="1" dirty="0" err="1" smtClean="0"/>
              <a:t>والتابعين </a:t>
            </a:r>
            <a:r>
              <a:rPr lang="ar-SA" b="1" dirty="0" smtClean="0"/>
              <a:t>، وتداولت التفسير </a:t>
            </a:r>
            <a:r>
              <a:rPr lang="ar-SA" b="1" dirty="0" err="1" smtClean="0"/>
              <a:t>بالمآثور</a:t>
            </a:r>
            <a:r>
              <a:rPr lang="ar-SA" b="1" dirty="0" smtClean="0"/>
              <a:t>(المنسوب بعضه </a:t>
            </a:r>
            <a:r>
              <a:rPr lang="ar-SA" b="1" dirty="0" err="1" smtClean="0"/>
              <a:t>للرسول </a:t>
            </a:r>
            <a:r>
              <a:rPr lang="ar-SA" b="1" dirty="0" smtClean="0"/>
              <a:t>،كثير منه </a:t>
            </a:r>
            <a:r>
              <a:rPr lang="ar-SA" b="1" dirty="0" err="1" smtClean="0"/>
              <a:t>للصحابة </a:t>
            </a:r>
            <a:r>
              <a:rPr lang="ar-SA" b="1" dirty="0" smtClean="0"/>
              <a:t>،</a:t>
            </a:r>
            <a:r>
              <a:rPr lang="ar-SA" b="1" dirty="0" err="1" smtClean="0"/>
              <a:t>واكثره</a:t>
            </a:r>
            <a:r>
              <a:rPr lang="ar-SA" b="1" dirty="0" smtClean="0"/>
              <a:t> للتابعين الذين اختلط تفسيرهم </a:t>
            </a:r>
            <a:r>
              <a:rPr lang="ar-SA" b="1" dirty="0" err="1" smtClean="0"/>
              <a:t>بالاسرائليات </a:t>
            </a:r>
            <a:r>
              <a:rPr lang="ar-SA" b="1" dirty="0" smtClean="0"/>
              <a:t>، وتوسعوا في الأخذ عن أهل </a:t>
            </a:r>
            <a:r>
              <a:rPr lang="ar-SA" b="1" dirty="0" err="1" smtClean="0"/>
              <a:t>الكتاب ) .</a:t>
            </a:r>
            <a:endParaRPr lang="ar-SA" b="1" dirty="0" smtClean="0"/>
          </a:p>
          <a:p>
            <a:r>
              <a:rPr lang="ar-SA" b="1" dirty="0" smtClean="0"/>
              <a:t>- جاء بعدهم من شغف </a:t>
            </a:r>
            <a:r>
              <a:rPr lang="ar-SA" b="1" dirty="0" err="1" smtClean="0"/>
              <a:t>بالاسرائيليات</a:t>
            </a:r>
            <a:r>
              <a:rPr lang="ar-SA" b="1" dirty="0" smtClean="0"/>
              <a:t> ،</a:t>
            </a:r>
            <a:r>
              <a:rPr lang="ar-SA" b="1" dirty="0" err="1" smtClean="0"/>
              <a:t>وافرط</a:t>
            </a:r>
            <a:r>
              <a:rPr lang="ar-SA" b="1" dirty="0" smtClean="0"/>
              <a:t> في الأخذ </a:t>
            </a:r>
            <a:r>
              <a:rPr lang="ar-SA" b="1" dirty="0" err="1" smtClean="0"/>
              <a:t>منها .</a:t>
            </a:r>
            <a:endParaRPr lang="ar-SA" b="1" dirty="0" smtClean="0"/>
          </a:p>
          <a:p>
            <a:endParaRPr lang="ar-SA" b="1" dirty="0"/>
          </a:p>
        </p:txBody>
      </p:sp>
    </p:spTree>
  </p:cSld>
  <p:clrMapOvr>
    <a:masterClrMapping/>
  </p:clrMapOvr>
  <p:transition spd="slow">
    <p:wipe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chemeClr val="accent2">
              <a:lumMod val="40000"/>
              <a:lumOff val="60000"/>
            </a:schemeClr>
          </a:solidFill>
          <a:effectLst>
            <a:glow rad="228600">
              <a:schemeClr val="accent3">
                <a:satMod val="175000"/>
                <a:alpha val="40000"/>
              </a:schemeClr>
            </a:glow>
          </a:effectLst>
          <a:scene3d>
            <a:camera prst="isometricOffAxis1Right"/>
            <a:lightRig rig="threePt" dir="t"/>
          </a:scene3d>
        </p:spPr>
        <p:txBody>
          <a:bodyPr/>
          <a:lstStyle/>
          <a:p>
            <a:endParaRPr lang="ar-SA" b="1" dirty="0" smtClean="0"/>
          </a:p>
          <a:p>
            <a:r>
              <a:rPr lang="ar-SA" b="1" dirty="0" smtClean="0"/>
              <a:t>- ثم جاء من </a:t>
            </a:r>
            <a:r>
              <a:rPr lang="ar-SA" b="1" dirty="0" err="1" smtClean="0"/>
              <a:t>االمفسرين</a:t>
            </a:r>
            <a:r>
              <a:rPr lang="ar-SA" b="1" dirty="0" smtClean="0"/>
              <a:t> من دون التفسير بالقصص </a:t>
            </a:r>
            <a:r>
              <a:rPr lang="ar-SA" b="1" dirty="0" err="1" smtClean="0"/>
              <a:t>الاسرائيلي .</a:t>
            </a:r>
            <a:r>
              <a:rPr lang="ar-SA" b="1" dirty="0" smtClean="0"/>
              <a:t> </a:t>
            </a:r>
          </a:p>
          <a:p>
            <a:endParaRPr lang="ar-SA" b="1" dirty="0" smtClean="0"/>
          </a:p>
          <a:p>
            <a:r>
              <a:rPr lang="ar-SA" b="1" dirty="0" smtClean="0"/>
              <a:t>دس أهل </a:t>
            </a:r>
            <a:r>
              <a:rPr lang="ar-SA" b="1" dirty="0" err="1" smtClean="0"/>
              <a:t>االكتاب</a:t>
            </a:r>
            <a:r>
              <a:rPr lang="ar-SA" b="1" dirty="0" smtClean="0"/>
              <a:t> </a:t>
            </a:r>
            <a:r>
              <a:rPr lang="ar-SA" b="1" dirty="0" err="1" smtClean="0"/>
              <a:t>الاسرائيليات </a:t>
            </a:r>
            <a:r>
              <a:rPr lang="ar-SA" b="1" dirty="0" smtClean="0"/>
              <a:t>(التوسع في أوصاف الملائكة والجنة </a:t>
            </a:r>
            <a:r>
              <a:rPr lang="ar-SA" b="1" dirty="0" err="1" smtClean="0"/>
              <a:t>والنار ) .</a:t>
            </a:r>
            <a:endParaRPr lang="ar-SA" b="1" dirty="0" smtClean="0"/>
          </a:p>
          <a:p>
            <a:endParaRPr lang="ar-SA" b="1" dirty="0" smtClean="0"/>
          </a:p>
          <a:p>
            <a:r>
              <a:rPr lang="ar-SA" b="1" dirty="0" smtClean="0"/>
              <a:t>تعد من عوامل الحرب الفكرية التي شنها </a:t>
            </a:r>
            <a:r>
              <a:rPr lang="ar-SA" b="1" dirty="0" err="1" smtClean="0"/>
              <a:t>اليهود .</a:t>
            </a:r>
            <a:endParaRPr lang="ar-SA" dirty="0"/>
          </a:p>
        </p:txBody>
      </p:sp>
    </p:spTree>
  </p:cSld>
  <p:clrMapOvr>
    <a:masterClrMapping/>
  </p:clrMapOvr>
  <p:transition spd="slow">
    <p:wipe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40000"/>
              <a:lumOff val="60000"/>
            </a:schemeClr>
          </a:solidFill>
          <a:scene3d>
            <a:camera prst="perspectiveRight"/>
            <a:lightRig rig="threePt" dir="t"/>
          </a:scene3d>
        </p:spPr>
        <p:txBody>
          <a:bodyPr/>
          <a:lstStyle/>
          <a:p>
            <a:pPr algn="ctr"/>
            <a:r>
              <a:rPr lang="ar-SA" b="1" dirty="0" smtClean="0"/>
              <a:t>التعصب المذهبي </a:t>
            </a:r>
            <a:endParaRPr lang="ar-SA" b="1" dirty="0"/>
          </a:p>
        </p:txBody>
      </p:sp>
      <p:sp>
        <p:nvSpPr>
          <p:cNvPr id="3" name="عنصر نائب للمحتوى 2"/>
          <p:cNvSpPr>
            <a:spLocks noGrp="1"/>
          </p:cNvSpPr>
          <p:nvPr>
            <p:ph idx="1"/>
          </p:nvPr>
        </p:nvSpPr>
        <p:spPr>
          <a:xfrm>
            <a:off x="1435608" y="1295400"/>
            <a:ext cx="7498080" cy="4953000"/>
          </a:xfrm>
          <a:solidFill>
            <a:schemeClr val="accent1">
              <a:lumMod val="20000"/>
              <a:lumOff val="80000"/>
            </a:schemeClr>
          </a:solidFill>
          <a:effectLst>
            <a:glow rad="228600">
              <a:schemeClr val="accent3">
                <a:satMod val="175000"/>
                <a:alpha val="40000"/>
              </a:schemeClr>
            </a:glow>
          </a:effectLst>
          <a:scene3d>
            <a:camera prst="perspectiveRight"/>
            <a:lightRig rig="threePt" dir="t"/>
          </a:scene3d>
        </p:spPr>
        <p:txBody>
          <a:bodyPr>
            <a:normAutofit fontScale="92500" lnSpcReduction="20000"/>
          </a:bodyPr>
          <a:lstStyle/>
          <a:p>
            <a:endParaRPr lang="ar-SA" b="1" u="sng" dirty="0" smtClean="0">
              <a:solidFill>
                <a:schemeClr val="accent3"/>
              </a:solidFill>
            </a:endParaRPr>
          </a:p>
          <a:p>
            <a:r>
              <a:rPr lang="ar-SA" b="1" u="sng" dirty="0" smtClean="0">
                <a:solidFill>
                  <a:schemeClr val="accent3"/>
                </a:solidFill>
              </a:rPr>
              <a:t>-التعصب المذهبي في القرن الرابع للهجري نتج </a:t>
            </a:r>
            <a:r>
              <a:rPr lang="ar-SA" b="1" u="sng" dirty="0" err="1" smtClean="0">
                <a:solidFill>
                  <a:schemeClr val="accent3"/>
                </a:solidFill>
              </a:rPr>
              <a:t>عنه :</a:t>
            </a:r>
            <a:r>
              <a:rPr lang="ar-SA" b="1" u="sng" dirty="0" smtClean="0">
                <a:solidFill>
                  <a:schemeClr val="accent3"/>
                </a:solidFill>
              </a:rPr>
              <a:t> </a:t>
            </a:r>
          </a:p>
          <a:p>
            <a:r>
              <a:rPr lang="ar-SA" b="1" dirty="0" smtClean="0"/>
              <a:t>1-مخالفة النصوص الصحيحة.</a:t>
            </a:r>
          </a:p>
          <a:p>
            <a:r>
              <a:rPr lang="ar-SA" b="1" dirty="0" smtClean="0"/>
              <a:t>2-نشر الفتن </a:t>
            </a:r>
          </a:p>
          <a:p>
            <a:r>
              <a:rPr lang="ar-SA" b="1" dirty="0" smtClean="0"/>
              <a:t>3-التحايل على الدين والاشتغال بالافتراضات الخيالية.</a:t>
            </a:r>
          </a:p>
          <a:p>
            <a:r>
              <a:rPr lang="ar-SA" b="1" dirty="0" smtClean="0"/>
              <a:t>وأغلق باب </a:t>
            </a:r>
            <a:r>
              <a:rPr lang="ar-SA" b="1" dirty="0" err="1" smtClean="0"/>
              <a:t>الاجتهاد </a:t>
            </a:r>
            <a:r>
              <a:rPr lang="ar-SA" b="1" dirty="0" smtClean="0"/>
              <a:t>،ثم منع الاجتهاد </a:t>
            </a:r>
          </a:p>
          <a:p>
            <a:r>
              <a:rPr lang="ar-SA" b="1" dirty="0" smtClean="0"/>
              <a:t>4-قلت دراسة الكتاب </a:t>
            </a:r>
            <a:r>
              <a:rPr lang="ar-SA" b="1" dirty="0" err="1" smtClean="0"/>
              <a:t>والسنة .</a:t>
            </a:r>
            <a:endParaRPr lang="ar-SA" b="1" dirty="0" smtClean="0"/>
          </a:p>
          <a:p>
            <a:r>
              <a:rPr lang="ar-SA" b="1" dirty="0" smtClean="0"/>
              <a:t>5-شاعت </a:t>
            </a:r>
            <a:r>
              <a:rPr lang="ar-SA" b="1" dirty="0" err="1" smtClean="0"/>
              <a:t>البدع.</a:t>
            </a:r>
            <a:r>
              <a:rPr lang="ar-SA" b="1" dirty="0" smtClean="0"/>
              <a:t> </a:t>
            </a:r>
          </a:p>
          <a:p>
            <a:r>
              <a:rPr lang="ar-SA" b="1" dirty="0" smtClean="0"/>
              <a:t>مثال رئيس الحنفية بالعراق قدم أهل المذهب على الكتاب </a:t>
            </a:r>
            <a:r>
              <a:rPr lang="ar-SA" b="1" dirty="0" err="1" smtClean="0"/>
              <a:t>والسنة .</a:t>
            </a:r>
            <a:endParaRPr lang="ar-SA" b="1" dirty="0" smtClean="0"/>
          </a:p>
          <a:p>
            <a:r>
              <a:rPr lang="ar-SA" b="1" dirty="0" smtClean="0"/>
              <a:t>القتال بين المذاهب والفتن </a:t>
            </a:r>
            <a:r>
              <a:rPr lang="ar-SA" b="1" dirty="0" err="1" smtClean="0"/>
              <a:t>الكثيرة .</a:t>
            </a:r>
            <a:endParaRPr lang="ar-SA" b="1" dirty="0" smtClean="0"/>
          </a:p>
          <a:p>
            <a:endParaRPr lang="ar-SA" dirty="0">
              <a:solidFill>
                <a:srgbClr val="FF0000"/>
              </a:solidFill>
            </a:endParaRPr>
          </a:p>
        </p:txBody>
      </p:sp>
    </p:spTree>
  </p:cSld>
  <p:clrMapOvr>
    <a:masterClrMapping/>
  </p:clrMapOvr>
  <p:transition spd="slow">
    <p:wipe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843</TotalTime>
  <Words>1190</Words>
  <Application>Microsoft Office PowerPoint</Application>
  <PresentationFormat>عرض على الشاشة (3:4)‏</PresentationFormat>
  <Paragraphs>173</Paragraphs>
  <Slides>32</Slides>
  <Notes>0</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انقلاب</vt:lpstr>
      <vt:lpstr>حاضر العالم الإسلامي </vt:lpstr>
      <vt:lpstr>الأمة الإسلامية والعالم الإسلامي </vt:lpstr>
      <vt:lpstr>الإسلام وأهميته </vt:lpstr>
      <vt:lpstr>ما الذي حفظ الإسلام من التفكك والإنهيار </vt:lpstr>
      <vt:lpstr>1- تجمع شمل كل المسلمين    2- موجودة بالفعل سواء تجمعت في دولة أو مجموعة دول .   3- تفتح صدرها لمن لم يكن مسلما </vt:lpstr>
      <vt:lpstr>الوسطية :  </vt:lpstr>
      <vt:lpstr>الروابط التي تجمع أفراد الأمة  </vt:lpstr>
      <vt:lpstr>ثانياً : </vt:lpstr>
      <vt:lpstr>ثالثاً</vt:lpstr>
      <vt:lpstr>رابعاً</vt:lpstr>
      <vt:lpstr>خامسا </vt:lpstr>
      <vt:lpstr>سادساً</vt:lpstr>
      <vt:lpstr>سابعاً:</vt:lpstr>
      <vt:lpstr>عرض تقديمي في PowerPoint</vt:lpstr>
      <vt:lpstr>أهمية العالم الإسلامي </vt:lpstr>
      <vt:lpstr>مسؤول في وزارة الخارجية الفرنسية </vt:lpstr>
      <vt:lpstr>العوامل الداخلية التي اسهمت في نقل العالم الإسلامي من ماضيه المجيد إلى حاضره الأليم </vt:lpstr>
      <vt:lpstr>2- اشتغال المسلمين بالفلسفة وعلم الكلام  </vt:lpstr>
      <vt:lpstr>عرض تقديمي في PowerPoint</vt:lpstr>
      <vt:lpstr>3-الانقسام السياسي لدولة الإسلام </vt:lpstr>
      <vt:lpstr>الشعوبية</vt:lpstr>
      <vt:lpstr>خامسًا : الباطنية </vt:lpstr>
      <vt:lpstr>عرض تقديمي في PowerPoint</vt:lpstr>
      <vt:lpstr>الحشاشين </vt:lpstr>
      <vt:lpstr>قلعة ألموت</vt:lpstr>
      <vt:lpstr>الصوفية</vt:lpstr>
      <vt:lpstr>فكر المتصوفة</vt:lpstr>
      <vt:lpstr>الصوفية في العصر العباسي ، في العصر العثماني</vt:lpstr>
      <vt:lpstr>دور ائمة المسلمين في محاربة التصوف وغيره</vt:lpstr>
      <vt:lpstr>الإسرائيليات </vt:lpstr>
      <vt:lpstr>عرض تقديمي في PowerPoint</vt:lpstr>
      <vt:lpstr>التعصب المذهبي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التقرير </dc:title>
  <dc:creator>kfugirls</dc:creator>
  <cp:lastModifiedBy>Fawzia Mohammed Alomary</cp:lastModifiedBy>
  <cp:revision>56</cp:revision>
  <dcterms:created xsi:type="dcterms:W3CDTF">2011-11-18T12:43:57Z</dcterms:created>
  <dcterms:modified xsi:type="dcterms:W3CDTF">2015-02-10T21:39:15Z</dcterms:modified>
</cp:coreProperties>
</file>