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16"/>
  </p:notesMasterIdLst>
  <p:sldIdLst>
    <p:sldId id="256" r:id="rId2"/>
    <p:sldId id="281" r:id="rId3"/>
    <p:sldId id="282" r:id="rId4"/>
    <p:sldId id="284" r:id="rId5"/>
    <p:sldId id="285" r:id="rId6"/>
    <p:sldId id="283" r:id="rId7"/>
    <p:sldId id="286" r:id="rId8"/>
    <p:sldId id="257" r:id="rId9"/>
    <p:sldId id="258" r:id="rId10"/>
    <p:sldId id="259" r:id="rId11"/>
    <p:sldId id="261" r:id="rId12"/>
    <p:sldId id="260" r:id="rId13"/>
    <p:sldId id="262" r:id="rId14"/>
    <p:sldId id="263"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3C003D-BE6A-4469-9615-938CE9240A9D}" type="datetimeFigureOut">
              <a:rPr lang="en-US" smtClean="0"/>
              <a:pPr/>
              <a:t>2/18/2015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D99971-CA18-418F-8E6B-7E79FA43FA36}" type="slidenum">
              <a:rPr lang="en-US" smtClean="0"/>
              <a:pPr/>
              <a:t>‹#›</a:t>
            </a:fld>
            <a:endParaRPr lang="en-US"/>
          </a:p>
        </p:txBody>
      </p:sp>
    </p:spTree>
    <p:extLst>
      <p:ext uri="{BB962C8B-B14F-4D97-AF65-F5344CB8AC3E}">
        <p14:creationId xmlns:p14="http://schemas.microsoft.com/office/powerpoint/2010/main" xmlns="" val="927955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63F54B0E-DD38-45AE-9BEB-B85DA9689112}" type="datetime1">
              <a:rPr lang="en-US" smtClean="0"/>
              <a:pPr/>
              <a:t>2/18/2015</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r>
              <a:rPr lang="en-US" smtClean="0"/>
              <a:t>Dr Rehab Gad</a:t>
            </a:r>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966B070-F373-4BC5-9C5D-E9DD32BE3F0D}" type="datetime1">
              <a:rPr lang="en-US" smtClean="0"/>
              <a:pPr/>
              <a:t>2/18/2015</a:t>
            </a:fld>
            <a:endParaRPr lang="en-US"/>
          </a:p>
        </p:txBody>
      </p:sp>
      <p:sp>
        <p:nvSpPr>
          <p:cNvPr id="5" name="Footer Placeholder 4"/>
          <p:cNvSpPr>
            <a:spLocks noGrp="1"/>
          </p:cNvSpPr>
          <p:nvPr>
            <p:ph type="ftr" sz="quarter" idx="11"/>
          </p:nvPr>
        </p:nvSpPr>
        <p:spPr/>
        <p:txBody>
          <a:bodyPr/>
          <a:lstStyle>
            <a:extLst/>
          </a:lstStyle>
          <a:p>
            <a:r>
              <a:rPr lang="en-US" smtClean="0"/>
              <a:t>Dr Rehab Gad</a:t>
            </a:r>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0F0E9D0-1CF7-4F8B-8DFA-A1A9F2BDB1A3}" type="datetime1">
              <a:rPr lang="en-US" smtClean="0"/>
              <a:pPr/>
              <a:t>2/18/2015</a:t>
            </a:fld>
            <a:endParaRPr lang="en-US"/>
          </a:p>
        </p:txBody>
      </p:sp>
      <p:sp>
        <p:nvSpPr>
          <p:cNvPr id="5" name="Footer Placeholder 4"/>
          <p:cNvSpPr>
            <a:spLocks noGrp="1"/>
          </p:cNvSpPr>
          <p:nvPr>
            <p:ph type="ftr" sz="quarter" idx="11"/>
          </p:nvPr>
        </p:nvSpPr>
        <p:spPr/>
        <p:txBody>
          <a:bodyPr/>
          <a:lstStyle>
            <a:extLst/>
          </a:lstStyle>
          <a:p>
            <a:r>
              <a:rPr lang="en-US" smtClean="0"/>
              <a:t>Dr Rehab Gad</a:t>
            </a:r>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06AA5B3-2227-4A20-9FDB-FE9F726D2B29}" type="datetime1">
              <a:rPr lang="en-US" smtClean="0"/>
              <a:pPr/>
              <a:t>2/18/2015</a:t>
            </a:fld>
            <a:endParaRPr lang="en-US"/>
          </a:p>
        </p:txBody>
      </p:sp>
      <p:sp>
        <p:nvSpPr>
          <p:cNvPr id="6" name="Footer Placeholder 5"/>
          <p:cNvSpPr>
            <a:spLocks noGrp="1"/>
          </p:cNvSpPr>
          <p:nvPr>
            <p:ph type="ftr" sz="quarter" idx="11"/>
          </p:nvPr>
        </p:nvSpPr>
        <p:spPr/>
        <p:txBody>
          <a:bodyPr/>
          <a:lstStyle>
            <a:extLst/>
          </a:lstStyle>
          <a:p>
            <a:r>
              <a:rPr lang="en-US" smtClean="0"/>
              <a:t>Dr Rehab Gad</a:t>
            </a:r>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22FF96D-CE49-4FF5-B984-A678155E9F36}" type="datetime1">
              <a:rPr lang="en-US" smtClean="0"/>
              <a:pPr/>
              <a:t>2/18/2015</a:t>
            </a:fld>
            <a:endParaRPr lang="en-US"/>
          </a:p>
        </p:txBody>
      </p:sp>
      <p:sp>
        <p:nvSpPr>
          <p:cNvPr id="8" name="Footer Placeholder 7"/>
          <p:cNvSpPr>
            <a:spLocks noGrp="1"/>
          </p:cNvSpPr>
          <p:nvPr>
            <p:ph type="ftr" sz="quarter" idx="11"/>
          </p:nvPr>
        </p:nvSpPr>
        <p:spPr/>
        <p:txBody>
          <a:bodyPr/>
          <a:lstStyle>
            <a:extLst/>
          </a:lstStyle>
          <a:p>
            <a:r>
              <a:rPr lang="en-US" smtClean="0"/>
              <a:t>Dr Rehab Gad</a:t>
            </a:r>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312FC37-E3F8-4E43-9DD9-162DCA2C1658}" type="datetime1">
              <a:rPr lang="en-US" smtClean="0"/>
              <a:pPr/>
              <a:t>2/18/2015</a:t>
            </a:fld>
            <a:endParaRPr lang="en-US"/>
          </a:p>
        </p:txBody>
      </p:sp>
      <p:sp>
        <p:nvSpPr>
          <p:cNvPr id="4" name="Footer Placeholder 3"/>
          <p:cNvSpPr>
            <a:spLocks noGrp="1"/>
          </p:cNvSpPr>
          <p:nvPr>
            <p:ph type="ftr" sz="quarter" idx="11"/>
          </p:nvPr>
        </p:nvSpPr>
        <p:spPr/>
        <p:txBody>
          <a:bodyPr/>
          <a:lstStyle>
            <a:extLst/>
          </a:lstStyle>
          <a:p>
            <a:r>
              <a:rPr lang="en-US" smtClean="0"/>
              <a:t>Dr Rehab Gad</a:t>
            </a:r>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95F6F820-5564-44CF-A67D-C18EF2445FD1}" type="datetime1">
              <a:rPr lang="en-US" smtClean="0"/>
              <a:pPr/>
              <a:t>2/18/2015</a:t>
            </a:fld>
            <a:endParaRPr lang="en-US"/>
          </a:p>
        </p:txBody>
      </p:sp>
      <p:sp>
        <p:nvSpPr>
          <p:cNvPr id="3" name="Footer Placeholder 2"/>
          <p:cNvSpPr>
            <a:spLocks noGrp="1"/>
          </p:cNvSpPr>
          <p:nvPr>
            <p:ph type="ftr" sz="quarter" idx="11"/>
          </p:nvPr>
        </p:nvSpPr>
        <p:spPr/>
        <p:txBody>
          <a:bodyPr/>
          <a:lstStyle>
            <a:extLst/>
          </a:lstStyle>
          <a:p>
            <a:r>
              <a:rPr lang="en-US" smtClean="0"/>
              <a:t>Dr Rehab Gad</a:t>
            </a:r>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4036CFB8-87D2-4DB5-9671-121EC8DBD7B0}" type="datetime1">
              <a:rPr lang="en-US" smtClean="0"/>
              <a:pPr/>
              <a:t>2/18/2015</a:t>
            </a:fld>
            <a:endParaRPr lang="en-US"/>
          </a:p>
        </p:txBody>
      </p:sp>
      <p:sp>
        <p:nvSpPr>
          <p:cNvPr id="6" name="Footer Placeholder 5"/>
          <p:cNvSpPr>
            <a:spLocks noGrp="1"/>
          </p:cNvSpPr>
          <p:nvPr>
            <p:ph type="ftr" sz="quarter" idx="11"/>
          </p:nvPr>
        </p:nvSpPr>
        <p:spPr/>
        <p:txBody>
          <a:bodyPr/>
          <a:lstStyle>
            <a:extLst/>
          </a:lstStyle>
          <a:p>
            <a:r>
              <a:rPr lang="en-US" smtClean="0"/>
              <a:t>Dr Rehab Gad</a:t>
            </a:r>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A27CE58-D0A4-4C6C-94FB-0B0542BE7E70}" type="datetime1">
              <a:rPr lang="en-US" smtClean="0"/>
              <a:pPr/>
              <a:t>2/18/2015</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r>
              <a:rPr lang="en-US" smtClean="0"/>
              <a:t>Dr Rehab Gad</a:t>
            </a:r>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6A78ADE-DC58-4C19-AFFF-F3B78F8AA183}" type="datetime1">
              <a:rPr lang="en-US" smtClean="0"/>
              <a:pPr/>
              <a:t>2/18/2015</a:t>
            </a:fld>
            <a:endParaRPr lang="en-US"/>
          </a:p>
        </p:txBody>
      </p:sp>
      <p:sp>
        <p:nvSpPr>
          <p:cNvPr id="5" name="Footer Placeholder 4"/>
          <p:cNvSpPr>
            <a:spLocks noGrp="1"/>
          </p:cNvSpPr>
          <p:nvPr>
            <p:ph type="ftr" sz="quarter" idx="11"/>
          </p:nvPr>
        </p:nvSpPr>
        <p:spPr/>
        <p:txBody>
          <a:bodyPr/>
          <a:lstStyle>
            <a:extLst/>
          </a:lstStyle>
          <a:p>
            <a:r>
              <a:rPr lang="en-US" smtClean="0"/>
              <a:t>Dr Rehab Gad</a:t>
            </a:r>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75C7FFA-7C03-4CC6-A5F1-55515DEBD3E9}" type="datetime1">
              <a:rPr lang="en-US" smtClean="0"/>
              <a:pPr/>
              <a:t>2/18/2015</a:t>
            </a:fld>
            <a:endParaRPr lang="en-US"/>
          </a:p>
        </p:txBody>
      </p:sp>
      <p:sp>
        <p:nvSpPr>
          <p:cNvPr id="5" name="Footer Placeholder 4"/>
          <p:cNvSpPr>
            <a:spLocks noGrp="1"/>
          </p:cNvSpPr>
          <p:nvPr>
            <p:ph type="ftr" sz="quarter" idx="11"/>
          </p:nvPr>
        </p:nvSpPr>
        <p:spPr/>
        <p:txBody>
          <a:bodyPr/>
          <a:lstStyle>
            <a:extLst/>
          </a:lstStyle>
          <a:p>
            <a:r>
              <a:rPr lang="en-US" smtClean="0"/>
              <a:t>Dr Rehab Gad</a:t>
            </a:r>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3138A52-610C-439E-93CC-DEC80BD108A1}" type="datetime1">
              <a:rPr lang="en-US" smtClean="0"/>
              <a:pPr/>
              <a:t>2/18/2015</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r>
              <a:rPr lang="en-US" smtClean="0"/>
              <a:t>Dr Rehab Gad</a:t>
            </a:r>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hd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457201"/>
            <a:ext cx="7696200" cy="1143000"/>
          </a:xfrm>
        </p:spPr>
        <p:txBody>
          <a:bodyPr/>
          <a:lstStyle/>
          <a:p>
            <a:pPr algn="ctr"/>
            <a:r>
              <a:rPr lang="en-US" dirty="0" smtClean="0">
                <a:solidFill>
                  <a:schemeClr val="tx1"/>
                </a:solidFill>
              </a:rPr>
              <a:t>Applied Linguistics</a:t>
            </a:r>
            <a:endParaRPr lang="en-US" dirty="0">
              <a:solidFill>
                <a:schemeClr val="tx1"/>
              </a:solidFill>
            </a:endParaRPr>
          </a:p>
        </p:txBody>
      </p:sp>
      <p:sp>
        <p:nvSpPr>
          <p:cNvPr id="3" name="Subtitle 2"/>
          <p:cNvSpPr>
            <a:spLocks noGrp="1"/>
          </p:cNvSpPr>
          <p:nvPr>
            <p:ph type="subTitle" idx="1"/>
          </p:nvPr>
        </p:nvSpPr>
        <p:spPr>
          <a:xfrm>
            <a:off x="533400" y="1676400"/>
            <a:ext cx="7620000" cy="3200400"/>
          </a:xfrm>
        </p:spPr>
        <p:txBody>
          <a:bodyPr>
            <a:normAutofit fontScale="92500" lnSpcReduction="20000"/>
          </a:bodyPr>
          <a:lstStyle/>
          <a:p>
            <a:pPr algn="l">
              <a:buClrTx/>
            </a:pPr>
            <a:r>
              <a:rPr lang="en-US" sz="2000" b="1" dirty="0" smtClean="0"/>
              <a:t>Applied Linguistics </a:t>
            </a:r>
            <a:r>
              <a:rPr lang="en-US" sz="2000" b="1" dirty="0"/>
              <a:t>means </a:t>
            </a:r>
            <a:endParaRPr lang="en-US" sz="2000" b="1" dirty="0" smtClean="0"/>
          </a:p>
          <a:p>
            <a:pPr marL="457200" indent="-457200" algn="l">
              <a:buClrTx/>
              <a:buAutoNum type="arabicPeriod"/>
            </a:pPr>
            <a:r>
              <a:rPr lang="en-US" sz="2000" b="1" dirty="0" smtClean="0"/>
              <a:t>taking </a:t>
            </a:r>
            <a:r>
              <a:rPr lang="en-US" sz="2000" b="1" dirty="0"/>
              <a:t>language and language theories as the basis from which to </a:t>
            </a:r>
            <a:r>
              <a:rPr lang="en-US" sz="2000" b="1" dirty="0" smtClean="0"/>
              <a:t>explain </a:t>
            </a:r>
            <a:r>
              <a:rPr lang="en-US" sz="2000" b="1" dirty="0"/>
              <a:t>how communication is actually carried out in real </a:t>
            </a:r>
            <a:r>
              <a:rPr lang="en-US" sz="2000" b="1" dirty="0" smtClean="0"/>
              <a:t>life</a:t>
            </a:r>
          </a:p>
          <a:p>
            <a:pPr marL="457200" indent="-457200" algn="l">
              <a:buClrTx/>
              <a:buAutoNum type="arabicPeriod"/>
            </a:pPr>
            <a:r>
              <a:rPr lang="en-US" sz="2000" b="1" dirty="0" smtClean="0"/>
              <a:t>to </a:t>
            </a:r>
            <a:r>
              <a:rPr lang="en-US" sz="2000" b="1" dirty="0"/>
              <a:t>identify problematic or challenging issues involving language in many different </a:t>
            </a:r>
            <a:r>
              <a:rPr lang="en-US" sz="2000" b="1" dirty="0" smtClean="0"/>
              <a:t>contexts.</a:t>
            </a:r>
          </a:p>
          <a:p>
            <a:pPr marL="457200" indent="-457200" algn="l">
              <a:buClrTx/>
              <a:buAutoNum type="arabicPeriod"/>
            </a:pPr>
            <a:r>
              <a:rPr lang="en-US" sz="2000" b="1" dirty="0" smtClean="0"/>
              <a:t>to analyze these issues in </a:t>
            </a:r>
            <a:r>
              <a:rPr lang="en-US" sz="2000" b="1" dirty="0"/>
              <a:t>order to draw out practical </a:t>
            </a:r>
            <a:r>
              <a:rPr lang="en-US" sz="2000" b="1" dirty="0" smtClean="0"/>
              <a:t>understandings </a:t>
            </a:r>
            <a:r>
              <a:rPr lang="en-US" sz="2000" b="1" dirty="0"/>
              <a:t>and implications that are useful for the people in those contexts. </a:t>
            </a:r>
            <a:endParaRPr lang="en-US" sz="2000" b="1" dirty="0" smtClean="0"/>
          </a:p>
          <a:p>
            <a:pPr marL="457200" indent="-457200" algn="l">
              <a:buClrTx/>
              <a:buAutoNum type="arabicPeriod"/>
            </a:pPr>
            <a:r>
              <a:rPr lang="en-US" sz="2000" b="1" dirty="0" smtClean="0"/>
              <a:t>applied linguistics is interested </a:t>
            </a:r>
            <a:r>
              <a:rPr lang="en-US" sz="2000" b="1" dirty="0"/>
              <a:t>in offering people practical and </a:t>
            </a:r>
            <a:r>
              <a:rPr lang="en-US" sz="2000" b="1" dirty="0" smtClean="0"/>
              <a:t>helpful </a:t>
            </a:r>
            <a:r>
              <a:rPr lang="en-US" sz="2000" b="1" dirty="0"/>
              <a:t>insights into how language and communication contribute </a:t>
            </a:r>
            <a:r>
              <a:rPr lang="en-US" sz="2000" b="1" dirty="0" smtClean="0"/>
              <a:t>basically </a:t>
            </a:r>
            <a:r>
              <a:rPr lang="en-US" sz="2000" b="1" dirty="0"/>
              <a:t>to interaction between people. </a:t>
            </a:r>
            <a:endParaRPr lang="en-US" sz="2000" b="1" dirty="0">
              <a:solidFill>
                <a:schemeClr val="tx1"/>
              </a:solidFill>
            </a:endParaRPr>
          </a:p>
        </p:txBody>
      </p:sp>
      <p:sp>
        <p:nvSpPr>
          <p:cNvPr id="4" name="Footer Placeholder 3"/>
          <p:cNvSpPr>
            <a:spLocks noGrp="1"/>
          </p:cNvSpPr>
          <p:nvPr>
            <p:ph type="ftr" sz="quarter" idx="11"/>
          </p:nvPr>
        </p:nvSpPr>
        <p:spPr/>
        <p:txBody>
          <a:bodyPr/>
          <a:lstStyle/>
          <a:p>
            <a:r>
              <a:rPr lang="en-US" sz="1600" dirty="0" err="1" smtClean="0">
                <a:solidFill>
                  <a:schemeClr val="tx1"/>
                </a:solidFill>
              </a:rPr>
              <a:t>Dr</a:t>
            </a:r>
            <a:r>
              <a:rPr lang="en-US" sz="1600" dirty="0" smtClean="0">
                <a:solidFill>
                  <a:schemeClr val="tx1"/>
                </a:solidFill>
              </a:rPr>
              <a:t> Rehab Gad</a:t>
            </a:r>
            <a:endParaRPr lang="en-US" sz="1600" dirty="0">
              <a:solidFill>
                <a:schemeClr val="tx1"/>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z="1400" smtClean="0">
                <a:solidFill>
                  <a:schemeClr val="tx1"/>
                </a:solidFill>
              </a:rPr>
              <a:pPr/>
              <a:t>1</a:t>
            </a:fld>
            <a:endParaRPr lang="en-US" sz="1400" dirty="0">
              <a:solidFill>
                <a:schemeClr val="tx1"/>
              </a:solidFill>
            </a:endParaRPr>
          </a:p>
        </p:txBody>
      </p:sp>
    </p:spTree>
    <p:extLst>
      <p:ext uri="{BB962C8B-B14F-4D97-AF65-F5344CB8AC3E}">
        <p14:creationId xmlns:p14="http://schemas.microsoft.com/office/powerpoint/2010/main" xmlns="" val="7190488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152400" y="152400"/>
            <a:ext cx="8534400" cy="5867399"/>
          </a:xfrm>
        </p:spPr>
        <p:txBody>
          <a:bodyPr>
            <a:normAutofit lnSpcReduction="10000"/>
          </a:bodyPr>
          <a:lstStyle/>
          <a:p>
            <a:pPr marL="109728" indent="0" algn="just">
              <a:buNone/>
            </a:pPr>
            <a:r>
              <a:rPr lang="en-US" dirty="0" smtClean="0"/>
              <a:t>5.  Applied </a:t>
            </a:r>
            <a:r>
              <a:rPr lang="en-US" dirty="0"/>
              <a:t>linguistics is any attempt to work with language in a critical and reflective way, with some ultimate practical goal in mind</a:t>
            </a:r>
            <a:r>
              <a:rPr lang="en-US" dirty="0" smtClean="0"/>
              <a:t>.</a:t>
            </a:r>
          </a:p>
          <a:p>
            <a:pPr marL="109728" indent="0" algn="just">
              <a:buNone/>
            </a:pPr>
            <a:r>
              <a:rPr lang="en-US" dirty="0" smtClean="0"/>
              <a:t> </a:t>
            </a:r>
          </a:p>
          <a:p>
            <a:pPr marL="109728" indent="0" algn="just">
              <a:buNone/>
            </a:pPr>
            <a:r>
              <a:rPr lang="en-US" dirty="0" smtClean="0"/>
              <a:t>6. This </a:t>
            </a:r>
            <a:r>
              <a:rPr lang="en-US" dirty="0"/>
              <a:t>includes (amongst other things): </a:t>
            </a:r>
            <a:r>
              <a:rPr lang="en-US" dirty="0" smtClean="0"/>
              <a:t>intentionally </a:t>
            </a:r>
            <a:r>
              <a:rPr lang="en-US" dirty="0"/>
              <a:t>trying to learn (or teach) a foreign language or to develop your ability in your native language; overcoming a language impairment; translating from one language to another; editing a piece of writing in a linguistically thoughtful way. </a:t>
            </a:r>
            <a:endParaRPr lang="en-US" dirty="0" smtClean="0"/>
          </a:p>
          <a:p>
            <a:pPr marL="109728" indent="0" algn="just">
              <a:buNone/>
            </a:pPr>
            <a:endParaRPr lang="en-US" dirty="0" smtClean="0"/>
          </a:p>
          <a:p>
            <a:pPr marL="109728" indent="0" algn="just">
              <a:buNone/>
            </a:pPr>
            <a:r>
              <a:rPr lang="en-US" dirty="0" smtClean="0"/>
              <a:t>7. It </a:t>
            </a:r>
            <a:r>
              <a:rPr lang="en-US" dirty="0"/>
              <a:t>also includes doing any research or developing any ideas or tools which aim to help people do these sorts of things. </a:t>
            </a:r>
            <a:endParaRPr lang="ar-SA" dirty="0"/>
          </a:p>
        </p:txBody>
      </p:sp>
      <p:sp>
        <p:nvSpPr>
          <p:cNvPr id="3" name="عنصر نائب للتذييل 2"/>
          <p:cNvSpPr>
            <a:spLocks noGrp="1"/>
          </p:cNvSpPr>
          <p:nvPr>
            <p:ph type="ftr" sz="quarter" idx="11"/>
          </p:nvPr>
        </p:nvSpPr>
        <p:spPr/>
        <p:txBody>
          <a:bodyPr/>
          <a:lstStyle/>
          <a:p>
            <a:r>
              <a:rPr lang="en-US" smtClean="0"/>
              <a:t>Dr Rehab Gad</a:t>
            </a:r>
            <a:endParaRPr lang="en-US"/>
          </a:p>
        </p:txBody>
      </p:sp>
      <p:sp>
        <p:nvSpPr>
          <p:cNvPr id="4" name="عنصر نائب لرقم الشريحة 3"/>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xmlns="" val="3359125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685800"/>
            <a:ext cx="8229600" cy="5321491"/>
          </a:xfrm>
        </p:spPr>
        <p:txBody>
          <a:bodyPr>
            <a:normAutofit fontScale="92500"/>
          </a:bodyPr>
          <a:lstStyle/>
          <a:p>
            <a:pPr algn="just"/>
            <a:r>
              <a:rPr lang="en-US" dirty="0"/>
              <a:t>‘Applied linguistics’ (AL) is one of several academic disciplines focusing on how language is acquired and used in the modern world. </a:t>
            </a:r>
            <a:endParaRPr lang="en-US" dirty="0" smtClean="0"/>
          </a:p>
          <a:p>
            <a:pPr algn="just"/>
            <a:r>
              <a:rPr lang="en-US" dirty="0" smtClean="0"/>
              <a:t>It </a:t>
            </a:r>
            <a:r>
              <a:rPr lang="en-US" dirty="0"/>
              <a:t>is a somewhat eclectic field that </a:t>
            </a:r>
            <a:r>
              <a:rPr lang="en-US" dirty="0" smtClean="0"/>
              <a:t>houses </a:t>
            </a:r>
            <a:r>
              <a:rPr lang="en-US" dirty="0"/>
              <a:t>diverse theoretical approaches, and its interdisciplinary scope includes linguistic, </a:t>
            </a:r>
            <a:r>
              <a:rPr lang="en-US" dirty="0" smtClean="0"/>
              <a:t>psychological </a:t>
            </a:r>
            <a:r>
              <a:rPr lang="en-US" dirty="0"/>
              <a:t>and educational topics. </a:t>
            </a:r>
            <a:endParaRPr lang="en-US" dirty="0" smtClean="0"/>
          </a:p>
          <a:p>
            <a:pPr algn="just"/>
            <a:r>
              <a:rPr lang="en-US" dirty="0" smtClean="0"/>
              <a:t>Although </a:t>
            </a:r>
            <a:r>
              <a:rPr lang="en-US" dirty="0"/>
              <a:t>the field’s original focus was the study of foreign/second languages, this has been extended to cover first language issues, and nowadays many scholars would consider sociolinguistics and pragmatics to be part </a:t>
            </a:r>
            <a:r>
              <a:rPr lang="en-US" dirty="0" smtClean="0"/>
              <a:t>of </a:t>
            </a:r>
            <a:r>
              <a:rPr lang="en-US" dirty="0"/>
              <a:t>Applied linguistics</a:t>
            </a:r>
            <a:endParaRPr lang="ar-SA" dirty="0"/>
          </a:p>
        </p:txBody>
      </p:sp>
      <p:sp>
        <p:nvSpPr>
          <p:cNvPr id="3" name="عنصر نائب للتذييل 2"/>
          <p:cNvSpPr>
            <a:spLocks noGrp="1"/>
          </p:cNvSpPr>
          <p:nvPr>
            <p:ph type="ftr" sz="quarter" idx="11"/>
          </p:nvPr>
        </p:nvSpPr>
        <p:spPr/>
        <p:txBody>
          <a:bodyPr/>
          <a:lstStyle/>
          <a:p>
            <a:r>
              <a:rPr lang="en-US" smtClean="0"/>
              <a:t>Dr Rehab Gad</a:t>
            </a:r>
            <a:endParaRPr lang="en-US"/>
          </a:p>
        </p:txBody>
      </p:sp>
      <p:sp>
        <p:nvSpPr>
          <p:cNvPr id="4" name="عنصر نائب لرقم الشريحة 3"/>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xmlns="" val="1850688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381000"/>
            <a:ext cx="8229600" cy="5626291"/>
          </a:xfrm>
        </p:spPr>
        <p:txBody>
          <a:bodyPr>
            <a:normAutofit fontScale="92500" lnSpcReduction="20000"/>
          </a:bodyPr>
          <a:lstStyle/>
          <a:p>
            <a:r>
              <a:rPr lang="en-US" dirty="0"/>
              <a:t>Applied linguistics (AL) provides the theoretical and descriptive foundations for the investigation and solution of language-related problems, especially those of language education (first-language, second-language and </a:t>
            </a:r>
            <a:r>
              <a:rPr lang="en-US" dirty="0" err="1" smtClean="0"/>
              <a:t>foreignl</a:t>
            </a:r>
            <a:r>
              <a:rPr lang="en-US" dirty="0" smtClean="0"/>
              <a:t> </a:t>
            </a:r>
            <a:r>
              <a:rPr lang="en-US" dirty="0" err="1" smtClean="0"/>
              <a:t>anguage</a:t>
            </a:r>
            <a:r>
              <a:rPr lang="en-US" dirty="0" smtClean="0"/>
              <a:t> </a:t>
            </a:r>
            <a:r>
              <a:rPr lang="en-US" dirty="0"/>
              <a:t>teaching and learning), but also problems of translation and interpretation, lexicography, forensic linguistics and (perhaps) clinical linguistics</a:t>
            </a:r>
            <a:r>
              <a:rPr lang="en-US" dirty="0" smtClean="0"/>
              <a:t>…</a:t>
            </a:r>
          </a:p>
          <a:p>
            <a:endParaRPr lang="en-US" dirty="0"/>
          </a:p>
          <a:p>
            <a:r>
              <a:rPr lang="en-US" dirty="0" smtClean="0"/>
              <a:t>The </a:t>
            </a:r>
            <a:r>
              <a:rPr lang="en-US" dirty="0"/>
              <a:t>main distinguishing characteristic of AL is its concern with professional activities whose aim is to solve ‘real-world’ language-based problems, which means that research touches on a particularly wide range of issues - psychological, </a:t>
            </a:r>
            <a:r>
              <a:rPr lang="en-US" dirty="0" smtClean="0"/>
              <a:t>educational, </a:t>
            </a:r>
            <a:r>
              <a:rPr lang="en-US" dirty="0"/>
              <a:t>social, political and economic as well as linguistic</a:t>
            </a:r>
            <a:r>
              <a:rPr lang="en-US" dirty="0" smtClean="0"/>
              <a:t>.</a:t>
            </a:r>
          </a:p>
        </p:txBody>
      </p:sp>
      <p:sp>
        <p:nvSpPr>
          <p:cNvPr id="3" name="عنصر نائب للتذييل 2"/>
          <p:cNvSpPr>
            <a:spLocks noGrp="1"/>
          </p:cNvSpPr>
          <p:nvPr>
            <p:ph type="ftr" sz="quarter" idx="11"/>
          </p:nvPr>
        </p:nvSpPr>
        <p:spPr/>
        <p:txBody>
          <a:bodyPr/>
          <a:lstStyle/>
          <a:p>
            <a:r>
              <a:rPr lang="en-US" smtClean="0"/>
              <a:t>Dr Rehab Gad</a:t>
            </a:r>
            <a:endParaRPr lang="en-US"/>
          </a:p>
        </p:txBody>
      </p:sp>
      <p:sp>
        <p:nvSpPr>
          <p:cNvPr id="4" name="عنصر نائب لرقم الشريحة 3"/>
          <p:cNvSpPr>
            <a:spLocks noGrp="1"/>
          </p:cNvSpPr>
          <p:nvPr>
            <p:ph type="sldNum" sz="quarter" idx="12"/>
          </p:nvPr>
        </p:nvSpPr>
        <p:spPr/>
        <p:txBody>
          <a:bodyPr/>
          <a:lstStyle/>
          <a:p>
            <a:fld id="{B6F15528-21DE-4FAA-801E-634DDDAF4B2B}" type="slidenum">
              <a:rPr lang="en-US" smtClean="0"/>
              <a:pPr/>
              <a:t>4</a:t>
            </a:fld>
            <a:endParaRPr lang="en-US"/>
          </a:p>
        </p:txBody>
      </p:sp>
    </p:spTree>
    <p:extLst>
      <p:ext uri="{BB962C8B-B14F-4D97-AF65-F5344CB8AC3E}">
        <p14:creationId xmlns:p14="http://schemas.microsoft.com/office/powerpoint/2010/main" xmlns="" val="2442708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1066800"/>
            <a:ext cx="8229600" cy="4940491"/>
          </a:xfrm>
        </p:spPr>
        <p:txBody>
          <a:bodyPr>
            <a:normAutofit fontScale="92500"/>
          </a:bodyPr>
          <a:lstStyle/>
          <a:p>
            <a:pPr algn="just"/>
            <a:r>
              <a:rPr lang="en-US" dirty="0"/>
              <a:t> As a consequence, </a:t>
            </a:r>
            <a:r>
              <a:rPr lang="en-US" dirty="0" smtClean="0"/>
              <a:t>Applied Linguistics </a:t>
            </a:r>
            <a:r>
              <a:rPr lang="en-US" dirty="0"/>
              <a:t>research tends to be </a:t>
            </a:r>
            <a:r>
              <a:rPr lang="en-US" u="sng" dirty="0">
                <a:solidFill>
                  <a:srgbClr val="FF0000"/>
                </a:solidFill>
              </a:rPr>
              <a:t>interdisciplinary. </a:t>
            </a:r>
            <a:r>
              <a:rPr lang="en-US" dirty="0"/>
              <a:t>It is generally agreed that in spite of its name AL is not simply the ‘application’ of research done in linguistics. On the one hand, AL has to look beyond linguistics for relevant research and </a:t>
            </a:r>
            <a:r>
              <a:rPr lang="en-US" dirty="0" smtClean="0"/>
              <a:t>theory</a:t>
            </a:r>
          </a:p>
          <a:p>
            <a:pPr algn="just"/>
            <a:r>
              <a:rPr lang="en-US" dirty="0" smtClean="0"/>
              <a:t>so </a:t>
            </a:r>
            <a:r>
              <a:rPr lang="en-US" dirty="0"/>
              <a:t>AL research often involves the synthesis of research from a variety of disciplines, including linguistics. On the other hand, AL has been responsible for the development of original research in a number of areas of linguistics - e.g. bilingualism, literacy, </a:t>
            </a:r>
            <a:r>
              <a:rPr lang="en-US" dirty="0" smtClean="0"/>
              <a:t>genre (type). </a:t>
            </a:r>
            <a:endParaRPr lang="ar-SA" dirty="0"/>
          </a:p>
          <a:p>
            <a:endParaRPr lang="ar-SA" dirty="0"/>
          </a:p>
        </p:txBody>
      </p:sp>
      <p:sp>
        <p:nvSpPr>
          <p:cNvPr id="3" name="عنصر نائب للتذييل 2"/>
          <p:cNvSpPr>
            <a:spLocks noGrp="1"/>
          </p:cNvSpPr>
          <p:nvPr>
            <p:ph type="ftr" sz="quarter" idx="11"/>
          </p:nvPr>
        </p:nvSpPr>
        <p:spPr/>
        <p:txBody>
          <a:bodyPr/>
          <a:lstStyle/>
          <a:p>
            <a:r>
              <a:rPr lang="en-US" smtClean="0"/>
              <a:t>Dr Rehab Gad</a:t>
            </a:r>
            <a:endParaRPr lang="en-US"/>
          </a:p>
        </p:txBody>
      </p:sp>
      <p:sp>
        <p:nvSpPr>
          <p:cNvPr id="4" name="عنصر نائب لرقم الشريحة 3"/>
          <p:cNvSpPr>
            <a:spLocks noGrp="1"/>
          </p:cNvSpPr>
          <p:nvPr>
            <p:ph type="sldNum" sz="quarter" idx="12"/>
          </p:nvPr>
        </p:nvSpPr>
        <p:spPr/>
        <p:txBody>
          <a:bodyPr/>
          <a:lstStyle/>
          <a:p>
            <a:fld id="{B6F15528-21DE-4FAA-801E-634DDDAF4B2B}" type="slidenum">
              <a:rPr lang="en-US" smtClean="0"/>
              <a:pPr/>
              <a:t>5</a:t>
            </a:fld>
            <a:endParaRPr lang="en-US"/>
          </a:p>
        </p:txBody>
      </p:sp>
    </p:spTree>
    <p:extLst>
      <p:ext uri="{BB962C8B-B14F-4D97-AF65-F5344CB8AC3E}">
        <p14:creationId xmlns:p14="http://schemas.microsoft.com/office/powerpoint/2010/main" xmlns="" val="1611835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fontScale="70000" lnSpcReduction="20000"/>
          </a:bodyPr>
          <a:lstStyle/>
          <a:p>
            <a:endParaRPr lang="en-US" dirty="0" smtClean="0"/>
          </a:p>
          <a:p>
            <a:r>
              <a:rPr lang="en-US" dirty="0" smtClean="0"/>
              <a:t>In </a:t>
            </a:r>
            <a:r>
              <a:rPr lang="en-US" dirty="0"/>
              <a:t>my discipline (I am a </a:t>
            </a:r>
            <a:r>
              <a:rPr lang="en-US" dirty="0" err="1"/>
              <a:t>Germanist</a:t>
            </a:r>
            <a:r>
              <a:rPr lang="en-US" dirty="0"/>
              <a:t>), applied linguistics is perceived almost exclusively as research into the teaching and learning of the foreign-language, often resulting in the production of teaching materials. </a:t>
            </a:r>
            <a:endParaRPr lang="en-US" dirty="0" smtClean="0"/>
          </a:p>
          <a:p>
            <a:r>
              <a:rPr lang="en-US" dirty="0" smtClean="0"/>
              <a:t>However</a:t>
            </a:r>
            <a:r>
              <a:rPr lang="en-US" dirty="0"/>
              <a:t>, a broader definition </a:t>
            </a:r>
            <a:r>
              <a:rPr lang="en-US" dirty="0" smtClean="0"/>
              <a:t>sees </a:t>
            </a:r>
            <a:r>
              <a:rPr lang="en-US" dirty="0"/>
              <a:t>applied linguistics as concerned with providing theoretical and empirical foundations for investigating and solving language-related problems in the ‘real world’. </a:t>
            </a:r>
            <a:endParaRPr lang="en-US" dirty="0" smtClean="0"/>
          </a:p>
          <a:p>
            <a:r>
              <a:rPr lang="en-US" dirty="0" smtClean="0"/>
              <a:t>This </a:t>
            </a:r>
            <a:r>
              <a:rPr lang="en-US" dirty="0"/>
              <a:t>definition would be relevant to some of my research interests; for example, the problems facing speakers of non-standard dialects at schools in Germany. Nevertheless, I tend to regard myself as a sociolinguist rather than an applied linguist, because my main interests are in investigating the use of language as a social practice in a more general way. As is the case for most sociolinguists, I study language in use in a social context although I may not have specific real-life problems in mind when embarking on research. </a:t>
            </a:r>
            <a:r>
              <a:rPr lang="en-US" dirty="0" smtClean="0"/>
              <a:t>        </a:t>
            </a:r>
            <a:r>
              <a:rPr lang="en-US" b="1" dirty="0" err="1" smtClean="0"/>
              <a:t>Wini</a:t>
            </a:r>
            <a:r>
              <a:rPr lang="en-US" b="1" dirty="0" smtClean="0"/>
              <a:t> </a:t>
            </a:r>
            <a:r>
              <a:rPr lang="en-US" b="1" dirty="0"/>
              <a:t>Davies</a:t>
            </a:r>
            <a:endParaRPr lang="ar-SA" b="1" dirty="0"/>
          </a:p>
          <a:p>
            <a:endParaRPr lang="ar-SA" dirty="0"/>
          </a:p>
        </p:txBody>
      </p:sp>
      <p:sp>
        <p:nvSpPr>
          <p:cNvPr id="3" name="عنصر نائب للتذييل 2"/>
          <p:cNvSpPr>
            <a:spLocks noGrp="1"/>
          </p:cNvSpPr>
          <p:nvPr>
            <p:ph type="ftr" sz="quarter" idx="11"/>
          </p:nvPr>
        </p:nvSpPr>
        <p:spPr/>
        <p:txBody>
          <a:bodyPr/>
          <a:lstStyle/>
          <a:p>
            <a:r>
              <a:rPr lang="en-US" smtClean="0"/>
              <a:t>Dr Rehab Gad</a:t>
            </a:r>
            <a:endParaRPr lang="en-US"/>
          </a:p>
        </p:txBody>
      </p:sp>
      <p:sp>
        <p:nvSpPr>
          <p:cNvPr id="4" name="عنصر نائب لرقم الشريحة 3"/>
          <p:cNvSpPr>
            <a:spLocks noGrp="1"/>
          </p:cNvSpPr>
          <p:nvPr>
            <p:ph type="sldNum" sz="quarter" idx="12"/>
          </p:nvPr>
        </p:nvSpPr>
        <p:spPr/>
        <p:txBody>
          <a:bodyPr/>
          <a:lstStyle/>
          <a:p>
            <a:fld id="{B6F15528-21DE-4FAA-801E-634DDDAF4B2B}" type="slidenum">
              <a:rPr lang="en-US" smtClean="0"/>
              <a:pPr/>
              <a:t>6</a:t>
            </a:fld>
            <a:endParaRPr lang="en-US"/>
          </a:p>
        </p:txBody>
      </p:sp>
      <p:sp>
        <p:nvSpPr>
          <p:cNvPr id="5" name="عنوان 4"/>
          <p:cNvSpPr>
            <a:spLocks noGrp="1"/>
          </p:cNvSpPr>
          <p:nvPr>
            <p:ph type="title"/>
          </p:nvPr>
        </p:nvSpPr>
        <p:spPr>
          <a:xfrm>
            <a:off x="457200" y="457200"/>
            <a:ext cx="8229600" cy="1066800"/>
          </a:xfrm>
        </p:spPr>
        <p:txBody>
          <a:bodyPr>
            <a:normAutofit fontScale="90000"/>
          </a:bodyPr>
          <a:lstStyle/>
          <a:p>
            <a:r>
              <a:rPr lang="en-US" sz="3100" dirty="0" smtClean="0"/>
              <a:t/>
            </a:r>
            <a:br>
              <a:rPr lang="en-US" sz="3100" dirty="0" smtClean="0"/>
            </a:br>
            <a:r>
              <a:rPr lang="en-US" sz="3100" dirty="0" smtClean="0"/>
              <a:t>What </a:t>
            </a:r>
            <a:r>
              <a:rPr lang="en-US" sz="3100" dirty="0" err="1" smtClean="0"/>
              <a:t>Wini</a:t>
            </a:r>
            <a:r>
              <a:rPr lang="en-US" sz="3100" dirty="0" smtClean="0"/>
              <a:t> Davies (a famous applied linguist) said about applied Linguistics</a:t>
            </a:r>
            <a:r>
              <a:rPr lang="ar-SA" sz="3100" dirty="0" smtClean="0"/>
              <a:t>:</a:t>
            </a:r>
            <a:r>
              <a:rPr lang="ar-SA" dirty="0"/>
              <a:t/>
            </a:r>
            <a:br>
              <a:rPr lang="ar-SA" dirty="0"/>
            </a:br>
            <a:endParaRPr lang="ar-SA" dirty="0"/>
          </a:p>
        </p:txBody>
      </p:sp>
    </p:spTree>
    <p:extLst>
      <p:ext uri="{BB962C8B-B14F-4D97-AF65-F5344CB8AC3E}">
        <p14:creationId xmlns:p14="http://schemas.microsoft.com/office/powerpoint/2010/main" xmlns="" val="4214582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r>
              <a:rPr lang="en-US" dirty="0" smtClean="0"/>
              <a:t>You can find all definitions of Applied Linguistics on the following link</a:t>
            </a:r>
          </a:p>
          <a:p>
            <a:endParaRPr lang="en-US" dirty="0"/>
          </a:p>
          <a:p>
            <a:r>
              <a:rPr lang="en-US" dirty="0"/>
              <a:t>file:///C:/Users/rfgad/Downloads/Article_What+is+applied+linguistics.pdf </a:t>
            </a:r>
            <a:endParaRPr lang="ar-SA" dirty="0"/>
          </a:p>
        </p:txBody>
      </p:sp>
      <p:sp>
        <p:nvSpPr>
          <p:cNvPr id="3" name="عنصر نائب للتذييل 2"/>
          <p:cNvSpPr>
            <a:spLocks noGrp="1"/>
          </p:cNvSpPr>
          <p:nvPr>
            <p:ph type="ftr" sz="quarter" idx="11"/>
          </p:nvPr>
        </p:nvSpPr>
        <p:spPr/>
        <p:txBody>
          <a:bodyPr/>
          <a:lstStyle/>
          <a:p>
            <a:r>
              <a:rPr lang="en-US" smtClean="0"/>
              <a:t>Dr Rehab Gad</a:t>
            </a:r>
            <a:endParaRPr lang="en-US"/>
          </a:p>
        </p:txBody>
      </p:sp>
      <p:sp>
        <p:nvSpPr>
          <p:cNvPr id="4" name="عنصر نائب لرقم الشريحة 3"/>
          <p:cNvSpPr>
            <a:spLocks noGrp="1"/>
          </p:cNvSpPr>
          <p:nvPr>
            <p:ph type="sldNum" sz="quarter" idx="12"/>
          </p:nvPr>
        </p:nvSpPr>
        <p:spPr/>
        <p:txBody>
          <a:bodyPr/>
          <a:lstStyle/>
          <a:p>
            <a:fld id="{B6F15528-21DE-4FAA-801E-634DDDAF4B2B}" type="slidenum">
              <a:rPr lang="en-US" smtClean="0"/>
              <a:pPr/>
              <a:t>7</a:t>
            </a:fld>
            <a:endParaRPr lang="en-US"/>
          </a:p>
        </p:txBody>
      </p:sp>
    </p:spTree>
    <p:extLst>
      <p:ext uri="{BB962C8B-B14F-4D97-AF65-F5344CB8AC3E}">
        <p14:creationId xmlns:p14="http://schemas.microsoft.com/office/powerpoint/2010/main" xmlns="" val="3578018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109728" indent="0">
              <a:buClrTx/>
              <a:buNone/>
            </a:pPr>
            <a:r>
              <a:rPr lang="en-US" dirty="0" smtClean="0"/>
              <a:t>It </a:t>
            </a:r>
            <a:r>
              <a:rPr lang="en-US" dirty="0"/>
              <a:t>first emerged as an attempt to provide a theoretical basis for the activities of language </a:t>
            </a:r>
            <a:r>
              <a:rPr lang="en-US" dirty="0" smtClean="0"/>
              <a:t>teaching. </a:t>
            </a:r>
          </a:p>
          <a:p>
            <a:pPr marL="109728" indent="0">
              <a:buClrTx/>
              <a:buNone/>
            </a:pPr>
            <a:endParaRPr lang="en-US" dirty="0"/>
          </a:p>
          <a:p>
            <a:pPr marL="109728" indent="0">
              <a:buClrTx/>
              <a:buNone/>
            </a:pPr>
            <a:r>
              <a:rPr lang="en-US" dirty="0" smtClean="0"/>
              <a:t>Later</a:t>
            </a:r>
            <a:r>
              <a:rPr lang="en-US" dirty="0"/>
              <a:t>, it became an umbrella term for a variety of disciplines which focus on language issues in such fields as law, speech pathology, language planning, and forensic science.</a:t>
            </a:r>
          </a:p>
        </p:txBody>
      </p:sp>
      <p:sp>
        <p:nvSpPr>
          <p:cNvPr id="4" name="Footer Placeholder 3"/>
          <p:cNvSpPr>
            <a:spLocks noGrp="1"/>
          </p:cNvSpPr>
          <p:nvPr>
            <p:ph type="ftr" sz="quarter" idx="11"/>
          </p:nvPr>
        </p:nvSpPr>
        <p:spPr/>
        <p:txBody>
          <a:bodyPr/>
          <a:lstStyle/>
          <a:p>
            <a:r>
              <a:rPr lang="en-US" sz="1400" dirty="0" err="1" smtClean="0"/>
              <a:t>Dr</a:t>
            </a:r>
            <a:r>
              <a:rPr lang="en-US" sz="1400" dirty="0" smtClean="0"/>
              <a:t> Rehab Gad</a:t>
            </a:r>
            <a:endParaRPr lang="en-US" sz="1400"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8</a:t>
            </a:fld>
            <a:endParaRPr lang="en-US"/>
          </a:p>
        </p:txBody>
      </p:sp>
      <p:sp>
        <p:nvSpPr>
          <p:cNvPr id="6" name="عنوان 5"/>
          <p:cNvSpPr>
            <a:spLocks noGrp="1"/>
          </p:cNvSpPr>
          <p:nvPr>
            <p:ph type="title"/>
          </p:nvPr>
        </p:nvSpPr>
        <p:spPr/>
        <p:txBody>
          <a:bodyPr>
            <a:normAutofit/>
          </a:bodyPr>
          <a:lstStyle/>
          <a:p>
            <a:pPr algn="ctr"/>
            <a:r>
              <a:rPr lang="en-US" sz="3200" dirty="0" smtClean="0"/>
              <a:t>How Applied Linguistics Emerged</a:t>
            </a:r>
            <a:endParaRPr lang="ar-SA" sz="3200" dirty="0"/>
          </a:p>
        </p:txBody>
      </p:sp>
    </p:spTree>
    <p:extLst>
      <p:ext uri="{BB962C8B-B14F-4D97-AF65-F5344CB8AC3E}">
        <p14:creationId xmlns:p14="http://schemas.microsoft.com/office/powerpoint/2010/main" xmlns="" val="31444795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z="1400" dirty="0" err="1" smtClean="0"/>
              <a:t>Dr</a:t>
            </a:r>
            <a:r>
              <a:rPr lang="en-US" sz="1400" dirty="0" smtClean="0"/>
              <a:t> Rehab Gad</a:t>
            </a:r>
            <a:endParaRPr lang="en-US" sz="1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
        <p:nvSpPr>
          <p:cNvPr id="5" name="عنصر نائب للمحتوى 4"/>
          <p:cNvSpPr>
            <a:spLocks noGrp="1"/>
          </p:cNvSpPr>
          <p:nvPr>
            <p:ph idx="1"/>
          </p:nvPr>
        </p:nvSpPr>
        <p:spPr>
          <a:xfrm>
            <a:off x="533400" y="533400"/>
            <a:ext cx="8229600" cy="5257800"/>
          </a:xfrm>
        </p:spPr>
        <p:txBody>
          <a:bodyPr>
            <a:normAutofit lnSpcReduction="10000"/>
          </a:bodyPr>
          <a:lstStyle/>
          <a:p>
            <a:pPr marL="109728" indent="0">
              <a:buNone/>
            </a:pPr>
            <a:r>
              <a:rPr lang="en-US" b="1" dirty="0" smtClean="0"/>
              <a:t>Linguistics </a:t>
            </a:r>
            <a:r>
              <a:rPr lang="en-US" b="1" dirty="0" err="1" smtClean="0"/>
              <a:t>Vs</a:t>
            </a:r>
            <a:r>
              <a:rPr lang="en-US" b="1" dirty="0" smtClean="0"/>
              <a:t> Applied Linguistics</a:t>
            </a:r>
          </a:p>
          <a:p>
            <a:pPr marL="109728" indent="0">
              <a:buNone/>
            </a:pPr>
            <a:endParaRPr lang="en-US" b="1" dirty="0"/>
          </a:p>
          <a:p>
            <a:pPr marL="109728" indent="0">
              <a:buNone/>
            </a:pPr>
            <a:r>
              <a:rPr lang="en-US" b="1" dirty="0" smtClean="0"/>
              <a:t>What is Linguistics? </a:t>
            </a:r>
          </a:p>
          <a:p>
            <a:pPr marL="109728" indent="0" algn="just">
              <a:buNone/>
            </a:pPr>
            <a:r>
              <a:rPr lang="en-US" dirty="0" smtClean="0"/>
              <a:t>Linguistics is a comparatively new science. It is the scientific study of language. It is the science of language, including phonetics, phonology, morphology, syntax and semantics.</a:t>
            </a:r>
          </a:p>
          <a:p>
            <a:pPr marL="109728" indent="0" algn="just">
              <a:buNone/>
            </a:pPr>
            <a:endParaRPr lang="en-US" dirty="0" smtClean="0"/>
          </a:p>
          <a:p>
            <a:pPr marL="109728" indent="0" algn="just">
              <a:buNone/>
            </a:pPr>
            <a:r>
              <a:rPr lang="en-US" dirty="0" smtClean="0"/>
              <a:t>Its goal is to describe the varieties of languages and explain the unconscious knowledge all speakers have of their language.</a:t>
            </a:r>
          </a:p>
          <a:p>
            <a:pPr marL="109728" indent="0" algn="just">
              <a:buNone/>
            </a:pPr>
            <a:r>
              <a:rPr lang="en-US" dirty="0" smtClean="0"/>
              <a:t> </a:t>
            </a:r>
            <a:endParaRPr lang="ar-SA" dirty="0"/>
          </a:p>
        </p:txBody>
      </p:sp>
    </p:spTree>
    <p:extLst>
      <p:ext uri="{BB962C8B-B14F-4D97-AF65-F5344CB8AC3E}">
        <p14:creationId xmlns:p14="http://schemas.microsoft.com/office/powerpoint/2010/main" xmlns="" val="17648365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normAutofit/>
          </a:bodyPr>
          <a:lstStyle/>
          <a:p>
            <a:pPr marL="109728" indent="0" algn="ctr">
              <a:buNone/>
            </a:pPr>
            <a:r>
              <a:rPr lang="en-US" sz="2400" b="1" dirty="0" smtClean="0"/>
              <a:t>Linguistics is subdivided into:</a:t>
            </a:r>
          </a:p>
        </p:txBody>
      </p:sp>
      <p:sp>
        <p:nvSpPr>
          <p:cNvPr id="2" name="Footer Placeholder 1"/>
          <p:cNvSpPr>
            <a:spLocks noGrp="1"/>
          </p:cNvSpPr>
          <p:nvPr>
            <p:ph type="ftr" sz="quarter" idx="11"/>
          </p:nvPr>
        </p:nvSpPr>
        <p:spPr/>
        <p:txBody>
          <a:bodyPr/>
          <a:lstStyle/>
          <a:p>
            <a:r>
              <a:rPr lang="en-US" sz="1400" dirty="0" err="1" smtClean="0"/>
              <a:t>Dr</a:t>
            </a:r>
            <a:r>
              <a:rPr lang="en-US" sz="1400" dirty="0" smtClean="0"/>
              <a:t> Rehab Gad</a:t>
            </a:r>
            <a:endParaRPr lang="en-US" sz="1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
        <p:nvSpPr>
          <p:cNvPr id="6" name="شكل بيضاوي 5"/>
          <p:cNvSpPr/>
          <p:nvPr/>
        </p:nvSpPr>
        <p:spPr>
          <a:xfrm>
            <a:off x="6019800" y="1905000"/>
            <a:ext cx="2362200" cy="1143000"/>
          </a:xfrm>
          <a:prstGeom prst="ellipse">
            <a:avLst/>
          </a:prstGeom>
        </p:spPr>
        <p:style>
          <a:lnRef idx="1">
            <a:schemeClr val="accent3"/>
          </a:lnRef>
          <a:fillRef idx="2">
            <a:schemeClr val="accent3"/>
          </a:fillRef>
          <a:effectRef idx="1">
            <a:schemeClr val="accent3"/>
          </a:effectRef>
          <a:fontRef idx="minor">
            <a:schemeClr val="dk1"/>
          </a:fontRef>
        </p:style>
        <p:txBody>
          <a:bodyPr rtlCol="1" anchor="ctr"/>
          <a:lstStyle/>
          <a:p>
            <a:pPr algn="ctr"/>
            <a:r>
              <a:rPr lang="en-US" dirty="0" smtClean="0"/>
              <a:t>comparative</a:t>
            </a:r>
            <a:endParaRPr lang="ar-SA" dirty="0"/>
          </a:p>
        </p:txBody>
      </p:sp>
      <p:sp>
        <p:nvSpPr>
          <p:cNvPr id="7" name="شكل بيضاوي 6"/>
          <p:cNvSpPr/>
          <p:nvPr/>
        </p:nvSpPr>
        <p:spPr>
          <a:xfrm>
            <a:off x="685800" y="2057400"/>
            <a:ext cx="2209800" cy="1143000"/>
          </a:xfrm>
          <a:prstGeom prst="ellipse">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en-US" dirty="0" smtClean="0"/>
              <a:t>theoretical</a:t>
            </a:r>
            <a:endParaRPr lang="ar-SA" dirty="0"/>
          </a:p>
        </p:txBody>
      </p:sp>
      <p:sp>
        <p:nvSpPr>
          <p:cNvPr id="8" name="شكل بيضاوي 7"/>
          <p:cNvSpPr/>
          <p:nvPr/>
        </p:nvSpPr>
        <p:spPr>
          <a:xfrm>
            <a:off x="6019800" y="4038600"/>
            <a:ext cx="2148114" cy="1143000"/>
          </a:xfrm>
          <a:prstGeom prst="ellipse">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en-US" dirty="0" smtClean="0"/>
              <a:t>descriptive</a:t>
            </a:r>
            <a:endParaRPr lang="ar-SA" dirty="0"/>
          </a:p>
        </p:txBody>
      </p:sp>
      <p:sp>
        <p:nvSpPr>
          <p:cNvPr id="9" name="شكل بيضاوي 8"/>
          <p:cNvSpPr/>
          <p:nvPr/>
        </p:nvSpPr>
        <p:spPr>
          <a:xfrm>
            <a:off x="3639456" y="4152900"/>
            <a:ext cx="1999343" cy="1143000"/>
          </a:xfrm>
          <a:prstGeom prst="ellipse">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en-US" dirty="0" smtClean="0"/>
              <a:t>historical</a:t>
            </a:r>
            <a:endParaRPr lang="ar-SA" dirty="0"/>
          </a:p>
        </p:txBody>
      </p:sp>
      <p:sp>
        <p:nvSpPr>
          <p:cNvPr id="10" name="شكل بيضاوي 9"/>
          <p:cNvSpPr/>
          <p:nvPr/>
        </p:nvSpPr>
        <p:spPr>
          <a:xfrm>
            <a:off x="685800" y="4152900"/>
            <a:ext cx="2438400" cy="1143000"/>
          </a:xfrm>
          <a:prstGeom prst="ellipse">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en-US" dirty="0" smtClean="0"/>
              <a:t>geographical</a:t>
            </a:r>
            <a:endParaRPr lang="ar-SA" dirty="0"/>
          </a:p>
        </p:txBody>
      </p:sp>
      <p:sp>
        <p:nvSpPr>
          <p:cNvPr id="11" name="شكل بيضاوي 10"/>
          <p:cNvSpPr/>
          <p:nvPr/>
        </p:nvSpPr>
        <p:spPr>
          <a:xfrm>
            <a:off x="3505200" y="1905000"/>
            <a:ext cx="1905000" cy="1143000"/>
          </a:xfrm>
          <a:prstGeom prst="ellipse">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en-US" dirty="0" smtClean="0"/>
              <a:t>applied</a:t>
            </a:r>
            <a:endParaRPr lang="ar-SA" dirty="0"/>
          </a:p>
        </p:txBody>
      </p:sp>
    </p:spTree>
    <p:extLst>
      <p:ext uri="{BB962C8B-B14F-4D97-AF65-F5344CB8AC3E}">
        <p14:creationId xmlns:p14="http://schemas.microsoft.com/office/powerpoint/2010/main" xmlns="" val="6423396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906963"/>
          </a:xfrm>
        </p:spPr>
        <p:txBody>
          <a:bodyPr/>
          <a:lstStyle/>
          <a:p>
            <a:pPr marL="109728" indent="0" algn="ctr">
              <a:buNone/>
            </a:pPr>
            <a:r>
              <a:rPr lang="en-US" b="1" dirty="0" smtClean="0"/>
              <a:t>What is Applied Linguistics</a:t>
            </a:r>
          </a:p>
          <a:p>
            <a:pPr marL="109728" indent="0">
              <a:buNone/>
            </a:pPr>
            <a:r>
              <a:rPr lang="en-US" dirty="0" smtClean="0"/>
              <a:t>Field of study that identifies, investigates, and offers solutions to language related problems.</a:t>
            </a:r>
          </a:p>
          <a:p>
            <a:pPr marL="109728" indent="0">
              <a:buNone/>
            </a:pPr>
            <a:endParaRPr lang="en-US" dirty="0"/>
          </a:p>
          <a:p>
            <a:pPr marL="109728" indent="0">
              <a:buNone/>
            </a:pPr>
            <a:r>
              <a:rPr lang="en-US" dirty="0" smtClean="0"/>
              <a:t>Applied Linguistics describes the language, and teaches how it is learned and used.</a:t>
            </a:r>
          </a:p>
          <a:p>
            <a:pPr marL="109728" indent="0">
              <a:buNone/>
            </a:pPr>
            <a:endParaRPr lang="en-US" dirty="0"/>
          </a:p>
          <a:p>
            <a:pPr marL="109728" indent="0">
              <a:buNone/>
            </a:pPr>
            <a:r>
              <a:rPr lang="en-US" dirty="0" smtClean="0"/>
              <a:t>It can be applied to all aspects of language use. It deals with mother, foreign, second language acquisition. </a:t>
            </a:r>
          </a:p>
        </p:txBody>
      </p:sp>
      <p:sp>
        <p:nvSpPr>
          <p:cNvPr id="2" name="Footer Placeholder 1"/>
          <p:cNvSpPr>
            <a:spLocks noGrp="1"/>
          </p:cNvSpPr>
          <p:nvPr>
            <p:ph type="ftr" sz="quarter" idx="11"/>
          </p:nvPr>
        </p:nvSpPr>
        <p:spPr/>
        <p:txBody>
          <a:bodyPr/>
          <a:lstStyle/>
          <a:p>
            <a:r>
              <a:rPr lang="en-US" sz="1400" dirty="0" err="1" smtClean="0"/>
              <a:t>Dr</a:t>
            </a:r>
            <a:r>
              <a:rPr lang="en-US" sz="1400" dirty="0" smtClean="0"/>
              <a:t> Rehab Gad</a:t>
            </a:r>
            <a:endParaRPr lang="en-US" sz="1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extLst>
      <p:ext uri="{BB962C8B-B14F-4D97-AF65-F5344CB8AC3E}">
        <p14:creationId xmlns:p14="http://schemas.microsoft.com/office/powerpoint/2010/main" xmlns="" val="6792815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282392"/>
          </a:xfrm>
        </p:spPr>
        <p:txBody>
          <a:bodyPr/>
          <a:lstStyle/>
          <a:p>
            <a:pPr marL="109728" indent="0" algn="ctr">
              <a:buNone/>
            </a:pPr>
            <a:endParaRPr lang="en-US" dirty="0" smtClean="0"/>
          </a:p>
          <a:p>
            <a:pPr marL="109728" indent="0" algn="ctr">
              <a:buNone/>
            </a:pPr>
            <a:endParaRPr lang="en-US" dirty="0"/>
          </a:p>
          <a:p>
            <a:pPr marL="109728" indent="0" algn="ctr">
              <a:buNone/>
            </a:pPr>
            <a:endParaRPr lang="en-US" dirty="0" smtClean="0"/>
          </a:p>
          <a:p>
            <a:pPr marL="109728" indent="0" algn="ctr">
              <a:buNone/>
            </a:pPr>
            <a:endParaRPr lang="en-US" dirty="0"/>
          </a:p>
        </p:txBody>
      </p:sp>
      <p:sp>
        <p:nvSpPr>
          <p:cNvPr id="2" name="Footer Placeholder 1"/>
          <p:cNvSpPr>
            <a:spLocks noGrp="1"/>
          </p:cNvSpPr>
          <p:nvPr>
            <p:ph type="ftr" sz="quarter" idx="11"/>
          </p:nvPr>
        </p:nvSpPr>
        <p:spPr/>
        <p:txBody>
          <a:bodyPr/>
          <a:lstStyle/>
          <a:p>
            <a:r>
              <a:rPr lang="en-US" sz="1400" dirty="0" err="1" smtClean="0"/>
              <a:t>Dr</a:t>
            </a:r>
            <a:r>
              <a:rPr lang="en-US" sz="1400" dirty="0" smtClean="0"/>
              <a:t> Rehab Gad</a:t>
            </a:r>
            <a:endParaRPr lang="en-US" sz="1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
        <p:nvSpPr>
          <p:cNvPr id="6" name="شكل بيضاوي 5"/>
          <p:cNvSpPr/>
          <p:nvPr/>
        </p:nvSpPr>
        <p:spPr>
          <a:xfrm>
            <a:off x="3048000" y="990600"/>
            <a:ext cx="3505200" cy="2057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Linguistics</a:t>
            </a:r>
            <a:endParaRPr lang="ar-SA" dirty="0"/>
          </a:p>
        </p:txBody>
      </p:sp>
      <p:sp>
        <p:nvSpPr>
          <p:cNvPr id="7" name="شكل بيضاوي 6"/>
          <p:cNvSpPr/>
          <p:nvPr/>
        </p:nvSpPr>
        <p:spPr>
          <a:xfrm>
            <a:off x="1600200" y="2523671"/>
            <a:ext cx="3505200" cy="2057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Applied Linguistics</a:t>
            </a:r>
            <a:endParaRPr lang="ar-SA" dirty="0"/>
          </a:p>
        </p:txBody>
      </p:sp>
      <p:sp>
        <p:nvSpPr>
          <p:cNvPr id="8" name="شكل بيضاوي 7"/>
          <p:cNvSpPr/>
          <p:nvPr/>
        </p:nvSpPr>
        <p:spPr>
          <a:xfrm>
            <a:off x="4586514" y="2520042"/>
            <a:ext cx="3505200" cy="2057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Education</a:t>
            </a:r>
            <a:endParaRPr lang="ar-SA" dirty="0"/>
          </a:p>
        </p:txBody>
      </p:sp>
    </p:spTree>
    <p:extLst>
      <p:ext uri="{BB962C8B-B14F-4D97-AF65-F5344CB8AC3E}">
        <p14:creationId xmlns:p14="http://schemas.microsoft.com/office/powerpoint/2010/main" xmlns="" val="29796831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z="1400" dirty="0" err="1" smtClean="0"/>
              <a:t>Dr</a:t>
            </a:r>
            <a:r>
              <a:rPr lang="en-US" sz="1400" dirty="0" smtClean="0"/>
              <a:t> Rehab Gad</a:t>
            </a:r>
            <a:endParaRPr lang="en-US" sz="1400"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13</a:t>
            </a:fld>
            <a:endParaRPr lang="en-US"/>
          </a:p>
        </p:txBody>
      </p:sp>
      <p:pic>
        <p:nvPicPr>
          <p:cNvPr id="1027" name="Picture 3"/>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26066" y="838200"/>
            <a:ext cx="7255933" cy="5168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658876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839200" cy="6019799"/>
          </a:xfrm>
        </p:spPr>
        <p:txBody>
          <a:bodyPr/>
          <a:lstStyle/>
          <a:p>
            <a:pPr marL="109728" indent="0">
              <a:buNone/>
            </a:pPr>
            <a:endParaRPr lang="en-US" sz="2400" dirty="0" smtClean="0"/>
          </a:p>
          <a:p>
            <a:pPr marL="109728" indent="0">
              <a:buNone/>
            </a:pPr>
            <a:endParaRPr lang="en-US" dirty="0"/>
          </a:p>
        </p:txBody>
      </p:sp>
      <p:sp>
        <p:nvSpPr>
          <p:cNvPr id="2" name="Footer Placeholder 1"/>
          <p:cNvSpPr>
            <a:spLocks noGrp="1"/>
          </p:cNvSpPr>
          <p:nvPr>
            <p:ph type="ftr" sz="quarter" idx="11"/>
          </p:nvPr>
        </p:nvSpPr>
        <p:spPr/>
        <p:txBody>
          <a:bodyPr/>
          <a:lstStyle/>
          <a:p>
            <a:r>
              <a:rPr lang="en-US" sz="1400" dirty="0" err="1" smtClean="0"/>
              <a:t>Dr</a:t>
            </a:r>
            <a:r>
              <a:rPr lang="en-US" sz="1400" dirty="0" smtClean="0"/>
              <a:t> Rehab Gad</a:t>
            </a:r>
            <a:endParaRPr lang="en-US" sz="1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
        <p:nvSpPr>
          <p:cNvPr id="6" name="شكل بيضاوي 5"/>
          <p:cNvSpPr/>
          <p:nvPr/>
        </p:nvSpPr>
        <p:spPr>
          <a:xfrm>
            <a:off x="3436258" y="1871756"/>
            <a:ext cx="2286000" cy="103453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solidFill>
                  <a:schemeClr val="tx1"/>
                </a:solidFill>
              </a:rPr>
              <a:t>Applied Linguistics</a:t>
            </a:r>
            <a:endParaRPr lang="ar-SA" dirty="0">
              <a:solidFill>
                <a:schemeClr val="tx1"/>
              </a:solidFill>
            </a:endParaRPr>
          </a:p>
        </p:txBody>
      </p:sp>
      <p:sp>
        <p:nvSpPr>
          <p:cNvPr id="9" name="مستطيل مستدير الزوايا 8"/>
          <p:cNvSpPr/>
          <p:nvPr/>
        </p:nvSpPr>
        <p:spPr>
          <a:xfrm>
            <a:off x="620486" y="304800"/>
            <a:ext cx="2971800" cy="76200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u="sng" dirty="0" smtClean="0">
                <a:solidFill>
                  <a:schemeClr val="tx1"/>
                </a:solidFill>
              </a:rPr>
              <a:t>Education</a:t>
            </a:r>
            <a:endParaRPr lang="ar-SA" u="sng" dirty="0">
              <a:solidFill>
                <a:schemeClr val="tx1"/>
              </a:solidFill>
            </a:endParaRPr>
          </a:p>
        </p:txBody>
      </p:sp>
      <p:sp>
        <p:nvSpPr>
          <p:cNvPr id="12" name="مستطيل مستدير الزوايا 11"/>
          <p:cNvSpPr/>
          <p:nvPr/>
        </p:nvSpPr>
        <p:spPr>
          <a:xfrm>
            <a:off x="6063343" y="1690914"/>
            <a:ext cx="2857500" cy="2728686"/>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u="sng" dirty="0" smtClean="0">
                <a:solidFill>
                  <a:schemeClr val="tx1"/>
                </a:solidFill>
              </a:rPr>
              <a:t>Psychology</a:t>
            </a:r>
          </a:p>
          <a:p>
            <a:pPr algn="just"/>
            <a:r>
              <a:rPr lang="en-US" dirty="0" smtClean="0">
                <a:solidFill>
                  <a:schemeClr val="tx1"/>
                </a:solidFill>
              </a:rPr>
              <a:t>(the science of mind and behavior and the application of such knowledge of various spheres of human activity, such as education occupational and employment services</a:t>
            </a:r>
            <a:endParaRPr lang="ar-SA" dirty="0">
              <a:solidFill>
                <a:schemeClr val="tx1"/>
              </a:solidFill>
            </a:endParaRPr>
          </a:p>
        </p:txBody>
      </p:sp>
      <p:sp>
        <p:nvSpPr>
          <p:cNvPr id="13" name="مستطيل مستدير الزوايا 12"/>
          <p:cNvSpPr/>
          <p:nvPr/>
        </p:nvSpPr>
        <p:spPr>
          <a:xfrm>
            <a:off x="304800" y="1308100"/>
            <a:ext cx="2971800" cy="318770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u="sng" dirty="0" smtClean="0">
                <a:solidFill>
                  <a:schemeClr val="tx1"/>
                </a:solidFill>
              </a:rPr>
              <a:t>Linguistics</a:t>
            </a:r>
          </a:p>
          <a:p>
            <a:pPr algn="just"/>
            <a:r>
              <a:rPr lang="en-US" dirty="0" smtClean="0">
                <a:solidFill>
                  <a:schemeClr val="tx1"/>
                </a:solidFill>
              </a:rPr>
              <a:t>(the study of the nature, structure, and variation of language, including phonetics, phonology, and the study of human speech, language form, language meaning and language in context</a:t>
            </a:r>
            <a:endParaRPr lang="ar-SA" dirty="0">
              <a:solidFill>
                <a:schemeClr val="tx1"/>
              </a:solidFill>
            </a:endParaRPr>
          </a:p>
        </p:txBody>
      </p:sp>
      <p:sp>
        <p:nvSpPr>
          <p:cNvPr id="14" name="مستطيل مستدير الزوايا 13"/>
          <p:cNvSpPr/>
          <p:nvPr/>
        </p:nvSpPr>
        <p:spPr>
          <a:xfrm>
            <a:off x="4038600" y="297543"/>
            <a:ext cx="2971800" cy="1226457"/>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u="sng" dirty="0" smtClean="0">
                <a:solidFill>
                  <a:schemeClr val="tx1"/>
                </a:solidFill>
              </a:rPr>
              <a:t>Sociology</a:t>
            </a:r>
          </a:p>
          <a:p>
            <a:pPr algn="ctr"/>
            <a:r>
              <a:rPr lang="en-US" dirty="0" smtClean="0">
                <a:solidFill>
                  <a:schemeClr val="tx1"/>
                </a:solidFill>
              </a:rPr>
              <a:t>(the scientific study of human social behavior and the study of society</a:t>
            </a:r>
            <a:endParaRPr lang="ar-SA" dirty="0">
              <a:solidFill>
                <a:schemeClr val="tx1"/>
              </a:solidFill>
            </a:endParaRPr>
          </a:p>
        </p:txBody>
      </p:sp>
      <p:sp>
        <p:nvSpPr>
          <p:cNvPr id="15" name="مستطيل مستدير الزوايا 14"/>
          <p:cNvSpPr/>
          <p:nvPr/>
        </p:nvSpPr>
        <p:spPr>
          <a:xfrm>
            <a:off x="3407229" y="3200400"/>
            <a:ext cx="2536371" cy="289560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en-US" dirty="0" smtClean="0">
              <a:solidFill>
                <a:schemeClr val="tx1"/>
              </a:solidFill>
            </a:endParaRPr>
          </a:p>
          <a:p>
            <a:pPr algn="ctr"/>
            <a:r>
              <a:rPr lang="en-US" u="sng" dirty="0" smtClean="0">
                <a:solidFill>
                  <a:schemeClr val="tx1"/>
                </a:solidFill>
              </a:rPr>
              <a:t>Anthropology</a:t>
            </a:r>
          </a:p>
          <a:p>
            <a:pPr algn="just"/>
            <a:r>
              <a:rPr lang="en-US" dirty="0" smtClean="0">
                <a:solidFill>
                  <a:schemeClr val="tx1"/>
                </a:solidFill>
              </a:rPr>
              <a:t>(the scientific study of the origin and behavior of man, including the physical, social, and cultural development of societies and cultures.</a:t>
            </a:r>
          </a:p>
          <a:p>
            <a:pPr algn="just"/>
            <a:endParaRPr lang="ar-SA" dirty="0">
              <a:solidFill>
                <a:schemeClr val="tx1"/>
              </a:solidFill>
            </a:endParaRPr>
          </a:p>
        </p:txBody>
      </p:sp>
    </p:spTree>
    <p:extLst>
      <p:ext uri="{BB962C8B-B14F-4D97-AF65-F5344CB8AC3E}">
        <p14:creationId xmlns:p14="http://schemas.microsoft.com/office/powerpoint/2010/main" xmlns="" val="365892934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918</TotalTime>
  <Words>1018</Words>
  <Application>Microsoft Office PowerPoint</Application>
  <PresentationFormat>عرض على الشاشة (3:4)‏</PresentationFormat>
  <Paragraphs>95</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Concourse</vt:lpstr>
      <vt:lpstr>Applied Linguistics</vt:lpstr>
      <vt:lpstr>الشريحة 2</vt:lpstr>
      <vt:lpstr>الشريحة 3</vt:lpstr>
      <vt:lpstr>الشريحة 4</vt:lpstr>
      <vt:lpstr>الشريحة 5</vt:lpstr>
      <vt:lpstr> What Wini Davies (a famous applied linguist) said about applied Linguistics: </vt:lpstr>
      <vt:lpstr>الشريحة 7</vt:lpstr>
      <vt:lpstr>How Applied Linguistics Emerged</vt:lpstr>
      <vt:lpstr>الشريحة 9</vt:lpstr>
      <vt:lpstr>الشريحة 10</vt:lpstr>
      <vt:lpstr>الشريحة 11</vt:lpstr>
      <vt:lpstr>الشريحة 12</vt:lpstr>
      <vt:lpstr>الشريحة 13</vt:lpstr>
      <vt:lpstr>الشريحة 14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Origins of language</dc:title>
  <dc:creator>Rehab Gad</dc:creator>
  <cp:lastModifiedBy>توشيبا</cp:lastModifiedBy>
  <cp:revision>90</cp:revision>
  <dcterms:created xsi:type="dcterms:W3CDTF">2006-08-16T00:00:00Z</dcterms:created>
  <dcterms:modified xsi:type="dcterms:W3CDTF">2015-02-18T15:54:45Z</dcterms:modified>
</cp:coreProperties>
</file>