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265" autoAdjust="0"/>
    <p:restoredTop sz="94660"/>
  </p:normalViewPr>
  <p:slideViewPr>
    <p:cSldViewPr>
      <p:cViewPr varScale="1">
        <p:scale>
          <a:sx n="74" d="100"/>
          <a:sy n="74" d="100"/>
        </p:scale>
        <p:origin x="-14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grpSp>
      </p:grpSp>
      <p:sp>
        <p:nvSpPr>
          <p:cNvPr id="67595"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noProof="0" smtClean="0"/>
              <a:t>Click to edit Master title style</a:t>
            </a:r>
          </a:p>
        </p:txBody>
      </p:sp>
      <p:sp>
        <p:nvSpPr>
          <p:cNvPr id="6759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solidFill>
                <a:srgbClr val="000000"/>
              </a:solidFill>
            </a:endParaRPr>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n-US">
              <a:solidFill>
                <a:srgbClr val="000000"/>
              </a:solidFill>
            </a:endParaRPr>
          </a:p>
        </p:txBody>
      </p:sp>
      <p:sp>
        <p:nvSpPr>
          <p:cNvPr id="15" name="Rectangle 15"/>
          <p:cNvSpPr>
            <a:spLocks noGrp="1" noChangeArrowheads="1"/>
          </p:cNvSpPr>
          <p:nvPr>
            <p:ph type="sldNum" sz="quarter" idx="12"/>
          </p:nvPr>
        </p:nvSpPr>
        <p:spPr/>
        <p:txBody>
          <a:bodyPr/>
          <a:lstStyle>
            <a:lvl1pPr>
              <a:defRPr/>
            </a:lvl1pPr>
          </a:lstStyle>
          <a:p>
            <a:pPr>
              <a:defRPr/>
            </a:pPr>
            <a:fld id="{E9102301-D10F-464A-B43D-E8DD2A1D17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98426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428A27EE-DAD8-40E7-932C-C30FBB01BC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9320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43583C06-7635-47ED-B2E3-4DA4ECDE2B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9729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CA3F2040-BE62-49DC-9BB0-9C039F1CA4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4394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7D0F38C9-8ADF-4127-ACB2-E775A0F737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644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CE98A996-7CFB-4909-A88B-0A13CBCCAB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7387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pPr>
              <a:defRPr/>
            </a:pPr>
            <a:fld id="{288E00EB-C95D-4CBB-817E-EF98F750443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2640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36E54ADC-3FA4-4813-9E0B-8FBBF38C2DD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86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F3BF5EAA-48C1-46D8-9196-06DB57E7540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91879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E2383F62-DE7E-4438-ACFF-0E59FAE6633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1330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43700" y="277813"/>
            <a:ext cx="1943100" cy="5853112"/>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914400" y="277813"/>
            <a:ext cx="5676900" cy="585311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6F848485-6B84-498A-81E7-9274315B4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2584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ar-SA" sz="2400" smtClean="0">
                  <a:solidFill>
                    <a:srgbClr val="000000"/>
                  </a:solidFill>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9"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lgn="l" rtl="0" fontAlgn="base">
              <a:spcBef>
                <a:spcPct val="0"/>
              </a:spcBef>
              <a:spcAft>
                <a:spcPct val="0"/>
              </a:spcAft>
              <a:defRPr/>
            </a:pPr>
            <a:endParaRPr lang="en-US">
              <a:solidFill>
                <a:srgbClr val="000000"/>
              </a:solidFill>
            </a:endParaRPr>
          </a:p>
        </p:txBody>
      </p:sp>
      <p:sp>
        <p:nvSpPr>
          <p:cNvPr id="66570"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pPr rtl="0" fontAlgn="base">
              <a:spcBef>
                <a:spcPct val="0"/>
              </a:spcBef>
              <a:spcAft>
                <a:spcPct val="0"/>
              </a:spcAft>
              <a:defRPr/>
            </a:pPr>
            <a:endParaRPr lang="en-US">
              <a:solidFill>
                <a:srgbClr val="000000"/>
              </a:solidFill>
            </a:endParaRPr>
          </a:p>
        </p:txBody>
      </p:sp>
      <p:sp>
        <p:nvSpPr>
          <p:cNvPr id="66571"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rtl="0" fontAlgn="base">
              <a:spcBef>
                <a:spcPct val="0"/>
              </a:spcBef>
              <a:spcAft>
                <a:spcPct val="0"/>
              </a:spcAft>
              <a:defRPr/>
            </a:pPr>
            <a:fld id="{774E149E-68BE-4B34-880D-EF201DC18847}" type="slidenum">
              <a:rPr lang="en-US">
                <a:solidFill>
                  <a:srgbClr val="000000"/>
                </a:solidFill>
              </a:rPr>
              <a:pPr rtl="0" fontAlgn="base">
                <a:spcBef>
                  <a:spcPct val="0"/>
                </a:spcBef>
                <a:spcAft>
                  <a:spcPct val="0"/>
                </a:spcAft>
                <a:defRPr/>
              </a:pPr>
              <a:t>‹#›</a:t>
            </a:fld>
            <a:endParaRPr lang="en-US">
              <a:solidFill>
                <a:srgbClr val="000000"/>
              </a:solidFill>
            </a:endParaRPr>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ar-SA" smtClean="0">
              <a:solidFill>
                <a:srgbClr val="000000"/>
              </a:solidFill>
            </a:endParaRPr>
          </a:p>
        </p:txBody>
      </p:sp>
    </p:spTree>
    <p:extLst>
      <p:ext uri="{BB962C8B-B14F-4D97-AF65-F5344CB8AC3E}">
        <p14:creationId xmlns:p14="http://schemas.microsoft.com/office/powerpoint/2010/main" val="575845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pitchFamily="34" charset="0"/>
        </a:defRPr>
      </a:lvl2pPr>
      <a:lvl3pPr algn="l" rtl="0" eaLnBrk="0" fontAlgn="base" hangingPunct="0">
        <a:spcBef>
          <a:spcPct val="0"/>
        </a:spcBef>
        <a:spcAft>
          <a:spcPct val="0"/>
        </a:spcAft>
        <a:defRPr sz="4200">
          <a:solidFill>
            <a:schemeClr val="tx2"/>
          </a:solidFill>
          <a:latin typeface="Times New Roman" pitchFamily="18" charset="0"/>
          <a:cs typeface="Arial" pitchFamily="34" charset="0"/>
        </a:defRPr>
      </a:lvl3pPr>
      <a:lvl4pPr algn="l" rtl="0" eaLnBrk="0" fontAlgn="base" hangingPunct="0">
        <a:spcBef>
          <a:spcPct val="0"/>
        </a:spcBef>
        <a:spcAft>
          <a:spcPct val="0"/>
        </a:spcAft>
        <a:defRPr sz="4200">
          <a:solidFill>
            <a:schemeClr val="tx2"/>
          </a:solidFill>
          <a:latin typeface="Times New Roman" pitchFamily="18" charset="0"/>
          <a:cs typeface="Arial" pitchFamily="34" charset="0"/>
        </a:defRPr>
      </a:lvl4pPr>
      <a:lvl5pPr algn="l" rtl="0" eaLnBrk="0" fontAlgn="base" hangingPunct="0">
        <a:spcBef>
          <a:spcPct val="0"/>
        </a:spcBef>
        <a:spcAft>
          <a:spcPct val="0"/>
        </a:spcAft>
        <a:defRPr sz="4200">
          <a:solidFill>
            <a:schemeClr val="tx2"/>
          </a:solidFill>
          <a:latin typeface="Times New Roman" pitchFamily="18" charset="0"/>
          <a:cs typeface="Arial" pitchFamily="34" charset="0"/>
        </a:defRPr>
      </a:lvl5pPr>
      <a:lvl6pPr marL="457200" algn="l" rtl="0" fontAlgn="base">
        <a:spcBef>
          <a:spcPct val="0"/>
        </a:spcBef>
        <a:spcAft>
          <a:spcPct val="0"/>
        </a:spcAft>
        <a:defRPr sz="4200">
          <a:solidFill>
            <a:schemeClr val="tx2"/>
          </a:solidFill>
          <a:latin typeface="Times New Roman" pitchFamily="18" charset="0"/>
          <a:cs typeface="Arial" pitchFamily="34" charset="0"/>
        </a:defRPr>
      </a:lvl6pPr>
      <a:lvl7pPr marL="914400" algn="l" rtl="0" fontAlgn="base">
        <a:spcBef>
          <a:spcPct val="0"/>
        </a:spcBef>
        <a:spcAft>
          <a:spcPct val="0"/>
        </a:spcAft>
        <a:defRPr sz="4200">
          <a:solidFill>
            <a:schemeClr val="tx2"/>
          </a:solidFill>
          <a:latin typeface="Times New Roman" pitchFamily="18" charset="0"/>
          <a:cs typeface="Arial" pitchFamily="34" charset="0"/>
        </a:defRPr>
      </a:lvl7pPr>
      <a:lvl8pPr marL="1371600" algn="l" rtl="0" fontAlgn="base">
        <a:spcBef>
          <a:spcPct val="0"/>
        </a:spcBef>
        <a:spcAft>
          <a:spcPct val="0"/>
        </a:spcAft>
        <a:defRPr sz="4200">
          <a:solidFill>
            <a:schemeClr val="tx2"/>
          </a:solidFill>
          <a:latin typeface="Times New Roman" pitchFamily="18" charset="0"/>
          <a:cs typeface="Arial" pitchFamily="34" charset="0"/>
        </a:defRPr>
      </a:lvl8pPr>
      <a:lvl9pPr marL="1828800" algn="l" rtl="0" fontAlgn="base">
        <a:spcBef>
          <a:spcPct val="0"/>
        </a:spcBef>
        <a:spcAft>
          <a:spcPct val="0"/>
        </a:spcAft>
        <a:defRPr sz="42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3F7089A-3778-4E8A-87FB-E7D216A73E78}" type="slidenum">
              <a:rPr lang="en-US" smtClean="0">
                <a:solidFill>
                  <a:srgbClr val="000000"/>
                </a:solidFill>
              </a:rPr>
              <a:pPr eaLnBrk="1" hangingPunct="1"/>
              <a:t>1</a:t>
            </a:fld>
            <a:endParaRPr lang="en-US" smtClean="0">
              <a:solidFill>
                <a:srgbClr val="000000"/>
              </a:solidFill>
            </a:endParaRPr>
          </a:p>
        </p:txBody>
      </p:sp>
      <p:sp>
        <p:nvSpPr>
          <p:cNvPr id="7171" name="Rectangle 2"/>
          <p:cNvSpPr>
            <a:spLocks noGrp="1" noChangeArrowheads="1"/>
          </p:cNvSpPr>
          <p:nvPr>
            <p:ph type="title"/>
          </p:nvPr>
        </p:nvSpPr>
        <p:spPr/>
        <p:txBody>
          <a:bodyPr/>
          <a:lstStyle/>
          <a:p>
            <a:pPr eaLnBrk="1" hangingPunct="1"/>
            <a:r>
              <a:rPr lang="en-US" sz="3800" smtClean="0"/>
              <a:t>Language Learning and Teaching</a:t>
            </a:r>
          </a:p>
        </p:txBody>
      </p:sp>
      <p:sp>
        <p:nvSpPr>
          <p:cNvPr id="7172" name="Rectangle 3"/>
          <p:cNvSpPr>
            <a:spLocks noGrp="1" noChangeArrowheads="1"/>
          </p:cNvSpPr>
          <p:nvPr>
            <p:ph type="body" idx="1"/>
          </p:nvPr>
        </p:nvSpPr>
        <p:spPr/>
        <p:txBody>
          <a:bodyPr/>
          <a:lstStyle/>
          <a:p>
            <a:pPr eaLnBrk="1" hangingPunct="1"/>
            <a:r>
              <a:rPr lang="en-US" sz="2000" smtClean="0"/>
              <a:t>L2 learning is a long and complex undertaking</a:t>
            </a:r>
          </a:p>
          <a:p>
            <a:pPr eaLnBrk="1" hangingPunct="1"/>
            <a:r>
              <a:rPr lang="en-US" sz="2000" smtClean="0"/>
              <a:t>L2 learner struggles to break away from the confines of L1.</a:t>
            </a:r>
          </a:p>
          <a:p>
            <a:pPr eaLnBrk="1" hangingPunct="1"/>
            <a:r>
              <a:rPr lang="en-US" sz="2000" smtClean="0"/>
              <a:t>An ideal L2 learning involves the acquisition of:</a:t>
            </a:r>
          </a:p>
          <a:p>
            <a:pPr lvl="1" eaLnBrk="1" hangingPunct="1"/>
            <a:r>
              <a:rPr lang="en-US" sz="2000" smtClean="0"/>
              <a:t>A new language.</a:t>
            </a:r>
          </a:p>
          <a:p>
            <a:pPr lvl="1" eaLnBrk="1" hangingPunct="1"/>
            <a:r>
              <a:rPr lang="en-US" sz="2000" smtClean="0"/>
              <a:t>A new culture.</a:t>
            </a:r>
          </a:p>
          <a:p>
            <a:pPr lvl="1" eaLnBrk="1" hangingPunct="1"/>
            <a:r>
              <a:rPr lang="en-US" sz="2000" smtClean="0"/>
              <a:t>A new way of thinking, feeling, and acting.</a:t>
            </a:r>
          </a:p>
          <a:p>
            <a:pPr lvl="1" eaLnBrk="1" hangingPunct="1"/>
            <a:endParaRPr lang="en-US" sz="2000" smtClean="0"/>
          </a:p>
          <a:p>
            <a:pPr lvl="1" eaLnBrk="1" hangingPunct="1">
              <a:buFont typeface="Wingdings" pitchFamily="2" charset="2"/>
              <a:buNone/>
            </a:pPr>
            <a:r>
              <a:rPr lang="en-US" sz="2000" smtClean="0"/>
              <a:t>Successful L2 learning requires total commitment, total involvement,  total physical, intellectual, and emotional response.  </a:t>
            </a:r>
          </a:p>
          <a:p>
            <a:pPr lvl="1" eaLnBrk="1" hangingPunct="1"/>
            <a:endParaRPr lang="en-US" sz="2000" smtClean="0"/>
          </a:p>
          <a:p>
            <a:pPr lvl="1" eaLnBrk="1" hangingPunct="1"/>
            <a:endParaRPr lang="en-US" sz="2000" smtClean="0"/>
          </a:p>
        </p:txBody>
      </p:sp>
    </p:spTree>
    <p:extLst>
      <p:ext uri="{BB962C8B-B14F-4D97-AF65-F5344CB8AC3E}">
        <p14:creationId xmlns:p14="http://schemas.microsoft.com/office/powerpoint/2010/main" val="2629905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1A81B68-B4C9-4F1F-8AAF-173AA26848C4}" type="slidenum">
              <a:rPr lang="en-US" smtClean="0">
                <a:solidFill>
                  <a:srgbClr val="000000"/>
                </a:solidFill>
              </a:rPr>
              <a:pPr eaLnBrk="1" hangingPunct="1"/>
              <a:t>2</a:t>
            </a:fld>
            <a:endParaRPr lang="en-US" smtClean="0">
              <a:solidFill>
                <a:srgbClr val="000000"/>
              </a:solidFill>
            </a:endParaRPr>
          </a:p>
        </p:txBody>
      </p:sp>
      <p:sp>
        <p:nvSpPr>
          <p:cNvPr id="8195" name="Rectangle 2"/>
          <p:cNvSpPr>
            <a:spLocks noGrp="1" noChangeArrowheads="1"/>
          </p:cNvSpPr>
          <p:nvPr>
            <p:ph type="title"/>
          </p:nvPr>
        </p:nvSpPr>
        <p:spPr/>
        <p:txBody>
          <a:bodyPr/>
          <a:lstStyle/>
          <a:p>
            <a:pPr eaLnBrk="1" hangingPunct="1"/>
            <a:r>
              <a:rPr lang="en-US" smtClean="0"/>
              <a:t> L2 Learning..</a:t>
            </a:r>
          </a:p>
        </p:txBody>
      </p:sp>
      <p:sp>
        <p:nvSpPr>
          <p:cNvPr id="8196" name="Rectangle 3"/>
          <p:cNvSpPr>
            <a:spLocks noGrp="1" noChangeArrowheads="1"/>
          </p:cNvSpPr>
          <p:nvPr>
            <p:ph type="body" idx="1"/>
          </p:nvPr>
        </p:nvSpPr>
        <p:spPr/>
        <p:txBody>
          <a:bodyPr/>
          <a:lstStyle/>
          <a:p>
            <a:pPr algn="ctr" eaLnBrk="1" hangingPunct="1">
              <a:buFont typeface="Wingdings" pitchFamily="2" charset="2"/>
              <a:buNone/>
            </a:pPr>
            <a:endParaRPr lang="en-US" smtClean="0"/>
          </a:p>
          <a:p>
            <a:pPr algn="ctr" eaLnBrk="1" hangingPunct="1">
              <a:buFont typeface="Wingdings" pitchFamily="2" charset="2"/>
              <a:buNone/>
            </a:pPr>
            <a:endParaRPr lang="en-US" smtClean="0"/>
          </a:p>
          <a:p>
            <a:pPr eaLnBrk="1" hangingPunct="1">
              <a:buFont typeface="Wingdings" pitchFamily="2" charset="2"/>
              <a:buNone/>
            </a:pPr>
            <a:r>
              <a:rPr lang="en-US" smtClean="0"/>
              <a:t>	Variables which affect the process of L2 teaching and learning. These variables are the answers to the following questions:</a:t>
            </a:r>
          </a:p>
        </p:txBody>
      </p:sp>
    </p:spTree>
    <p:extLst>
      <p:ext uri="{BB962C8B-B14F-4D97-AF65-F5344CB8AC3E}">
        <p14:creationId xmlns:p14="http://schemas.microsoft.com/office/powerpoint/2010/main" val="153876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76D7FA5-B5D0-49EE-B987-2313D1C800D9}" type="slidenum">
              <a:rPr lang="en-US" smtClean="0">
                <a:solidFill>
                  <a:srgbClr val="000000"/>
                </a:solidFill>
              </a:rPr>
              <a:pPr eaLnBrk="1" hangingPunct="1"/>
              <a:t>3</a:t>
            </a:fld>
            <a:endParaRPr lang="en-US" smtClean="0">
              <a:solidFill>
                <a:srgbClr val="000000"/>
              </a:solidFill>
            </a:endParaRPr>
          </a:p>
        </p:txBody>
      </p:sp>
      <p:sp>
        <p:nvSpPr>
          <p:cNvPr id="9219" name="Rectangle 2"/>
          <p:cNvSpPr>
            <a:spLocks noGrp="1" noChangeArrowheads="1"/>
          </p:cNvSpPr>
          <p:nvPr>
            <p:ph type="title"/>
          </p:nvPr>
        </p:nvSpPr>
        <p:spPr/>
        <p:txBody>
          <a:bodyPr/>
          <a:lstStyle/>
          <a:p>
            <a:pPr eaLnBrk="1" hangingPunct="1"/>
            <a:r>
              <a:rPr lang="en-US" smtClean="0"/>
              <a:t>Who?</a:t>
            </a:r>
          </a:p>
        </p:txBody>
      </p:sp>
      <p:sp>
        <p:nvSpPr>
          <p:cNvPr id="9220" name="Rectangle 3"/>
          <p:cNvSpPr>
            <a:spLocks noGrp="1" noChangeArrowheads="1"/>
          </p:cNvSpPr>
          <p:nvPr>
            <p:ph type="body" idx="1"/>
          </p:nvPr>
        </p:nvSpPr>
        <p:spPr/>
        <p:txBody>
          <a:bodyPr/>
          <a:lstStyle/>
          <a:p>
            <a:pPr marL="609600" indent="-609600" algn="ctr" eaLnBrk="1" hangingPunct="1">
              <a:lnSpc>
                <a:spcPct val="80000"/>
              </a:lnSpc>
              <a:buFont typeface="Wingdings" pitchFamily="2" charset="2"/>
              <a:buNone/>
            </a:pPr>
            <a:endParaRPr lang="en-US" sz="700" smtClean="0"/>
          </a:p>
          <a:p>
            <a:pPr marL="609600" indent="-609600" eaLnBrk="1" hangingPunct="1">
              <a:lnSpc>
                <a:spcPct val="80000"/>
              </a:lnSpc>
            </a:pPr>
            <a:r>
              <a:rPr lang="en-US" sz="1200" smtClean="0"/>
              <a:t>Who does the learning?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Who are the learners and where do they come from?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What are their native languages?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What are their levels of education?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What are their socioeconomic levels?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Who are their parents?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What are their intellectual capacities?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What sort of personalities do they have?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Who does the teaching?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What is his native language? </a:t>
            </a:r>
          </a:p>
          <a:p>
            <a:pPr marL="609600" indent="-609600" eaLnBrk="1" hangingPunct="1">
              <a:lnSpc>
                <a:spcPct val="80000"/>
              </a:lnSpc>
              <a:buFont typeface="Wingdings" pitchFamily="2" charset="2"/>
              <a:buNone/>
            </a:pPr>
            <a:endParaRPr lang="en-US" sz="1200" smtClean="0"/>
          </a:p>
          <a:p>
            <a:pPr marL="609600" indent="-609600" eaLnBrk="1" hangingPunct="1">
              <a:lnSpc>
                <a:spcPct val="80000"/>
              </a:lnSpc>
            </a:pPr>
            <a:r>
              <a:rPr lang="en-US" sz="1200" smtClean="0"/>
              <a:t>How much knowledge does he/she have of L2 and its culture? </a:t>
            </a:r>
          </a:p>
          <a:p>
            <a:pPr marL="609600" indent="-609600" eaLnBrk="1" hangingPunct="1">
              <a:lnSpc>
                <a:spcPct val="80000"/>
              </a:lnSpc>
            </a:pPr>
            <a:endParaRPr lang="en-US" sz="1200" smtClean="0"/>
          </a:p>
          <a:p>
            <a:pPr marL="609600" indent="-609600" eaLnBrk="1" hangingPunct="1">
              <a:lnSpc>
                <a:spcPct val="80000"/>
              </a:lnSpc>
            </a:pPr>
            <a:r>
              <a:rPr lang="en-US" sz="1200" smtClean="0"/>
              <a:t>How is he/she as a person?</a:t>
            </a:r>
          </a:p>
        </p:txBody>
      </p:sp>
    </p:spTree>
    <p:extLst>
      <p:ext uri="{BB962C8B-B14F-4D97-AF65-F5344CB8AC3E}">
        <p14:creationId xmlns:p14="http://schemas.microsoft.com/office/powerpoint/2010/main" val="474094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D796FC6-D540-4EF9-89AD-9D6F5AF4B54B}" type="slidenum">
              <a:rPr lang="en-US" smtClean="0">
                <a:solidFill>
                  <a:srgbClr val="000000"/>
                </a:solidFill>
              </a:rPr>
              <a:pPr eaLnBrk="1" hangingPunct="1"/>
              <a:t>4</a:t>
            </a:fld>
            <a:endParaRPr lang="en-US" smtClean="0">
              <a:solidFill>
                <a:srgbClr val="000000"/>
              </a:solidFill>
            </a:endParaRPr>
          </a:p>
        </p:txBody>
      </p:sp>
      <p:sp>
        <p:nvSpPr>
          <p:cNvPr id="10243" name="Rectangle 2"/>
          <p:cNvSpPr>
            <a:spLocks noGrp="1" noChangeArrowheads="1"/>
          </p:cNvSpPr>
          <p:nvPr>
            <p:ph type="title"/>
          </p:nvPr>
        </p:nvSpPr>
        <p:spPr/>
        <p:txBody>
          <a:bodyPr/>
          <a:lstStyle/>
          <a:p>
            <a:pPr eaLnBrk="1" hangingPunct="1"/>
            <a:r>
              <a:rPr lang="en-US" smtClean="0"/>
              <a:t>What?</a:t>
            </a:r>
          </a:p>
        </p:txBody>
      </p:sp>
      <p:sp>
        <p:nvSpPr>
          <p:cNvPr id="10244" name="Rectangle 3"/>
          <p:cNvSpPr>
            <a:spLocks noGrp="1" noChangeArrowheads="1"/>
          </p:cNvSpPr>
          <p:nvPr>
            <p:ph type="body" idx="1"/>
          </p:nvPr>
        </p:nvSpPr>
        <p:spPr/>
        <p:txBody>
          <a:bodyPr/>
          <a:lstStyle/>
          <a:p>
            <a:pPr eaLnBrk="1" hangingPunct="1">
              <a:lnSpc>
                <a:spcPct val="90000"/>
              </a:lnSpc>
            </a:pPr>
            <a:r>
              <a:rPr lang="en-US" sz="2000" smtClean="0"/>
              <a:t>What must be taught and learned?</a:t>
            </a:r>
          </a:p>
          <a:p>
            <a:pPr eaLnBrk="1" hangingPunct="1">
              <a:lnSpc>
                <a:spcPct val="90000"/>
              </a:lnSpc>
              <a:buFont typeface="Wingdings" pitchFamily="2" charset="2"/>
              <a:buNone/>
            </a:pPr>
            <a:r>
              <a:rPr lang="en-US" sz="2000" smtClean="0"/>
              <a:t> </a:t>
            </a:r>
          </a:p>
          <a:p>
            <a:pPr eaLnBrk="1" hangingPunct="1">
              <a:lnSpc>
                <a:spcPct val="90000"/>
              </a:lnSpc>
            </a:pPr>
            <a:r>
              <a:rPr lang="en-US" sz="2000" smtClean="0"/>
              <a:t>What is communication?</a:t>
            </a:r>
          </a:p>
          <a:p>
            <a:pPr eaLnBrk="1" hangingPunct="1">
              <a:lnSpc>
                <a:spcPct val="90000"/>
              </a:lnSpc>
              <a:buFont typeface="Wingdings" pitchFamily="2" charset="2"/>
              <a:buNone/>
            </a:pPr>
            <a:r>
              <a:rPr lang="en-US" sz="2000" smtClean="0"/>
              <a:t> </a:t>
            </a:r>
          </a:p>
          <a:p>
            <a:pPr eaLnBrk="1" hangingPunct="1">
              <a:lnSpc>
                <a:spcPct val="90000"/>
              </a:lnSpc>
            </a:pPr>
            <a:r>
              <a:rPr lang="en-US" sz="2000" smtClean="0"/>
              <a:t>What is language? </a:t>
            </a:r>
          </a:p>
          <a:p>
            <a:pPr eaLnBrk="1" hangingPunct="1">
              <a:lnSpc>
                <a:spcPct val="90000"/>
              </a:lnSpc>
            </a:pPr>
            <a:endParaRPr lang="en-US" sz="2000" smtClean="0"/>
          </a:p>
          <a:p>
            <a:pPr eaLnBrk="1" hangingPunct="1">
              <a:lnSpc>
                <a:spcPct val="90000"/>
              </a:lnSpc>
            </a:pPr>
            <a:r>
              <a:rPr lang="en-US" sz="2000" smtClean="0"/>
              <a:t>What do we mean when we say someone </a:t>
            </a:r>
            <a:r>
              <a:rPr lang="en-US" sz="2000" i="1" smtClean="0"/>
              <a:t>knows</a:t>
            </a:r>
            <a:r>
              <a:rPr lang="en-US" sz="2000" smtClean="0"/>
              <a:t> a language?</a:t>
            </a:r>
          </a:p>
          <a:p>
            <a:pPr eaLnBrk="1" hangingPunct="1">
              <a:lnSpc>
                <a:spcPct val="90000"/>
              </a:lnSpc>
              <a:buFont typeface="Wingdings" pitchFamily="2" charset="2"/>
              <a:buNone/>
            </a:pPr>
            <a:endParaRPr lang="en-US" sz="2000" smtClean="0"/>
          </a:p>
          <a:p>
            <a:pPr eaLnBrk="1" hangingPunct="1">
              <a:lnSpc>
                <a:spcPct val="90000"/>
              </a:lnSpc>
            </a:pPr>
            <a:r>
              <a:rPr lang="en-US" sz="2000" smtClean="0"/>
              <a:t>What are the differences between L1 and L2?</a:t>
            </a:r>
          </a:p>
          <a:p>
            <a:pPr eaLnBrk="1" hangingPunct="1">
              <a:lnSpc>
                <a:spcPct val="90000"/>
              </a:lnSpc>
              <a:buFont typeface="Wingdings" pitchFamily="2" charset="2"/>
              <a:buNone/>
            </a:pPr>
            <a:r>
              <a:rPr lang="en-US" sz="2000" smtClean="0"/>
              <a:t> </a:t>
            </a:r>
          </a:p>
          <a:p>
            <a:pPr eaLnBrk="1" hangingPunct="1">
              <a:lnSpc>
                <a:spcPct val="90000"/>
              </a:lnSpc>
            </a:pPr>
            <a:r>
              <a:rPr lang="en-US" sz="2000" smtClean="0"/>
              <a:t>How much descriptive knowledge of L1 and L2 systems is L2 teacher required to have?</a:t>
            </a:r>
          </a:p>
        </p:txBody>
      </p:sp>
    </p:spTree>
    <p:extLst>
      <p:ext uri="{BB962C8B-B14F-4D97-AF65-F5344CB8AC3E}">
        <p14:creationId xmlns:p14="http://schemas.microsoft.com/office/powerpoint/2010/main" val="18216580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519D168-9156-40F3-85BF-D5DEAFB572F9}" type="slidenum">
              <a:rPr lang="en-US" smtClean="0">
                <a:solidFill>
                  <a:srgbClr val="000000"/>
                </a:solidFill>
              </a:rPr>
              <a:pPr eaLnBrk="1" hangingPunct="1"/>
              <a:t>5</a:t>
            </a:fld>
            <a:endParaRPr lang="en-US" smtClean="0">
              <a:solidFill>
                <a:srgbClr val="000000"/>
              </a:solidFill>
            </a:endParaRPr>
          </a:p>
        </p:txBody>
      </p:sp>
      <p:sp>
        <p:nvSpPr>
          <p:cNvPr id="11267" name="Rectangle 2"/>
          <p:cNvSpPr>
            <a:spLocks noGrp="1" noChangeArrowheads="1"/>
          </p:cNvSpPr>
          <p:nvPr>
            <p:ph type="title"/>
          </p:nvPr>
        </p:nvSpPr>
        <p:spPr/>
        <p:txBody>
          <a:bodyPr/>
          <a:lstStyle/>
          <a:p>
            <a:pPr eaLnBrk="1" hangingPunct="1"/>
            <a:r>
              <a:rPr lang="en-US" smtClean="0"/>
              <a:t>How?</a:t>
            </a:r>
          </a:p>
        </p:txBody>
      </p:sp>
      <p:sp>
        <p:nvSpPr>
          <p:cNvPr id="11268" name="Rectangle 3"/>
          <p:cNvSpPr>
            <a:spLocks noGrp="1" noChangeArrowheads="1"/>
          </p:cNvSpPr>
          <p:nvPr>
            <p:ph type="body" idx="1"/>
          </p:nvPr>
        </p:nvSpPr>
        <p:spPr/>
        <p:txBody>
          <a:bodyPr/>
          <a:lstStyle/>
          <a:p>
            <a:pPr eaLnBrk="1" hangingPunct="1"/>
            <a:r>
              <a:rPr lang="en-US" sz="2300" smtClean="0"/>
              <a:t>How does learning take place?</a:t>
            </a:r>
          </a:p>
          <a:p>
            <a:pPr eaLnBrk="1" hangingPunct="1">
              <a:buFont typeface="Wingdings" pitchFamily="2" charset="2"/>
              <a:buNone/>
            </a:pPr>
            <a:r>
              <a:rPr lang="en-US" sz="2300" smtClean="0"/>
              <a:t> </a:t>
            </a:r>
          </a:p>
          <a:p>
            <a:pPr eaLnBrk="1" hangingPunct="1"/>
            <a:r>
              <a:rPr lang="en-US" sz="2300" smtClean="0"/>
              <a:t>How can we ensure L2 learning success?</a:t>
            </a:r>
          </a:p>
          <a:p>
            <a:pPr eaLnBrk="1" hangingPunct="1">
              <a:buFont typeface="Wingdings" pitchFamily="2" charset="2"/>
              <a:buNone/>
            </a:pPr>
            <a:endParaRPr lang="en-US" sz="2300" smtClean="0"/>
          </a:p>
          <a:p>
            <a:pPr eaLnBrk="1" hangingPunct="1"/>
            <a:r>
              <a:rPr lang="en-US" sz="2300" smtClean="0"/>
              <a:t>What cognitive processes are used in L2 learning? </a:t>
            </a:r>
          </a:p>
          <a:p>
            <a:pPr eaLnBrk="1" hangingPunct="1"/>
            <a:endParaRPr lang="en-US" sz="2300" smtClean="0"/>
          </a:p>
          <a:p>
            <a:pPr eaLnBrk="1" hangingPunct="1"/>
            <a:r>
              <a:rPr lang="en-US" sz="2300" smtClean="0"/>
              <a:t>What strategies does the learner use?</a:t>
            </a:r>
          </a:p>
          <a:p>
            <a:pPr eaLnBrk="1" hangingPunct="1">
              <a:buFont typeface="Wingdings" pitchFamily="2" charset="2"/>
              <a:buNone/>
            </a:pPr>
            <a:r>
              <a:rPr lang="en-US" sz="2300" smtClean="0"/>
              <a:t> </a:t>
            </a:r>
          </a:p>
          <a:p>
            <a:pPr eaLnBrk="1" hangingPunct="1"/>
            <a:r>
              <a:rPr lang="en-US" sz="2300" smtClean="0"/>
              <a:t>What is the optimal cognitive, affective, and physical domains for successful L2 learning?</a:t>
            </a:r>
          </a:p>
        </p:txBody>
      </p:sp>
    </p:spTree>
    <p:extLst>
      <p:ext uri="{BB962C8B-B14F-4D97-AF65-F5344CB8AC3E}">
        <p14:creationId xmlns:p14="http://schemas.microsoft.com/office/powerpoint/2010/main" val="638830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C26B1FC-016E-40AE-B475-A01D35DFE177}" type="slidenum">
              <a:rPr lang="en-US" smtClean="0">
                <a:solidFill>
                  <a:srgbClr val="000000"/>
                </a:solidFill>
              </a:rPr>
              <a:pPr eaLnBrk="1" hangingPunct="1"/>
              <a:t>6</a:t>
            </a:fld>
            <a:endParaRPr lang="en-US" smtClean="0">
              <a:solidFill>
                <a:srgbClr val="000000"/>
              </a:solidFill>
            </a:endParaRPr>
          </a:p>
        </p:txBody>
      </p:sp>
      <p:sp>
        <p:nvSpPr>
          <p:cNvPr id="12291" name="Rectangle 2"/>
          <p:cNvSpPr>
            <a:spLocks noGrp="1" noChangeArrowheads="1"/>
          </p:cNvSpPr>
          <p:nvPr>
            <p:ph type="title"/>
          </p:nvPr>
        </p:nvSpPr>
        <p:spPr/>
        <p:txBody>
          <a:bodyPr/>
          <a:lstStyle/>
          <a:p>
            <a:pPr eaLnBrk="1" hangingPunct="1"/>
            <a:r>
              <a:rPr lang="en-US" smtClean="0"/>
              <a:t>When?</a:t>
            </a:r>
          </a:p>
        </p:txBody>
      </p:sp>
      <p:sp>
        <p:nvSpPr>
          <p:cNvPr id="12292" name="Rectangle 3"/>
          <p:cNvSpPr>
            <a:spLocks noGrp="1" noChangeArrowheads="1"/>
          </p:cNvSpPr>
          <p:nvPr>
            <p:ph type="body" idx="1"/>
          </p:nvPr>
        </p:nvSpPr>
        <p:spPr/>
        <p:txBody>
          <a:bodyPr/>
          <a:lstStyle/>
          <a:p>
            <a:pPr eaLnBrk="1" hangingPunct="1"/>
            <a:r>
              <a:rPr lang="en-US" smtClean="0"/>
              <a:t>When does L2 learning take place? </a:t>
            </a:r>
          </a:p>
          <a:p>
            <a:pPr eaLnBrk="1" hangingPunct="1">
              <a:buFont typeface="Wingdings" pitchFamily="2" charset="2"/>
              <a:buNone/>
            </a:pPr>
            <a:endParaRPr lang="en-US" smtClean="0"/>
          </a:p>
          <a:p>
            <a:pPr eaLnBrk="1" hangingPunct="1"/>
            <a:r>
              <a:rPr lang="en-US" smtClean="0"/>
              <a:t>We know by observation that children are “better” language learners than adults. If so, why?</a:t>
            </a:r>
          </a:p>
        </p:txBody>
      </p:sp>
    </p:spTree>
    <p:extLst>
      <p:ext uri="{BB962C8B-B14F-4D97-AF65-F5344CB8AC3E}">
        <p14:creationId xmlns:p14="http://schemas.microsoft.com/office/powerpoint/2010/main" val="1649234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2109E5B-6683-4630-BA58-A869E151ACE3}" type="slidenum">
              <a:rPr lang="en-US" smtClean="0">
                <a:solidFill>
                  <a:srgbClr val="000000"/>
                </a:solidFill>
              </a:rPr>
              <a:pPr eaLnBrk="1" hangingPunct="1"/>
              <a:t>7</a:t>
            </a:fld>
            <a:endParaRPr lang="en-US" smtClean="0">
              <a:solidFill>
                <a:srgbClr val="000000"/>
              </a:solidFill>
            </a:endParaRPr>
          </a:p>
        </p:txBody>
      </p:sp>
      <p:sp>
        <p:nvSpPr>
          <p:cNvPr id="13315" name="Rectangle 2"/>
          <p:cNvSpPr>
            <a:spLocks noGrp="1" noChangeArrowheads="1"/>
          </p:cNvSpPr>
          <p:nvPr>
            <p:ph type="title"/>
          </p:nvPr>
        </p:nvSpPr>
        <p:spPr/>
        <p:txBody>
          <a:bodyPr/>
          <a:lstStyle/>
          <a:p>
            <a:pPr eaLnBrk="1" hangingPunct="1"/>
            <a:r>
              <a:rPr lang="en-US" smtClean="0"/>
              <a:t>Where?</a:t>
            </a:r>
          </a:p>
        </p:txBody>
      </p:sp>
      <p:sp>
        <p:nvSpPr>
          <p:cNvPr id="13316" name="Rectangle 3"/>
          <p:cNvSpPr>
            <a:spLocks noGrp="1" noChangeArrowheads="1"/>
          </p:cNvSpPr>
          <p:nvPr>
            <p:ph type="body" idx="1"/>
          </p:nvPr>
        </p:nvSpPr>
        <p:spPr/>
        <p:txBody>
          <a:bodyPr/>
          <a:lstStyle/>
          <a:p>
            <a:pPr eaLnBrk="1" hangingPunct="1">
              <a:lnSpc>
                <a:spcPct val="90000"/>
              </a:lnSpc>
            </a:pPr>
            <a:r>
              <a:rPr lang="en-US" sz="2400" smtClean="0"/>
              <a:t>Where is L2 learning taking place? </a:t>
            </a:r>
          </a:p>
          <a:p>
            <a:pPr eaLnBrk="1" hangingPunct="1">
              <a:lnSpc>
                <a:spcPct val="90000"/>
              </a:lnSpc>
              <a:buFont typeface="Wingdings" pitchFamily="2" charset="2"/>
              <a:buNone/>
            </a:pPr>
            <a:endParaRPr lang="en-US" sz="2400" smtClean="0"/>
          </a:p>
          <a:p>
            <a:pPr eaLnBrk="1" hangingPunct="1">
              <a:lnSpc>
                <a:spcPct val="90000"/>
              </a:lnSpc>
            </a:pPr>
            <a:r>
              <a:rPr lang="en-US" sz="2400" smtClean="0"/>
              <a:t>Is it being learned within the cultural and linguistic milieu of L2 or not?</a:t>
            </a:r>
          </a:p>
          <a:p>
            <a:pPr eaLnBrk="1" hangingPunct="1">
              <a:lnSpc>
                <a:spcPct val="90000"/>
              </a:lnSpc>
              <a:buFont typeface="Wingdings" pitchFamily="2" charset="2"/>
              <a:buNone/>
            </a:pPr>
            <a:r>
              <a:rPr lang="en-US" sz="2400" smtClean="0"/>
              <a:t> </a:t>
            </a:r>
          </a:p>
          <a:p>
            <a:pPr eaLnBrk="1" hangingPunct="1">
              <a:lnSpc>
                <a:spcPct val="90000"/>
              </a:lnSpc>
            </a:pPr>
            <a:r>
              <a:rPr lang="en-US" sz="2400" smtClean="0"/>
              <a:t>What are the sociopolitical conditions of a particular country and how might that affect the learning process? </a:t>
            </a:r>
          </a:p>
          <a:p>
            <a:pPr eaLnBrk="1" hangingPunct="1">
              <a:lnSpc>
                <a:spcPct val="90000"/>
              </a:lnSpc>
              <a:buFont typeface="Wingdings" pitchFamily="2" charset="2"/>
              <a:buNone/>
            </a:pPr>
            <a:endParaRPr lang="en-US" sz="2400" smtClean="0"/>
          </a:p>
          <a:p>
            <a:pPr eaLnBrk="1" hangingPunct="1">
              <a:lnSpc>
                <a:spcPct val="90000"/>
              </a:lnSpc>
            </a:pPr>
            <a:r>
              <a:rPr lang="en-US" sz="2400" smtClean="0"/>
              <a:t>How do intercultural contrast and similarities impact L2 learning process?</a:t>
            </a:r>
          </a:p>
        </p:txBody>
      </p:sp>
    </p:spTree>
    <p:extLst>
      <p:ext uri="{BB962C8B-B14F-4D97-AF65-F5344CB8AC3E}">
        <p14:creationId xmlns:p14="http://schemas.microsoft.com/office/powerpoint/2010/main" val="2249645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D36F783-8C97-4D79-A584-4033987BFF6A}" type="slidenum">
              <a:rPr lang="en-US" smtClean="0">
                <a:solidFill>
                  <a:srgbClr val="000000"/>
                </a:solidFill>
              </a:rPr>
              <a:pPr eaLnBrk="1" hangingPunct="1"/>
              <a:t>8</a:t>
            </a:fld>
            <a:endParaRPr lang="en-US" smtClean="0">
              <a:solidFill>
                <a:srgbClr val="000000"/>
              </a:solidFill>
            </a:endParaRPr>
          </a:p>
        </p:txBody>
      </p:sp>
      <p:sp>
        <p:nvSpPr>
          <p:cNvPr id="14339" name="Rectangle 2"/>
          <p:cNvSpPr>
            <a:spLocks noGrp="1" noChangeArrowheads="1"/>
          </p:cNvSpPr>
          <p:nvPr>
            <p:ph type="title"/>
          </p:nvPr>
        </p:nvSpPr>
        <p:spPr/>
        <p:txBody>
          <a:bodyPr/>
          <a:lstStyle/>
          <a:p>
            <a:pPr eaLnBrk="1" hangingPunct="1"/>
            <a:r>
              <a:rPr lang="en-US" smtClean="0"/>
              <a:t>Why?</a:t>
            </a:r>
          </a:p>
        </p:txBody>
      </p:sp>
      <p:sp>
        <p:nvSpPr>
          <p:cNvPr id="14340" name="Rectangle 3"/>
          <p:cNvSpPr>
            <a:spLocks noGrp="1" noChangeArrowheads="1"/>
          </p:cNvSpPr>
          <p:nvPr>
            <p:ph type="body" idx="1"/>
          </p:nvPr>
        </p:nvSpPr>
        <p:spPr/>
        <p:txBody>
          <a:bodyPr/>
          <a:lstStyle/>
          <a:p>
            <a:pPr eaLnBrk="1" hangingPunct="1">
              <a:lnSpc>
                <a:spcPct val="90000"/>
              </a:lnSpc>
            </a:pPr>
            <a:r>
              <a:rPr lang="en-US" sz="2400" smtClean="0"/>
              <a:t>Why learn a second language?</a:t>
            </a:r>
          </a:p>
          <a:p>
            <a:pPr eaLnBrk="1" hangingPunct="1">
              <a:lnSpc>
                <a:spcPct val="90000"/>
              </a:lnSpc>
              <a:buFont typeface="Wingdings" pitchFamily="2" charset="2"/>
              <a:buNone/>
            </a:pPr>
            <a:r>
              <a:rPr lang="en-US" sz="2400" smtClean="0"/>
              <a:t> </a:t>
            </a:r>
          </a:p>
          <a:p>
            <a:pPr eaLnBrk="1" hangingPunct="1">
              <a:lnSpc>
                <a:spcPct val="90000"/>
              </a:lnSpc>
            </a:pPr>
            <a:r>
              <a:rPr lang="en-US" sz="2400" smtClean="0"/>
              <a:t>What is the learner’s purpose? </a:t>
            </a:r>
          </a:p>
          <a:p>
            <a:pPr eaLnBrk="1" hangingPunct="1">
              <a:lnSpc>
                <a:spcPct val="90000"/>
              </a:lnSpc>
              <a:buFont typeface="Wingdings" pitchFamily="2" charset="2"/>
              <a:buNone/>
            </a:pPr>
            <a:endParaRPr lang="en-US" sz="2400" smtClean="0"/>
          </a:p>
          <a:p>
            <a:pPr eaLnBrk="1" hangingPunct="1">
              <a:lnSpc>
                <a:spcPct val="90000"/>
              </a:lnSpc>
            </a:pPr>
            <a:r>
              <a:rPr lang="en-US" sz="2400" smtClean="0"/>
              <a:t>Is he/she motivated by the prospects of a successful career, by passing a foreign language requirement, or by wishing to identify with the culture and people of the target language?</a:t>
            </a:r>
          </a:p>
        </p:txBody>
      </p:sp>
    </p:spTree>
    <p:extLst>
      <p:ext uri="{BB962C8B-B14F-4D97-AF65-F5344CB8AC3E}">
        <p14:creationId xmlns:p14="http://schemas.microsoft.com/office/powerpoint/2010/main" val="1841496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6CF2311-98AF-4305-8427-7D2A2E5CBE10}" type="slidenum">
              <a:rPr lang="en-US" smtClean="0">
                <a:solidFill>
                  <a:srgbClr val="000000"/>
                </a:solidFill>
              </a:rPr>
              <a:pPr eaLnBrk="1" hangingPunct="1"/>
              <a:t>9</a:t>
            </a:fld>
            <a:endParaRPr lang="en-US" smtClean="0">
              <a:solidFill>
                <a:srgbClr val="000000"/>
              </a:solidFill>
            </a:endParaRPr>
          </a:p>
        </p:txBody>
      </p:sp>
      <p:sp>
        <p:nvSpPr>
          <p:cNvPr id="15363" name="Rectangle 2"/>
          <p:cNvSpPr>
            <a:spLocks noGrp="1" noChangeArrowheads="1"/>
          </p:cNvSpPr>
          <p:nvPr>
            <p:ph type="title"/>
          </p:nvPr>
        </p:nvSpPr>
        <p:spPr/>
        <p:txBody>
          <a:bodyPr/>
          <a:lstStyle/>
          <a:p>
            <a:pPr eaLnBrk="1" hangingPunct="1"/>
            <a:r>
              <a:rPr lang="en-US" smtClean="0"/>
              <a:t>..L2 learning</a:t>
            </a:r>
          </a:p>
        </p:txBody>
      </p:sp>
      <p:sp>
        <p:nvSpPr>
          <p:cNvPr id="15364" name="Rectangle 3"/>
          <p:cNvSpPr>
            <a:spLocks noGrp="1" noChangeArrowheads="1"/>
          </p:cNvSpPr>
          <p:nvPr>
            <p:ph type="body" idx="1"/>
          </p:nvPr>
        </p:nvSpPr>
        <p:spPr/>
        <p:txBody>
          <a:bodyPr/>
          <a:lstStyle/>
          <a:p>
            <a:pPr eaLnBrk="1" hangingPunct="1">
              <a:buFont typeface="Wingdings" pitchFamily="2" charset="2"/>
              <a:buNone/>
            </a:pPr>
            <a:r>
              <a:rPr lang="en-US" smtClean="0"/>
              <a:t>Answers to these questions and others help us understand better the process of language teaching and learning and the variation in the levels of achievement among L2 learners.</a:t>
            </a:r>
          </a:p>
        </p:txBody>
      </p:sp>
    </p:spTree>
    <p:extLst>
      <p:ext uri="{BB962C8B-B14F-4D97-AF65-F5344CB8AC3E}">
        <p14:creationId xmlns:p14="http://schemas.microsoft.com/office/powerpoint/2010/main" val="3707218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6107D29-4BC5-4D24-AA1F-024FE0CEB407}" type="slidenum">
              <a:rPr lang="en-US" smtClean="0">
                <a:solidFill>
                  <a:srgbClr val="000000"/>
                </a:solidFill>
              </a:rPr>
              <a:pPr eaLnBrk="1" hangingPunct="1"/>
              <a:t>10</a:t>
            </a:fld>
            <a:endParaRPr lang="en-US" smtClean="0">
              <a:solidFill>
                <a:srgbClr val="000000"/>
              </a:solidFill>
            </a:endParaRPr>
          </a:p>
        </p:txBody>
      </p:sp>
      <p:sp>
        <p:nvSpPr>
          <p:cNvPr id="16387" name="Rectangle 2"/>
          <p:cNvSpPr>
            <a:spLocks noGrp="1" noChangeArrowheads="1"/>
          </p:cNvSpPr>
          <p:nvPr>
            <p:ph type="title"/>
          </p:nvPr>
        </p:nvSpPr>
        <p:spPr/>
        <p:txBody>
          <a:bodyPr/>
          <a:lstStyle/>
          <a:p>
            <a:pPr eaLnBrk="1" hangingPunct="1"/>
            <a:r>
              <a:rPr lang="en-US" smtClean="0"/>
              <a:t>Definitions</a:t>
            </a:r>
          </a:p>
        </p:txBody>
      </p:sp>
      <p:sp>
        <p:nvSpPr>
          <p:cNvPr id="16388" name="Rectangle 3"/>
          <p:cNvSpPr>
            <a:spLocks noGrp="1" noChangeArrowheads="1"/>
          </p:cNvSpPr>
          <p:nvPr>
            <p:ph type="body" idx="1"/>
          </p:nvPr>
        </p:nvSpPr>
        <p:spPr/>
        <p:txBody>
          <a:bodyPr/>
          <a:lstStyle/>
          <a:p>
            <a:pPr eaLnBrk="1" hangingPunct="1"/>
            <a:r>
              <a:rPr lang="en-US" smtClean="0"/>
              <a:t>In order to answer these questions, we must delimit and define the following three concepts/terms which are going to be the focus of inquiry:</a:t>
            </a:r>
          </a:p>
          <a:p>
            <a:pPr eaLnBrk="1" hangingPunct="1"/>
            <a:r>
              <a:rPr lang="en-US" smtClean="0"/>
              <a:t>1. Language</a:t>
            </a:r>
          </a:p>
          <a:p>
            <a:pPr eaLnBrk="1" hangingPunct="1"/>
            <a:r>
              <a:rPr lang="en-US" smtClean="0"/>
              <a:t>2. Learning</a:t>
            </a:r>
          </a:p>
          <a:p>
            <a:pPr eaLnBrk="1" hangingPunct="1"/>
            <a:r>
              <a:rPr lang="en-US" smtClean="0"/>
              <a:t>3. Teaching</a:t>
            </a:r>
          </a:p>
        </p:txBody>
      </p:sp>
    </p:spTree>
    <p:extLst>
      <p:ext uri="{BB962C8B-B14F-4D97-AF65-F5344CB8AC3E}">
        <p14:creationId xmlns:p14="http://schemas.microsoft.com/office/powerpoint/2010/main" val="2127721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64FBB3-5327-4D06-9745-63D936A70CAF}" type="slidenum">
              <a:rPr lang="en-US" smtClean="0">
                <a:solidFill>
                  <a:srgbClr val="000000"/>
                </a:solidFill>
              </a:rPr>
              <a:pPr eaLnBrk="1" hangingPunct="1"/>
              <a:t>11</a:t>
            </a:fld>
            <a:endParaRPr lang="en-US" smtClean="0">
              <a:solidFill>
                <a:srgbClr val="000000"/>
              </a:solidFill>
            </a:endParaRPr>
          </a:p>
        </p:txBody>
      </p:sp>
      <p:sp>
        <p:nvSpPr>
          <p:cNvPr id="17411" name="Rectangle 2"/>
          <p:cNvSpPr>
            <a:spLocks noGrp="1" noChangeArrowheads="1"/>
          </p:cNvSpPr>
          <p:nvPr>
            <p:ph type="title"/>
          </p:nvPr>
        </p:nvSpPr>
        <p:spPr/>
        <p:txBody>
          <a:bodyPr/>
          <a:lstStyle/>
          <a:p>
            <a:pPr eaLnBrk="1" hangingPunct="1"/>
            <a:r>
              <a:rPr lang="en-US" smtClean="0"/>
              <a:t>What is Language?</a:t>
            </a:r>
          </a:p>
        </p:txBody>
      </p:sp>
      <p:sp>
        <p:nvSpPr>
          <p:cNvPr id="17412" name="Rectangle 3"/>
          <p:cNvSpPr>
            <a:spLocks noGrp="1" noChangeArrowheads="1"/>
          </p:cNvSpPr>
          <p:nvPr>
            <p:ph type="body" idx="1"/>
          </p:nvPr>
        </p:nvSpPr>
        <p:spPr/>
        <p:txBody>
          <a:bodyPr/>
          <a:lstStyle/>
          <a:p>
            <a:pPr lvl="4" algn="ctr" eaLnBrk="1" hangingPunct="1">
              <a:lnSpc>
                <a:spcPct val="80000"/>
              </a:lnSpc>
              <a:buFont typeface="Wingdings" pitchFamily="2" charset="2"/>
              <a:buNone/>
            </a:pPr>
            <a:endParaRPr lang="en-US" sz="1000" smtClean="0"/>
          </a:p>
          <a:p>
            <a:pPr eaLnBrk="1" hangingPunct="1">
              <a:lnSpc>
                <a:spcPct val="80000"/>
              </a:lnSpc>
            </a:pPr>
            <a:r>
              <a:rPr lang="en-US" sz="2000" smtClean="0"/>
              <a:t>1. Language is a system of arbitrary vocal symbols.</a:t>
            </a:r>
          </a:p>
          <a:p>
            <a:pPr eaLnBrk="1" hangingPunct="1">
              <a:lnSpc>
                <a:spcPct val="80000"/>
              </a:lnSpc>
            </a:pPr>
            <a:r>
              <a:rPr lang="en-US" sz="2000" smtClean="0"/>
              <a:t>2. These symbols have conventionalized meanings.</a:t>
            </a:r>
          </a:p>
          <a:p>
            <a:pPr eaLnBrk="1" hangingPunct="1">
              <a:lnSpc>
                <a:spcPct val="80000"/>
              </a:lnSpc>
            </a:pPr>
            <a:r>
              <a:rPr lang="en-US" sz="2000" smtClean="0"/>
              <a:t>3. Language is used for communication.</a:t>
            </a:r>
          </a:p>
          <a:p>
            <a:pPr eaLnBrk="1" hangingPunct="1">
              <a:lnSpc>
                <a:spcPct val="80000"/>
              </a:lnSpc>
            </a:pPr>
            <a:r>
              <a:rPr lang="en-US" sz="2000" smtClean="0"/>
              <a:t>4. Language is used in a community with a culture.</a:t>
            </a:r>
          </a:p>
          <a:p>
            <a:pPr eaLnBrk="1" hangingPunct="1">
              <a:lnSpc>
                <a:spcPct val="80000"/>
              </a:lnSpc>
            </a:pPr>
            <a:r>
              <a:rPr lang="en-US" sz="2000" smtClean="0"/>
              <a:t>5. Language is a human social phenomenon.</a:t>
            </a:r>
          </a:p>
          <a:p>
            <a:pPr eaLnBrk="1" hangingPunct="1">
              <a:lnSpc>
                <a:spcPct val="80000"/>
              </a:lnSpc>
            </a:pPr>
            <a:r>
              <a:rPr lang="en-US" sz="2000" smtClean="0"/>
              <a:t>6. Language is acquired the same way universally.</a:t>
            </a:r>
          </a:p>
          <a:p>
            <a:pPr eaLnBrk="1" hangingPunct="1">
              <a:lnSpc>
                <a:spcPct val="80000"/>
              </a:lnSpc>
            </a:pPr>
            <a:r>
              <a:rPr lang="en-US" sz="2000" smtClean="0"/>
              <a:t>7. Language has universal characteristics.</a:t>
            </a:r>
          </a:p>
        </p:txBody>
      </p:sp>
    </p:spTree>
    <p:extLst>
      <p:ext uri="{BB962C8B-B14F-4D97-AF65-F5344CB8AC3E}">
        <p14:creationId xmlns:p14="http://schemas.microsoft.com/office/powerpoint/2010/main" val="459206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A02B18A-BF6E-4FC4-BB23-D36BF3D9F6BC}" type="slidenum">
              <a:rPr lang="en-US" smtClean="0">
                <a:solidFill>
                  <a:srgbClr val="000000"/>
                </a:solidFill>
              </a:rPr>
              <a:pPr eaLnBrk="1" hangingPunct="1"/>
              <a:t>12</a:t>
            </a:fld>
            <a:endParaRPr lang="en-US" smtClean="0">
              <a:solidFill>
                <a:srgbClr val="000000"/>
              </a:solidFill>
            </a:endParaRPr>
          </a:p>
        </p:txBody>
      </p:sp>
      <p:sp>
        <p:nvSpPr>
          <p:cNvPr id="18435" name="Rectangle 2"/>
          <p:cNvSpPr>
            <a:spLocks noGrp="1" noChangeArrowheads="1"/>
          </p:cNvSpPr>
          <p:nvPr>
            <p:ph type="title"/>
          </p:nvPr>
        </p:nvSpPr>
        <p:spPr/>
        <p:txBody>
          <a:bodyPr/>
          <a:lstStyle/>
          <a:p>
            <a:pPr eaLnBrk="1" hangingPunct="1"/>
            <a:r>
              <a:rPr lang="en-US" sz="3800" smtClean="0"/>
              <a:t>What is Language? </a:t>
            </a:r>
            <a:br>
              <a:rPr lang="en-US" sz="3800" smtClean="0"/>
            </a:br>
            <a:r>
              <a:rPr lang="en-US" sz="2500" smtClean="0"/>
              <a:t>Continued..</a:t>
            </a:r>
          </a:p>
        </p:txBody>
      </p:sp>
      <p:sp>
        <p:nvSpPr>
          <p:cNvPr id="18436"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000" smtClean="0"/>
              <a:t>The simplicity of the previous statements about “language” should not be allowed to mask the sophistication of linguistic research. A study of the following categories are suggested for a thorough understanding of “language”:</a:t>
            </a:r>
          </a:p>
          <a:p>
            <a:pPr eaLnBrk="1" hangingPunct="1">
              <a:lnSpc>
                <a:spcPct val="90000"/>
              </a:lnSpc>
              <a:buFont typeface="Wingdings" pitchFamily="2" charset="2"/>
              <a:buNone/>
            </a:pPr>
            <a:endParaRPr lang="en-US" sz="2000" smtClean="0"/>
          </a:p>
          <a:p>
            <a:pPr eaLnBrk="1" hangingPunct="1">
              <a:lnSpc>
                <a:spcPct val="90000"/>
              </a:lnSpc>
            </a:pPr>
            <a:r>
              <a:rPr lang="en-US" sz="2000" smtClean="0"/>
              <a:t>Explicit and formal accounts of the system of language on several levels of analysis (mainly phonological, morphological, syntactic and semantic).</a:t>
            </a:r>
          </a:p>
          <a:p>
            <a:pPr eaLnBrk="1" hangingPunct="1">
              <a:lnSpc>
                <a:spcPct val="90000"/>
              </a:lnSpc>
              <a:buFont typeface="Wingdings" pitchFamily="2" charset="2"/>
              <a:buNone/>
            </a:pPr>
            <a:endParaRPr lang="en-US" sz="2000" smtClean="0"/>
          </a:p>
          <a:p>
            <a:pPr eaLnBrk="1" hangingPunct="1">
              <a:lnSpc>
                <a:spcPct val="90000"/>
              </a:lnSpc>
            </a:pPr>
            <a:r>
              <a:rPr lang="en-US" sz="2000" smtClean="0"/>
              <a:t>The symbolic nature of language; relationship between language and reality; philosophy of language; history of language; writing systems; kinesics (the study of the way in which certain body movements and gestures serve as a form of non-verbal communication: /kɪˈniːsɪks/)</a:t>
            </a:r>
          </a:p>
        </p:txBody>
      </p:sp>
    </p:spTree>
    <p:extLst>
      <p:ext uri="{BB962C8B-B14F-4D97-AF65-F5344CB8AC3E}">
        <p14:creationId xmlns:p14="http://schemas.microsoft.com/office/powerpoint/2010/main" val="2323051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p:txBody>
          <a:bodyPr/>
          <a:lstStyle/>
          <a:p>
            <a:r>
              <a:rPr lang="en-US" smtClean="0"/>
              <a:t>Proxemics (/prɒkˈsiːmɪks/: the study of the nature, degree, and effect of the spatial separation individuals naturally maintain (as in various social and interpersonal situations) and of how this separation relates to environmental and cultural factors)</a:t>
            </a:r>
          </a:p>
          <a:p>
            <a:r>
              <a:rPr lang="en-US" smtClean="0"/>
              <a:t>language and cognition; psycholinguistics; sociolinguistics; language and culture; bilingualism; first and second language acquisition; language universals etc..    </a:t>
            </a:r>
          </a:p>
          <a:p>
            <a:endParaRPr lang="ar-SA" smtClean="0"/>
          </a:p>
        </p:txBody>
      </p:sp>
      <p:sp>
        <p:nvSpPr>
          <p:cNvPr id="19459" name="عنصر نائب لرقم الشريحة 3"/>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FB96019-969D-4DE5-B60F-905CAE271E57}" type="slidenum">
              <a:rPr lang="en-US" smtClean="0">
                <a:solidFill>
                  <a:srgbClr val="000000"/>
                </a:solidFill>
              </a:rPr>
              <a:pPr eaLnBrk="1" hangingPunct="1"/>
              <a:t>13</a:t>
            </a:fld>
            <a:endParaRPr lang="en-US" smtClean="0">
              <a:solidFill>
                <a:srgbClr val="000000"/>
              </a:solidFill>
            </a:endParaRPr>
          </a:p>
        </p:txBody>
      </p:sp>
    </p:spTree>
    <p:extLst>
      <p:ext uri="{BB962C8B-B14F-4D97-AF65-F5344CB8AC3E}">
        <p14:creationId xmlns:p14="http://schemas.microsoft.com/office/powerpoint/2010/main" val="3463281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541CCD0-05BD-44C2-A15A-FF50CCE239DD}" type="slidenum">
              <a:rPr lang="en-US" smtClean="0">
                <a:solidFill>
                  <a:srgbClr val="000000"/>
                </a:solidFill>
              </a:rPr>
              <a:pPr eaLnBrk="1" hangingPunct="1"/>
              <a:t>14</a:t>
            </a:fld>
            <a:endParaRPr lang="en-US" smtClean="0">
              <a:solidFill>
                <a:srgbClr val="000000"/>
              </a:solidFill>
            </a:endParaRPr>
          </a:p>
        </p:txBody>
      </p:sp>
      <p:sp>
        <p:nvSpPr>
          <p:cNvPr id="20483" name="Rectangle 2"/>
          <p:cNvSpPr>
            <a:spLocks noGrp="1" noChangeArrowheads="1"/>
          </p:cNvSpPr>
          <p:nvPr>
            <p:ph type="title"/>
          </p:nvPr>
        </p:nvSpPr>
        <p:spPr/>
        <p:txBody>
          <a:bodyPr/>
          <a:lstStyle/>
          <a:p>
            <a:pPr eaLnBrk="1" hangingPunct="1"/>
            <a:r>
              <a:rPr lang="en-US" sz="3800" smtClean="0"/>
              <a:t>What should language teachers know?</a:t>
            </a:r>
          </a:p>
        </p:txBody>
      </p:sp>
      <p:sp>
        <p:nvSpPr>
          <p:cNvPr id="20484" name="Rectangle 3"/>
          <p:cNvSpPr>
            <a:spLocks noGrp="1" noChangeArrowheads="1"/>
          </p:cNvSpPr>
          <p:nvPr>
            <p:ph type="body" idx="1"/>
          </p:nvPr>
        </p:nvSpPr>
        <p:spPr/>
        <p:txBody>
          <a:bodyPr/>
          <a:lstStyle/>
          <a:p>
            <a:pPr eaLnBrk="1" hangingPunct="1"/>
            <a:r>
              <a:rPr lang="en-US" smtClean="0"/>
              <a:t>Components of language</a:t>
            </a:r>
          </a:p>
          <a:p>
            <a:pPr eaLnBrk="1" hangingPunct="1"/>
            <a:r>
              <a:rPr lang="en-US" smtClean="0"/>
              <a:t>Relationship between language and </a:t>
            </a:r>
          </a:p>
          <a:p>
            <a:pPr lvl="2" eaLnBrk="1" hangingPunct="1"/>
            <a:r>
              <a:rPr lang="en-US" smtClean="0"/>
              <a:t>Cognition</a:t>
            </a:r>
          </a:p>
          <a:p>
            <a:pPr lvl="2" eaLnBrk="1" hangingPunct="1"/>
            <a:r>
              <a:rPr lang="en-US" smtClean="0"/>
              <a:t>Writing system</a:t>
            </a:r>
          </a:p>
          <a:p>
            <a:pPr lvl="2" eaLnBrk="1" hangingPunct="1"/>
            <a:r>
              <a:rPr lang="en-US" smtClean="0"/>
              <a:t>Nonverbal communication</a:t>
            </a:r>
          </a:p>
          <a:p>
            <a:pPr lvl="2" eaLnBrk="1" hangingPunct="1"/>
            <a:r>
              <a:rPr lang="en-US" smtClean="0"/>
              <a:t>Sociolinguistics</a:t>
            </a:r>
          </a:p>
          <a:p>
            <a:pPr lvl="2" eaLnBrk="1" hangingPunct="1"/>
            <a:r>
              <a:rPr lang="en-US" smtClean="0"/>
              <a:t>First language acquisition</a:t>
            </a:r>
          </a:p>
        </p:txBody>
      </p:sp>
    </p:spTree>
    <p:extLst>
      <p:ext uri="{BB962C8B-B14F-4D97-AF65-F5344CB8AC3E}">
        <p14:creationId xmlns:p14="http://schemas.microsoft.com/office/powerpoint/2010/main" val="1643720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5"/>
          <p:cNvSpPr>
            <a:spLocks noGrp="1" noChangeArrowheads="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AE7DB0A-EDD7-4B36-8C15-C9528631276D}" type="slidenum">
              <a:rPr lang="en-US" smtClean="0">
                <a:solidFill>
                  <a:srgbClr val="000000"/>
                </a:solidFill>
              </a:rPr>
              <a:pPr eaLnBrk="1" hangingPunct="1"/>
              <a:t>15</a:t>
            </a:fld>
            <a:endParaRPr lang="en-US" smtClean="0">
              <a:solidFill>
                <a:srgbClr val="000000"/>
              </a:solidFill>
            </a:endParaRPr>
          </a:p>
        </p:txBody>
      </p:sp>
      <p:sp>
        <p:nvSpPr>
          <p:cNvPr id="21507" name="Rectangle 2"/>
          <p:cNvSpPr>
            <a:spLocks noGrp="1" noChangeArrowheads="1"/>
          </p:cNvSpPr>
          <p:nvPr>
            <p:ph type="ctrTitle"/>
          </p:nvPr>
        </p:nvSpPr>
        <p:spPr/>
        <p:txBody>
          <a:bodyPr/>
          <a:lstStyle/>
          <a:p>
            <a:pPr eaLnBrk="1" hangingPunct="1"/>
            <a:r>
              <a:rPr lang="en-US" smtClean="0"/>
              <a:t>Learning and Teaching</a:t>
            </a:r>
            <a:br>
              <a:rPr lang="en-US" smtClean="0"/>
            </a:br>
            <a:endParaRPr lang="en-US" smtClean="0"/>
          </a:p>
        </p:txBody>
      </p:sp>
      <p:sp>
        <p:nvSpPr>
          <p:cNvPr id="21508" name="Rectangle 7"/>
          <p:cNvSpPr>
            <a:spLocks noGrp="1" noChangeArrowheads="1"/>
          </p:cNvSpPr>
          <p:nvPr>
            <p:ph type="subTitle" idx="1"/>
          </p:nvPr>
        </p:nvSpPr>
        <p:spPr/>
        <p:txBody>
          <a:bodyPr/>
          <a:lstStyle/>
          <a:p>
            <a:pPr eaLnBrk="1" hangingPunct="1"/>
            <a:r>
              <a:rPr lang="en-US" sz="3600" smtClean="0"/>
              <a:t>Definitions..</a:t>
            </a:r>
          </a:p>
        </p:txBody>
      </p:sp>
    </p:spTree>
    <p:extLst>
      <p:ext uri="{BB962C8B-B14F-4D97-AF65-F5344CB8AC3E}">
        <p14:creationId xmlns:p14="http://schemas.microsoft.com/office/powerpoint/2010/main" val="2951413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9C4B2A-4F3D-4FD9-B9B3-7DFCB042C102}" type="slidenum">
              <a:rPr lang="en-US" smtClean="0">
                <a:solidFill>
                  <a:srgbClr val="000000"/>
                </a:solidFill>
              </a:rPr>
              <a:pPr eaLnBrk="1" hangingPunct="1"/>
              <a:t>16</a:t>
            </a:fld>
            <a:endParaRPr lang="en-US" smtClean="0">
              <a:solidFill>
                <a:srgbClr val="000000"/>
              </a:solidFill>
            </a:endParaRPr>
          </a:p>
        </p:txBody>
      </p:sp>
      <p:sp>
        <p:nvSpPr>
          <p:cNvPr id="22531" name="Rectangle 2"/>
          <p:cNvSpPr>
            <a:spLocks noGrp="1" noChangeArrowheads="1"/>
          </p:cNvSpPr>
          <p:nvPr>
            <p:ph type="title"/>
          </p:nvPr>
        </p:nvSpPr>
        <p:spPr/>
        <p:txBody>
          <a:bodyPr/>
          <a:lstStyle/>
          <a:p>
            <a:pPr eaLnBrk="1" hangingPunct="1"/>
            <a:r>
              <a:rPr lang="en-US" smtClean="0"/>
              <a:t>Learning</a:t>
            </a:r>
          </a:p>
        </p:txBody>
      </p:sp>
      <p:sp>
        <p:nvSpPr>
          <p:cNvPr id="22532" name="Rectangle 3"/>
          <p:cNvSpPr>
            <a:spLocks noGrp="1" noChangeArrowheads="1"/>
          </p:cNvSpPr>
          <p:nvPr>
            <p:ph type="body" idx="1"/>
          </p:nvPr>
        </p:nvSpPr>
        <p:spPr/>
        <p:txBody>
          <a:bodyPr/>
          <a:lstStyle/>
          <a:p>
            <a:pPr eaLnBrk="1" hangingPunct="1"/>
            <a:r>
              <a:rPr lang="en-US" sz="2400" smtClean="0"/>
              <a:t>Learning is acquiring knowledge of a subject/skill by study, experience, or instruction.</a:t>
            </a:r>
          </a:p>
          <a:p>
            <a:pPr eaLnBrk="1" hangingPunct="1"/>
            <a:r>
              <a:rPr lang="en-US" sz="2400" smtClean="0"/>
              <a:t>Learning is/involves</a:t>
            </a:r>
          </a:p>
          <a:p>
            <a:pPr lvl="2" eaLnBrk="1" hangingPunct="1"/>
            <a:r>
              <a:rPr lang="en-US" smtClean="0"/>
              <a:t>Acquisition or “getting.”</a:t>
            </a:r>
          </a:p>
          <a:p>
            <a:pPr lvl="2" eaLnBrk="1" hangingPunct="1"/>
            <a:r>
              <a:rPr lang="en-US" smtClean="0"/>
              <a:t>Retention of information or skill.</a:t>
            </a:r>
          </a:p>
          <a:p>
            <a:pPr lvl="2" eaLnBrk="1" hangingPunct="1"/>
            <a:r>
              <a:rPr lang="en-US" smtClean="0"/>
              <a:t>Relatively permanent but subject to forgetting</a:t>
            </a:r>
          </a:p>
          <a:p>
            <a:pPr lvl="2" eaLnBrk="1" hangingPunct="1"/>
            <a:r>
              <a:rPr lang="en-US" smtClean="0"/>
              <a:t>A change in behavior.</a:t>
            </a:r>
          </a:p>
          <a:p>
            <a:pPr lvl="2" eaLnBrk="1" hangingPunct="1"/>
            <a:r>
              <a:rPr lang="en-US" smtClean="0"/>
              <a:t>Active conscious focus on and acting upon events outside or inside the organism.</a:t>
            </a:r>
          </a:p>
          <a:p>
            <a:pPr lvl="2" eaLnBrk="1" hangingPunct="1"/>
            <a:r>
              <a:rPr lang="en-US" smtClean="0"/>
              <a:t>Some form of practice, perhaps reinforced practice.</a:t>
            </a:r>
          </a:p>
          <a:p>
            <a:pPr lvl="2" eaLnBrk="1" hangingPunct="1">
              <a:buFont typeface="Wingdings" pitchFamily="2" charset="2"/>
              <a:buNone/>
            </a:pPr>
            <a:endParaRPr lang="en-US" smtClean="0"/>
          </a:p>
        </p:txBody>
      </p:sp>
    </p:spTree>
    <p:extLst>
      <p:ext uri="{BB962C8B-B14F-4D97-AF65-F5344CB8AC3E}">
        <p14:creationId xmlns:p14="http://schemas.microsoft.com/office/powerpoint/2010/main" val="9592177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53AD448-BC9F-4A9E-83D0-7CB8CAE24863}" type="slidenum">
              <a:rPr lang="en-US" smtClean="0">
                <a:solidFill>
                  <a:srgbClr val="000000"/>
                </a:solidFill>
              </a:rPr>
              <a:pPr eaLnBrk="1" hangingPunct="1"/>
              <a:t>17</a:t>
            </a:fld>
            <a:endParaRPr lang="en-US" smtClean="0">
              <a:solidFill>
                <a:srgbClr val="000000"/>
              </a:solidFill>
            </a:endParaRPr>
          </a:p>
        </p:txBody>
      </p:sp>
      <p:sp>
        <p:nvSpPr>
          <p:cNvPr id="23555" name="Rectangle 2"/>
          <p:cNvSpPr>
            <a:spLocks noGrp="1" noChangeArrowheads="1"/>
          </p:cNvSpPr>
          <p:nvPr>
            <p:ph type="title"/>
          </p:nvPr>
        </p:nvSpPr>
        <p:spPr/>
        <p:txBody>
          <a:bodyPr/>
          <a:lstStyle/>
          <a:p>
            <a:pPr eaLnBrk="1" hangingPunct="1"/>
            <a:r>
              <a:rPr lang="en-US" smtClean="0"/>
              <a:t>Teaching</a:t>
            </a:r>
          </a:p>
        </p:txBody>
      </p:sp>
      <p:sp>
        <p:nvSpPr>
          <p:cNvPr id="23556" name="Rectangle 3"/>
          <p:cNvSpPr>
            <a:spLocks noGrp="1" noChangeArrowheads="1"/>
          </p:cNvSpPr>
          <p:nvPr>
            <p:ph type="body" idx="1"/>
          </p:nvPr>
        </p:nvSpPr>
        <p:spPr/>
        <p:txBody>
          <a:bodyPr/>
          <a:lstStyle/>
          <a:p>
            <a:pPr eaLnBrk="1" hangingPunct="1"/>
            <a:r>
              <a:rPr lang="en-US" sz="3200" smtClean="0"/>
              <a:t>Teaching is</a:t>
            </a:r>
          </a:p>
          <a:p>
            <a:pPr lvl="2" eaLnBrk="1" hangingPunct="1"/>
            <a:r>
              <a:rPr lang="en-US" sz="3200" smtClean="0"/>
              <a:t>Guiding and facilitating learning.</a:t>
            </a:r>
          </a:p>
          <a:p>
            <a:pPr lvl="2" eaLnBrk="1" hangingPunct="1"/>
            <a:r>
              <a:rPr lang="en-US" sz="3200" smtClean="0"/>
              <a:t>Enabling the learner to learn.</a:t>
            </a:r>
          </a:p>
          <a:p>
            <a:pPr lvl="2" eaLnBrk="1" hangingPunct="1"/>
            <a:r>
              <a:rPr lang="en-US" sz="3200" smtClean="0"/>
              <a:t>Setting the conditions for learning.</a:t>
            </a:r>
          </a:p>
          <a:p>
            <a:pPr lvl="2" eaLnBrk="1" hangingPunct="1"/>
            <a:r>
              <a:rPr lang="en-US" sz="3200" smtClean="0"/>
              <a:t>Reinforcing practice.</a:t>
            </a:r>
          </a:p>
        </p:txBody>
      </p:sp>
    </p:spTree>
    <p:extLst>
      <p:ext uri="{BB962C8B-B14F-4D97-AF65-F5344CB8AC3E}">
        <p14:creationId xmlns:p14="http://schemas.microsoft.com/office/powerpoint/2010/main" val="8987994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5"/>
          <p:cNvSpPr>
            <a:spLocks noGrp="1" noChangeArrowheads="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59C9C49-33D7-4E11-8FAA-A974643A976B}" type="slidenum">
              <a:rPr lang="en-US" smtClean="0">
                <a:solidFill>
                  <a:srgbClr val="000000"/>
                </a:solidFill>
              </a:rPr>
              <a:pPr eaLnBrk="1" hangingPunct="1"/>
              <a:t>18</a:t>
            </a:fld>
            <a:endParaRPr lang="en-US" smtClean="0">
              <a:solidFill>
                <a:srgbClr val="000000"/>
              </a:solidFill>
            </a:endParaRPr>
          </a:p>
        </p:txBody>
      </p:sp>
      <p:sp>
        <p:nvSpPr>
          <p:cNvPr id="24579" name="Rectangle 2"/>
          <p:cNvSpPr>
            <a:spLocks noGrp="1" noChangeArrowheads="1"/>
          </p:cNvSpPr>
          <p:nvPr>
            <p:ph type="ctrTitle"/>
          </p:nvPr>
        </p:nvSpPr>
        <p:spPr/>
        <p:txBody>
          <a:bodyPr/>
          <a:lstStyle/>
          <a:p>
            <a:pPr eaLnBrk="1" hangingPunct="1"/>
            <a:r>
              <a:rPr lang="en-US" smtClean="0"/>
              <a:t>Schools of Thought in..</a:t>
            </a:r>
          </a:p>
        </p:txBody>
      </p:sp>
      <p:sp>
        <p:nvSpPr>
          <p:cNvPr id="24580" name="Rectangle 5"/>
          <p:cNvSpPr>
            <a:spLocks noGrp="1" noChangeArrowheads="1"/>
          </p:cNvSpPr>
          <p:nvPr>
            <p:ph type="subTitle" idx="1"/>
          </p:nvPr>
        </p:nvSpPr>
        <p:spPr/>
        <p:txBody>
          <a:bodyPr/>
          <a:lstStyle/>
          <a:p>
            <a:pPr eaLnBrk="1" hangingPunct="1"/>
            <a:r>
              <a:rPr lang="en-US" sz="3600" smtClean="0"/>
              <a:t>Second Language Acquisition</a:t>
            </a:r>
          </a:p>
        </p:txBody>
      </p:sp>
    </p:spTree>
    <p:extLst>
      <p:ext uri="{BB962C8B-B14F-4D97-AF65-F5344CB8AC3E}">
        <p14:creationId xmlns:p14="http://schemas.microsoft.com/office/powerpoint/2010/main" val="2543139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EBE50F5-03F6-42A7-8E1E-95B2DF3F66E3}" type="slidenum">
              <a:rPr lang="en-US" smtClean="0">
                <a:solidFill>
                  <a:srgbClr val="000000"/>
                </a:solidFill>
              </a:rPr>
              <a:pPr eaLnBrk="1" hangingPunct="1"/>
              <a:t>19</a:t>
            </a:fld>
            <a:endParaRPr lang="en-US" smtClean="0">
              <a:solidFill>
                <a:srgbClr val="000000"/>
              </a:solidFill>
            </a:endParaRPr>
          </a:p>
        </p:txBody>
      </p:sp>
      <p:sp>
        <p:nvSpPr>
          <p:cNvPr id="25603" name="Rectangle 2"/>
          <p:cNvSpPr>
            <a:spLocks noGrp="1" noChangeArrowheads="1"/>
          </p:cNvSpPr>
          <p:nvPr>
            <p:ph type="title"/>
          </p:nvPr>
        </p:nvSpPr>
        <p:spPr/>
        <p:txBody>
          <a:bodyPr/>
          <a:lstStyle/>
          <a:p>
            <a:pPr eaLnBrk="1" hangingPunct="1"/>
            <a:r>
              <a:rPr lang="en-US" smtClean="0"/>
              <a:t>Structuralism and Behaviorism</a:t>
            </a:r>
            <a:br>
              <a:rPr lang="en-US" smtClean="0"/>
            </a:br>
            <a:r>
              <a:rPr lang="en-US" sz="2500" smtClean="0"/>
              <a:t>1900s, 1940s &amp; 1950s</a:t>
            </a:r>
          </a:p>
        </p:txBody>
      </p:sp>
      <p:sp>
        <p:nvSpPr>
          <p:cNvPr id="25604" name="Rectangle 3"/>
          <p:cNvSpPr>
            <a:spLocks noGrp="1" noChangeArrowheads="1"/>
          </p:cNvSpPr>
          <p:nvPr>
            <p:ph type="body" idx="1"/>
          </p:nvPr>
        </p:nvSpPr>
        <p:spPr/>
        <p:txBody>
          <a:bodyPr/>
          <a:lstStyle/>
          <a:p>
            <a:pPr eaLnBrk="1" hangingPunct="1"/>
            <a:r>
              <a:rPr lang="en-US" smtClean="0"/>
              <a:t>Description</a:t>
            </a:r>
          </a:p>
          <a:p>
            <a:pPr eaLnBrk="1" hangingPunct="1"/>
            <a:r>
              <a:rPr lang="en-US" smtClean="0"/>
              <a:t>Observable performance</a:t>
            </a:r>
          </a:p>
          <a:p>
            <a:pPr eaLnBrk="1" hangingPunct="1"/>
            <a:r>
              <a:rPr lang="en-US" smtClean="0"/>
              <a:t>Scientific method</a:t>
            </a:r>
          </a:p>
          <a:p>
            <a:pPr eaLnBrk="1" hangingPunct="1"/>
            <a:r>
              <a:rPr lang="en-US" smtClean="0"/>
              <a:t>Empiricism</a:t>
            </a:r>
          </a:p>
          <a:p>
            <a:pPr eaLnBrk="1" hangingPunct="1"/>
            <a:r>
              <a:rPr lang="en-US" smtClean="0"/>
              <a:t>Surface structure</a:t>
            </a:r>
          </a:p>
          <a:p>
            <a:pPr eaLnBrk="1" hangingPunct="1"/>
            <a:r>
              <a:rPr lang="en-US" smtClean="0"/>
              <a:t>Conditioning</a:t>
            </a:r>
          </a:p>
          <a:p>
            <a:pPr eaLnBrk="1" hangingPunct="1"/>
            <a:r>
              <a:rPr lang="en-US" smtClean="0"/>
              <a:t>Reinforcement</a:t>
            </a:r>
          </a:p>
        </p:txBody>
      </p:sp>
    </p:spTree>
    <p:extLst>
      <p:ext uri="{BB962C8B-B14F-4D97-AF65-F5344CB8AC3E}">
        <p14:creationId xmlns:p14="http://schemas.microsoft.com/office/powerpoint/2010/main" val="20196922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0CBD1EF-C32F-4EED-935F-83FB4D805812}" type="slidenum">
              <a:rPr lang="en-US" smtClean="0">
                <a:solidFill>
                  <a:srgbClr val="000000"/>
                </a:solidFill>
              </a:rPr>
              <a:pPr eaLnBrk="1" hangingPunct="1"/>
              <a:t>20</a:t>
            </a:fld>
            <a:endParaRPr lang="en-US" smtClean="0">
              <a:solidFill>
                <a:srgbClr val="000000"/>
              </a:solidFill>
            </a:endParaRPr>
          </a:p>
        </p:txBody>
      </p:sp>
      <p:sp>
        <p:nvSpPr>
          <p:cNvPr id="26627" name="Rectangle 2"/>
          <p:cNvSpPr>
            <a:spLocks noGrp="1" noChangeArrowheads="1"/>
          </p:cNvSpPr>
          <p:nvPr>
            <p:ph type="title"/>
          </p:nvPr>
        </p:nvSpPr>
        <p:spPr/>
        <p:txBody>
          <a:bodyPr/>
          <a:lstStyle/>
          <a:p>
            <a:pPr eaLnBrk="1" hangingPunct="1"/>
            <a:r>
              <a:rPr lang="en-US" sz="3800" smtClean="0"/>
              <a:t>Rationalism and Cognitive Psychology</a:t>
            </a:r>
            <a:r>
              <a:rPr lang="en-US" sz="2500" smtClean="0"/>
              <a:t/>
            </a:r>
            <a:br>
              <a:rPr lang="en-US" sz="2500" smtClean="0"/>
            </a:br>
            <a:r>
              <a:rPr lang="en-US" sz="2500" smtClean="0"/>
              <a:t>1960s &amp; 1970s</a:t>
            </a:r>
          </a:p>
        </p:txBody>
      </p:sp>
      <p:sp>
        <p:nvSpPr>
          <p:cNvPr id="26628" name="Rectangle 3"/>
          <p:cNvSpPr>
            <a:spLocks noGrp="1" noChangeArrowheads="1"/>
          </p:cNvSpPr>
          <p:nvPr>
            <p:ph type="body" idx="1"/>
          </p:nvPr>
        </p:nvSpPr>
        <p:spPr/>
        <p:txBody>
          <a:bodyPr/>
          <a:lstStyle/>
          <a:p>
            <a:pPr eaLnBrk="1" hangingPunct="1"/>
            <a:r>
              <a:rPr lang="en-US" smtClean="0"/>
              <a:t>Generative Linguistics</a:t>
            </a:r>
          </a:p>
          <a:p>
            <a:pPr eaLnBrk="1" hangingPunct="1"/>
            <a:r>
              <a:rPr lang="en-US" smtClean="0"/>
              <a:t>Acquisition</a:t>
            </a:r>
          </a:p>
          <a:p>
            <a:pPr eaLnBrk="1" hangingPunct="1"/>
            <a:r>
              <a:rPr lang="en-US" smtClean="0"/>
              <a:t>Innateness</a:t>
            </a:r>
          </a:p>
          <a:p>
            <a:pPr eaLnBrk="1" hangingPunct="1"/>
            <a:r>
              <a:rPr lang="en-US" smtClean="0"/>
              <a:t>Inter-language</a:t>
            </a:r>
          </a:p>
          <a:p>
            <a:pPr eaLnBrk="1" hangingPunct="1"/>
            <a:r>
              <a:rPr lang="en-US" smtClean="0"/>
              <a:t>Systematicity</a:t>
            </a:r>
          </a:p>
          <a:p>
            <a:pPr eaLnBrk="1" hangingPunct="1"/>
            <a:r>
              <a:rPr lang="en-US" smtClean="0"/>
              <a:t>Universal Grammar</a:t>
            </a:r>
          </a:p>
          <a:p>
            <a:pPr eaLnBrk="1" hangingPunct="1"/>
            <a:r>
              <a:rPr lang="en-US" smtClean="0"/>
              <a:t>Competence</a:t>
            </a:r>
          </a:p>
          <a:p>
            <a:pPr eaLnBrk="1" hangingPunct="1"/>
            <a:r>
              <a:rPr lang="en-US" smtClean="0"/>
              <a:t>Deep Structure</a:t>
            </a:r>
          </a:p>
        </p:txBody>
      </p:sp>
    </p:spTree>
    <p:extLst>
      <p:ext uri="{BB962C8B-B14F-4D97-AF65-F5344CB8AC3E}">
        <p14:creationId xmlns:p14="http://schemas.microsoft.com/office/powerpoint/2010/main" val="7124837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913DCB-47B2-4C8F-B6B8-FC8866A9E44D}" type="slidenum">
              <a:rPr lang="en-US" smtClean="0">
                <a:solidFill>
                  <a:srgbClr val="000000"/>
                </a:solidFill>
              </a:rPr>
              <a:pPr eaLnBrk="1" hangingPunct="1"/>
              <a:t>21</a:t>
            </a:fld>
            <a:endParaRPr lang="en-US" smtClean="0">
              <a:solidFill>
                <a:srgbClr val="000000"/>
              </a:solidFill>
            </a:endParaRPr>
          </a:p>
        </p:txBody>
      </p:sp>
      <p:sp>
        <p:nvSpPr>
          <p:cNvPr id="27651" name="Rectangle 2"/>
          <p:cNvSpPr>
            <a:spLocks noGrp="1" noChangeArrowheads="1"/>
          </p:cNvSpPr>
          <p:nvPr>
            <p:ph type="title"/>
          </p:nvPr>
        </p:nvSpPr>
        <p:spPr/>
        <p:txBody>
          <a:bodyPr/>
          <a:lstStyle/>
          <a:p>
            <a:pPr eaLnBrk="1" hangingPunct="1"/>
            <a:r>
              <a:rPr lang="en-US" sz="3800" smtClean="0"/>
              <a:t>Constructivism</a:t>
            </a:r>
            <a:br>
              <a:rPr lang="en-US" sz="3800" smtClean="0"/>
            </a:br>
            <a:r>
              <a:rPr lang="en-US" sz="2500" smtClean="0"/>
              <a:t>1980s, 1990s &amp; early 2004</a:t>
            </a:r>
          </a:p>
        </p:txBody>
      </p:sp>
      <p:sp>
        <p:nvSpPr>
          <p:cNvPr id="27652" name="Rectangle 3"/>
          <p:cNvSpPr>
            <a:spLocks noGrp="1" noChangeArrowheads="1"/>
          </p:cNvSpPr>
          <p:nvPr>
            <p:ph type="body" idx="1"/>
          </p:nvPr>
        </p:nvSpPr>
        <p:spPr/>
        <p:txBody>
          <a:bodyPr/>
          <a:lstStyle/>
          <a:p>
            <a:pPr lvl="1" eaLnBrk="1" hangingPunct="1">
              <a:buFont typeface="Wingdings" pitchFamily="2" charset="2"/>
              <a:buNone/>
            </a:pPr>
            <a:endParaRPr lang="en-US" b="1" smtClean="0"/>
          </a:p>
          <a:p>
            <a:pPr eaLnBrk="1" hangingPunct="1"/>
            <a:r>
              <a:rPr lang="en-US" smtClean="0"/>
              <a:t>Interactive discourse</a:t>
            </a:r>
          </a:p>
          <a:p>
            <a:pPr eaLnBrk="1" hangingPunct="1"/>
            <a:r>
              <a:rPr lang="en-US" smtClean="0"/>
              <a:t>Sociocultural variables</a:t>
            </a:r>
          </a:p>
          <a:p>
            <a:pPr eaLnBrk="1" hangingPunct="1"/>
            <a:r>
              <a:rPr lang="en-US" smtClean="0"/>
              <a:t>Cooperative group learning</a:t>
            </a:r>
          </a:p>
          <a:p>
            <a:pPr eaLnBrk="1" hangingPunct="1"/>
            <a:r>
              <a:rPr lang="en-US" smtClean="0"/>
              <a:t>Interlanguage variability</a:t>
            </a:r>
          </a:p>
          <a:p>
            <a:pPr eaLnBrk="1" hangingPunct="1"/>
            <a:r>
              <a:rPr lang="en-US" smtClean="0"/>
              <a:t>Interactionist hypotheses</a:t>
            </a:r>
          </a:p>
        </p:txBody>
      </p:sp>
    </p:spTree>
    <p:extLst>
      <p:ext uri="{BB962C8B-B14F-4D97-AF65-F5344CB8AC3E}">
        <p14:creationId xmlns:p14="http://schemas.microsoft.com/office/powerpoint/2010/main" val="38835575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99EB489-D154-441B-B944-67C3127815E0}" type="slidenum">
              <a:rPr lang="en-US" smtClean="0">
                <a:solidFill>
                  <a:srgbClr val="000000"/>
                </a:solidFill>
              </a:rPr>
              <a:pPr eaLnBrk="1" hangingPunct="1"/>
              <a:t>22</a:t>
            </a:fld>
            <a:endParaRPr lang="en-US" smtClean="0">
              <a:solidFill>
                <a:srgbClr val="000000"/>
              </a:solidFill>
            </a:endParaRPr>
          </a:p>
        </p:txBody>
      </p:sp>
      <p:sp>
        <p:nvSpPr>
          <p:cNvPr id="28675" name="Rectangle 2"/>
          <p:cNvSpPr>
            <a:spLocks noGrp="1" noChangeArrowheads="1"/>
          </p:cNvSpPr>
          <p:nvPr>
            <p:ph type="title"/>
          </p:nvPr>
        </p:nvSpPr>
        <p:spPr/>
        <p:txBody>
          <a:bodyPr/>
          <a:lstStyle/>
          <a:p>
            <a:pPr eaLnBrk="1" hangingPunct="1"/>
            <a:r>
              <a:rPr lang="en-US" smtClean="0"/>
              <a:t>Language Teaching Methodology</a:t>
            </a:r>
          </a:p>
        </p:txBody>
      </p:sp>
      <p:sp>
        <p:nvSpPr>
          <p:cNvPr id="28676" name="Rectangle 3"/>
          <p:cNvSpPr>
            <a:spLocks noGrp="1" noChangeArrowheads="1"/>
          </p:cNvSpPr>
          <p:nvPr>
            <p:ph type="body" idx="1"/>
          </p:nvPr>
        </p:nvSpPr>
        <p:spPr/>
        <p:txBody>
          <a:bodyPr/>
          <a:lstStyle/>
          <a:p>
            <a:pPr eaLnBrk="1" hangingPunct="1">
              <a:lnSpc>
                <a:spcPct val="80000"/>
              </a:lnSpc>
            </a:pPr>
            <a:r>
              <a:rPr lang="en-US" sz="1600" smtClean="0"/>
              <a:t>Language teaching is not easily categorized into methods and trends.</a:t>
            </a:r>
          </a:p>
          <a:p>
            <a:pPr eaLnBrk="1" hangingPunct="1">
              <a:lnSpc>
                <a:spcPct val="80000"/>
              </a:lnSpc>
            </a:pPr>
            <a:endParaRPr lang="en-US" sz="1600" smtClean="0"/>
          </a:p>
          <a:p>
            <a:pPr eaLnBrk="1" hangingPunct="1">
              <a:lnSpc>
                <a:spcPct val="80000"/>
              </a:lnSpc>
            </a:pPr>
            <a:r>
              <a:rPr lang="en-US" sz="1600" smtClean="0"/>
              <a:t>Each teacher should try and develop a sound overall approach to various language classrooms.</a:t>
            </a:r>
          </a:p>
          <a:p>
            <a:pPr eaLnBrk="1" hangingPunct="1">
              <a:lnSpc>
                <a:spcPct val="80000"/>
              </a:lnSpc>
            </a:pPr>
            <a:endParaRPr lang="en-US" sz="1600" smtClean="0"/>
          </a:p>
          <a:p>
            <a:pPr eaLnBrk="1" hangingPunct="1">
              <a:lnSpc>
                <a:spcPct val="80000"/>
              </a:lnSpc>
            </a:pPr>
            <a:r>
              <a:rPr lang="en-US" sz="1600" smtClean="0"/>
              <a:t>There are no instant recipes.</a:t>
            </a:r>
          </a:p>
          <a:p>
            <a:pPr eaLnBrk="1" hangingPunct="1">
              <a:lnSpc>
                <a:spcPct val="80000"/>
              </a:lnSpc>
            </a:pPr>
            <a:endParaRPr lang="en-US" sz="1600" smtClean="0"/>
          </a:p>
          <a:p>
            <a:pPr eaLnBrk="1" hangingPunct="1">
              <a:lnSpc>
                <a:spcPct val="80000"/>
              </a:lnSpc>
            </a:pPr>
            <a:r>
              <a:rPr lang="en-US" sz="1600" smtClean="0"/>
              <a:t>Every learner is unique.</a:t>
            </a:r>
          </a:p>
          <a:p>
            <a:pPr eaLnBrk="1" hangingPunct="1">
              <a:lnSpc>
                <a:spcPct val="80000"/>
              </a:lnSpc>
            </a:pPr>
            <a:endParaRPr lang="en-US" sz="1600" smtClean="0"/>
          </a:p>
          <a:p>
            <a:pPr eaLnBrk="1" hangingPunct="1">
              <a:lnSpc>
                <a:spcPct val="80000"/>
              </a:lnSpc>
            </a:pPr>
            <a:r>
              <a:rPr lang="en-US" sz="1600" smtClean="0"/>
              <a:t>Every teacher is unique.</a:t>
            </a:r>
          </a:p>
          <a:p>
            <a:pPr eaLnBrk="1" hangingPunct="1">
              <a:lnSpc>
                <a:spcPct val="80000"/>
              </a:lnSpc>
            </a:pPr>
            <a:endParaRPr lang="en-US" sz="1600" smtClean="0"/>
          </a:p>
          <a:p>
            <a:pPr eaLnBrk="1" hangingPunct="1">
              <a:lnSpc>
                <a:spcPct val="80000"/>
              </a:lnSpc>
            </a:pPr>
            <a:r>
              <a:rPr lang="en-US" sz="1600" smtClean="0"/>
              <a:t>Every teacher-learner relationship is unique.</a:t>
            </a:r>
          </a:p>
          <a:p>
            <a:pPr eaLnBrk="1" hangingPunct="1">
              <a:lnSpc>
                <a:spcPct val="80000"/>
              </a:lnSpc>
            </a:pPr>
            <a:endParaRPr lang="en-US" sz="1600" smtClean="0"/>
          </a:p>
          <a:p>
            <a:pPr eaLnBrk="1" hangingPunct="1">
              <a:lnSpc>
                <a:spcPct val="80000"/>
              </a:lnSpc>
            </a:pPr>
            <a:r>
              <a:rPr lang="en-US" sz="1600" smtClean="0"/>
              <a:t>Every context is unique.</a:t>
            </a:r>
          </a:p>
          <a:p>
            <a:pPr eaLnBrk="1" hangingPunct="1">
              <a:lnSpc>
                <a:spcPct val="80000"/>
              </a:lnSpc>
              <a:buFont typeface="Wingdings" pitchFamily="2" charset="2"/>
              <a:buNone/>
            </a:pPr>
            <a:endParaRPr lang="en-US" sz="1600" smtClean="0"/>
          </a:p>
          <a:p>
            <a:pPr eaLnBrk="1" hangingPunct="1">
              <a:lnSpc>
                <a:spcPct val="80000"/>
              </a:lnSpc>
            </a:pPr>
            <a:r>
              <a:rPr lang="en-US" sz="1600" smtClean="0"/>
              <a:t>A language teacher can </a:t>
            </a:r>
            <a:r>
              <a:rPr lang="en-US" sz="1600" i="1" smtClean="0"/>
              <a:t>build</a:t>
            </a:r>
            <a:r>
              <a:rPr lang="en-US" sz="1600" smtClean="0"/>
              <a:t> a theory based on principles of second language teaching and learning, using </a:t>
            </a:r>
            <a:r>
              <a:rPr lang="en-US" sz="1600" i="1" smtClean="0"/>
              <a:t>eclectic</a:t>
            </a:r>
            <a:r>
              <a:rPr lang="en-US" sz="1600" smtClean="0"/>
              <a:t> approach.</a:t>
            </a:r>
          </a:p>
          <a:p>
            <a:pPr eaLnBrk="1" hangingPunct="1">
              <a:lnSpc>
                <a:spcPct val="80000"/>
              </a:lnSpc>
            </a:pPr>
            <a:endParaRPr lang="en-US" sz="1600" smtClean="0"/>
          </a:p>
        </p:txBody>
      </p:sp>
    </p:spTree>
    <p:extLst>
      <p:ext uri="{BB962C8B-B14F-4D97-AF65-F5344CB8AC3E}">
        <p14:creationId xmlns:p14="http://schemas.microsoft.com/office/powerpoint/2010/main" val="4961000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D8390F4-104A-4C8C-9DDF-30BF0A430543}" type="slidenum">
              <a:rPr lang="en-US" smtClean="0">
                <a:solidFill>
                  <a:srgbClr val="000000"/>
                </a:solidFill>
              </a:rPr>
              <a:pPr eaLnBrk="1" hangingPunct="1"/>
              <a:t>23</a:t>
            </a:fld>
            <a:endParaRPr lang="en-US" smtClean="0">
              <a:solidFill>
                <a:srgbClr val="000000"/>
              </a:solidFill>
            </a:endParaRPr>
          </a:p>
        </p:txBody>
      </p:sp>
      <p:sp>
        <p:nvSpPr>
          <p:cNvPr id="29699" name="Rectangle 2"/>
          <p:cNvSpPr>
            <a:spLocks noGrp="1" noChangeArrowheads="1"/>
          </p:cNvSpPr>
          <p:nvPr>
            <p:ph type="title"/>
          </p:nvPr>
        </p:nvSpPr>
        <p:spPr/>
        <p:txBody>
          <a:bodyPr/>
          <a:lstStyle/>
          <a:p>
            <a:pPr eaLnBrk="1" hangingPunct="1"/>
            <a:r>
              <a:rPr lang="en-US" smtClean="0"/>
              <a:t>The Grammar Translation Method</a:t>
            </a:r>
          </a:p>
        </p:txBody>
      </p:sp>
      <p:sp>
        <p:nvSpPr>
          <p:cNvPr id="29700" name="Rectangle 3"/>
          <p:cNvSpPr>
            <a:spLocks noGrp="1" noChangeArrowheads="1"/>
          </p:cNvSpPr>
          <p:nvPr>
            <p:ph type="body" idx="1"/>
          </p:nvPr>
        </p:nvSpPr>
        <p:spPr/>
        <p:txBody>
          <a:bodyPr/>
          <a:lstStyle/>
          <a:p>
            <a:pPr eaLnBrk="1" hangingPunct="1">
              <a:lnSpc>
                <a:spcPct val="80000"/>
              </a:lnSpc>
            </a:pPr>
            <a:r>
              <a:rPr lang="en-US" sz="1400" smtClean="0"/>
              <a:t>Classes are taught in the mother tongue, with little active use of the target language.</a:t>
            </a:r>
          </a:p>
          <a:p>
            <a:pPr eaLnBrk="1" hangingPunct="1">
              <a:lnSpc>
                <a:spcPct val="80000"/>
              </a:lnSpc>
            </a:pPr>
            <a:endParaRPr lang="en-US" sz="1400" smtClean="0"/>
          </a:p>
          <a:p>
            <a:pPr eaLnBrk="1" hangingPunct="1">
              <a:lnSpc>
                <a:spcPct val="80000"/>
              </a:lnSpc>
            </a:pPr>
            <a:r>
              <a:rPr lang="en-US" sz="1400" smtClean="0"/>
              <a:t>Vocabulary is taught in the form of lists of isolated words.</a:t>
            </a:r>
          </a:p>
          <a:p>
            <a:pPr eaLnBrk="1" hangingPunct="1">
              <a:lnSpc>
                <a:spcPct val="80000"/>
              </a:lnSpc>
            </a:pPr>
            <a:endParaRPr lang="en-US" sz="1400" smtClean="0"/>
          </a:p>
          <a:p>
            <a:pPr eaLnBrk="1" hangingPunct="1">
              <a:lnSpc>
                <a:spcPct val="80000"/>
              </a:lnSpc>
            </a:pPr>
            <a:r>
              <a:rPr lang="en-US" sz="1400" smtClean="0"/>
              <a:t>Long elaborate elaborations of the intricacies of grammar are given.</a:t>
            </a:r>
          </a:p>
          <a:p>
            <a:pPr eaLnBrk="1" hangingPunct="1">
              <a:lnSpc>
                <a:spcPct val="80000"/>
              </a:lnSpc>
            </a:pPr>
            <a:endParaRPr lang="en-US" sz="1400" smtClean="0"/>
          </a:p>
          <a:p>
            <a:pPr eaLnBrk="1" hangingPunct="1">
              <a:lnSpc>
                <a:spcPct val="80000"/>
              </a:lnSpc>
            </a:pPr>
            <a:r>
              <a:rPr lang="en-US" sz="1400" smtClean="0"/>
              <a:t>Grammar provides the rules for putting words together, and instruction often focuses on the form and inflection of words.</a:t>
            </a:r>
          </a:p>
          <a:p>
            <a:pPr eaLnBrk="1" hangingPunct="1">
              <a:lnSpc>
                <a:spcPct val="80000"/>
              </a:lnSpc>
            </a:pPr>
            <a:endParaRPr lang="en-US" sz="1400" smtClean="0"/>
          </a:p>
          <a:p>
            <a:pPr eaLnBrk="1" hangingPunct="1">
              <a:lnSpc>
                <a:spcPct val="80000"/>
              </a:lnSpc>
            </a:pPr>
            <a:r>
              <a:rPr lang="en-US" sz="1400" smtClean="0"/>
              <a:t>Reading of difficult classical texts is begun early.</a:t>
            </a:r>
          </a:p>
          <a:p>
            <a:pPr eaLnBrk="1" hangingPunct="1">
              <a:lnSpc>
                <a:spcPct val="80000"/>
              </a:lnSpc>
            </a:pPr>
            <a:endParaRPr lang="en-US" sz="1400" smtClean="0"/>
          </a:p>
          <a:p>
            <a:pPr eaLnBrk="1" hangingPunct="1">
              <a:lnSpc>
                <a:spcPct val="80000"/>
              </a:lnSpc>
            </a:pPr>
            <a:r>
              <a:rPr lang="en-US" sz="1400" smtClean="0"/>
              <a:t>Little attention is paid to the contents of texts.</a:t>
            </a:r>
          </a:p>
          <a:p>
            <a:pPr eaLnBrk="1" hangingPunct="1">
              <a:lnSpc>
                <a:spcPct val="80000"/>
              </a:lnSpc>
            </a:pPr>
            <a:endParaRPr lang="en-US" sz="1400" smtClean="0"/>
          </a:p>
          <a:p>
            <a:pPr eaLnBrk="1" hangingPunct="1">
              <a:lnSpc>
                <a:spcPct val="80000"/>
              </a:lnSpc>
            </a:pPr>
            <a:r>
              <a:rPr lang="en-US" sz="1400" smtClean="0"/>
              <a:t>Texts are treated as exercises in grammatical analysis.</a:t>
            </a:r>
          </a:p>
          <a:p>
            <a:pPr eaLnBrk="1" hangingPunct="1">
              <a:lnSpc>
                <a:spcPct val="80000"/>
              </a:lnSpc>
            </a:pPr>
            <a:endParaRPr lang="en-US" sz="1400" smtClean="0"/>
          </a:p>
          <a:p>
            <a:pPr eaLnBrk="1" hangingPunct="1">
              <a:lnSpc>
                <a:spcPct val="80000"/>
              </a:lnSpc>
            </a:pPr>
            <a:r>
              <a:rPr lang="en-US" sz="1400" smtClean="0"/>
              <a:t>Little or no attention is given to pronunciation.</a:t>
            </a:r>
          </a:p>
          <a:p>
            <a:pPr eaLnBrk="1" hangingPunct="1">
              <a:lnSpc>
                <a:spcPct val="80000"/>
              </a:lnSpc>
              <a:buFont typeface="Wingdings" pitchFamily="2" charset="2"/>
              <a:buNone/>
            </a:pPr>
            <a:endParaRPr lang="en-US" sz="1400" smtClean="0"/>
          </a:p>
          <a:p>
            <a:pPr eaLnBrk="1" hangingPunct="1">
              <a:lnSpc>
                <a:spcPct val="80000"/>
              </a:lnSpc>
            </a:pPr>
            <a:r>
              <a:rPr lang="en-US" sz="1400" smtClean="0"/>
              <a:t>Drills are often limited to exercises in translating disconnected sentences from L2 into L1.  </a:t>
            </a:r>
          </a:p>
        </p:txBody>
      </p:sp>
    </p:spTree>
    <p:extLst>
      <p:ext uri="{BB962C8B-B14F-4D97-AF65-F5344CB8AC3E}">
        <p14:creationId xmlns:p14="http://schemas.microsoft.com/office/powerpoint/2010/main" val="10263520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8DE4B3B-19BA-403A-ABE6-2F71E051EBD8}" type="slidenum">
              <a:rPr lang="en-US" smtClean="0">
                <a:solidFill>
                  <a:srgbClr val="000000"/>
                </a:solidFill>
              </a:rPr>
              <a:pPr eaLnBrk="1" hangingPunct="1"/>
              <a:t>24</a:t>
            </a:fld>
            <a:endParaRPr lang="en-US" smtClean="0">
              <a:solidFill>
                <a:srgbClr val="000000"/>
              </a:solidFill>
            </a:endParaRPr>
          </a:p>
        </p:txBody>
      </p:sp>
      <p:sp>
        <p:nvSpPr>
          <p:cNvPr id="30723" name="Rectangle 2"/>
          <p:cNvSpPr>
            <a:spLocks noGrp="1" noChangeArrowheads="1"/>
          </p:cNvSpPr>
          <p:nvPr>
            <p:ph type="title"/>
          </p:nvPr>
        </p:nvSpPr>
        <p:spPr/>
        <p:txBody>
          <a:bodyPr/>
          <a:lstStyle/>
          <a:p>
            <a:pPr eaLnBrk="1" hangingPunct="1"/>
            <a:r>
              <a:rPr lang="en-US" sz="3800" smtClean="0"/>
              <a:t>Comments on the Grammar Translation Method</a:t>
            </a:r>
          </a:p>
        </p:txBody>
      </p:sp>
      <p:sp>
        <p:nvSpPr>
          <p:cNvPr id="30724" name="Rectangle 3"/>
          <p:cNvSpPr>
            <a:spLocks noGrp="1" noChangeArrowheads="1"/>
          </p:cNvSpPr>
          <p:nvPr>
            <p:ph type="body" idx="1"/>
          </p:nvPr>
        </p:nvSpPr>
        <p:spPr/>
        <p:txBody>
          <a:bodyPr/>
          <a:lstStyle/>
          <a:p>
            <a:pPr eaLnBrk="1" hangingPunct="1">
              <a:lnSpc>
                <a:spcPct val="80000"/>
              </a:lnSpc>
            </a:pPr>
            <a:r>
              <a:rPr lang="en-US" sz="1600" smtClean="0"/>
              <a:t>Does not enhance a student’s communicative ability.</a:t>
            </a:r>
          </a:p>
          <a:p>
            <a:pPr eaLnBrk="1" hangingPunct="1">
              <a:lnSpc>
                <a:spcPct val="80000"/>
              </a:lnSpc>
              <a:buFont typeface="Wingdings" pitchFamily="2" charset="2"/>
              <a:buNone/>
            </a:pPr>
            <a:endParaRPr lang="en-US" sz="1600" smtClean="0"/>
          </a:p>
          <a:p>
            <a:pPr eaLnBrk="1" hangingPunct="1">
              <a:lnSpc>
                <a:spcPct val="80000"/>
              </a:lnSpc>
            </a:pPr>
            <a:r>
              <a:rPr lang="en-US" sz="1600" smtClean="0"/>
              <a:t>Remembered by students as a tedious experience of memorizing endless lists of grammatical rules and vocabulary, and attempting to produce perfect translations of literary prose.</a:t>
            </a:r>
          </a:p>
          <a:p>
            <a:pPr eaLnBrk="1" hangingPunct="1">
              <a:lnSpc>
                <a:spcPct val="80000"/>
              </a:lnSpc>
              <a:buFont typeface="Wingdings" pitchFamily="2" charset="2"/>
              <a:buNone/>
            </a:pPr>
            <a:endParaRPr lang="en-US" sz="1600" smtClean="0"/>
          </a:p>
          <a:p>
            <a:pPr eaLnBrk="1" hangingPunct="1">
              <a:lnSpc>
                <a:spcPct val="80000"/>
              </a:lnSpc>
            </a:pPr>
            <a:r>
              <a:rPr lang="en-US" sz="1600" smtClean="0"/>
              <a:t>Requires few specialized skills on the part of teachers.</a:t>
            </a:r>
          </a:p>
          <a:p>
            <a:pPr eaLnBrk="1" hangingPunct="1">
              <a:lnSpc>
                <a:spcPct val="80000"/>
              </a:lnSpc>
              <a:buFont typeface="Wingdings" pitchFamily="2" charset="2"/>
              <a:buNone/>
            </a:pPr>
            <a:endParaRPr lang="en-US" sz="1600" smtClean="0"/>
          </a:p>
          <a:p>
            <a:pPr eaLnBrk="1" hangingPunct="1">
              <a:lnSpc>
                <a:spcPct val="80000"/>
              </a:lnSpc>
            </a:pPr>
            <a:r>
              <a:rPr lang="en-US" sz="1600" smtClean="0"/>
              <a:t>Tests of grammar and translations are easy to make and can be objectively scored.</a:t>
            </a:r>
          </a:p>
          <a:p>
            <a:pPr eaLnBrk="1" hangingPunct="1">
              <a:lnSpc>
                <a:spcPct val="80000"/>
              </a:lnSpc>
              <a:buFont typeface="Wingdings" pitchFamily="2" charset="2"/>
              <a:buNone/>
            </a:pPr>
            <a:endParaRPr lang="en-US" sz="1600" smtClean="0"/>
          </a:p>
          <a:p>
            <a:pPr eaLnBrk="1" hangingPunct="1">
              <a:lnSpc>
                <a:spcPct val="80000"/>
              </a:lnSpc>
            </a:pPr>
            <a:r>
              <a:rPr lang="en-US" sz="1600" smtClean="0"/>
              <a:t>Learners have little motivation to go beyond grammar, analogies, translations, and rote exercises.</a:t>
            </a:r>
          </a:p>
          <a:p>
            <a:pPr eaLnBrk="1" hangingPunct="1">
              <a:lnSpc>
                <a:spcPct val="80000"/>
              </a:lnSpc>
              <a:buFont typeface="Wingdings" pitchFamily="2" charset="2"/>
              <a:buNone/>
            </a:pPr>
            <a:endParaRPr lang="en-US" sz="1600" smtClean="0"/>
          </a:p>
          <a:p>
            <a:pPr eaLnBrk="1" hangingPunct="1">
              <a:lnSpc>
                <a:spcPct val="80000"/>
              </a:lnSpc>
            </a:pPr>
            <a:r>
              <a:rPr lang="en-US" sz="1600" smtClean="0"/>
              <a:t>Sometimes successful in leading a student towards a reading knowledge of L2.</a:t>
            </a:r>
          </a:p>
          <a:p>
            <a:pPr eaLnBrk="1" hangingPunct="1">
              <a:lnSpc>
                <a:spcPct val="80000"/>
              </a:lnSpc>
              <a:buFont typeface="Wingdings" pitchFamily="2" charset="2"/>
              <a:buNone/>
            </a:pPr>
            <a:endParaRPr lang="en-US" sz="1600" smtClean="0"/>
          </a:p>
          <a:p>
            <a:pPr eaLnBrk="1" hangingPunct="1">
              <a:lnSpc>
                <a:spcPct val="80000"/>
              </a:lnSpc>
            </a:pPr>
            <a:r>
              <a:rPr lang="en-US" sz="1600" smtClean="0"/>
              <a:t>Does not rely on any particular theory.</a:t>
            </a:r>
          </a:p>
        </p:txBody>
      </p:sp>
    </p:spTree>
    <p:extLst>
      <p:ext uri="{BB962C8B-B14F-4D97-AF65-F5344CB8AC3E}">
        <p14:creationId xmlns:p14="http://schemas.microsoft.com/office/powerpoint/2010/main" val="681894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1203</Words>
  <Application>Microsoft Office PowerPoint</Application>
  <PresentationFormat>عرض على الشاشة (3:4)‏</PresentationFormat>
  <Paragraphs>225</Paragraphs>
  <Slides>24</Slides>
  <Notes>0</Notes>
  <HiddenSlides>0</HiddenSlides>
  <MMClips>0</MMClips>
  <ScaleCrop>false</ScaleCrop>
  <HeadingPairs>
    <vt:vector size="4" baseType="variant">
      <vt:variant>
        <vt:lpstr>نسق</vt:lpstr>
      </vt:variant>
      <vt:variant>
        <vt:i4>1</vt:i4>
      </vt:variant>
      <vt:variant>
        <vt:lpstr>عناوين الشرائح</vt:lpstr>
      </vt:variant>
      <vt:variant>
        <vt:i4>24</vt:i4>
      </vt:variant>
    </vt:vector>
  </HeadingPairs>
  <TitlesOfParts>
    <vt:vector size="25" baseType="lpstr">
      <vt:lpstr>Layers</vt:lpstr>
      <vt:lpstr>Language Learning and Teaching</vt:lpstr>
      <vt:lpstr> L2 Learning..</vt:lpstr>
      <vt:lpstr>Who?</vt:lpstr>
      <vt:lpstr>What?</vt:lpstr>
      <vt:lpstr>How?</vt:lpstr>
      <vt:lpstr>When?</vt:lpstr>
      <vt:lpstr>Where?</vt:lpstr>
      <vt:lpstr>Why?</vt:lpstr>
      <vt:lpstr>..L2 learning</vt:lpstr>
      <vt:lpstr>Definitions</vt:lpstr>
      <vt:lpstr>What is Language?</vt:lpstr>
      <vt:lpstr>What is Language?  Continued..</vt:lpstr>
      <vt:lpstr>عرض تقديمي في PowerPoint</vt:lpstr>
      <vt:lpstr>What should language teachers know?</vt:lpstr>
      <vt:lpstr>Learning and Teaching </vt:lpstr>
      <vt:lpstr>Learning</vt:lpstr>
      <vt:lpstr>Teaching</vt:lpstr>
      <vt:lpstr>Schools of Thought in..</vt:lpstr>
      <vt:lpstr>Structuralism and Behaviorism 1900s, 1940s &amp; 1950s</vt:lpstr>
      <vt:lpstr>Rationalism and Cognitive Psychology 1960s &amp; 1970s</vt:lpstr>
      <vt:lpstr>Constructivism 1980s, 1990s &amp; early 2004</vt:lpstr>
      <vt:lpstr>Language Teaching Methodology</vt:lpstr>
      <vt:lpstr>The Grammar Translation Method</vt:lpstr>
      <vt:lpstr>Comments on the Grammar Translation Method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Learning and Teaching</dc:title>
  <dc:creator>Rehab Farouk Gad</dc:creator>
  <cp:lastModifiedBy>Rehab Farouk Gad</cp:lastModifiedBy>
  <cp:revision>1</cp:revision>
  <dcterms:created xsi:type="dcterms:W3CDTF">2015-02-02T21:09:01Z</dcterms:created>
  <dcterms:modified xsi:type="dcterms:W3CDTF">2015-02-02T21:13:59Z</dcterms:modified>
</cp:coreProperties>
</file>