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61" r:id="rId2"/>
    <p:sldId id="262" r:id="rId3"/>
    <p:sldId id="263" r:id="rId4"/>
    <p:sldId id="264" r:id="rId5"/>
    <p:sldId id="265" r:id="rId6"/>
    <p:sldId id="266" r:id="rId7"/>
    <p:sldId id="267" r:id="rId8"/>
    <p:sldId id="268" r:id="rId9"/>
  </p:sldIdLst>
  <p:sldSz cx="9144000" cy="6858000" type="screen4x3"/>
  <p:notesSz cx="6881813" cy="9661525"/>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grpSp>
      </p:grpSp>
      <p:sp>
        <p:nvSpPr>
          <p:cNvPr id="67595" name="Rectangle 11"/>
          <p:cNvSpPr>
            <a:spLocks noGrp="1" noChangeArrowheads="1"/>
          </p:cNvSpPr>
          <p:nvPr>
            <p:ph type="ctrTitle"/>
          </p:nvPr>
        </p:nvSpPr>
        <p:spPr>
          <a:xfrm>
            <a:off x="2057400" y="1143000"/>
            <a:ext cx="6629400" cy="2209800"/>
          </a:xfrm>
        </p:spPr>
        <p:txBody>
          <a:bodyPr/>
          <a:lstStyle>
            <a:lvl1pPr>
              <a:defRPr sz="4800"/>
            </a:lvl1pPr>
          </a:lstStyle>
          <a:p>
            <a:pPr lvl="0"/>
            <a:r>
              <a:rPr lang="en-US" noProof="0" smtClean="0"/>
              <a:t>Click to edit Master title style</a:t>
            </a:r>
          </a:p>
        </p:txBody>
      </p:sp>
      <p:sp>
        <p:nvSpPr>
          <p:cNvPr id="6759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en-US" noProof="0" smtClean="0"/>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solidFill>
                <a:srgbClr val="000000"/>
              </a:solidFill>
            </a:endParaRPr>
          </a:p>
        </p:txBody>
      </p:sp>
      <p:sp>
        <p:nvSpPr>
          <p:cNvPr id="14" name="Rectangle 14"/>
          <p:cNvSpPr>
            <a:spLocks noGrp="1" noChangeArrowheads="1"/>
          </p:cNvSpPr>
          <p:nvPr>
            <p:ph type="ftr" sz="quarter" idx="11"/>
          </p:nvPr>
        </p:nvSpPr>
        <p:spPr>
          <a:xfrm>
            <a:off x="3354388" y="6248400"/>
            <a:ext cx="2895600" cy="457200"/>
          </a:xfrm>
        </p:spPr>
        <p:txBody>
          <a:bodyPr/>
          <a:lstStyle>
            <a:lvl1pPr>
              <a:defRPr/>
            </a:lvl1pPr>
          </a:lstStyle>
          <a:p>
            <a:pPr>
              <a:defRPr/>
            </a:pPr>
            <a:endParaRPr lang="en-US">
              <a:solidFill>
                <a:srgbClr val="000000"/>
              </a:solidFill>
            </a:endParaRPr>
          </a:p>
        </p:txBody>
      </p:sp>
      <p:sp>
        <p:nvSpPr>
          <p:cNvPr id="15" name="Rectangle 15"/>
          <p:cNvSpPr>
            <a:spLocks noGrp="1" noChangeArrowheads="1"/>
          </p:cNvSpPr>
          <p:nvPr>
            <p:ph type="sldNum" sz="quarter" idx="12"/>
          </p:nvPr>
        </p:nvSpPr>
        <p:spPr/>
        <p:txBody>
          <a:bodyPr/>
          <a:lstStyle>
            <a:lvl1pPr>
              <a:defRPr/>
            </a:lvl1pPr>
          </a:lstStyle>
          <a:p>
            <a:pPr>
              <a:defRPr/>
            </a:pPr>
            <a:fld id="{E9102301-D10F-464A-B43D-E8DD2A1D17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486714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428A27EE-DAD8-40E7-932C-C30FBB01BC3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580597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43583C06-7635-47ED-B2E3-4DA4ECDE2B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182116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CA3F2040-BE62-49DC-9BB0-9C039F1CA42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31102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pPr>
              <a:defRPr/>
            </a:pPr>
            <a:fld id="{7D0F38C9-8ADF-4127-ACB2-E775A0F737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47182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CE98A996-7CFB-4909-A88B-0A13CBCCAB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03741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1"/>
          <p:cNvSpPr>
            <a:spLocks noGrp="1" noChangeArrowheads="1"/>
          </p:cNvSpPr>
          <p:nvPr>
            <p:ph type="sldNum" sz="quarter" idx="12"/>
          </p:nvPr>
        </p:nvSpPr>
        <p:spPr>
          <a:ln/>
        </p:spPr>
        <p:txBody>
          <a:bodyPr/>
          <a:lstStyle>
            <a:lvl1pPr>
              <a:defRPr/>
            </a:lvl1pPr>
          </a:lstStyle>
          <a:p>
            <a:pPr>
              <a:defRPr/>
            </a:pPr>
            <a:fld id="{288E00EB-C95D-4CBB-817E-EF98F750443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84337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36E54ADC-3FA4-4813-9E0B-8FBBF38C2DD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61594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F3BF5EAA-48C1-46D8-9196-06DB57E7540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569472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E2383F62-DE7E-4438-ACFF-0E59FAE6633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616837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43700" y="277813"/>
            <a:ext cx="1943100" cy="5853112"/>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914400" y="277813"/>
            <a:ext cx="5676900" cy="585311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6F848485-6B84-498A-81E7-9274315B4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409355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9"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pPr algn="l" rtl="0" fontAlgn="base">
              <a:spcBef>
                <a:spcPct val="0"/>
              </a:spcBef>
              <a:spcAft>
                <a:spcPct val="0"/>
              </a:spcAft>
              <a:defRPr/>
            </a:pPr>
            <a:endParaRPr lang="en-US">
              <a:solidFill>
                <a:srgbClr val="000000"/>
              </a:solidFill>
            </a:endParaRPr>
          </a:p>
        </p:txBody>
      </p:sp>
      <p:sp>
        <p:nvSpPr>
          <p:cNvPr id="66570"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pPr rtl="0" fontAlgn="base">
              <a:spcBef>
                <a:spcPct val="0"/>
              </a:spcBef>
              <a:spcAft>
                <a:spcPct val="0"/>
              </a:spcAft>
              <a:defRPr/>
            </a:pPr>
            <a:endParaRPr lang="en-US">
              <a:solidFill>
                <a:srgbClr val="000000"/>
              </a:solidFill>
            </a:endParaRPr>
          </a:p>
        </p:txBody>
      </p:sp>
      <p:sp>
        <p:nvSpPr>
          <p:cNvPr id="66571" name="Rectangle 11"/>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rtl="0" fontAlgn="base">
              <a:spcBef>
                <a:spcPct val="0"/>
              </a:spcBef>
              <a:spcAft>
                <a:spcPct val="0"/>
              </a:spcAft>
              <a:defRPr/>
            </a:pPr>
            <a:fld id="{774E149E-68BE-4B34-880D-EF201DC18847}" type="slidenum">
              <a:rPr lang="en-US">
                <a:solidFill>
                  <a:srgbClr val="000000"/>
                </a:solidFill>
              </a:rPr>
              <a:pPr rtl="0" fontAlgn="base">
                <a:spcBef>
                  <a:spcPct val="0"/>
                </a:spcBef>
                <a:spcAft>
                  <a:spcPct val="0"/>
                </a:spcAft>
                <a:defRPr/>
              </a:pPr>
              <a:t>‹#›</a:t>
            </a:fld>
            <a:endParaRPr lang="en-US">
              <a:solidFill>
                <a:srgbClr val="000000"/>
              </a:solidFill>
            </a:endParaRPr>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spTree>
    <p:extLst>
      <p:ext uri="{BB962C8B-B14F-4D97-AF65-F5344CB8AC3E}">
        <p14:creationId xmlns:p14="http://schemas.microsoft.com/office/powerpoint/2010/main" xmlns="" val="1994542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pitchFamily="34" charset="0"/>
        </a:defRPr>
      </a:lvl2pPr>
      <a:lvl3pPr algn="l" rtl="0" eaLnBrk="0" fontAlgn="base" hangingPunct="0">
        <a:spcBef>
          <a:spcPct val="0"/>
        </a:spcBef>
        <a:spcAft>
          <a:spcPct val="0"/>
        </a:spcAft>
        <a:defRPr sz="4200">
          <a:solidFill>
            <a:schemeClr val="tx2"/>
          </a:solidFill>
          <a:latin typeface="Times New Roman" pitchFamily="18" charset="0"/>
          <a:cs typeface="Arial" pitchFamily="34" charset="0"/>
        </a:defRPr>
      </a:lvl3pPr>
      <a:lvl4pPr algn="l" rtl="0" eaLnBrk="0" fontAlgn="base" hangingPunct="0">
        <a:spcBef>
          <a:spcPct val="0"/>
        </a:spcBef>
        <a:spcAft>
          <a:spcPct val="0"/>
        </a:spcAft>
        <a:defRPr sz="4200">
          <a:solidFill>
            <a:schemeClr val="tx2"/>
          </a:solidFill>
          <a:latin typeface="Times New Roman" pitchFamily="18" charset="0"/>
          <a:cs typeface="Arial" pitchFamily="34" charset="0"/>
        </a:defRPr>
      </a:lvl4pPr>
      <a:lvl5pPr algn="l" rtl="0" eaLnBrk="0" fontAlgn="base" hangingPunct="0">
        <a:spcBef>
          <a:spcPct val="0"/>
        </a:spcBef>
        <a:spcAft>
          <a:spcPct val="0"/>
        </a:spcAft>
        <a:defRPr sz="4200">
          <a:solidFill>
            <a:schemeClr val="tx2"/>
          </a:solidFill>
          <a:latin typeface="Times New Roman" pitchFamily="18" charset="0"/>
          <a:cs typeface="Arial" pitchFamily="34" charset="0"/>
        </a:defRPr>
      </a:lvl5pPr>
      <a:lvl6pPr marL="457200" algn="l" rtl="0" fontAlgn="base">
        <a:spcBef>
          <a:spcPct val="0"/>
        </a:spcBef>
        <a:spcAft>
          <a:spcPct val="0"/>
        </a:spcAft>
        <a:defRPr sz="4200">
          <a:solidFill>
            <a:schemeClr val="tx2"/>
          </a:solidFill>
          <a:latin typeface="Times New Roman" pitchFamily="18" charset="0"/>
          <a:cs typeface="Arial" pitchFamily="34" charset="0"/>
        </a:defRPr>
      </a:lvl6pPr>
      <a:lvl7pPr marL="914400" algn="l" rtl="0" fontAlgn="base">
        <a:spcBef>
          <a:spcPct val="0"/>
        </a:spcBef>
        <a:spcAft>
          <a:spcPct val="0"/>
        </a:spcAft>
        <a:defRPr sz="4200">
          <a:solidFill>
            <a:schemeClr val="tx2"/>
          </a:solidFill>
          <a:latin typeface="Times New Roman" pitchFamily="18" charset="0"/>
          <a:cs typeface="Arial" pitchFamily="34" charset="0"/>
        </a:defRPr>
      </a:lvl7pPr>
      <a:lvl8pPr marL="1371600" algn="l" rtl="0" fontAlgn="base">
        <a:spcBef>
          <a:spcPct val="0"/>
        </a:spcBef>
        <a:spcAft>
          <a:spcPct val="0"/>
        </a:spcAft>
        <a:defRPr sz="4200">
          <a:solidFill>
            <a:schemeClr val="tx2"/>
          </a:solidFill>
          <a:latin typeface="Times New Roman" pitchFamily="18" charset="0"/>
          <a:cs typeface="Arial" pitchFamily="34" charset="0"/>
        </a:defRPr>
      </a:lvl8pPr>
      <a:lvl9pPr marL="1828800" algn="l" rtl="0" fontAlgn="base">
        <a:spcBef>
          <a:spcPct val="0"/>
        </a:spcBef>
        <a:spcAft>
          <a:spcPct val="0"/>
        </a:spcAft>
        <a:defRPr sz="42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Constructivism</a:t>
            </a:r>
            <a:endParaRPr lang="ar-SA" dirty="0"/>
          </a:p>
        </p:txBody>
      </p:sp>
      <p:sp>
        <p:nvSpPr>
          <p:cNvPr id="3" name="عنصر نائب للمحتوى 2"/>
          <p:cNvSpPr>
            <a:spLocks noGrp="1"/>
          </p:cNvSpPr>
          <p:nvPr>
            <p:ph idx="1"/>
          </p:nvPr>
        </p:nvSpPr>
        <p:spPr/>
        <p:txBody>
          <a:bodyPr/>
          <a:lstStyle/>
          <a:p>
            <a:pPr algn="just"/>
            <a:r>
              <a:rPr lang="en-US" dirty="0"/>
              <a:t>Constructivist teaching is based on the belief that learning occurs as learners are actively involved in a process of meaning and knowledge construction rather than passively receiving information. Learners are the makers of meaning and knowledge. Constructivist teaching fosters critical thinking and creates motivated and independent learners</a:t>
            </a:r>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1</a:t>
            </a:fld>
            <a:endParaRPr lang="en-US">
              <a:solidFill>
                <a:srgbClr val="000000"/>
              </a:solidFill>
            </a:endParaRPr>
          </a:p>
        </p:txBody>
      </p:sp>
    </p:spTree>
    <p:extLst>
      <p:ext uri="{BB962C8B-B14F-4D97-AF65-F5344CB8AC3E}">
        <p14:creationId xmlns:p14="http://schemas.microsoft.com/office/powerpoint/2010/main" xmlns="" val="957758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332656"/>
            <a:ext cx="7772400" cy="5798269"/>
          </a:xfrm>
        </p:spPr>
        <p:txBody>
          <a:bodyPr/>
          <a:lstStyle/>
          <a:p>
            <a:endParaRPr lang="en-US" b="1" dirty="0" smtClean="0"/>
          </a:p>
          <a:p>
            <a:endParaRPr lang="en-US" b="1" dirty="0"/>
          </a:p>
          <a:p>
            <a:endParaRPr lang="en-US" b="1" dirty="0" smtClean="0"/>
          </a:p>
          <a:p>
            <a:r>
              <a:rPr lang="en-US" b="1" dirty="0" smtClean="0"/>
              <a:t>What </a:t>
            </a:r>
            <a:r>
              <a:rPr lang="en-US" b="1" dirty="0"/>
              <a:t>is Constructivism?</a:t>
            </a:r>
            <a:endParaRPr lang="en-US" dirty="0"/>
          </a:p>
          <a:p>
            <a:r>
              <a:rPr lang="en-US" dirty="0"/>
              <a:t>Constructivism is a view of learning based on the belief that knowledge isn't a thing that can be simply given by the teacher at the front of the room to students in their desks. Rather, knowledge is constructed by learners through an active, mental process of development; learners are the builders and creators of meaning and knowledge</a:t>
            </a:r>
          </a:p>
          <a:p>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2</a:t>
            </a:fld>
            <a:endParaRPr lang="en-US">
              <a:solidFill>
                <a:srgbClr val="000000"/>
              </a:solidFill>
            </a:endParaRPr>
          </a:p>
        </p:txBody>
      </p:sp>
    </p:spTree>
    <p:extLst>
      <p:ext uri="{BB962C8B-B14F-4D97-AF65-F5344CB8AC3E}">
        <p14:creationId xmlns:p14="http://schemas.microsoft.com/office/powerpoint/2010/main" xmlns="" val="95977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dirty="0"/>
              <a:t> Constructivism draws on the </a:t>
            </a:r>
            <a:r>
              <a:rPr lang="en-US" dirty="0" err="1"/>
              <a:t>develomental</a:t>
            </a:r>
            <a:r>
              <a:rPr lang="en-US" dirty="0"/>
              <a:t> work of Piaget (1977) and Kelly (1991). </a:t>
            </a:r>
            <a:r>
              <a:rPr lang="en-US" dirty="0" err="1"/>
              <a:t>Twomey</a:t>
            </a:r>
            <a:r>
              <a:rPr lang="en-US" dirty="0"/>
              <a:t> </a:t>
            </a:r>
            <a:r>
              <a:rPr lang="en-US" dirty="0" err="1"/>
              <a:t>Fosnot</a:t>
            </a:r>
            <a:r>
              <a:rPr lang="en-US" dirty="0"/>
              <a:t> (1989) defines constructivism by reference to four principles: learning, in an important way, depends on what we already know; new ideas occur as we adapt and change our old ideas; learning involves inventing ideas rather than mechanically accumulating facts; meaningful learning occurs through rethinking old ideas and coming to new conclusions about new ideas which conflict with our old ideas</a:t>
            </a:r>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3</a:t>
            </a:fld>
            <a:endParaRPr lang="en-US">
              <a:solidFill>
                <a:srgbClr val="000000"/>
              </a:solidFill>
            </a:endParaRPr>
          </a:p>
        </p:txBody>
      </p:sp>
    </p:spTree>
    <p:extLst>
      <p:ext uri="{BB962C8B-B14F-4D97-AF65-F5344CB8AC3E}">
        <p14:creationId xmlns:p14="http://schemas.microsoft.com/office/powerpoint/2010/main" xmlns="" val="18004484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dirty="0"/>
              <a:t>A productive, constructivist classroom, then, consists of learner-centered, active instruction. In such a classroom, the teacher provides students with experiences that allow them to hypothesize, predict, manipulate objects, pose questions, research, investigate, imagine, and invent. The teacher's role is to facilitate this process.</a:t>
            </a:r>
          </a:p>
          <a:p>
            <a:r>
              <a:rPr lang="en-US" dirty="0"/>
              <a:t/>
            </a:r>
            <a:br>
              <a:rPr lang="en-US" dirty="0"/>
            </a:br>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4</a:t>
            </a:fld>
            <a:endParaRPr lang="en-US">
              <a:solidFill>
                <a:srgbClr val="000000"/>
              </a:solidFill>
            </a:endParaRPr>
          </a:p>
        </p:txBody>
      </p:sp>
    </p:spTree>
    <p:extLst>
      <p:ext uri="{BB962C8B-B14F-4D97-AF65-F5344CB8AC3E}">
        <p14:creationId xmlns:p14="http://schemas.microsoft.com/office/powerpoint/2010/main" xmlns="" val="33820087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dirty="0"/>
              <a:t>Piaget (1977) asserts that learning occurs by an active construction of meaning, rather than by passive </a:t>
            </a:r>
            <a:r>
              <a:rPr lang="en-US" dirty="0" err="1" smtClean="0"/>
              <a:t>recipien</a:t>
            </a:r>
            <a:r>
              <a:rPr lang="en-US" dirty="0" smtClean="0"/>
              <a:t>. </a:t>
            </a:r>
            <a:r>
              <a:rPr lang="en-US" dirty="0"/>
              <a:t>He explains that when we, as learners, encounter an experience or a situation that conflicts with our current way of thinking, a state of disequilibrium or imbalance is created.</a:t>
            </a:r>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xmlns="" val="41097869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dirty="0"/>
              <a:t>We must then alter our thinking to restore equilibrium or balance. To do this, we make sense of the new information by associating it with what we already know, that is, by attempting to assimilate it into our existing knowledge. When we are unable to do this, we accommodate the new information to our old way of thinking by restructuring our present knowledge to a higher level of thinking.</a:t>
            </a:r>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xmlns="" val="3340200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dirty="0"/>
              <a:t>Similar to this is Kelly's theory of personal constructs (Kelly, 1991). Kelly proposes that we look at the world through mental constructs or patterns which we create. We develop ways of construing or understanding the world based on our experiences. When we encounter a new experience, we attempt to fit these patterns over the new experience.</a:t>
            </a:r>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xmlns="" val="1623806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dirty="0"/>
              <a:t>For example, we know from experience that when we see a red traffic light, we are supposed to stop. The point is that we create our own ways of seeing the world in which we live; the world does not create them for us.</a:t>
            </a:r>
          </a:p>
          <a:p>
            <a:r>
              <a:rPr lang="en-US" dirty="0"/>
              <a:t>Constructivist beliefs have recently been applied to teaching and learning in the classroom.</a:t>
            </a:r>
          </a:p>
          <a:p>
            <a:endParaRPr lang="ar-SA" dirty="0"/>
          </a:p>
        </p:txBody>
      </p:sp>
      <p:sp>
        <p:nvSpPr>
          <p:cNvPr id="4" name="عنصر نائب لرقم الشريحة 3"/>
          <p:cNvSpPr>
            <a:spLocks noGrp="1"/>
          </p:cNvSpPr>
          <p:nvPr>
            <p:ph type="sldNum" sz="quarter" idx="12"/>
          </p:nvPr>
        </p:nvSpPr>
        <p:spPr/>
        <p:txBody>
          <a:bodyPr/>
          <a:lstStyle/>
          <a:p>
            <a:pPr>
              <a:defRPr/>
            </a:pPr>
            <a:fld id="{428A27EE-DAD8-40E7-932C-C30FBB01BC3A}" type="slidenum">
              <a:rPr lang="en-US" smtClean="0">
                <a:solidFill>
                  <a:srgbClr val="000000"/>
                </a:solidFill>
              </a:rPr>
              <a:pPr>
                <a:defRPr/>
              </a:pPr>
              <a:t>8</a:t>
            </a:fld>
            <a:endParaRPr lang="en-US">
              <a:solidFill>
                <a:srgbClr val="000000"/>
              </a:solidFill>
            </a:endParaRPr>
          </a:p>
        </p:txBody>
      </p:sp>
    </p:spTree>
    <p:extLst>
      <p:ext uri="{BB962C8B-B14F-4D97-AF65-F5344CB8AC3E}">
        <p14:creationId xmlns:p14="http://schemas.microsoft.com/office/powerpoint/2010/main" xmlns="" val="1468885847"/>
      </p:ext>
    </p:extLst>
  </p:cSld>
  <p:clrMapOvr>
    <a:masterClrMapping/>
  </p:clrMapOvr>
  <p:timing>
    <p:tnLst>
      <p:par>
        <p:cTn id="1" dur="indefinite" restart="never" nodeType="tmRoot"/>
      </p:par>
    </p:tnLst>
  </p:timing>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164</TotalTime>
  <Words>437</Words>
  <Application>Microsoft Office PowerPoint</Application>
  <PresentationFormat>عرض على الشاشة (3:4)‏</PresentationFormat>
  <Paragraphs>23</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Layers</vt:lpstr>
      <vt:lpstr>Constructivism</vt:lpstr>
      <vt:lpstr>الشريحة 2</vt:lpstr>
      <vt:lpstr>الشريحة 3</vt:lpstr>
      <vt:lpstr>الشريحة 4</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of Thought in..</dc:title>
  <dc:creator>Rehab Farouk Gad</dc:creator>
  <cp:lastModifiedBy>توشيبا</cp:lastModifiedBy>
  <cp:revision>12</cp:revision>
  <dcterms:created xsi:type="dcterms:W3CDTF">2015-02-14T13:51:46Z</dcterms:created>
  <dcterms:modified xsi:type="dcterms:W3CDTF">2015-02-27T19:02:57Z</dcterms:modified>
</cp:coreProperties>
</file>