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61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rtl="0" fontAlgn="base">
                <a:spcBef>
                  <a:spcPct val="0"/>
                </a:spcBef>
                <a:spcAft>
                  <a:spcPct val="0"/>
                </a:spcAft>
              </a:pPr>
              <a:endParaRPr lang="ar-SA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 smtClean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6759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6759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02301-D10F-464A-B43D-E8DD2A1D17A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648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A27EE-DAD8-40E7-932C-C30FBB01BC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41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83C06-7635-47ED-B2E3-4DA4ECDE2B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932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F2040-BE62-49DC-9BB0-9C039F1CA4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170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F38C9-8ADF-4127-ACB2-E775A0F737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38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8A996-7CFB-4909-A88B-0A13CBCCAB6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115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E00EB-C95D-4CBB-817E-EF98F750443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295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E54ADC-3FA4-4813-9E0B-8FBBF38C2D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8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F5EAA-48C1-46D8-9196-06DB57E7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381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83F62-DE7E-4438-ACFF-0E59FAE663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160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8485-6B84-498A-81E7-9274315B4E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43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rtl="0" fontAlgn="base">
                <a:spcBef>
                  <a:spcPct val="0"/>
                </a:spcBef>
                <a:spcAft>
                  <a:spcPct val="0"/>
                </a:spcAft>
              </a:pPr>
              <a:endParaRPr lang="ar-SA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3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 smtClean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657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657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774E149E-68BE-4B34-880D-EF201DC18847}" type="slidenum">
              <a:rPr lang="en-US">
                <a:solidFill>
                  <a:srgbClr val="000000"/>
                </a:solidFill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ar-SA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97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99EB489-D154-441B-B944-67C3127815E0}" type="slidenum">
              <a:rPr lang="en-US" smtClean="0">
                <a:solidFill>
                  <a:srgbClr val="000000"/>
                </a:solidFill>
              </a:rPr>
              <a:pPr eaLnBrk="1" hangingPunct="1"/>
              <a:t>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88640"/>
            <a:ext cx="7772400" cy="1296143"/>
          </a:xfrm>
        </p:spPr>
        <p:txBody>
          <a:bodyPr/>
          <a:lstStyle/>
          <a:p>
            <a:pPr algn="ctr" eaLnBrk="1" hangingPunct="1"/>
            <a:r>
              <a:rPr lang="en-US" sz="3200" dirty="0" smtClean="0"/>
              <a:t>Language Teaching Trends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Language Teaching before </a:t>
            </a:r>
            <a:r>
              <a:rPr lang="en-US" sz="3200" dirty="0" smtClean="0"/>
              <a:t>the 20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century (p. 16+ 17)</a:t>
            </a:r>
            <a:endParaRPr lang="en-US" sz="3200" dirty="0" smtClean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63711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n-US" sz="3200" dirty="0" smtClean="0"/>
              <a:t>Classical Methods in the 19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century 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3200" dirty="0" smtClean="0"/>
              <a:t>Language teaching before the 20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century.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3200" dirty="0" smtClean="0"/>
              <a:t>The Classical Method.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3200" dirty="0"/>
              <a:t>What are the main characteristics of </a:t>
            </a:r>
            <a:r>
              <a:rPr lang="en-US" sz="3200" dirty="0" smtClean="0"/>
              <a:t>the </a:t>
            </a:r>
            <a:r>
              <a:rPr lang="en-US" sz="3200" dirty="0"/>
              <a:t>Classical </a:t>
            </a:r>
            <a:r>
              <a:rPr lang="en-US" sz="3200" dirty="0" smtClean="0"/>
              <a:t>Method?</a:t>
            </a:r>
            <a:endParaRPr lang="en-US" sz="3200" dirty="0"/>
          </a:p>
          <a:p>
            <a:pPr algn="just" eaLnBrk="1" hangingPunct="1">
              <a:lnSpc>
                <a:spcPct val="80000"/>
              </a:lnSpc>
            </a:pPr>
            <a:r>
              <a:rPr lang="en-US" sz="3200" dirty="0" smtClean="0"/>
              <a:t>Later in the 19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century , the classical method came to be known as Grammar Translation Method</a:t>
            </a:r>
          </a:p>
          <a:p>
            <a:pPr eaLnBrk="1" hangingPunct="1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83688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Grammar Translation Method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n-US" dirty="0"/>
              <a:t>What are the main characteristics of Grammar Translation Method</a:t>
            </a:r>
            <a:r>
              <a:rPr lang="en-US" dirty="0" smtClean="0"/>
              <a:t>?</a:t>
            </a:r>
          </a:p>
          <a:p>
            <a:pPr algn="just" eaLnBrk="1" hangingPunct="1">
              <a:lnSpc>
                <a:spcPct val="80000"/>
              </a:lnSpc>
            </a:pPr>
            <a:endParaRPr lang="en-US" dirty="0"/>
          </a:p>
          <a:p>
            <a:pPr algn="just" eaLnBrk="1" hangingPunct="1">
              <a:lnSpc>
                <a:spcPct val="80000"/>
              </a:lnSpc>
            </a:pPr>
            <a:endParaRPr lang="en-US" dirty="0"/>
          </a:p>
          <a:p>
            <a:pPr algn="just" eaLnBrk="1" hangingPunct="1">
              <a:lnSpc>
                <a:spcPct val="80000"/>
              </a:lnSpc>
            </a:pPr>
            <a:r>
              <a:rPr lang="en-US" dirty="0"/>
              <a:t>What does the Grammar Translation Method require from the teacher?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8A27EE-DAD8-40E7-932C-C30FBB01BC3A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568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D8390F4-104A-4C8C-9DDF-30BF0A430543}" type="slidenum">
              <a:rPr lang="en-US" smtClean="0">
                <a:solidFill>
                  <a:srgbClr val="000000"/>
                </a:solidFill>
              </a:rPr>
              <a:pPr eaLnBrk="1" hangingPunct="1"/>
              <a:t>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Grammar Translation Method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Classes are taught in the mother tongue, with little active use of the target language.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Vocabulary is taught in the form of lists of isolated words.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Long elaborate elaborations of the intricacies </a:t>
            </a:r>
            <a:r>
              <a:rPr lang="en-US" sz="1400" dirty="0" smtClean="0"/>
              <a:t> ‘complex parts’ of </a:t>
            </a:r>
            <a:r>
              <a:rPr lang="en-US" sz="1400" dirty="0" smtClean="0"/>
              <a:t>grammar are given.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Grammar provides the rules for putting words together, and instruction often focuses on the form and inflection of words.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Reading of difficult classical texts is begun early.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Little attention is paid to the contents of texts.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Texts are treated as exercises in grammatical analysis.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Little or no attention is given to pronunciation.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Drills are often limited to exercises in translating disconnected sentences from L2 into L1.  </a:t>
            </a:r>
          </a:p>
        </p:txBody>
      </p:sp>
    </p:spTree>
    <p:extLst>
      <p:ext uri="{BB962C8B-B14F-4D97-AF65-F5344CB8AC3E}">
        <p14:creationId xmlns:p14="http://schemas.microsoft.com/office/powerpoint/2010/main" val="427535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8DE4B3B-19BA-403A-ABE6-2F71E051EBD8}" type="slidenum">
              <a:rPr lang="en-US" smtClean="0">
                <a:solidFill>
                  <a:srgbClr val="000000"/>
                </a:solidFill>
              </a:rPr>
              <a:pPr eaLnBrk="1" hangingPunct="1"/>
              <a:t>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800" smtClean="0"/>
              <a:t>Comments on the Grammar Translation Method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600" smtClean="0"/>
              <a:t>Does not enhance a student’s communicative ability.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Remembered by students as a tedious experience of memorizing endless lists of grammatical rules and vocabulary, and attempting to produce perfect translations of literary prose.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Requires few specialized skills on the part of teachers.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Tests of grammar and translations are easy to make and can be objectively scored.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Learners have little motivation to go beyond grammar, analogies, translations, and rote exercises.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Sometimes successful in leading a student towards a reading knowledge of L2.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Does not rely on any particular theory.</a:t>
            </a:r>
          </a:p>
        </p:txBody>
      </p:sp>
    </p:spTree>
    <p:extLst>
      <p:ext uri="{BB962C8B-B14F-4D97-AF65-F5344CB8AC3E}">
        <p14:creationId xmlns:p14="http://schemas.microsoft.com/office/powerpoint/2010/main" val="118935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Teaching Methodology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14400" y="1484784"/>
            <a:ext cx="7772400" cy="4646141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1600" dirty="0" smtClean="0"/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Language </a:t>
            </a:r>
            <a:r>
              <a:rPr lang="en-US" sz="1600" dirty="0"/>
              <a:t>teaching is not easily categorized into methods and trends</a:t>
            </a:r>
            <a:r>
              <a:rPr lang="en-US" sz="1600" dirty="0" smtClean="0"/>
              <a:t>.</a:t>
            </a:r>
            <a:endParaRPr lang="en-US" sz="1600" dirty="0"/>
          </a:p>
          <a:p>
            <a:pPr eaLnBrk="1" hangingPunct="1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1600" dirty="0"/>
              <a:t>Each teacher should try and develop a sound overall approach to various language classrooms.</a:t>
            </a:r>
          </a:p>
          <a:p>
            <a:pPr eaLnBrk="1" hangingPunct="1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1600" dirty="0"/>
              <a:t>There are no instant recipes.</a:t>
            </a:r>
          </a:p>
          <a:p>
            <a:pPr eaLnBrk="1" hangingPunct="1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1600" dirty="0"/>
              <a:t>Every learner is unique.</a:t>
            </a:r>
          </a:p>
          <a:p>
            <a:pPr eaLnBrk="1" hangingPunct="1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1600" dirty="0"/>
              <a:t>Every teacher is unique.</a:t>
            </a:r>
          </a:p>
          <a:p>
            <a:pPr eaLnBrk="1" hangingPunct="1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1600" dirty="0"/>
              <a:t>Every teacher-learner relationship is unique.</a:t>
            </a:r>
          </a:p>
          <a:p>
            <a:pPr eaLnBrk="1" hangingPunct="1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1600" dirty="0"/>
              <a:t>Every context is unique.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1600" dirty="0"/>
              <a:t>A language teacher can </a:t>
            </a:r>
            <a:r>
              <a:rPr lang="en-US" sz="1600" i="1" dirty="0"/>
              <a:t>build</a:t>
            </a:r>
            <a:r>
              <a:rPr lang="en-US" sz="1600" dirty="0"/>
              <a:t> a theory based on principles of second language teaching and learning, using </a:t>
            </a:r>
            <a:r>
              <a:rPr lang="en-US" sz="1600" i="1" dirty="0"/>
              <a:t>eclectic</a:t>
            </a:r>
            <a:r>
              <a:rPr lang="en-US" sz="1600" dirty="0"/>
              <a:t>  ‘wide-ranging’ approach.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8A27EE-DAD8-40E7-932C-C30FBB01BC3A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253391"/>
      </p:ext>
    </p:extLst>
  </p:cSld>
  <p:clrMapOvr>
    <a:masterClrMapping/>
  </p:clrMapOvr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382</Words>
  <Application>Microsoft Office PowerPoint</Application>
  <PresentationFormat>عرض على الشاشة (3:4)‏</PresentationFormat>
  <Paragraphs>65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Layers</vt:lpstr>
      <vt:lpstr>Language Teaching Trends  Language Teaching before the 20th century (p. 16+ 17)</vt:lpstr>
      <vt:lpstr>The Grammar Translation Method</vt:lpstr>
      <vt:lpstr>The Grammar Translation Method</vt:lpstr>
      <vt:lpstr>Comments on the Grammar Translation Method</vt:lpstr>
      <vt:lpstr>Language Teaching Methodology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Language Teaching Methodology</dc:title>
  <dc:creator>Rehab Farouk Gad</dc:creator>
  <cp:lastModifiedBy>Rehab Farouk Gad</cp:lastModifiedBy>
  <cp:revision>9</cp:revision>
  <dcterms:created xsi:type="dcterms:W3CDTF">2015-02-14T13:53:19Z</dcterms:created>
  <dcterms:modified xsi:type="dcterms:W3CDTF">2015-02-16T16:57:40Z</dcterms:modified>
</cp:coreProperties>
</file>