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F89D24D-C954-46EF-9CB4-FD616E1B7B09}" type="datetimeFigureOut">
              <a:rPr lang="ar-SA" smtClean="0"/>
              <a:t>03/05/1436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748E870-BDC0-4F59-8C1D-C624CDEE6143}" type="slidenum">
              <a:rPr lang="ar-SA" smtClean="0"/>
              <a:t>‹#›</a:t>
            </a:fld>
            <a:endParaRPr lang="ar-SA"/>
          </a:p>
        </p:txBody>
      </p:sp>
    </p:spTree>
    <p:extLst>
      <p:ext uri="{BB962C8B-B14F-4D97-AF65-F5344CB8AC3E}">
        <p14:creationId xmlns:p14="http://schemas.microsoft.com/office/powerpoint/2010/main" val="242647416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03/05/1436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03/05/1436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03/05/1436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03/05/1436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476672"/>
            <a:ext cx="7772400" cy="1728192"/>
          </a:xfrm>
        </p:spPr>
        <p:txBody>
          <a:bodyPr>
            <a:normAutofit fontScale="90000"/>
          </a:bodyPr>
          <a:lstStyle/>
          <a:p>
            <a:r>
              <a:rPr lang="en-US" dirty="0"/>
              <a:t/>
            </a:r>
            <a:br>
              <a:rPr lang="en-US" dirty="0"/>
            </a:br>
            <a:r>
              <a:rPr lang="en-US" sz="4000" b="1" dirty="0"/>
              <a:t>Chapter 2</a:t>
            </a:r>
            <a:r>
              <a:rPr lang="en-US" sz="3600" dirty="0"/>
              <a:t/>
            </a:r>
            <a:br>
              <a:rPr lang="en-US" sz="3600" dirty="0"/>
            </a:br>
            <a:r>
              <a:rPr lang="en-US" sz="3600" b="1" dirty="0" smtClean="0"/>
              <a:t>First </a:t>
            </a:r>
            <a:r>
              <a:rPr lang="en-US" sz="3600" b="1" dirty="0"/>
              <a:t>Language Acquisition</a:t>
            </a:r>
            <a:r>
              <a:rPr lang="en-US" dirty="0"/>
              <a:t/>
            </a:r>
            <a:br>
              <a:rPr lang="en-US" dirty="0"/>
            </a:br>
            <a:endParaRPr lang="ar-SA" dirty="0"/>
          </a:p>
        </p:txBody>
      </p:sp>
      <p:sp>
        <p:nvSpPr>
          <p:cNvPr id="3" name="عنوان فرعي 2"/>
          <p:cNvSpPr>
            <a:spLocks noGrp="1"/>
          </p:cNvSpPr>
          <p:nvPr>
            <p:ph type="subTitle" idx="1"/>
          </p:nvPr>
        </p:nvSpPr>
        <p:spPr>
          <a:xfrm>
            <a:off x="1371600" y="1916832"/>
            <a:ext cx="6400800" cy="4464496"/>
          </a:xfrm>
        </p:spPr>
        <p:txBody>
          <a:bodyPr>
            <a:normAutofit fontScale="55000" lnSpcReduction="20000"/>
          </a:bodyPr>
          <a:lstStyle/>
          <a:p>
            <a:pPr algn="just"/>
            <a:endParaRPr lang="en-US" b="1" dirty="0" smtClean="0">
              <a:solidFill>
                <a:schemeClr val="tx1"/>
              </a:solidFill>
            </a:endParaRPr>
          </a:p>
          <a:p>
            <a:pPr algn="just"/>
            <a:r>
              <a:rPr lang="en-US" sz="4500" b="1" dirty="0" smtClean="0">
                <a:solidFill>
                  <a:schemeClr val="tx1"/>
                </a:solidFill>
              </a:rPr>
              <a:t>This chapter outlines issues in first language learning as a foundation on which you can build an understanding of principles of second language learning.                                                     </a:t>
            </a:r>
          </a:p>
          <a:p>
            <a:pPr algn="just"/>
            <a:r>
              <a:rPr lang="en-US" sz="4500" b="1" dirty="0" smtClean="0">
                <a:solidFill>
                  <a:schemeClr val="tx1"/>
                </a:solidFill>
              </a:rPr>
              <a:t>Understanding the nature of first language learning is an essential component in the construction of a theory of second language acquisition. This chapter discusses some key issues in first language acquisition that are important for an understanding of second language acquisition.                                                </a:t>
            </a:r>
            <a:endParaRPr lang="ar-SA" sz="4500" b="1" dirty="0">
              <a:solidFill>
                <a:schemeClr val="tx1"/>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1</a:t>
            </a:fld>
            <a:endParaRPr lang="ar-SA"/>
          </a:p>
        </p:txBody>
      </p:sp>
    </p:spTree>
    <p:extLst>
      <p:ext uri="{BB962C8B-B14F-4D97-AF65-F5344CB8AC3E}">
        <p14:creationId xmlns:p14="http://schemas.microsoft.com/office/powerpoint/2010/main" val="3026993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Theories of First Language Acquisition</a:t>
            </a:r>
            <a:endParaRPr lang="ar-SA" dirty="0"/>
          </a:p>
        </p:txBody>
      </p:sp>
      <p:sp>
        <p:nvSpPr>
          <p:cNvPr id="3" name="عنصر نائب للمحتوى 2"/>
          <p:cNvSpPr>
            <a:spLocks noGrp="1"/>
          </p:cNvSpPr>
          <p:nvPr>
            <p:ph idx="1"/>
          </p:nvPr>
        </p:nvSpPr>
        <p:spPr/>
        <p:txBody>
          <a:bodyPr>
            <a:normAutofit lnSpcReduction="10000"/>
          </a:bodyPr>
          <a:lstStyle/>
          <a:p>
            <a:pPr marL="0" indent="0" algn="l" rtl="0">
              <a:buNone/>
            </a:pPr>
            <a:r>
              <a:rPr lang="en-US" sz="2800" dirty="0" smtClean="0">
                <a:solidFill>
                  <a:srgbClr val="FF0000"/>
                </a:solidFill>
              </a:rPr>
              <a:t>Q: What is meant by “Telegraphic Utterances”?</a:t>
            </a:r>
          </a:p>
          <a:p>
            <a:pPr marL="0" indent="0" algn="l" rtl="0">
              <a:buNone/>
            </a:pPr>
            <a:r>
              <a:rPr lang="en-US" sz="2800" dirty="0" smtClean="0"/>
              <a:t>Children have remarkable ability to communicate. Children </a:t>
            </a:r>
            <a:r>
              <a:rPr lang="en-US" sz="2800" u="sng" dirty="0" smtClean="0">
                <a:solidFill>
                  <a:schemeClr val="accent1">
                    <a:lumMod val="75000"/>
                  </a:schemeClr>
                </a:solidFill>
              </a:rPr>
              <a:t>“small babies” </a:t>
            </a:r>
            <a:r>
              <a:rPr lang="en-US" sz="2800" dirty="0" smtClean="0"/>
              <a:t>can send messages vocally and non-vocally and can also receive more messages. As they reach the end of their first year, children make specific attempts to imitate words and speech sounds they hear around them and this time, they utter their first words. By about 18 months of age, those words have multiplied considerably and are beginning to appear in two-word and three-word sentences ; this is commonly referred to as “telegraphic utterances”. </a:t>
            </a:r>
            <a:endParaRPr lang="ar-SA" sz="2800" dirty="0"/>
          </a:p>
        </p:txBody>
      </p:sp>
    </p:spTree>
    <p:extLst>
      <p:ext uri="{BB962C8B-B14F-4D97-AF65-F5344CB8AC3E}">
        <p14:creationId xmlns:p14="http://schemas.microsoft.com/office/powerpoint/2010/main" val="177523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lnSpcReduction="10000"/>
          </a:bodyPr>
          <a:lstStyle/>
          <a:p>
            <a:pPr marL="0" indent="0" algn="l">
              <a:buNone/>
            </a:pPr>
            <a:r>
              <a:rPr lang="en-US" sz="2800" dirty="0" smtClean="0"/>
              <a:t>Examples of these “telegraphic utterances” are: </a:t>
            </a:r>
          </a:p>
          <a:p>
            <a:pPr marL="0" indent="0" algn="l">
              <a:buNone/>
            </a:pPr>
            <a:r>
              <a:rPr lang="en-US" sz="2800" i="1" dirty="0" smtClean="0">
                <a:solidFill>
                  <a:srgbClr val="00B050"/>
                </a:solidFill>
              </a:rPr>
              <a:t>There cow</a:t>
            </a:r>
          </a:p>
          <a:p>
            <a:pPr marL="0" indent="0" algn="l">
              <a:buNone/>
            </a:pPr>
            <a:r>
              <a:rPr lang="en-US" sz="2800" i="1" dirty="0" smtClean="0">
                <a:solidFill>
                  <a:srgbClr val="00B050"/>
                </a:solidFill>
              </a:rPr>
              <a:t>Bye-bye Daddy</a:t>
            </a:r>
          </a:p>
          <a:p>
            <a:pPr marL="0" indent="0" algn="l">
              <a:buNone/>
            </a:pPr>
            <a:r>
              <a:rPr lang="en-US" sz="2800" dirty="0" smtClean="0"/>
              <a:t>The production tempo “the rate or speed” begins to increase as more and more words are spoken every day and more and more combinations of multi-word sentences are uttered. </a:t>
            </a:r>
          </a:p>
          <a:p>
            <a:pPr marL="0" indent="0" algn="l">
              <a:buNone/>
            </a:pPr>
            <a:r>
              <a:rPr lang="en-US" sz="2800" u="sng" dirty="0" smtClean="0">
                <a:solidFill>
                  <a:schemeClr val="accent1">
                    <a:lumMod val="75000"/>
                  </a:schemeClr>
                </a:solidFill>
              </a:rPr>
              <a:t>By the age of 2</a:t>
            </a:r>
            <a:r>
              <a:rPr lang="en-US" sz="2800" dirty="0" smtClean="0"/>
              <a:t>, children are comprehending more sophisticated language and their production repertoire “collection” is multiplying, even to form questions and </a:t>
            </a:r>
            <a:endParaRPr lang="ar-SA" sz="2800" dirty="0" smtClean="0"/>
          </a:p>
          <a:p>
            <a:pPr marL="0" indent="0" algn="l">
              <a:buNone/>
            </a:pPr>
            <a:r>
              <a:rPr lang="en-US" sz="2800" dirty="0" smtClean="0"/>
              <a:t>negatives as seen below:</a:t>
            </a:r>
          </a:p>
          <a:p>
            <a:pPr marL="0" indent="0" algn="l">
              <a:buNone/>
            </a:pPr>
            <a:r>
              <a:rPr lang="en-US" sz="2800" i="1" dirty="0" smtClean="0">
                <a:solidFill>
                  <a:srgbClr val="00B050"/>
                </a:solidFill>
              </a:rPr>
              <a:t>Why not me sleeping?</a:t>
            </a:r>
          </a:p>
          <a:p>
            <a:pPr marL="0" indent="0" algn="l">
              <a:buNone/>
            </a:pPr>
            <a:r>
              <a:rPr lang="en-US" sz="2800" i="1" dirty="0" smtClean="0">
                <a:solidFill>
                  <a:srgbClr val="00B050"/>
                </a:solidFill>
              </a:rPr>
              <a:t>That no red, that blue </a:t>
            </a:r>
          </a:p>
          <a:p>
            <a:endParaRPr lang="ar-SA" dirty="0"/>
          </a:p>
        </p:txBody>
      </p:sp>
    </p:spTree>
    <p:extLst>
      <p:ext uri="{BB962C8B-B14F-4D97-AF65-F5344CB8AC3E}">
        <p14:creationId xmlns:p14="http://schemas.microsoft.com/office/powerpoint/2010/main" val="1273932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a:bodyPr>
          <a:lstStyle/>
          <a:p>
            <a:pPr marL="0" indent="0" algn="l">
              <a:buNone/>
            </a:pPr>
            <a:r>
              <a:rPr lang="en-US" sz="2800" dirty="0" smtClean="0"/>
              <a:t>By the age 3, children can understand an amazing quantity of linguistic input. Their speech and understanding increase as they become the generators of nonstop conversation. Those around them can see that their language is a mixture of structures and words. </a:t>
            </a:r>
          </a:p>
          <a:p>
            <a:pPr marL="0" indent="0" algn="l">
              <a:buNone/>
            </a:pPr>
            <a:r>
              <a:rPr lang="en-US" sz="2800" dirty="0" smtClean="0"/>
              <a:t>This fluency and creativity continues into school age as children internalize increasingly complex structures expand their vocabulary and sharpen communicative skills. At school age, children not only learn what to say but what not to say as they learn the social functions of their language.  </a:t>
            </a:r>
            <a:endParaRPr lang="ar-SA" sz="2800" dirty="0"/>
          </a:p>
        </p:txBody>
      </p:sp>
    </p:spTree>
    <p:extLst>
      <p:ext uri="{BB962C8B-B14F-4D97-AF65-F5344CB8AC3E}">
        <p14:creationId xmlns:p14="http://schemas.microsoft.com/office/powerpoint/2010/main" val="23217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ar-SA" sz="2800" dirty="0" smtClean="0"/>
              <a:t> </a:t>
            </a:r>
            <a:r>
              <a:rPr lang="en-US" sz="2800" dirty="0" smtClean="0">
                <a:solidFill>
                  <a:srgbClr val="FF0000"/>
                </a:solidFill>
              </a:rPr>
              <a:t>Q:How can we explain this fantastic journey from the first cry at birth to adult competence in a language?</a:t>
            </a:r>
            <a:endParaRPr lang="ar-SA" sz="2800" dirty="0">
              <a:solidFill>
                <a:srgbClr val="FF0000"/>
              </a:solidFill>
            </a:endParaRPr>
          </a:p>
        </p:txBody>
      </p:sp>
      <p:sp>
        <p:nvSpPr>
          <p:cNvPr id="3" name="عنصر نائب للمحتوى 2"/>
          <p:cNvSpPr>
            <a:spLocks noGrp="1"/>
          </p:cNvSpPr>
          <p:nvPr>
            <p:ph idx="1"/>
          </p:nvPr>
        </p:nvSpPr>
        <p:spPr/>
        <p:txBody>
          <a:bodyPr>
            <a:normAutofit/>
          </a:bodyPr>
          <a:lstStyle/>
          <a:p>
            <a:pPr marL="0" indent="0" algn="l">
              <a:buNone/>
            </a:pPr>
            <a:r>
              <a:rPr lang="en-US" sz="2800" dirty="0" smtClean="0"/>
              <a:t>This type of question is answered by the theories of </a:t>
            </a:r>
            <a:r>
              <a:rPr lang="ar-SA" sz="2800" dirty="0" smtClean="0"/>
              <a:t> </a:t>
            </a:r>
          </a:p>
          <a:p>
            <a:pPr marL="0" indent="0" algn="l">
              <a:buNone/>
            </a:pPr>
            <a:r>
              <a:rPr lang="en-US" sz="2800" dirty="0" smtClean="0"/>
              <a:t>language acquisition. These theories are the same school of thoughts referred to in our first chapter. </a:t>
            </a:r>
            <a:endParaRPr lang="en-US" sz="2800" dirty="0"/>
          </a:p>
          <a:p>
            <a:pPr marL="0" indent="0" algn="l">
              <a:buNone/>
            </a:pPr>
            <a:r>
              <a:rPr lang="en-US" sz="2800" dirty="0" smtClean="0">
                <a:solidFill>
                  <a:srgbClr val="00B050"/>
                </a:solidFill>
              </a:rPr>
              <a:t>(A) The Behaviorist theory </a:t>
            </a:r>
            <a:r>
              <a:rPr lang="en-US" sz="2800" dirty="0" smtClean="0"/>
              <a:t>claims that </a:t>
            </a:r>
          </a:p>
          <a:p>
            <a:pPr marL="0" indent="0" algn="l">
              <a:buNone/>
            </a:pPr>
            <a:r>
              <a:rPr lang="en-US" sz="2800" dirty="0" smtClean="0"/>
              <a:t>1. children come into the world with tabula rasa</a:t>
            </a:r>
          </a:p>
          <a:p>
            <a:pPr marL="0" indent="0" algn="l">
              <a:buNone/>
            </a:pPr>
            <a:r>
              <a:rPr lang="en-US" sz="2800" dirty="0" smtClean="0"/>
              <a:t> 2. They have a clean state bearing no preconceived notions about the world or about language</a:t>
            </a:r>
          </a:p>
          <a:p>
            <a:pPr marL="0" indent="0" algn="l">
              <a:buNone/>
            </a:pPr>
            <a:r>
              <a:rPr lang="en-US" sz="2800" dirty="0" smtClean="0"/>
              <a:t>3. Children are shaped by their environment and slowly conditioned through various types of reinforcement.</a:t>
            </a:r>
            <a:endParaRPr lang="ar-SA" sz="2800" dirty="0"/>
          </a:p>
        </p:txBody>
      </p:sp>
    </p:spTree>
    <p:extLst>
      <p:ext uri="{BB962C8B-B14F-4D97-AF65-F5344CB8AC3E}">
        <p14:creationId xmlns:p14="http://schemas.microsoft.com/office/powerpoint/2010/main" val="2516341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a:bodyPr>
          <a:lstStyle/>
          <a:p>
            <a:pPr marL="0" indent="0" algn="l">
              <a:buNone/>
            </a:pPr>
            <a:r>
              <a:rPr lang="en-US" sz="2800" dirty="0" smtClean="0">
                <a:solidFill>
                  <a:srgbClr val="00B050"/>
                </a:solidFill>
              </a:rPr>
              <a:t>(B) The Constructivist Theory </a:t>
            </a:r>
          </a:p>
          <a:p>
            <a:pPr marL="0" indent="0" algn="l">
              <a:buNone/>
            </a:pPr>
            <a:r>
              <a:rPr lang="en-US" sz="2800" dirty="0" smtClean="0"/>
              <a:t>1. It takes the cognitive claim that children come into this world with very specific innate knowledge, </a:t>
            </a:r>
          </a:p>
          <a:p>
            <a:pPr marL="0" indent="0" algn="l">
              <a:buNone/>
            </a:pPr>
            <a:r>
              <a:rPr lang="en-US" sz="2800" dirty="0" smtClean="0"/>
              <a:t>predisposition “tendency”, and biological timetables</a:t>
            </a:r>
          </a:p>
          <a:p>
            <a:pPr marL="0" indent="0" algn="l">
              <a:buNone/>
            </a:pPr>
            <a:endParaRPr lang="en-US" sz="2800" dirty="0"/>
          </a:p>
          <a:p>
            <a:pPr marL="0" indent="0" algn="l">
              <a:buNone/>
            </a:pPr>
            <a:r>
              <a:rPr lang="en-US" sz="2800" dirty="0" smtClean="0"/>
              <a:t>2. Children learn to function in a language chiefly through interaction and discourse.</a:t>
            </a:r>
            <a:endParaRPr lang="ar-SA" sz="2800" dirty="0"/>
          </a:p>
        </p:txBody>
      </p:sp>
    </p:spTree>
    <p:extLst>
      <p:ext uri="{BB962C8B-B14F-4D97-AF65-F5344CB8AC3E}">
        <p14:creationId xmlns:p14="http://schemas.microsoft.com/office/powerpoint/2010/main" val="2240415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800" dirty="0" smtClean="0"/>
              <a:t>The Behavioral Approach</a:t>
            </a:r>
            <a:endParaRPr lang="ar-SA" sz="2800" dirty="0"/>
          </a:p>
        </p:txBody>
      </p:sp>
      <p:sp>
        <p:nvSpPr>
          <p:cNvPr id="3" name="عنصر نائب للمحتوى 2"/>
          <p:cNvSpPr>
            <a:spLocks noGrp="1"/>
          </p:cNvSpPr>
          <p:nvPr>
            <p:ph idx="1"/>
          </p:nvPr>
        </p:nvSpPr>
        <p:spPr/>
        <p:txBody>
          <a:bodyPr>
            <a:normAutofit fontScale="70000" lnSpcReduction="20000"/>
          </a:bodyPr>
          <a:lstStyle/>
          <a:p>
            <a:pPr marL="0" indent="0" algn="l">
              <a:buNone/>
            </a:pPr>
            <a:r>
              <a:rPr lang="en-US" dirty="0" smtClean="0"/>
              <a:t>The behavioral approach focused on:</a:t>
            </a:r>
          </a:p>
          <a:p>
            <a:pPr marL="514350" indent="-514350" algn="just">
              <a:buAutoNum type="arabicPeriod"/>
            </a:pPr>
            <a:r>
              <a:rPr lang="en-US" dirty="0" smtClean="0"/>
              <a:t>1. the immediately perceptible aspects of linguistic behavior                                                                                   </a:t>
            </a:r>
          </a:p>
          <a:p>
            <a:pPr marL="514350" indent="-514350" algn="just" rtl="0">
              <a:buAutoNum type="arabicPeriod"/>
            </a:pPr>
            <a:r>
              <a:rPr lang="en-US" dirty="0" smtClean="0"/>
              <a:t>the observable responses</a:t>
            </a:r>
          </a:p>
          <a:p>
            <a:pPr marL="514350" indent="-514350" algn="just" rtl="0">
              <a:buAutoNum type="arabicPeriod"/>
            </a:pPr>
            <a:r>
              <a:rPr lang="en-US" dirty="0" smtClean="0"/>
              <a:t>The relationships or associations between those responses and events in the world surrounding them.</a:t>
            </a:r>
          </a:p>
          <a:p>
            <a:pPr marL="514350" indent="-514350" algn="just" rtl="0">
              <a:buAutoNum type="arabicPeriod"/>
            </a:pPr>
            <a:endParaRPr lang="en-US" dirty="0"/>
          </a:p>
          <a:p>
            <a:pPr marL="0" indent="0" algn="just" rtl="0">
              <a:buNone/>
            </a:pPr>
            <a:r>
              <a:rPr lang="en-US" dirty="0" smtClean="0"/>
              <a:t>* This approach considers effective language behavior to be the production of correct responses to stimuli. Children produce linguistic responses that are reinforced.</a:t>
            </a:r>
          </a:p>
          <a:p>
            <a:pPr marL="0" indent="0" algn="just" rtl="0">
              <a:buNone/>
            </a:pPr>
            <a:endParaRPr lang="en-US" dirty="0" smtClean="0"/>
          </a:p>
          <a:p>
            <a:pPr marL="0" indent="0" algn="just" rtl="0">
              <a:buNone/>
            </a:pPr>
            <a:r>
              <a:rPr lang="en-US" dirty="0" smtClean="0"/>
              <a:t>* One learns to comprehend an utterance by responding appropriately to it and by being reinforced for that response.                                                </a:t>
            </a:r>
          </a:p>
          <a:p>
            <a:pPr marL="0" indent="0" algn="just">
              <a:buNone/>
            </a:pPr>
            <a:endParaRPr lang="ar-SA" dirty="0"/>
          </a:p>
        </p:txBody>
      </p:sp>
    </p:spTree>
    <p:extLst>
      <p:ext uri="{BB962C8B-B14F-4D97-AF65-F5344CB8AC3E}">
        <p14:creationId xmlns:p14="http://schemas.microsoft.com/office/powerpoint/2010/main" val="1881194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800" dirty="0" smtClean="0"/>
              <a:t>Skinner’s “</a:t>
            </a:r>
            <a:r>
              <a:rPr lang="en-US" sz="2800" i="1" dirty="0" smtClean="0"/>
              <a:t>operant conditioning</a:t>
            </a:r>
            <a:r>
              <a:rPr lang="en-US" sz="2800" dirty="0" smtClean="0"/>
              <a:t>” then “</a:t>
            </a:r>
            <a:r>
              <a:rPr lang="en-US" sz="2800" i="1" dirty="0" smtClean="0"/>
              <a:t>verbal behavior</a:t>
            </a:r>
            <a:r>
              <a:rPr lang="en-US" sz="2800" dirty="0" smtClean="0"/>
              <a:t>”</a:t>
            </a:r>
            <a:endParaRPr lang="ar-SA" sz="2800" dirty="0"/>
          </a:p>
        </p:txBody>
      </p:sp>
      <p:sp>
        <p:nvSpPr>
          <p:cNvPr id="3" name="عنصر نائب للمحتوى 2"/>
          <p:cNvSpPr>
            <a:spLocks noGrp="1"/>
          </p:cNvSpPr>
          <p:nvPr>
            <p:ph idx="1"/>
          </p:nvPr>
        </p:nvSpPr>
        <p:spPr/>
        <p:txBody>
          <a:bodyPr>
            <a:normAutofit fontScale="92500"/>
          </a:bodyPr>
          <a:lstStyle/>
          <a:p>
            <a:pPr marL="0" indent="0" algn="l">
              <a:buNone/>
            </a:pPr>
            <a:r>
              <a:rPr lang="en-US" dirty="0" smtClean="0"/>
              <a:t>It refers to conditioning in which the organism “human being” produces an operant “sentence or utterance” without observable stimuli. This operant is learned by reinforcement “ a positive verbal or non-verbal response from another person”.</a:t>
            </a:r>
          </a:p>
          <a:p>
            <a:pPr marL="0" indent="0" algn="l">
              <a:buNone/>
            </a:pPr>
            <a:r>
              <a:rPr lang="en-US" dirty="0" smtClean="0"/>
              <a:t>If a child says “want milk” and a parent gives the child some milk, the operant “utterance” is reinforced and the child can repeat it again and again.</a:t>
            </a:r>
          </a:p>
          <a:p>
            <a:pPr marL="0" indent="0" algn="l">
              <a:buNone/>
            </a:pPr>
            <a:endParaRPr lang="ar-SA" dirty="0"/>
          </a:p>
        </p:txBody>
      </p:sp>
    </p:spTree>
    <p:extLst>
      <p:ext uri="{BB962C8B-B14F-4D97-AF65-F5344CB8AC3E}">
        <p14:creationId xmlns:p14="http://schemas.microsoft.com/office/powerpoint/2010/main" val="3830916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68759"/>
            <a:ext cx="8229600" cy="3168353"/>
          </a:xfrm>
        </p:spPr>
        <p:txBody>
          <a:bodyPr>
            <a:normAutofit fontScale="92500" lnSpcReduction="20000"/>
          </a:bodyPr>
          <a:lstStyle/>
          <a:p>
            <a:pPr marL="0" indent="0" algn="just">
              <a:buNone/>
            </a:pPr>
            <a:r>
              <a:rPr lang="en-US" dirty="0" smtClean="0"/>
              <a:t>Verbal behavior, like other behaviors is controlled by its consequences. When consequences are rewarding, behavior is maintained and is increased in strength and helps frequency. When consequences are punishing, or when there is a total lack of reinforcement, the behavior is weakened and eventually disappeared.                       </a:t>
            </a:r>
          </a:p>
          <a:p>
            <a:pPr marL="0" indent="0" algn="just">
              <a:buNone/>
            </a:pPr>
            <a:r>
              <a:rPr lang="en-US" dirty="0" smtClean="0"/>
              <a:t> </a:t>
            </a:r>
            <a:endParaRPr lang="ar-SA" dirty="0"/>
          </a:p>
        </p:txBody>
      </p:sp>
    </p:spTree>
    <p:extLst>
      <p:ext uri="{BB962C8B-B14F-4D97-AF65-F5344CB8AC3E}">
        <p14:creationId xmlns:p14="http://schemas.microsoft.com/office/powerpoint/2010/main" val="2423861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800" b="1" dirty="0" smtClean="0"/>
              <a:t>The Nativist Approach</a:t>
            </a:r>
            <a:endParaRPr lang="ar-SA" sz="2800" b="1" dirty="0"/>
          </a:p>
        </p:txBody>
      </p:sp>
      <p:sp>
        <p:nvSpPr>
          <p:cNvPr id="3" name="عنصر نائب للمحتوى 2"/>
          <p:cNvSpPr>
            <a:spLocks noGrp="1"/>
          </p:cNvSpPr>
          <p:nvPr>
            <p:ph idx="1"/>
          </p:nvPr>
        </p:nvSpPr>
        <p:spPr/>
        <p:txBody>
          <a:bodyPr>
            <a:normAutofit fontScale="92500" lnSpcReduction="10000"/>
          </a:bodyPr>
          <a:lstStyle/>
          <a:p>
            <a:pPr marL="0" indent="0" algn="l">
              <a:buNone/>
            </a:pPr>
            <a:r>
              <a:rPr lang="en-US" sz="2800" dirty="0" smtClean="0"/>
              <a:t>The term “nativist” is derived from the concept that language acquisition is innately determined and that we are born with a genetic capacity that helps us to systematically understand language around us, resulting in the construction of an internalized system of language. </a:t>
            </a:r>
          </a:p>
          <a:p>
            <a:pPr marL="0" indent="0" algn="l">
              <a:buNone/>
            </a:pPr>
            <a:r>
              <a:rPr lang="en-US" sz="2800" dirty="0" smtClean="0"/>
              <a:t>For innateness hypothesis, language is a species-specific behavior and certain modes of perception and </a:t>
            </a:r>
            <a:endParaRPr lang="ar-SA" sz="2800" dirty="0" smtClean="0"/>
          </a:p>
          <a:p>
            <a:pPr marL="0" indent="0" algn="l">
              <a:buNone/>
            </a:pPr>
            <a:r>
              <a:rPr lang="en-US" sz="2800" dirty="0" smtClean="0"/>
              <a:t>understanding are biologically determined.</a:t>
            </a:r>
          </a:p>
          <a:p>
            <a:pPr marL="0" indent="0" algn="l">
              <a:buNone/>
            </a:pPr>
            <a:r>
              <a:rPr lang="en-US" sz="2800" dirty="0" smtClean="0"/>
              <a:t>The existence of innate properties of language explains the child’s mastery of a native language in a short time in spite of the abstract nature of the rules of language. </a:t>
            </a:r>
            <a:endParaRPr lang="ar-SA" sz="2800" dirty="0"/>
          </a:p>
        </p:txBody>
      </p:sp>
    </p:spTree>
    <p:extLst>
      <p:ext uri="{BB962C8B-B14F-4D97-AF65-F5344CB8AC3E}">
        <p14:creationId xmlns:p14="http://schemas.microsoft.com/office/powerpoint/2010/main" val="3395360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85000" lnSpcReduction="20000"/>
          </a:bodyPr>
          <a:lstStyle/>
          <a:p>
            <a:pPr marL="0" indent="0" algn="l">
              <a:buNone/>
            </a:pPr>
            <a:r>
              <a:rPr lang="en-US" dirty="0" smtClean="0"/>
              <a:t>The  idea that a brain is a black box has come to be known as ‘language Acquisition Device’. This device consists of 4 innate linguistic properties:</a:t>
            </a:r>
          </a:p>
          <a:p>
            <a:pPr marL="0" indent="0" algn="l">
              <a:buNone/>
            </a:pPr>
            <a:r>
              <a:rPr lang="en-US" b="1" dirty="0" smtClean="0">
                <a:solidFill>
                  <a:srgbClr val="92D050"/>
                </a:solidFill>
              </a:rPr>
              <a:t>1-The ability to distinguish speech sounds from other sounds in the environment</a:t>
            </a:r>
          </a:p>
          <a:p>
            <a:pPr marL="0" indent="0" algn="l" rtl="0">
              <a:buNone/>
            </a:pPr>
            <a:r>
              <a:rPr lang="en-US" b="1" dirty="0" smtClean="0">
                <a:solidFill>
                  <a:schemeClr val="tx2">
                    <a:lumMod val="75000"/>
                  </a:schemeClr>
                </a:solidFill>
              </a:rPr>
              <a:t>2-The ability to organize linguistic data into various classes that can later be refined</a:t>
            </a:r>
          </a:p>
          <a:p>
            <a:pPr marL="0" indent="0" algn="l" rtl="0">
              <a:buNone/>
            </a:pPr>
            <a:r>
              <a:rPr lang="en-US" b="1" dirty="0" smtClean="0">
                <a:solidFill>
                  <a:srgbClr val="7030A0"/>
                </a:solidFill>
              </a:rPr>
              <a:t>3-knowledge that only a certain kind of linguistic system is possible and that other kinds are not</a:t>
            </a:r>
          </a:p>
          <a:p>
            <a:pPr marL="0" indent="0" algn="l" rtl="0">
              <a:buNone/>
            </a:pPr>
            <a:r>
              <a:rPr lang="en-US" b="1" dirty="0" smtClean="0">
                <a:solidFill>
                  <a:schemeClr val="accent6"/>
                </a:solidFill>
              </a:rPr>
              <a:t>4-The ability to engage in constant evaluation of the developing linguistic system so as to construct the simplest possible system out of the available linguistic input</a:t>
            </a:r>
            <a:r>
              <a:rPr lang="en-US" dirty="0" smtClean="0"/>
              <a:t>. </a:t>
            </a:r>
          </a:p>
          <a:p>
            <a:pPr marL="0" indent="0" algn="l">
              <a:buNone/>
            </a:pPr>
            <a:r>
              <a:rPr lang="en-US" dirty="0" smtClean="0"/>
              <a:t> </a:t>
            </a:r>
          </a:p>
          <a:p>
            <a:pPr marL="0" indent="0" algn="l">
              <a:buNone/>
            </a:pPr>
            <a:r>
              <a:rPr lang="en-US" dirty="0" smtClean="0"/>
              <a:t>  </a:t>
            </a:r>
            <a:endParaRPr lang="ar-SA" dirty="0"/>
          </a:p>
        </p:txBody>
      </p:sp>
    </p:spTree>
    <p:extLst>
      <p:ext uri="{BB962C8B-B14F-4D97-AF65-F5344CB8AC3E}">
        <p14:creationId xmlns:p14="http://schemas.microsoft.com/office/powerpoint/2010/main" val="1260627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b="1" i="1" dirty="0" smtClean="0">
                <a:solidFill>
                  <a:srgbClr val="FF0000"/>
                </a:solidFill>
              </a:rPr>
              <a:t>Important Questions</a:t>
            </a:r>
            <a:endParaRPr lang="ar-SA" sz="3200" b="1" i="1" dirty="0">
              <a:solidFill>
                <a:srgbClr val="FF0000"/>
              </a:solidFill>
            </a:endParaRPr>
          </a:p>
        </p:txBody>
      </p:sp>
      <p:sp>
        <p:nvSpPr>
          <p:cNvPr id="3" name="عنصر نائب للمحتوى 2"/>
          <p:cNvSpPr>
            <a:spLocks noGrp="1"/>
          </p:cNvSpPr>
          <p:nvPr>
            <p:ph idx="1"/>
          </p:nvPr>
        </p:nvSpPr>
        <p:spPr/>
        <p:txBody>
          <a:bodyPr/>
          <a:lstStyle/>
          <a:p>
            <a:pPr algn="l" rtl="0"/>
            <a:r>
              <a:rPr lang="en-US" b="1" dirty="0">
                <a:solidFill>
                  <a:srgbClr val="FF0000"/>
                </a:solidFill>
              </a:rPr>
              <a:t>Q: what is pivot grammar? (page </a:t>
            </a:r>
            <a:r>
              <a:rPr lang="en-US" b="1" dirty="0" smtClean="0">
                <a:solidFill>
                  <a:srgbClr val="FF0000"/>
                </a:solidFill>
              </a:rPr>
              <a:t>30)</a:t>
            </a:r>
          </a:p>
          <a:p>
            <a:pPr algn="l" rtl="0"/>
            <a:r>
              <a:rPr lang="en-US" b="1" dirty="0" smtClean="0">
                <a:solidFill>
                  <a:srgbClr val="FF0000"/>
                </a:solidFill>
              </a:rPr>
              <a:t>What are some challenges to the Nativist Approach?</a:t>
            </a:r>
          </a:p>
          <a:p>
            <a:pPr marL="514350" indent="-514350" algn="l" rtl="0">
              <a:buAutoNum type="arabicParenBoth"/>
            </a:pPr>
            <a:r>
              <a:rPr lang="en-US" b="1" dirty="0" smtClean="0">
                <a:solidFill>
                  <a:srgbClr val="FF0000"/>
                </a:solidFill>
              </a:rPr>
              <a:t>Parallel Distributed Processing (PDP) </a:t>
            </a:r>
          </a:p>
          <a:p>
            <a:pPr marL="0" indent="0" algn="l" rtl="0">
              <a:buNone/>
            </a:pPr>
            <a:r>
              <a:rPr lang="en-US" b="1" dirty="0">
                <a:solidFill>
                  <a:srgbClr val="FF0000"/>
                </a:solidFill>
              </a:rPr>
              <a:t> </a:t>
            </a:r>
            <a:r>
              <a:rPr lang="en-US" b="1" dirty="0" smtClean="0">
                <a:solidFill>
                  <a:srgbClr val="FF0000"/>
                </a:solidFill>
              </a:rPr>
              <a:t>                                          (page 31)</a:t>
            </a:r>
          </a:p>
          <a:p>
            <a:pPr marL="514350" indent="-514350" algn="l" rtl="0">
              <a:buAutoNum type="arabicParenBoth"/>
            </a:pPr>
            <a:r>
              <a:rPr lang="en-US" b="1" dirty="0" smtClean="0">
                <a:solidFill>
                  <a:srgbClr val="FF0000"/>
                </a:solidFill>
              </a:rPr>
              <a:t>Connectionism (page 31-32)</a:t>
            </a:r>
          </a:p>
          <a:p>
            <a:pPr marL="514350" indent="-514350" algn="l" rtl="0">
              <a:buAutoNum type="arabicParenBoth"/>
            </a:pPr>
            <a:r>
              <a:rPr lang="en-US" b="1" dirty="0" err="1" smtClean="0">
                <a:solidFill>
                  <a:srgbClr val="FF0000"/>
                </a:solidFill>
              </a:rPr>
              <a:t>Emergenitism</a:t>
            </a:r>
            <a:r>
              <a:rPr lang="en-US" b="1" dirty="0" smtClean="0">
                <a:solidFill>
                  <a:srgbClr val="FF0000"/>
                </a:solidFill>
              </a:rPr>
              <a:t> (page 32)</a:t>
            </a:r>
            <a:endParaRPr lang="ar-SA" b="1" dirty="0" smtClean="0">
              <a:solidFill>
                <a:srgbClr val="FF0000"/>
              </a:solidFill>
            </a:endParaRPr>
          </a:p>
          <a:p>
            <a:endParaRPr lang="ar-SA" b="1" dirty="0">
              <a:solidFill>
                <a:srgbClr val="FF0000"/>
              </a:solidFill>
            </a:endParaRPr>
          </a:p>
          <a:p>
            <a:pPr algn="l" rtl="0"/>
            <a:endParaRPr lang="ar-SA" b="1" dirty="0">
              <a:solidFill>
                <a:srgbClr val="FF0000"/>
              </a:solidFill>
            </a:endParaRPr>
          </a:p>
        </p:txBody>
      </p:sp>
    </p:spTree>
    <p:extLst>
      <p:ext uri="{BB962C8B-B14F-4D97-AF65-F5344CB8AC3E}">
        <p14:creationId xmlns:p14="http://schemas.microsoft.com/office/powerpoint/2010/main" val="291983931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969</Words>
  <Application>Microsoft Office PowerPoint</Application>
  <PresentationFormat>عرض على الشاشة (3:4)‏</PresentationFormat>
  <Paragraphs>63</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سمة Office</vt:lpstr>
      <vt:lpstr> Chapter 2 First Language Acquisition </vt:lpstr>
      <vt:lpstr>Theories of First Language Acquisition</vt:lpstr>
      <vt:lpstr>عرض تقديمي في PowerPoint</vt:lpstr>
      <vt:lpstr>عرض تقديمي في PowerPoint</vt:lpstr>
      <vt:lpstr> Q:How can we explain this fantastic journey from the first cry at birth to adult competence in a language?</vt:lpstr>
      <vt:lpstr>عرض تقديمي في PowerPoint</vt:lpstr>
      <vt:lpstr>The Behavioral Approach</vt:lpstr>
      <vt:lpstr>Skinner’s “operant conditioning” then “verbal behavior”</vt:lpstr>
      <vt:lpstr>عرض تقديمي في PowerPoint</vt:lpstr>
      <vt:lpstr>The Nativist Approach</vt:lpstr>
      <vt:lpstr>عرض تقديمي في PowerPoint</vt:lpstr>
      <vt:lpstr>Important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Chapter 2 Issues in First Language Acquisition </dc:title>
  <dc:creator>Rehab Farouk Gad</dc:creator>
  <cp:lastModifiedBy>Rehab Farouk Gad</cp:lastModifiedBy>
  <cp:revision>35</cp:revision>
  <dcterms:created xsi:type="dcterms:W3CDTF">2015-02-21T07:58:14Z</dcterms:created>
  <dcterms:modified xsi:type="dcterms:W3CDTF">2015-02-21T10:38:40Z</dcterms:modified>
</cp:coreProperties>
</file>