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81" d="100"/>
          <a:sy n="81" d="100"/>
        </p:scale>
        <p:origin x="108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0C5973F-D554-49E2-95E9-10FF7426D574}" type="datetimeFigureOut">
              <a:rPr lang="ar-SA" smtClean="0"/>
              <a:pPr/>
              <a:t>26/04/36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20CACBBE-4CF4-4922-BFBF-198581C2F43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32737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ACBBE-4CF4-4922-BFBF-198581C2F43B}" type="slidenum">
              <a:rPr lang="ar-SA" smtClean="0"/>
              <a:pPr/>
              <a:t>5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177009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E9932-8A76-4104-9D35-D56CC1027FA2}" type="datetimeFigureOut">
              <a:rPr lang="ar-SA" smtClean="0"/>
              <a:pPr/>
              <a:t>26/04/36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77949-5394-40DE-AD08-9752F166A82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E9932-8A76-4104-9D35-D56CC1027FA2}" type="datetimeFigureOut">
              <a:rPr lang="ar-SA" smtClean="0"/>
              <a:pPr/>
              <a:t>26/04/36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77949-5394-40DE-AD08-9752F166A82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E9932-8A76-4104-9D35-D56CC1027FA2}" type="datetimeFigureOut">
              <a:rPr lang="ar-SA" smtClean="0"/>
              <a:pPr/>
              <a:t>26/04/36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77949-5394-40DE-AD08-9752F166A82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E9932-8A76-4104-9D35-D56CC1027FA2}" type="datetimeFigureOut">
              <a:rPr lang="ar-SA" smtClean="0"/>
              <a:pPr/>
              <a:t>26/04/36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77949-5394-40DE-AD08-9752F166A82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E9932-8A76-4104-9D35-D56CC1027FA2}" type="datetimeFigureOut">
              <a:rPr lang="ar-SA" smtClean="0"/>
              <a:pPr/>
              <a:t>26/04/36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77949-5394-40DE-AD08-9752F166A82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E9932-8A76-4104-9D35-D56CC1027FA2}" type="datetimeFigureOut">
              <a:rPr lang="ar-SA" smtClean="0"/>
              <a:pPr/>
              <a:t>26/04/36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77949-5394-40DE-AD08-9752F166A82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E9932-8A76-4104-9D35-D56CC1027FA2}" type="datetimeFigureOut">
              <a:rPr lang="ar-SA" smtClean="0"/>
              <a:pPr/>
              <a:t>26/04/36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77949-5394-40DE-AD08-9752F166A82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E9932-8A76-4104-9D35-D56CC1027FA2}" type="datetimeFigureOut">
              <a:rPr lang="ar-SA" smtClean="0"/>
              <a:pPr/>
              <a:t>26/04/36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77949-5394-40DE-AD08-9752F166A82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E9932-8A76-4104-9D35-D56CC1027FA2}" type="datetimeFigureOut">
              <a:rPr lang="ar-SA" smtClean="0"/>
              <a:pPr/>
              <a:t>26/04/36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77949-5394-40DE-AD08-9752F166A82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E9932-8A76-4104-9D35-D56CC1027FA2}" type="datetimeFigureOut">
              <a:rPr lang="ar-SA" smtClean="0"/>
              <a:pPr/>
              <a:t>26/04/36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77949-5394-40DE-AD08-9752F166A82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E9932-8A76-4104-9D35-D56CC1027FA2}" type="datetimeFigureOut">
              <a:rPr lang="ar-SA" smtClean="0"/>
              <a:pPr/>
              <a:t>26/04/36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77949-5394-40DE-AD08-9752F166A82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FE9932-8A76-4104-9D35-D56CC1027FA2}" type="datetimeFigureOut">
              <a:rPr lang="ar-SA" smtClean="0"/>
              <a:pPr/>
              <a:t>26/04/36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077949-5394-40DE-AD08-9752F166A82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HP\Desktop\url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مربع نص 8"/>
          <p:cNvSpPr txBox="1"/>
          <p:nvPr/>
        </p:nvSpPr>
        <p:spPr>
          <a:xfrm>
            <a:off x="-457200" y="304800"/>
            <a:ext cx="571500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400" b="1" dirty="0" smtClean="0">
                <a:ln w="31550" cmpd="sng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e_Kayrawan" pitchFamily="18" charset="-78"/>
                <a:cs typeface="ae_Kayrawan" pitchFamily="18" charset="-78"/>
              </a:rPr>
              <a:t>المحاضرة الثانية</a:t>
            </a:r>
            <a:endParaRPr lang="ar-SA" sz="4400" b="1" dirty="0">
              <a:ln w="31550" cmpd="sng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ae_Kayrawan" pitchFamily="18" charset="-78"/>
              <a:cs typeface="ae_Kayrawan" pitchFamily="18" charset="-78"/>
            </a:endParaRPr>
          </a:p>
        </p:txBody>
      </p:sp>
      <p:sp>
        <p:nvSpPr>
          <p:cNvPr id="11" name="مستطيل 10"/>
          <p:cNvSpPr/>
          <p:nvPr/>
        </p:nvSpPr>
        <p:spPr>
          <a:xfrm>
            <a:off x="8534400" y="1219200"/>
            <a:ext cx="533400" cy="6096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ربع نص 9"/>
          <p:cNvSpPr txBox="1"/>
          <p:nvPr/>
        </p:nvSpPr>
        <p:spPr>
          <a:xfrm>
            <a:off x="1676400" y="1287959"/>
            <a:ext cx="739140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400" b="1" dirty="0" smtClean="0">
                <a:ln w="31550" cmpd="sng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e_Kayrawan" pitchFamily="18" charset="-78"/>
                <a:cs typeface="ae_Kayrawan" pitchFamily="18" charset="-78"/>
              </a:rPr>
              <a:t>1 صفات الداعية المتدربة الذاتية</a:t>
            </a:r>
            <a:r>
              <a:rPr lang="ar-SA" sz="2400" b="1" dirty="0" smtClean="0">
                <a:ln w="31550" cmpd="sng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e_Kayrawan" pitchFamily="18" charset="-78"/>
                <a:cs typeface="ae_Kayrawan" pitchFamily="18" charset="-78"/>
              </a:rPr>
              <a:t>1</a:t>
            </a:r>
            <a:endParaRPr lang="ar-SA" sz="4400" b="1" dirty="0">
              <a:ln w="31550" cmpd="sng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ae_Kayrawan" pitchFamily="18" charset="-78"/>
              <a:cs typeface="ae_Kayrawan" pitchFamily="18" charset="-78"/>
            </a:endParaRPr>
          </a:p>
        </p:txBody>
      </p:sp>
      <p:cxnSp>
        <p:nvCxnSpPr>
          <p:cNvPr id="13" name="رابط مستقيم 12"/>
          <p:cNvCxnSpPr/>
          <p:nvPr/>
        </p:nvCxnSpPr>
        <p:spPr>
          <a:xfrm rot="10800000">
            <a:off x="7162800" y="6172200"/>
            <a:ext cx="1981200" cy="1588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4" name="مربع نص 13"/>
          <p:cNvSpPr txBox="1"/>
          <p:nvPr/>
        </p:nvSpPr>
        <p:spPr>
          <a:xfrm>
            <a:off x="2362200" y="1981200"/>
            <a:ext cx="60198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dirty="0" smtClean="0">
                <a:solidFill>
                  <a:schemeClr val="accent4">
                    <a:lumMod val="75000"/>
                  </a:schemeClr>
                </a:solidFill>
                <a:latin typeface="ae_AlBattar" pitchFamily="18" charset="-78"/>
                <a:cs typeface="ae_AlBattar" pitchFamily="18" charset="-78"/>
              </a:rPr>
              <a:t>1. الإخلاص لله تعالى.</a:t>
            </a:r>
            <a:endParaRPr lang="ar-SA" sz="3600" dirty="0">
              <a:solidFill>
                <a:schemeClr val="accent4">
                  <a:lumMod val="75000"/>
                </a:schemeClr>
              </a:solidFill>
              <a:latin typeface="ae_AlBattar" pitchFamily="18" charset="-78"/>
              <a:cs typeface="ae_AlBattar" pitchFamily="18" charset="-78"/>
            </a:endParaRPr>
          </a:p>
        </p:txBody>
      </p:sp>
      <p:sp>
        <p:nvSpPr>
          <p:cNvPr id="15" name="مربع نص 14"/>
          <p:cNvSpPr txBox="1"/>
          <p:nvPr/>
        </p:nvSpPr>
        <p:spPr>
          <a:xfrm>
            <a:off x="2362200" y="2524780"/>
            <a:ext cx="60198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dirty="0" smtClean="0">
                <a:solidFill>
                  <a:schemeClr val="accent4">
                    <a:lumMod val="75000"/>
                  </a:schemeClr>
                </a:solidFill>
                <a:latin typeface="ae_AlBattar" pitchFamily="18" charset="-78"/>
                <a:cs typeface="ae_AlBattar" pitchFamily="18" charset="-78"/>
              </a:rPr>
              <a:t>2. العلم.</a:t>
            </a:r>
            <a:endParaRPr lang="ar-SA" sz="3600" dirty="0">
              <a:solidFill>
                <a:schemeClr val="accent4">
                  <a:lumMod val="75000"/>
                </a:schemeClr>
              </a:solidFill>
              <a:latin typeface="ae_AlBattar" pitchFamily="18" charset="-78"/>
              <a:cs typeface="ae_AlBattar" pitchFamily="18" charset="-78"/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2362200" y="2981980"/>
            <a:ext cx="60198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dirty="0" smtClean="0">
                <a:solidFill>
                  <a:schemeClr val="accent4">
                    <a:lumMod val="75000"/>
                  </a:schemeClr>
                </a:solidFill>
                <a:latin typeface="ae_AlBattar" pitchFamily="18" charset="-78"/>
                <a:cs typeface="ae_AlBattar" pitchFamily="18" charset="-78"/>
              </a:rPr>
              <a:t>3. الصبر والحلم.</a:t>
            </a:r>
            <a:endParaRPr lang="ar-SA" sz="3600" dirty="0">
              <a:solidFill>
                <a:schemeClr val="accent4">
                  <a:lumMod val="75000"/>
                </a:schemeClr>
              </a:solidFill>
              <a:latin typeface="ae_AlBattar" pitchFamily="18" charset="-78"/>
              <a:cs typeface="ae_AlBattar" pitchFamily="18" charset="-78"/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1752600" y="3468469"/>
            <a:ext cx="66294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dirty="0" smtClean="0">
                <a:solidFill>
                  <a:schemeClr val="accent4">
                    <a:lumMod val="75000"/>
                  </a:schemeClr>
                </a:solidFill>
                <a:latin typeface="ae_AlBattar" pitchFamily="18" charset="-78"/>
                <a:cs typeface="ae_AlBattar" pitchFamily="18" charset="-78"/>
              </a:rPr>
              <a:t>4. التواضع وحسن المخالطة مع الناس.</a:t>
            </a:r>
            <a:endParaRPr lang="ar-SA" sz="3600" dirty="0">
              <a:solidFill>
                <a:schemeClr val="accent4">
                  <a:lumMod val="75000"/>
                </a:schemeClr>
              </a:solidFill>
              <a:latin typeface="ae_AlBattar" pitchFamily="18" charset="-78"/>
              <a:cs typeface="ae_AlBattar" pitchFamily="18" charset="-78"/>
            </a:endParaRPr>
          </a:p>
        </p:txBody>
      </p:sp>
      <p:sp>
        <p:nvSpPr>
          <p:cNvPr id="18" name="مربع نص 17"/>
          <p:cNvSpPr txBox="1"/>
          <p:nvPr/>
        </p:nvSpPr>
        <p:spPr>
          <a:xfrm>
            <a:off x="2362200" y="3925669"/>
            <a:ext cx="60198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dirty="0" smtClean="0">
                <a:solidFill>
                  <a:schemeClr val="accent4">
                    <a:lumMod val="75000"/>
                  </a:schemeClr>
                </a:solidFill>
                <a:latin typeface="ae_AlBattar" pitchFamily="18" charset="-78"/>
                <a:cs typeface="ae_AlBattar" pitchFamily="18" charset="-78"/>
              </a:rPr>
              <a:t>5. حسن الخلق وطيب العشرة.</a:t>
            </a:r>
            <a:endParaRPr lang="ar-SA" sz="3600" dirty="0">
              <a:solidFill>
                <a:schemeClr val="accent4">
                  <a:lumMod val="75000"/>
                </a:schemeClr>
              </a:solidFill>
              <a:latin typeface="ae_AlBattar" pitchFamily="18" charset="-78"/>
              <a:cs typeface="ae_AlBattar" pitchFamily="18" charset="-78"/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1295400" y="4362271"/>
            <a:ext cx="70866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dirty="0" smtClean="0">
                <a:solidFill>
                  <a:schemeClr val="accent4">
                    <a:lumMod val="75000"/>
                  </a:schemeClr>
                </a:solidFill>
                <a:latin typeface="ae_AlBattar" pitchFamily="18" charset="-78"/>
                <a:cs typeface="ae_AlBattar" pitchFamily="18" charset="-78"/>
              </a:rPr>
              <a:t>6. حسن التصرف ، وحكمة الجواب والإعراض عن الجاهلين.</a:t>
            </a:r>
            <a:endParaRPr lang="ar-SA" sz="3600" dirty="0">
              <a:solidFill>
                <a:schemeClr val="accent4">
                  <a:lumMod val="75000"/>
                </a:schemeClr>
              </a:solidFill>
              <a:latin typeface="ae_AlBattar" pitchFamily="18" charset="-78"/>
              <a:cs typeface="ae_AlBattar" pitchFamily="18" charset="-78"/>
            </a:endParaRPr>
          </a:p>
        </p:txBody>
      </p:sp>
      <p:sp>
        <p:nvSpPr>
          <p:cNvPr id="20" name="مربع نص 19"/>
          <p:cNvSpPr txBox="1"/>
          <p:nvPr/>
        </p:nvSpPr>
        <p:spPr>
          <a:xfrm>
            <a:off x="2438400" y="6324600"/>
            <a:ext cx="6705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chemeClr val="accent4">
                    <a:lumMod val="75000"/>
                  </a:schemeClr>
                </a:solidFill>
              </a:rPr>
              <a:t>1. التدريب العملي (1) في التربية الإسلامية . د/ وفاء </a:t>
            </a:r>
            <a:r>
              <a:rPr lang="ar-SA" dirty="0" err="1" smtClean="0">
                <a:solidFill>
                  <a:schemeClr val="accent4">
                    <a:lumMod val="75000"/>
                  </a:schemeClr>
                </a:solidFill>
              </a:rPr>
              <a:t>الحمدان</a:t>
            </a:r>
            <a:r>
              <a:rPr lang="ar-SA" dirty="0" smtClean="0">
                <a:solidFill>
                  <a:schemeClr val="accent4">
                    <a:lumMod val="75000"/>
                  </a:schemeClr>
                </a:solidFill>
              </a:rPr>
              <a:t> ص 11</a:t>
            </a:r>
            <a:endParaRPr lang="ar-SA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7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8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4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5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0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Documents and Settings\HP\Desktop\url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مستطيل 3"/>
          <p:cNvSpPr/>
          <p:nvPr/>
        </p:nvSpPr>
        <p:spPr>
          <a:xfrm>
            <a:off x="8382000" y="152400"/>
            <a:ext cx="533400" cy="6096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ربع نص 4"/>
          <p:cNvSpPr txBox="1"/>
          <p:nvPr/>
        </p:nvSpPr>
        <p:spPr>
          <a:xfrm>
            <a:off x="-609600" y="221159"/>
            <a:ext cx="9525000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000" b="1" dirty="0" smtClean="0">
                <a:ln w="31550" cmpd="sng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e_Kayrawan" pitchFamily="18" charset="-78"/>
                <a:cs typeface="ae_Kayrawan" pitchFamily="18" charset="-78"/>
              </a:rPr>
              <a:t>2 أصول وأسس كتابة المحاضرة الدعوية</a:t>
            </a:r>
          </a:p>
          <a:p>
            <a:r>
              <a:rPr lang="ar-SA" sz="4000" b="1" dirty="0" smtClean="0">
                <a:ln w="31550" cmpd="sng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e_Kayrawan" pitchFamily="18" charset="-78"/>
                <a:cs typeface="ae_Kayrawan" pitchFamily="18" charset="-78"/>
              </a:rPr>
              <a:t> الجيدة.</a:t>
            </a:r>
            <a:r>
              <a:rPr lang="ar-SA" sz="2800" b="1" dirty="0" smtClean="0">
                <a:ln w="31550" cmpd="sng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e_Kayrawan" pitchFamily="18" charset="-78"/>
                <a:cs typeface="ae_Kayrawan" pitchFamily="18" charset="-78"/>
              </a:rPr>
              <a:t>1</a:t>
            </a:r>
            <a:endParaRPr lang="ar-SA" sz="4000" b="1" dirty="0">
              <a:ln w="31550" cmpd="sng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ae_Kayrawan" pitchFamily="18" charset="-78"/>
              <a:cs typeface="ae_Kayrawan" pitchFamily="18" charset="-78"/>
            </a:endParaRPr>
          </a:p>
        </p:txBody>
      </p:sp>
      <p:sp>
        <p:nvSpPr>
          <p:cNvPr id="10" name="تمرير أفقي 9"/>
          <p:cNvSpPr/>
          <p:nvPr/>
        </p:nvSpPr>
        <p:spPr>
          <a:xfrm>
            <a:off x="2438400" y="1295400"/>
            <a:ext cx="6477000" cy="1219200"/>
          </a:xfrm>
          <a:prstGeom prst="horizontalScroll">
            <a:avLst/>
          </a:prstGeom>
          <a:scene3d>
            <a:camera prst="perspectiveAbove"/>
            <a:lightRig rig="threePt" dir="t"/>
          </a:scene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11" name="مربع نص 10"/>
          <p:cNvSpPr txBox="1"/>
          <p:nvPr/>
        </p:nvSpPr>
        <p:spPr>
          <a:xfrm>
            <a:off x="-381000" y="1676400"/>
            <a:ext cx="9220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solidFill>
                  <a:schemeClr val="accent4">
                    <a:lumMod val="75000"/>
                  </a:schemeClr>
                </a:solidFill>
                <a:latin typeface="ae_AlHor" pitchFamily="18" charset="-78"/>
                <a:cs typeface="ae_AlHor" pitchFamily="18" charset="-78"/>
              </a:rPr>
              <a:t>1.المعرفة الجيدة بأصول المنهج العلمي في البحث وطرقه.</a:t>
            </a:r>
            <a:endParaRPr lang="ar-SA" sz="2800" dirty="0">
              <a:solidFill>
                <a:schemeClr val="accent4">
                  <a:lumMod val="75000"/>
                </a:schemeClr>
              </a:solidFill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12" name="مربع نص 11"/>
          <p:cNvSpPr txBox="1"/>
          <p:nvPr/>
        </p:nvSpPr>
        <p:spPr>
          <a:xfrm>
            <a:off x="1905000" y="2438400"/>
            <a:ext cx="71628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>
                <a:solidFill>
                  <a:schemeClr val="accent4">
                    <a:lumMod val="75000"/>
                  </a:schemeClr>
                </a:solidFill>
                <a:latin typeface="ae_AlBattar" pitchFamily="18" charset="-78"/>
                <a:cs typeface="ae_AlBattar" pitchFamily="18" charset="-78"/>
              </a:rPr>
              <a:t>ومن صور المنهجية البحثية ما يلي:.</a:t>
            </a:r>
            <a:endParaRPr lang="ar-SA" sz="3200" dirty="0">
              <a:solidFill>
                <a:schemeClr val="accent4">
                  <a:lumMod val="75000"/>
                </a:schemeClr>
              </a:solidFill>
              <a:latin typeface="ae_AlBattar" pitchFamily="18" charset="-78"/>
              <a:cs typeface="ae_AlBattar" pitchFamily="18" charset="-78"/>
            </a:endParaRPr>
          </a:p>
        </p:txBody>
      </p:sp>
      <p:sp>
        <p:nvSpPr>
          <p:cNvPr id="13" name="مربع نص 12"/>
          <p:cNvSpPr txBox="1"/>
          <p:nvPr/>
        </p:nvSpPr>
        <p:spPr>
          <a:xfrm>
            <a:off x="1219200" y="3084493"/>
            <a:ext cx="79248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cap="all" dirty="0" smtClean="0">
                <a:ln w="9000" cmpd="sng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e_AlBattar" pitchFamily="18" charset="-78"/>
                <a:cs typeface="ae_AlBattar" pitchFamily="18" charset="-78"/>
              </a:rPr>
              <a:t>أ)- العناية بالقواعد النحوية والصرفية والإملاء ،   علامات الترقيم </a:t>
            </a:r>
            <a:endParaRPr lang="ar-SA" sz="2800" b="1" cap="all" dirty="0">
              <a:ln w="9000" cmpd="sng">
                <a:solidFill>
                  <a:schemeClr val="bg1">
                    <a:lumMod val="75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e_AlBattar" pitchFamily="18" charset="-78"/>
              <a:cs typeface="ae_AlBattar" pitchFamily="18" charset="-78"/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1981200" y="4101405"/>
            <a:ext cx="7162800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cap="all" dirty="0" smtClean="0">
                <a:ln w="9000" cmpd="sng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e_AlBattar" pitchFamily="18" charset="-78"/>
                <a:cs typeface="ae_AlBattar" pitchFamily="18" charset="-78"/>
              </a:rPr>
              <a:t>ب)- العناية بالأسلوب والتعبير من حيث :. </a:t>
            </a:r>
          </a:p>
          <a:p>
            <a:r>
              <a:rPr lang="ar-SA" sz="2800" b="1" cap="all" dirty="0" smtClean="0">
                <a:ln w="9000" cmpd="sng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e_AlBattar" pitchFamily="18" charset="-78"/>
                <a:cs typeface="ae_AlBattar" pitchFamily="18" charset="-78"/>
              </a:rPr>
              <a:t>حسن تركيب الجمل،سهولة الأسلوب ووضوحه، استخدام الإيجاز بموضعه،والأطناب بموضعه.</a:t>
            </a:r>
            <a:endParaRPr lang="ar-SA" sz="2800" b="1" cap="all" dirty="0">
              <a:ln w="9000" cmpd="sng">
                <a:solidFill>
                  <a:schemeClr val="bg1">
                    <a:lumMod val="75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e_AlBattar" pitchFamily="18" charset="-78"/>
              <a:cs typeface="ae_AlBattar" pitchFamily="18" charset="-78"/>
            </a:endParaRPr>
          </a:p>
        </p:txBody>
      </p:sp>
      <p:sp>
        <p:nvSpPr>
          <p:cNvPr id="15" name="مربع نص 14"/>
          <p:cNvSpPr txBox="1"/>
          <p:nvPr/>
        </p:nvSpPr>
        <p:spPr>
          <a:xfrm>
            <a:off x="1981200" y="5562600"/>
            <a:ext cx="7162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cap="all" dirty="0" smtClean="0">
                <a:ln w="9000" cmpd="sng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e_AlBattar" pitchFamily="18" charset="-78"/>
                <a:cs typeface="ae_AlBattar" pitchFamily="18" charset="-78"/>
              </a:rPr>
              <a:t>ج)- توثيق النصوص.</a:t>
            </a:r>
            <a:endParaRPr lang="ar-SA" sz="2800" b="1" cap="all" dirty="0">
              <a:ln w="9000" cmpd="sng">
                <a:solidFill>
                  <a:schemeClr val="bg1">
                    <a:lumMod val="75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e_AlBattar" pitchFamily="18" charset="-78"/>
              <a:cs typeface="ae_AlBattar" pitchFamily="18" charset="-78"/>
            </a:endParaRPr>
          </a:p>
        </p:txBody>
      </p:sp>
      <p:cxnSp>
        <p:nvCxnSpPr>
          <p:cNvPr id="17" name="رابط مستقيم 16"/>
          <p:cNvCxnSpPr/>
          <p:nvPr/>
        </p:nvCxnSpPr>
        <p:spPr>
          <a:xfrm rot="10800000">
            <a:off x="6172200" y="6323011"/>
            <a:ext cx="2971800" cy="1588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8" name="مربع نص 17"/>
          <p:cNvSpPr txBox="1"/>
          <p:nvPr/>
        </p:nvSpPr>
        <p:spPr>
          <a:xfrm>
            <a:off x="5410200" y="6477000"/>
            <a:ext cx="37338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chemeClr val="accent4">
                    <a:lumMod val="75000"/>
                  </a:schemeClr>
                </a:solidFill>
              </a:rPr>
              <a:t>1. المرجع السابق </a:t>
            </a:r>
            <a:r>
              <a:rPr lang="ar-SA" dirty="0" err="1" smtClean="0">
                <a:solidFill>
                  <a:schemeClr val="accent4">
                    <a:lumMod val="75000"/>
                  </a:schemeClr>
                </a:solidFill>
              </a:rPr>
              <a:t>ص</a:t>
            </a:r>
            <a:r>
              <a:rPr lang="ar-SA" dirty="0" smtClean="0">
                <a:solidFill>
                  <a:schemeClr val="accent4">
                    <a:lumMod val="75000"/>
                  </a:schemeClr>
                </a:solidFill>
              </a:rPr>
              <a:t> 38</a:t>
            </a:r>
            <a:endParaRPr lang="ar-SA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1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2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8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9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10" grpId="0" animBg="1"/>
      <p:bldP spid="11" grpId="0"/>
      <p:bldP spid="12" grpId="0"/>
      <p:bldP spid="13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Documents and Settings\HP\Desktop\url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تمرير أفقي 5"/>
          <p:cNvSpPr/>
          <p:nvPr/>
        </p:nvSpPr>
        <p:spPr>
          <a:xfrm>
            <a:off x="2362200" y="304800"/>
            <a:ext cx="6477000" cy="1219200"/>
          </a:xfrm>
          <a:prstGeom prst="horizontalScroll">
            <a:avLst/>
          </a:prstGeom>
          <a:scene3d>
            <a:camera prst="perspectiveAbove"/>
            <a:lightRig rig="threePt" dir="t"/>
          </a:scene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7" name="مربع نص 6"/>
          <p:cNvSpPr txBox="1"/>
          <p:nvPr/>
        </p:nvSpPr>
        <p:spPr>
          <a:xfrm>
            <a:off x="-457200" y="685800"/>
            <a:ext cx="9220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solidFill>
                  <a:schemeClr val="accent4">
                    <a:lumMod val="75000"/>
                  </a:schemeClr>
                </a:solidFill>
                <a:latin typeface="ae_AlHor" pitchFamily="18" charset="-78"/>
                <a:cs typeface="ae_AlHor" pitchFamily="18" charset="-78"/>
              </a:rPr>
              <a:t>2. حسن اختيار الموضوع المناسب للمحاضرة.</a:t>
            </a:r>
            <a:endParaRPr lang="ar-SA" sz="2800" dirty="0">
              <a:solidFill>
                <a:schemeClr val="accent4">
                  <a:lumMod val="75000"/>
                </a:schemeClr>
              </a:solidFill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1752600" y="1524000"/>
            <a:ext cx="71628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>
                <a:solidFill>
                  <a:schemeClr val="accent4">
                    <a:lumMod val="75000"/>
                  </a:schemeClr>
                </a:solidFill>
                <a:latin typeface="ae_AlBattar" pitchFamily="18" charset="-78"/>
                <a:cs typeface="ae_AlBattar" pitchFamily="18" charset="-78"/>
              </a:rPr>
              <a:t>ويعتمد هذا الاختيار على:.</a:t>
            </a:r>
            <a:endParaRPr lang="ar-SA" sz="3200" dirty="0">
              <a:solidFill>
                <a:schemeClr val="accent4">
                  <a:lumMod val="75000"/>
                </a:schemeClr>
              </a:solidFill>
              <a:latin typeface="ae_AlBattar" pitchFamily="18" charset="-78"/>
              <a:cs typeface="ae_AlBattar" pitchFamily="18" charset="-78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1981200" y="2173069"/>
            <a:ext cx="71628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cap="all" dirty="0" smtClean="0">
                <a:ln w="9000" cmpd="sng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e_AlBattar" pitchFamily="18" charset="-78"/>
                <a:cs typeface="ae_AlBattar" pitchFamily="18" charset="-78"/>
              </a:rPr>
              <a:t>أ)- ثقافة الحاضرين ومستوى إدراكهم. </a:t>
            </a:r>
            <a:endParaRPr lang="ar-SA" sz="3600" b="1" cap="all" dirty="0">
              <a:ln w="9000" cmpd="sng">
                <a:solidFill>
                  <a:schemeClr val="bg1">
                    <a:lumMod val="75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e_AlBattar" pitchFamily="18" charset="-78"/>
              <a:cs typeface="ae_AlBattar" pitchFamily="18" charset="-78"/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1981200" y="2819400"/>
            <a:ext cx="71628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cap="all" dirty="0" smtClean="0">
                <a:ln w="9000" cmpd="sng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e_AlBattar" pitchFamily="18" charset="-78"/>
                <a:cs typeface="ae_AlBattar" pitchFamily="18" charset="-78"/>
              </a:rPr>
              <a:t>ب)- حاجة الحاضرين للموضوع.</a:t>
            </a:r>
            <a:endParaRPr lang="ar-SA" sz="3600" b="1" cap="all" dirty="0">
              <a:ln w="9000" cmpd="sng">
                <a:solidFill>
                  <a:schemeClr val="bg1">
                    <a:lumMod val="75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e_AlBattar" pitchFamily="18" charset="-78"/>
              <a:cs typeface="ae_AlBattar" pitchFamily="18" charset="-78"/>
            </a:endParaRPr>
          </a:p>
        </p:txBody>
      </p:sp>
      <p:sp>
        <p:nvSpPr>
          <p:cNvPr id="11" name="مربع نص 10"/>
          <p:cNvSpPr txBox="1"/>
          <p:nvPr/>
        </p:nvSpPr>
        <p:spPr>
          <a:xfrm>
            <a:off x="990600" y="3515380"/>
            <a:ext cx="81534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cap="all" dirty="0" smtClean="0">
                <a:ln w="9000" cmpd="sng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e_AlBattar" pitchFamily="18" charset="-78"/>
                <a:cs typeface="ae_AlBattar" pitchFamily="18" charset="-78"/>
              </a:rPr>
              <a:t>ج)- التمكن من الموضوع والقدرة على </a:t>
            </a:r>
          </a:p>
          <a:p>
            <a:r>
              <a:rPr lang="ar-SA" sz="3600" b="1" cap="all" dirty="0" smtClean="0">
                <a:ln w="9000" cmpd="sng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e_AlBattar" pitchFamily="18" charset="-78"/>
                <a:cs typeface="ae_AlBattar" pitchFamily="18" charset="-78"/>
              </a:rPr>
              <a:t>تناوله.</a:t>
            </a:r>
            <a:endParaRPr lang="ar-SA" sz="3600" b="1" cap="all" dirty="0">
              <a:ln w="9000" cmpd="sng">
                <a:solidFill>
                  <a:schemeClr val="bg1">
                    <a:lumMod val="75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e_AlBattar" pitchFamily="18" charset="-78"/>
              <a:cs typeface="ae_AlBattar" pitchFamily="18" charset="-78"/>
            </a:endParaRPr>
          </a:p>
        </p:txBody>
      </p:sp>
      <p:sp>
        <p:nvSpPr>
          <p:cNvPr id="12" name="مربع نص 11"/>
          <p:cNvSpPr txBox="1"/>
          <p:nvPr/>
        </p:nvSpPr>
        <p:spPr>
          <a:xfrm>
            <a:off x="1981200" y="4687669"/>
            <a:ext cx="71628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cap="all" dirty="0" smtClean="0">
                <a:ln w="9000" cmpd="sng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e_AlBattar" pitchFamily="18" charset="-78"/>
                <a:cs typeface="ae_AlBattar" pitchFamily="18" charset="-78"/>
              </a:rPr>
              <a:t>د)- حسن اختيار النصوص والشواهد.</a:t>
            </a:r>
            <a:endParaRPr lang="ar-SA" sz="3600" b="1" cap="all" dirty="0">
              <a:ln w="9000" cmpd="sng">
                <a:solidFill>
                  <a:schemeClr val="bg1">
                    <a:lumMod val="75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e_AlBattar" pitchFamily="18" charset="-78"/>
              <a:cs typeface="ae_AlBattar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6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7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3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4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Documents and Settings\HP\Desktop\url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تمرير أفقي 4"/>
          <p:cNvSpPr/>
          <p:nvPr/>
        </p:nvSpPr>
        <p:spPr>
          <a:xfrm>
            <a:off x="1447800" y="0"/>
            <a:ext cx="7391400" cy="2057400"/>
          </a:xfrm>
          <a:prstGeom prst="horizontalScroll">
            <a:avLst/>
          </a:prstGeom>
          <a:scene3d>
            <a:camera prst="perspectiveAbove"/>
            <a:lightRig rig="threePt" dir="t"/>
          </a:scene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6" name="مربع نص 5"/>
          <p:cNvSpPr txBox="1"/>
          <p:nvPr/>
        </p:nvSpPr>
        <p:spPr>
          <a:xfrm>
            <a:off x="-381000" y="381000"/>
            <a:ext cx="92202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dirty="0" smtClean="0">
                <a:solidFill>
                  <a:schemeClr val="accent4">
                    <a:lumMod val="75000"/>
                  </a:schemeClr>
                </a:solidFill>
                <a:latin typeface="ae_AlHor" pitchFamily="18" charset="-78"/>
                <a:cs typeface="ae_AlHor" pitchFamily="18" charset="-78"/>
              </a:rPr>
              <a:t>3. استخدام أسلوب الدمج بين الموضوعية العلمية</a:t>
            </a:r>
          </a:p>
          <a:p>
            <a:r>
              <a:rPr lang="ar-SA" sz="3600" dirty="0">
                <a:solidFill>
                  <a:schemeClr val="accent4">
                    <a:lumMod val="75000"/>
                  </a:schemeClr>
                </a:solidFill>
                <a:latin typeface="ae_AlHor" pitchFamily="18" charset="-78"/>
                <a:cs typeface="ae_AlHor" pitchFamily="18" charset="-78"/>
              </a:rPr>
              <a:t> </a:t>
            </a:r>
            <a:r>
              <a:rPr lang="ar-SA" sz="3600" dirty="0" smtClean="0">
                <a:solidFill>
                  <a:schemeClr val="accent4">
                    <a:lumMod val="75000"/>
                  </a:schemeClr>
                </a:solidFill>
                <a:latin typeface="ae_AlHor" pitchFamily="18" charset="-78"/>
                <a:cs typeface="ae_AlHor" pitchFamily="18" charset="-78"/>
              </a:rPr>
              <a:t>    والعاطفة الإيمانية </a:t>
            </a:r>
            <a:endParaRPr lang="ar-SA" sz="3600" dirty="0">
              <a:solidFill>
                <a:schemeClr val="accent4">
                  <a:lumMod val="75000"/>
                </a:schemeClr>
              </a:solidFill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7" name="تمرير أفقي 6"/>
          <p:cNvSpPr/>
          <p:nvPr/>
        </p:nvSpPr>
        <p:spPr>
          <a:xfrm>
            <a:off x="3505200" y="1981200"/>
            <a:ext cx="5486400" cy="1447800"/>
          </a:xfrm>
          <a:prstGeom prst="horizontalScroll">
            <a:avLst/>
          </a:prstGeom>
          <a:scene3d>
            <a:camera prst="perspectiveAbove"/>
            <a:lightRig rig="threePt" dir="t"/>
          </a:scene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8" name="مربع نص 7"/>
          <p:cNvSpPr txBox="1"/>
          <p:nvPr/>
        </p:nvSpPr>
        <p:spPr>
          <a:xfrm>
            <a:off x="-457200" y="2438400"/>
            <a:ext cx="92202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dirty="0" smtClean="0">
                <a:solidFill>
                  <a:schemeClr val="accent4">
                    <a:lumMod val="75000"/>
                  </a:schemeClr>
                </a:solidFill>
                <a:latin typeface="ae_AlHor" pitchFamily="18" charset="-78"/>
                <a:cs typeface="ae_AlHor" pitchFamily="18" charset="-78"/>
              </a:rPr>
              <a:t>4. ربط المحاضرة بالهدف منها:.</a:t>
            </a:r>
            <a:endParaRPr lang="ar-SA" sz="3600" dirty="0">
              <a:solidFill>
                <a:schemeClr val="accent4">
                  <a:lumMod val="75000"/>
                </a:schemeClr>
              </a:solidFill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1981200" y="3352800"/>
            <a:ext cx="7162800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cap="all" dirty="0" smtClean="0">
                <a:ln w="9000" cmpd="sng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e_AlBattar" pitchFamily="18" charset="-78"/>
                <a:cs typeface="ae_AlBattar" pitchFamily="18" charset="-78"/>
              </a:rPr>
              <a:t>وذلك أن تربط موضوعها وعناصرها بهدف سام ويحقق للمستمعين هدايته وللشباب المسلم إسلاميته وللأمة الإسلامية عزها.</a:t>
            </a:r>
            <a:endParaRPr lang="ar-SA" sz="2800" b="1" cap="all" dirty="0">
              <a:ln w="9000" cmpd="sng">
                <a:solidFill>
                  <a:schemeClr val="bg1">
                    <a:lumMod val="75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e_AlBattar" pitchFamily="18" charset="-78"/>
              <a:cs typeface="ae_AlBattar" pitchFamily="18" charset="-78"/>
            </a:endParaRPr>
          </a:p>
        </p:txBody>
      </p:sp>
      <p:sp>
        <p:nvSpPr>
          <p:cNvPr id="12" name="مربع نص 11"/>
          <p:cNvSpPr txBox="1"/>
          <p:nvPr/>
        </p:nvSpPr>
        <p:spPr>
          <a:xfrm>
            <a:off x="-381000" y="4869359"/>
            <a:ext cx="73914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000" b="1" dirty="0" smtClean="0">
                <a:ln w="31550" cmpd="sng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e_Kayrawan" pitchFamily="18" charset="-78"/>
                <a:cs typeface="ae_Kayrawan" pitchFamily="18" charset="-78"/>
              </a:rPr>
              <a:t>أنواع المحاضرات .</a:t>
            </a:r>
            <a:endParaRPr lang="ar-SA" sz="4000" b="1" dirty="0">
              <a:ln w="31550" cmpd="sng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ae_Kayrawan" pitchFamily="18" charset="-78"/>
              <a:cs typeface="ae_Kayrawan" pitchFamily="18" charset="-78"/>
            </a:endParaRPr>
          </a:p>
        </p:txBody>
      </p:sp>
      <p:sp>
        <p:nvSpPr>
          <p:cNvPr id="13" name="مربع نص 12"/>
          <p:cNvSpPr txBox="1"/>
          <p:nvPr/>
        </p:nvSpPr>
        <p:spPr>
          <a:xfrm>
            <a:off x="1447800" y="5801380"/>
            <a:ext cx="7162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cap="all" dirty="0" smtClean="0">
                <a:ln w="9000" cmpd="sng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e_AlBattar" pitchFamily="18" charset="-78"/>
                <a:cs typeface="ae_AlBattar" pitchFamily="18" charset="-78"/>
              </a:rPr>
              <a:t>يراجع أنواع الخطب في محاضرة الخطابة</a:t>
            </a:r>
            <a:endParaRPr lang="ar-SA" sz="2800" b="1" cap="all" dirty="0">
              <a:ln w="9000" cmpd="sng">
                <a:solidFill>
                  <a:schemeClr val="bg1">
                    <a:lumMod val="75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e_AlBattar" pitchFamily="18" charset="-78"/>
              <a:cs typeface="ae_AlBattar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  <p:bldP spid="9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Documents and Settings\HP\Desktop\url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مربع نص 4"/>
          <p:cNvSpPr txBox="1"/>
          <p:nvPr/>
        </p:nvSpPr>
        <p:spPr>
          <a:xfrm>
            <a:off x="1295400" y="587514"/>
            <a:ext cx="64770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000" b="1" dirty="0" smtClean="0">
                <a:ln w="31550" cmpd="sng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e_Kayrawan" pitchFamily="18" charset="-78"/>
                <a:cs typeface="ae_Kayrawan" pitchFamily="18" charset="-78"/>
              </a:rPr>
              <a:t>أهداف المحاضرة الدعوية*</a:t>
            </a:r>
            <a:endParaRPr lang="ar-SA" sz="4000" b="1" dirty="0">
              <a:ln w="31550" cmpd="sng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ae_Kayrawan" pitchFamily="18" charset="-78"/>
              <a:cs typeface="ae_Kayrawan" pitchFamily="18" charset="-78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3048000" y="1295400"/>
            <a:ext cx="6019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solidFill>
                  <a:schemeClr val="accent4">
                    <a:lumMod val="75000"/>
                  </a:schemeClr>
                </a:solidFill>
                <a:latin typeface="ae_AlBattar" pitchFamily="18" charset="-78"/>
                <a:cs typeface="ae_AlBattar" pitchFamily="18" charset="-78"/>
              </a:rPr>
              <a:t>1- تبليغ الدعوة إلى اللَّه في الأرض </a:t>
            </a:r>
            <a:endParaRPr lang="ar-SA" sz="2800" dirty="0">
              <a:solidFill>
                <a:schemeClr val="accent4">
                  <a:lumMod val="75000"/>
                </a:schemeClr>
              </a:solidFill>
              <a:latin typeface="ae_AlBattar" pitchFamily="18" charset="-78"/>
              <a:cs typeface="ae_AlBattar" pitchFamily="18" charset="-78"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3048000" y="1915180"/>
            <a:ext cx="6019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solidFill>
                  <a:schemeClr val="accent4">
                    <a:lumMod val="75000"/>
                  </a:schemeClr>
                </a:solidFill>
                <a:latin typeface="ae_AlBattar" pitchFamily="18" charset="-78"/>
                <a:cs typeface="ae_AlBattar" pitchFamily="18" charset="-78"/>
              </a:rPr>
              <a:t>2- بيان الخير والشر والحق والباطل </a:t>
            </a:r>
            <a:endParaRPr lang="ar-SA" sz="2800" dirty="0">
              <a:solidFill>
                <a:schemeClr val="accent4">
                  <a:lumMod val="75000"/>
                </a:schemeClr>
              </a:solidFill>
              <a:latin typeface="ae_AlBattar" pitchFamily="18" charset="-78"/>
              <a:cs typeface="ae_AlBattar" pitchFamily="18" charset="-78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2057400" y="2438400"/>
            <a:ext cx="70104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solidFill>
                  <a:schemeClr val="accent4">
                    <a:lumMod val="75000"/>
                  </a:schemeClr>
                </a:solidFill>
                <a:latin typeface="ae_AlBattar" pitchFamily="18" charset="-78"/>
                <a:cs typeface="ae_AlBattar" pitchFamily="18" charset="-78"/>
              </a:rPr>
              <a:t>3- حل المشكلات </a:t>
            </a:r>
            <a:r>
              <a:rPr lang="ar-SA" sz="2800" dirty="0" err="1" smtClean="0">
                <a:solidFill>
                  <a:schemeClr val="accent4">
                    <a:lumMod val="75000"/>
                  </a:schemeClr>
                </a:solidFill>
                <a:latin typeface="ae_AlBattar" pitchFamily="18" charset="-78"/>
                <a:cs typeface="ae_AlBattar" pitchFamily="18" charset="-78"/>
              </a:rPr>
              <a:t>و</a:t>
            </a:r>
            <a:r>
              <a:rPr lang="ar-SA" sz="2800" dirty="0" smtClean="0">
                <a:solidFill>
                  <a:schemeClr val="accent4">
                    <a:lumMod val="75000"/>
                  </a:schemeClr>
                </a:solidFill>
                <a:latin typeface="ae_AlBattar" pitchFamily="18" charset="-78"/>
                <a:cs typeface="ae_AlBattar" pitchFamily="18" charset="-78"/>
              </a:rPr>
              <a:t> الظواهر السلبية التي يعاني منها المجتمع</a:t>
            </a:r>
            <a:endParaRPr lang="ar-SA" sz="2800" dirty="0">
              <a:solidFill>
                <a:schemeClr val="accent4">
                  <a:lumMod val="75000"/>
                </a:schemeClr>
              </a:solidFill>
              <a:latin typeface="ae_AlBattar" pitchFamily="18" charset="-78"/>
              <a:cs typeface="ae_AlBattar" pitchFamily="18" charset="-78"/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2209800" y="3236655"/>
            <a:ext cx="6934200" cy="25545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>
                <a:solidFill>
                  <a:schemeClr val="accent4">
                    <a:lumMod val="75000"/>
                  </a:schemeClr>
                </a:solidFill>
                <a:latin typeface="ae_AlBattar" pitchFamily="18" charset="-78"/>
                <a:cs typeface="ae_AlBattar" pitchFamily="18" charset="-78"/>
              </a:rPr>
              <a:t>4- تأسيس المعرفة الصحيحة والفكر النيَّر القويم عن شمولية الإسلام لجميع جوانب الحياة وصلاحيته لكل زمان ومكان مع فقه للواقع ومتغيراته وتطوراته التي يجب ألا تتصادم مع الدين وثوابته  </a:t>
            </a:r>
            <a:endParaRPr lang="ar-SA" sz="3200" dirty="0">
              <a:solidFill>
                <a:schemeClr val="accent4">
                  <a:lumMod val="75000"/>
                </a:schemeClr>
              </a:solidFill>
              <a:latin typeface="ae_AlBattar" pitchFamily="18" charset="-78"/>
              <a:cs typeface="ae_AlBattar" pitchFamily="18" charset="-78"/>
            </a:endParaRPr>
          </a:p>
        </p:txBody>
      </p:sp>
      <p:sp>
        <p:nvSpPr>
          <p:cNvPr id="11" name="مربع نص 10"/>
          <p:cNvSpPr txBox="1"/>
          <p:nvPr/>
        </p:nvSpPr>
        <p:spPr>
          <a:xfrm>
            <a:off x="1676400" y="5715000"/>
            <a:ext cx="69342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>
                <a:solidFill>
                  <a:schemeClr val="accent4">
                    <a:lumMod val="75000"/>
                  </a:schemeClr>
                </a:solidFill>
                <a:latin typeface="ae_AlBattar" pitchFamily="18" charset="-78"/>
                <a:cs typeface="ae_AlBattar" pitchFamily="18" charset="-78"/>
              </a:rPr>
              <a:t>هذه أهداف المحاضرة الدعوية إجمالاً</a:t>
            </a:r>
            <a:endParaRPr lang="ar-SA" sz="3200" dirty="0">
              <a:solidFill>
                <a:schemeClr val="accent4">
                  <a:lumMod val="75000"/>
                </a:schemeClr>
              </a:solidFill>
              <a:latin typeface="ae_AlBattar" pitchFamily="18" charset="-78"/>
              <a:cs typeface="ae_AlBattar" pitchFamily="18" charset="-78"/>
            </a:endParaRPr>
          </a:p>
        </p:txBody>
      </p:sp>
      <p:cxnSp>
        <p:nvCxnSpPr>
          <p:cNvPr id="13" name="رابط مستقيم 12"/>
          <p:cNvCxnSpPr/>
          <p:nvPr/>
        </p:nvCxnSpPr>
        <p:spPr>
          <a:xfrm rot="10800000">
            <a:off x="7239000" y="6324600"/>
            <a:ext cx="1905000" cy="1588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5" name="مربع نص 14"/>
          <p:cNvSpPr txBox="1"/>
          <p:nvPr/>
        </p:nvSpPr>
        <p:spPr>
          <a:xfrm>
            <a:off x="3505200" y="6400800"/>
            <a:ext cx="5638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chemeClr val="accent4">
                    <a:lumMod val="75000"/>
                  </a:schemeClr>
                </a:solidFill>
              </a:rPr>
              <a:t>* التدريب العملي (1) </a:t>
            </a:r>
            <a:r>
              <a:rPr lang="ar-SA" dirty="0" err="1" smtClean="0">
                <a:solidFill>
                  <a:schemeClr val="accent4">
                    <a:lumMod val="75000"/>
                  </a:schemeClr>
                </a:solidFill>
              </a:rPr>
              <a:t>د</a:t>
            </a:r>
            <a:r>
              <a:rPr lang="ar-SA" dirty="0" smtClean="0">
                <a:solidFill>
                  <a:schemeClr val="accent4">
                    <a:lumMod val="75000"/>
                  </a:schemeClr>
                </a:solidFill>
              </a:rPr>
              <a:t>/ وفاء </a:t>
            </a:r>
            <a:r>
              <a:rPr lang="ar-SA" dirty="0" err="1" smtClean="0">
                <a:solidFill>
                  <a:schemeClr val="accent4">
                    <a:lumMod val="75000"/>
                  </a:schemeClr>
                </a:solidFill>
              </a:rPr>
              <a:t>الحمدان</a:t>
            </a:r>
            <a:r>
              <a:rPr lang="ar-SA" dirty="0" smtClean="0">
                <a:solidFill>
                  <a:schemeClr val="accent4">
                    <a:lumMod val="75000"/>
                  </a:schemeClr>
                </a:solidFill>
              </a:rPr>
              <a:t> ص 37</a:t>
            </a:r>
            <a:endParaRPr lang="ar-SA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11" grpId="0"/>
    </p:bld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289</Words>
  <Application>Microsoft Office PowerPoint</Application>
  <PresentationFormat>عرض على الشاشة (3:4)‏</PresentationFormat>
  <Paragraphs>39</Paragraphs>
  <Slides>5</Slides>
  <Notes>1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12" baseType="lpstr">
      <vt:lpstr>ae_AlBattar</vt:lpstr>
      <vt:lpstr>ae_AlHor</vt:lpstr>
      <vt:lpstr>ae_Kayrawan</vt:lpstr>
      <vt:lpstr>Arial</vt:lpstr>
      <vt:lpstr>Calibri</vt:lpstr>
      <vt:lpstr>Times New Roman</vt:lpstr>
      <vt:lpstr>سمة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N-2013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HP</dc:creator>
  <cp:lastModifiedBy>fahad alshamry</cp:lastModifiedBy>
  <cp:revision>9</cp:revision>
  <dcterms:created xsi:type="dcterms:W3CDTF">2014-02-17T17:42:49Z</dcterms:created>
  <dcterms:modified xsi:type="dcterms:W3CDTF">2015-02-15T17:11:06Z</dcterms:modified>
</cp:coreProperties>
</file>