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81" d="100"/>
          <a:sy n="81" d="100"/>
        </p:scale>
        <p:origin x="1086"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58C1334-B683-4DBC-ABD5-7BF734DD8452}" type="datetimeFigureOut">
              <a:rPr lang="ar-SA" smtClean="0"/>
              <a:pPr/>
              <a:t>17/05/36</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59810B2F-F4A1-419F-A1EF-61C0EB799392}" type="slidenum">
              <a:rPr lang="ar-SA" smtClean="0"/>
              <a:pPr/>
              <a:t>‹#›</a:t>
            </a:fld>
            <a:endParaRPr lang="ar-SA"/>
          </a:p>
        </p:txBody>
      </p:sp>
    </p:spTree>
    <p:extLst>
      <p:ext uri="{BB962C8B-B14F-4D97-AF65-F5344CB8AC3E}">
        <p14:creationId xmlns:p14="http://schemas.microsoft.com/office/powerpoint/2010/main" val="208649215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59810B2F-F4A1-419F-A1EF-61C0EB799392}" type="slidenum">
              <a:rPr lang="ar-SA" smtClean="0"/>
              <a:pPr/>
              <a:t>5</a:t>
            </a:fld>
            <a:endParaRPr lang="ar-SA"/>
          </a:p>
        </p:txBody>
      </p:sp>
    </p:spTree>
    <p:extLst>
      <p:ext uri="{BB962C8B-B14F-4D97-AF65-F5344CB8AC3E}">
        <p14:creationId xmlns:p14="http://schemas.microsoft.com/office/powerpoint/2010/main" val="3443239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3F96F230-8145-4D79-84C3-FDCFC13315F2}" type="datetimeFigureOut">
              <a:rPr lang="ar-SA" smtClean="0"/>
              <a:pPr/>
              <a:t>17/05/36</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D070501C-158A-411A-AE42-259018FB7A5C}" type="slidenum">
              <a:rPr lang="ar-SA" smtClean="0"/>
              <a:pPr/>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3F96F230-8145-4D79-84C3-FDCFC13315F2}" type="datetimeFigureOut">
              <a:rPr lang="ar-SA" smtClean="0"/>
              <a:pPr/>
              <a:t>17/05/36</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D070501C-158A-411A-AE42-259018FB7A5C}"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3F96F230-8145-4D79-84C3-FDCFC13315F2}" type="datetimeFigureOut">
              <a:rPr lang="ar-SA" smtClean="0"/>
              <a:pPr/>
              <a:t>17/05/36</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D070501C-158A-411A-AE42-259018FB7A5C}" type="slidenum">
              <a:rPr lang="ar-SA" smtClean="0"/>
              <a:pPr/>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3F96F230-8145-4D79-84C3-FDCFC13315F2}" type="datetimeFigureOut">
              <a:rPr lang="ar-SA" smtClean="0"/>
              <a:pPr/>
              <a:t>17/05/36</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D070501C-158A-411A-AE42-259018FB7A5C}"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3F96F230-8145-4D79-84C3-FDCFC13315F2}" type="datetimeFigureOut">
              <a:rPr lang="ar-SA" smtClean="0"/>
              <a:pPr/>
              <a:t>17/05/36</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D070501C-158A-411A-AE42-259018FB7A5C}"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3F96F230-8145-4D79-84C3-FDCFC13315F2}" type="datetimeFigureOut">
              <a:rPr lang="ar-SA" smtClean="0"/>
              <a:pPr/>
              <a:t>17/05/36</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D070501C-158A-411A-AE42-259018FB7A5C}"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3F96F230-8145-4D79-84C3-FDCFC13315F2}" type="datetimeFigureOut">
              <a:rPr lang="ar-SA" smtClean="0"/>
              <a:pPr/>
              <a:t>17/05/36</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D070501C-158A-411A-AE42-259018FB7A5C}" type="slidenum">
              <a:rPr lang="ar-SA" smtClean="0"/>
              <a:pPr/>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3F96F230-8145-4D79-84C3-FDCFC13315F2}" type="datetimeFigureOut">
              <a:rPr lang="ar-SA" smtClean="0"/>
              <a:pPr/>
              <a:t>17/05/36</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D070501C-158A-411A-AE42-259018FB7A5C}"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3F96F230-8145-4D79-84C3-FDCFC13315F2}" type="datetimeFigureOut">
              <a:rPr lang="ar-SA" smtClean="0"/>
              <a:pPr/>
              <a:t>17/05/36</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D070501C-158A-411A-AE42-259018FB7A5C}" type="slidenum">
              <a:rPr lang="ar-SA" smtClean="0"/>
              <a:pPr/>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الرمز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3F96F230-8145-4D79-84C3-FDCFC13315F2}" type="datetimeFigureOut">
              <a:rPr lang="ar-SA" smtClean="0"/>
              <a:pPr/>
              <a:t>17/05/36</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D070501C-158A-411A-AE42-259018FB7A5C}"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3F96F230-8145-4D79-84C3-FDCFC13315F2}" type="datetimeFigureOut">
              <a:rPr lang="ar-SA" smtClean="0"/>
              <a:pPr/>
              <a:t>17/05/36</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D070501C-158A-411A-AE42-259018FB7A5C}"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F96F230-8145-4D79-84C3-FDCFC13315F2}" type="datetimeFigureOut">
              <a:rPr lang="ar-SA" smtClean="0"/>
              <a:pPr/>
              <a:t>17/05/36</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D070501C-158A-411A-AE42-259018FB7A5C}" type="slidenum">
              <a:rPr lang="ar-SA" smtClean="0"/>
              <a:pPr/>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old_paper_psd_by_tlmedia-d1ghh1p.jpg"/>
          <p:cNvPicPr>
            <a:picLocks noChangeAspect="1"/>
          </p:cNvPicPr>
          <p:nvPr/>
        </p:nvPicPr>
        <p:blipFill>
          <a:blip r:embed="rId2"/>
          <a:stretch>
            <a:fillRect/>
          </a:stretch>
        </p:blipFill>
        <p:spPr>
          <a:xfrm>
            <a:off x="0" y="0"/>
            <a:ext cx="9144000" cy="6858000"/>
          </a:xfrm>
          <a:prstGeom prst="rect">
            <a:avLst/>
          </a:prstGeom>
        </p:spPr>
      </p:pic>
      <p:sp>
        <p:nvSpPr>
          <p:cNvPr id="7" name="مربع نص 6"/>
          <p:cNvSpPr txBox="1"/>
          <p:nvPr/>
        </p:nvSpPr>
        <p:spPr>
          <a:xfrm rot="20855773">
            <a:off x="3387094" y="2614038"/>
            <a:ext cx="5513956" cy="3046988"/>
          </a:xfrm>
          <a:prstGeom prst="rect">
            <a:avLst/>
          </a:prstGeom>
          <a:noFill/>
          <a:effectLst>
            <a:outerShdw blurRad="152400" dist="317500" dir="5400000" sx="90000" sy="-19000" rotWithShape="0">
              <a:prstClr val="black">
                <a:alpha val="15000"/>
              </a:prstClr>
            </a:outerShdw>
          </a:effectLst>
          <a:scene3d>
            <a:camera prst="isometricOffAxis1Right"/>
            <a:lightRig rig="threePt" dir="t"/>
          </a:scene3d>
        </p:spPr>
        <p:txBody>
          <a:bodyPr wrap="square" rtlCol="1">
            <a:spAutoFit/>
          </a:bodyPr>
          <a:lstStyle/>
          <a:p>
            <a:r>
              <a:rPr lang="ar-SA" sz="96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ae_Cortoba" pitchFamily="18" charset="-78"/>
                <a:cs typeface="ae_Cortoba" pitchFamily="18" charset="-78"/>
              </a:rPr>
              <a:t>التدريب الميداني </a:t>
            </a:r>
            <a:endParaRPr lang="ar-SA" sz="96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ae_Cortoba" pitchFamily="18" charset="-78"/>
              <a:cs typeface="ae_Cortoba" pitchFamily="18" charset="-78"/>
            </a:endParaRPr>
          </a:p>
        </p:txBody>
      </p:sp>
      <p:sp>
        <p:nvSpPr>
          <p:cNvPr id="8" name="مربع نص 7"/>
          <p:cNvSpPr txBox="1"/>
          <p:nvPr/>
        </p:nvSpPr>
        <p:spPr>
          <a:xfrm>
            <a:off x="860269" y="1302603"/>
            <a:ext cx="3102131" cy="830997"/>
          </a:xfrm>
          <a:prstGeom prst="rect">
            <a:avLst/>
          </a:prstGeom>
          <a:noFill/>
        </p:spPr>
        <p:txBody>
          <a:bodyPr wrap="none" rtlCol="1">
            <a:spAutoFit/>
          </a:bodyPr>
          <a:lstStyle/>
          <a:p>
            <a:r>
              <a:rPr lang="ar-SA" sz="4800" b="1" dirty="0" smtClean="0">
                <a:ln w="31550" cmpd="sng">
                  <a:solidFill>
                    <a:schemeClr val="accent2">
                      <a:lumMod val="75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e_AlArabiya" pitchFamily="18" charset="-78"/>
                <a:cs typeface="ae_AlArabiya" pitchFamily="18" charset="-78"/>
              </a:rPr>
              <a:t>المستوى الثامن</a:t>
            </a:r>
            <a:endParaRPr lang="ar-SA" sz="4800" b="1" dirty="0">
              <a:ln w="31550" cmpd="sng">
                <a:solidFill>
                  <a:schemeClr val="accent2">
                    <a:lumMod val="75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e_AlArabiya" pitchFamily="18" charset="-78"/>
              <a:cs typeface="ae_AlArabiya" pitchFamily="18" charset="-78"/>
            </a:endParaRPr>
          </a:p>
        </p:txBody>
      </p:sp>
      <p:sp>
        <p:nvSpPr>
          <p:cNvPr id="9" name="مستطيل 8"/>
          <p:cNvSpPr/>
          <p:nvPr/>
        </p:nvSpPr>
        <p:spPr>
          <a:xfrm>
            <a:off x="1219200" y="2964359"/>
            <a:ext cx="2658100" cy="769441"/>
          </a:xfrm>
          <a:prstGeom prst="rect">
            <a:avLst/>
          </a:prstGeom>
        </p:spPr>
        <p:txBody>
          <a:bodyPr wrap="none">
            <a:spAutoFit/>
          </a:bodyPr>
          <a:lstStyle/>
          <a:p>
            <a:r>
              <a:rPr lang="ar-SA" sz="4400" b="1" dirty="0" smtClean="0">
                <a:ln w="31550" cmpd="sng">
                  <a:solidFill>
                    <a:schemeClr val="accent2">
                      <a:lumMod val="75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e_AlArabiya" pitchFamily="18" charset="-78"/>
                <a:cs typeface="ae_AlArabiya" pitchFamily="18" charset="-78"/>
              </a:rPr>
              <a:t>الفصل الـثـاني</a:t>
            </a:r>
            <a:endParaRPr lang="ar-SA" sz="4400" dirty="0"/>
          </a:p>
        </p:txBody>
      </p:sp>
      <p:sp>
        <p:nvSpPr>
          <p:cNvPr id="10" name="مستطيل 9"/>
          <p:cNvSpPr/>
          <p:nvPr/>
        </p:nvSpPr>
        <p:spPr>
          <a:xfrm>
            <a:off x="685800" y="4648200"/>
            <a:ext cx="3523722" cy="1107996"/>
          </a:xfrm>
          <a:prstGeom prst="rect">
            <a:avLst/>
          </a:prstGeom>
        </p:spPr>
        <p:txBody>
          <a:bodyPr wrap="none">
            <a:spAutoFit/>
          </a:bodyPr>
          <a:lstStyle/>
          <a:p>
            <a:r>
              <a:rPr lang="ar-SA" sz="6600" b="1" dirty="0" smtClean="0">
                <a:ln w="31550" cmpd="sng">
                  <a:solidFill>
                    <a:schemeClr val="accent2">
                      <a:lumMod val="75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e_AlArabiya" pitchFamily="18" charset="-78"/>
                <a:cs typeface="ae_AlArabiya" pitchFamily="18" charset="-78"/>
              </a:rPr>
              <a:t>د/ رجاء البحر</a:t>
            </a:r>
            <a:endParaRPr lang="ar-SA" sz="6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3898220" y="522027"/>
            <a:ext cx="3158237" cy="769441"/>
          </a:xfrm>
          <a:prstGeom prst="rect">
            <a:avLst/>
          </a:prstGeom>
          <a:noFill/>
        </p:spPr>
        <p:txBody>
          <a:bodyPr wrap="none" rtlCol="1">
            <a:spAutoFit/>
          </a:bodyPr>
          <a:lstStyle/>
          <a:p>
            <a:r>
              <a:rPr lang="ar-SA" sz="44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ae_Mashq" pitchFamily="18" charset="-78"/>
                <a:cs typeface="ae_Mashq" pitchFamily="18" charset="-78"/>
              </a:rPr>
              <a:t>المحاضرة الثالثة</a:t>
            </a:r>
            <a:endParaRPr lang="ar-SA" sz="4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ae_Mashq" pitchFamily="18" charset="-78"/>
              <a:cs typeface="ae_Mashq" pitchFamily="18" charset="-78"/>
            </a:endParaRPr>
          </a:p>
        </p:txBody>
      </p:sp>
      <p:sp>
        <p:nvSpPr>
          <p:cNvPr id="5" name="سهم منحني إلى اليسار 4"/>
          <p:cNvSpPr/>
          <p:nvPr/>
        </p:nvSpPr>
        <p:spPr>
          <a:xfrm>
            <a:off x="7162800" y="2286000"/>
            <a:ext cx="1752600" cy="1219200"/>
          </a:xfrm>
          <a:prstGeom prst="curvedLeftArrow">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ar-SA"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مربع نص 5"/>
          <p:cNvSpPr txBox="1"/>
          <p:nvPr/>
        </p:nvSpPr>
        <p:spPr>
          <a:xfrm>
            <a:off x="1981200" y="2438400"/>
            <a:ext cx="5181600" cy="1323439"/>
          </a:xfrm>
          <a:prstGeom prst="rect">
            <a:avLst/>
          </a:prstGeom>
          <a:noFill/>
        </p:spPr>
        <p:txBody>
          <a:bodyPr wrap="square" rtlCol="1">
            <a:spAutoFit/>
            <a:scene3d>
              <a:camera prst="orthographicFront"/>
              <a:lightRig rig="flat" dir="tl"/>
            </a:scene3d>
            <a:sp3d contourW="19050" prstMaterial="clear">
              <a:bevelT w="50800" h="50800"/>
              <a:contourClr>
                <a:schemeClr val="accent5">
                  <a:tint val="70000"/>
                  <a:satMod val="180000"/>
                  <a:alpha val="70000"/>
                </a:schemeClr>
              </a:contourClr>
            </a:sp3d>
          </a:bodyPr>
          <a:lstStyle/>
          <a:p>
            <a:r>
              <a:rPr lang="ar-SA" sz="8000" b="1" dirty="0" smtClean="0">
                <a:ln/>
                <a:solidFill>
                  <a:schemeClr val="accent5">
                    <a:tint val="50000"/>
                    <a:satMod val="180000"/>
                  </a:schemeClr>
                </a:solidFill>
                <a:latin typeface="ae_AlArabiya" pitchFamily="18" charset="-78"/>
                <a:cs typeface="ae_AlArabiya" pitchFamily="18" charset="-78"/>
              </a:rPr>
              <a:t>ماهية التدريس</a:t>
            </a:r>
            <a:endParaRPr lang="ar-SA" sz="8000" b="1" dirty="0">
              <a:ln/>
              <a:solidFill>
                <a:schemeClr val="accent5">
                  <a:tint val="50000"/>
                  <a:satMod val="180000"/>
                </a:schemeClr>
              </a:solidFill>
              <a:latin typeface="ae_AlArabiya" pitchFamily="18" charset="-78"/>
              <a:cs typeface="ae_AlArabiya" pitchFamily="18" charset="-78"/>
            </a:endParaRPr>
          </a:p>
        </p:txBody>
      </p:sp>
      <p:sp>
        <p:nvSpPr>
          <p:cNvPr id="7" name="سهم منحني إلى اليسار 6"/>
          <p:cNvSpPr/>
          <p:nvPr/>
        </p:nvSpPr>
        <p:spPr>
          <a:xfrm rot="10800000">
            <a:off x="1066800" y="4800600"/>
            <a:ext cx="1752600" cy="1219200"/>
          </a:xfrm>
          <a:prstGeom prst="curvedLeftArrow">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ar-SA"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8" name="مربع نص 7"/>
          <p:cNvSpPr txBox="1"/>
          <p:nvPr/>
        </p:nvSpPr>
        <p:spPr>
          <a:xfrm>
            <a:off x="2514600" y="4572000"/>
            <a:ext cx="6324600" cy="1015663"/>
          </a:xfrm>
          <a:prstGeom prst="rect">
            <a:avLst/>
          </a:prstGeom>
          <a:noFill/>
        </p:spPr>
        <p:txBody>
          <a:bodyPr wrap="square" rtlCol="1">
            <a:spAutoFit/>
            <a:scene3d>
              <a:camera prst="orthographicFront"/>
              <a:lightRig rig="flat" dir="tl"/>
            </a:scene3d>
            <a:sp3d contourW="19050" prstMaterial="clear">
              <a:bevelT w="50800" h="50800"/>
              <a:contourClr>
                <a:schemeClr val="accent5">
                  <a:tint val="70000"/>
                  <a:satMod val="180000"/>
                  <a:alpha val="70000"/>
                </a:schemeClr>
              </a:contourClr>
            </a:sp3d>
          </a:bodyPr>
          <a:lstStyle/>
          <a:p>
            <a:r>
              <a:rPr lang="ar-SA" sz="6000" b="1" dirty="0" smtClean="0">
                <a:ln/>
                <a:solidFill>
                  <a:schemeClr val="accent5">
                    <a:tint val="50000"/>
                    <a:satMod val="180000"/>
                  </a:schemeClr>
                </a:solidFill>
                <a:latin typeface="ae_AlArabiya" pitchFamily="18" charset="-78"/>
                <a:cs typeface="ae_AlArabiya" pitchFamily="18" charset="-78"/>
              </a:rPr>
              <a:t>مواصفات المدرس الجيد</a:t>
            </a:r>
            <a:endParaRPr lang="ar-SA" sz="6000" b="1" dirty="0">
              <a:ln/>
              <a:solidFill>
                <a:schemeClr val="accent5">
                  <a:tint val="50000"/>
                  <a:satMod val="180000"/>
                </a:schemeClr>
              </a:solidFill>
              <a:latin typeface="ae_AlArabiya" pitchFamily="18" charset="-78"/>
              <a:cs typeface="ae_AlArabiya"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2000"/>
                                        <p:tgtEl>
                                          <p:spTgt spid="6"/>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heckerboard(across)">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checkerboard(across)">
                                      <p:cBhvr>
                                        <p:cTn id="15" dur="10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checkerboard(across)">
                                      <p:cBhvr>
                                        <p:cTn id="2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447800" y="1066800"/>
            <a:ext cx="6700873" cy="769441"/>
          </a:xfrm>
          <a:prstGeom prst="rect">
            <a:avLst/>
          </a:prstGeom>
        </p:spPr>
        <p:txBody>
          <a:bodyPr wrap="none">
            <a:spAutoFit/>
          </a:bodyPr>
          <a:lstStyle/>
          <a:p>
            <a:r>
              <a:rPr lang="ar-SA" sz="44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ae_Mashq" pitchFamily="18" charset="-78"/>
                <a:cs typeface="ae_Mashq" pitchFamily="18" charset="-78"/>
              </a:rPr>
              <a:t>تعريف التعليم ( التدريس )</a:t>
            </a:r>
            <a:endParaRPr lang="ar-SA" sz="4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ae_Mashq" pitchFamily="18" charset="-78"/>
              <a:cs typeface="ae_Mashq" pitchFamily="18" charset="-78"/>
            </a:endParaRPr>
          </a:p>
        </p:txBody>
      </p:sp>
      <p:sp>
        <p:nvSpPr>
          <p:cNvPr id="5" name="مربع نص 4"/>
          <p:cNvSpPr txBox="1"/>
          <p:nvPr/>
        </p:nvSpPr>
        <p:spPr>
          <a:xfrm>
            <a:off x="547845" y="1897082"/>
            <a:ext cx="8552341" cy="3970318"/>
          </a:xfrm>
          <a:prstGeom prst="rect">
            <a:avLst/>
          </a:prstGeom>
          <a:noFill/>
        </p:spPr>
        <p:txBody>
          <a:bodyPr wrap="square" rtlCol="1">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3600" b="1" dirty="0" smtClean="0">
                <a:ln w="11430">
                  <a:solidFill>
                    <a:schemeClr val="tx1"/>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e_AlArabiya" pitchFamily="18" charset="-78"/>
                <a:cs typeface="ae_AlArabiya" pitchFamily="18" charset="-78"/>
              </a:rPr>
              <a:t>(التعليم عبارة عن عملية تغيير أو تعديل في السلوك أو الخبرة.ولأجل ذلك التغيير أو التعديل في السلوك يجب أن يقوم الكائن الحي بنشاط معين.ويتحكم في توجيه ذلك النشاط وأركانه مجموعة من العناصر والقوى الموجودة في البيئة الخارجية ومجموعة الاستعدادات والدوافع والاتجاهات والميول المزود</a:t>
            </a:r>
          </a:p>
          <a:p>
            <a:r>
              <a:rPr lang="ar-SA" sz="3600" b="1" dirty="0" smtClean="0">
                <a:ln w="11430">
                  <a:solidFill>
                    <a:schemeClr val="tx1"/>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e_AlArabiya" pitchFamily="18" charset="-78"/>
                <a:cs typeface="ae_AlArabiya" pitchFamily="18" charset="-78"/>
              </a:rPr>
              <a:t> </a:t>
            </a:r>
            <a:r>
              <a:rPr lang="ar-SA" sz="3600" b="1" dirty="0" err="1" smtClean="0">
                <a:ln w="11430">
                  <a:solidFill>
                    <a:schemeClr val="tx1"/>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e_AlArabiya" pitchFamily="18" charset="-78"/>
                <a:cs typeface="ae_AlArabiya" pitchFamily="18" charset="-78"/>
              </a:rPr>
              <a:t>بها</a:t>
            </a:r>
            <a:r>
              <a:rPr lang="ar-SA" sz="3600" b="1" dirty="0" smtClean="0">
                <a:ln w="11430">
                  <a:solidFill>
                    <a:schemeClr val="tx1"/>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e_AlArabiya" pitchFamily="18" charset="-78"/>
                <a:cs typeface="ae_AlArabiya" pitchFamily="18" charset="-78"/>
              </a:rPr>
              <a:t> الكائن الحي.) </a:t>
            </a:r>
            <a:r>
              <a:rPr lang="ar-SA" sz="1400" b="1" dirty="0" smtClean="0">
                <a:ln w="11430">
                  <a:solidFill>
                    <a:schemeClr val="tx1"/>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e_AlArabiya" pitchFamily="18" charset="-78"/>
                <a:cs typeface="ae_AlArabiya" pitchFamily="18" charset="-78"/>
              </a:rPr>
              <a:t>1</a:t>
            </a:r>
            <a:endParaRPr lang="ar-SA" sz="2800" b="1" dirty="0">
              <a:ln w="11430">
                <a:solidFill>
                  <a:schemeClr val="tx1"/>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e_AlArabiya" pitchFamily="18" charset="-78"/>
              <a:cs typeface="ae_AlArabiya" pitchFamily="18" charset="-78"/>
            </a:endParaRPr>
          </a:p>
        </p:txBody>
      </p:sp>
      <p:cxnSp>
        <p:nvCxnSpPr>
          <p:cNvPr id="7" name="رابط مستقيم 6"/>
          <p:cNvCxnSpPr/>
          <p:nvPr/>
        </p:nvCxnSpPr>
        <p:spPr>
          <a:xfrm rot="10800000">
            <a:off x="7620000" y="6246811"/>
            <a:ext cx="1524000" cy="1588"/>
          </a:xfrm>
          <a:prstGeom prst="line">
            <a:avLst/>
          </a:prstGeom>
        </p:spPr>
        <p:style>
          <a:lnRef idx="1">
            <a:schemeClr val="dk1"/>
          </a:lnRef>
          <a:fillRef idx="0">
            <a:schemeClr val="dk1"/>
          </a:fillRef>
          <a:effectRef idx="0">
            <a:schemeClr val="dk1"/>
          </a:effectRef>
          <a:fontRef idx="minor">
            <a:schemeClr val="tx1"/>
          </a:fontRef>
        </p:style>
      </p:cxnSp>
      <p:sp>
        <p:nvSpPr>
          <p:cNvPr id="10" name="مربع نص 9"/>
          <p:cNvSpPr txBox="1"/>
          <p:nvPr/>
        </p:nvSpPr>
        <p:spPr>
          <a:xfrm>
            <a:off x="3429000" y="6400800"/>
            <a:ext cx="5715000" cy="307777"/>
          </a:xfrm>
          <a:prstGeom prst="rect">
            <a:avLst/>
          </a:prstGeom>
          <a:noFill/>
        </p:spPr>
        <p:txBody>
          <a:bodyPr wrap="square" rtlCol="1">
            <a:spAutoFit/>
          </a:bodyPr>
          <a:lstStyle/>
          <a:p>
            <a:r>
              <a:rPr lang="ar-SA" sz="1400" dirty="0" smtClean="0">
                <a:solidFill>
                  <a:schemeClr val="accent2">
                    <a:lumMod val="75000"/>
                  </a:schemeClr>
                </a:solidFill>
              </a:rPr>
              <a:t>1. المرجع في الإرشاد التربوي . د/ هدى الحسيني       </a:t>
            </a:r>
            <a:r>
              <a:rPr lang="ar-SA" sz="1400" dirty="0" err="1" smtClean="0">
                <a:solidFill>
                  <a:schemeClr val="accent2">
                    <a:lumMod val="75000"/>
                  </a:schemeClr>
                </a:solidFill>
              </a:rPr>
              <a:t>ص</a:t>
            </a:r>
            <a:r>
              <a:rPr lang="ar-SA" sz="1400" dirty="0" smtClean="0">
                <a:solidFill>
                  <a:schemeClr val="accent2">
                    <a:lumMod val="75000"/>
                  </a:schemeClr>
                </a:solidFill>
              </a:rPr>
              <a:t> 65 . </a:t>
            </a:r>
            <a:endParaRPr lang="ar-SA" sz="1400" dirty="0">
              <a:solidFill>
                <a:schemeClr val="accent2">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7"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2000" fill="hold"/>
                                        <p:tgtEl>
                                          <p:spTgt spid="5"/>
                                        </p:tgtEl>
                                        <p:attrNameLst>
                                          <p:attrName>ppt_x</p:attrName>
                                        </p:attrNameLst>
                                      </p:cBhvr>
                                      <p:tavLst>
                                        <p:tav tm="0">
                                          <p:val>
                                            <p:strVal val="#ppt_x"/>
                                          </p:val>
                                        </p:tav>
                                        <p:tav tm="100000">
                                          <p:val>
                                            <p:strVal val="#ppt_x"/>
                                          </p:val>
                                        </p:tav>
                                      </p:tavLst>
                                    </p:anim>
                                    <p:anim calcmode="lin" valueType="num">
                                      <p:cBhvr additive="base">
                                        <p:cTn id="13" dur="20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7"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900" decel="100000" fill="hold"/>
                                        <p:tgtEl>
                                          <p:spTgt spid="10"/>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مضلع اثنا عشري 11"/>
          <p:cNvSpPr/>
          <p:nvPr/>
        </p:nvSpPr>
        <p:spPr>
          <a:xfrm>
            <a:off x="6629400" y="3048000"/>
            <a:ext cx="457200" cy="533400"/>
          </a:xfrm>
          <a:prstGeom prst="dodecagon">
            <a:avLst/>
          </a:prstGeom>
          <a:solidFill>
            <a:schemeClr val="accent2"/>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مضلع اثنا عشري 5"/>
          <p:cNvSpPr/>
          <p:nvPr/>
        </p:nvSpPr>
        <p:spPr>
          <a:xfrm>
            <a:off x="8534400" y="1600200"/>
            <a:ext cx="457200" cy="533400"/>
          </a:xfrm>
          <a:prstGeom prst="dodecagon">
            <a:avLst/>
          </a:prstGeom>
          <a:solidFill>
            <a:schemeClr val="accent2"/>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ستطيل 4"/>
          <p:cNvSpPr/>
          <p:nvPr/>
        </p:nvSpPr>
        <p:spPr>
          <a:xfrm>
            <a:off x="2382213" y="228600"/>
            <a:ext cx="6761787" cy="707886"/>
          </a:xfrm>
          <a:prstGeom prst="rect">
            <a:avLst/>
          </a:prstGeom>
        </p:spPr>
        <p:txBody>
          <a:bodyPr wrap="none">
            <a:spAutoFit/>
          </a:bodyPr>
          <a:lstStyle/>
          <a:p>
            <a:r>
              <a:rPr lang="ar-SA" sz="40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ae_Mashq" pitchFamily="18" charset="-78"/>
                <a:cs typeface="ae_Mashq" pitchFamily="18" charset="-78"/>
              </a:rPr>
              <a:t>فالتعليم له عدة معاني هي</a:t>
            </a:r>
            <a:r>
              <a:rPr lang="ar-SA"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ae_Mashq" pitchFamily="18" charset="-78"/>
                <a:cs typeface="ae_Mashq" pitchFamily="18" charset="-78"/>
              </a:rPr>
              <a:t>1 </a:t>
            </a:r>
            <a:r>
              <a:rPr lang="ar-SA" sz="40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ae_Mashq" pitchFamily="18" charset="-78"/>
                <a:cs typeface="ae_Mashq" pitchFamily="18" charset="-78"/>
              </a:rPr>
              <a:t>:.</a:t>
            </a:r>
            <a:endParaRPr lang="ar-SA" sz="40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ae_Mashq" pitchFamily="18" charset="-78"/>
              <a:cs typeface="ae_Mashq" pitchFamily="18" charset="-78"/>
            </a:endParaRPr>
          </a:p>
        </p:txBody>
      </p:sp>
      <p:sp>
        <p:nvSpPr>
          <p:cNvPr id="7" name="مربع نص 6"/>
          <p:cNvSpPr txBox="1"/>
          <p:nvPr/>
        </p:nvSpPr>
        <p:spPr>
          <a:xfrm>
            <a:off x="8382000" y="1666220"/>
            <a:ext cx="762000" cy="523220"/>
          </a:xfrm>
          <a:prstGeom prst="rect">
            <a:avLst/>
          </a:prstGeom>
          <a:noFill/>
        </p:spPr>
        <p:txBody>
          <a:bodyPr wrap="square" rtlCol="1">
            <a:spAutoFit/>
          </a:bodyPr>
          <a:lstStyle/>
          <a:p>
            <a:r>
              <a:rPr lang="ar-SA" dirty="0" smtClean="0"/>
              <a:t>   </a:t>
            </a:r>
            <a:r>
              <a:rPr lang="ar-SA" sz="2800" dirty="0" smtClean="0">
                <a:solidFill>
                  <a:schemeClr val="bg1"/>
                </a:solidFill>
              </a:rPr>
              <a:t>1</a:t>
            </a:r>
            <a:endParaRPr lang="ar-SA" dirty="0">
              <a:solidFill>
                <a:schemeClr val="bg1"/>
              </a:solidFill>
            </a:endParaRPr>
          </a:p>
        </p:txBody>
      </p:sp>
      <p:sp>
        <p:nvSpPr>
          <p:cNvPr id="8" name="مربع نص 7"/>
          <p:cNvSpPr txBox="1"/>
          <p:nvPr/>
        </p:nvSpPr>
        <p:spPr>
          <a:xfrm>
            <a:off x="1447800" y="1563469"/>
            <a:ext cx="7086600" cy="830997"/>
          </a:xfrm>
          <a:prstGeom prst="rect">
            <a:avLst/>
          </a:prstGeom>
          <a:noFill/>
        </p:spPr>
        <p:txBody>
          <a:bodyPr wrap="square" rtlCol="1">
            <a:spAutoFit/>
          </a:bodyPr>
          <a:lstStyle/>
          <a:p>
            <a:r>
              <a:rPr lang="ar-SA" sz="4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e_AlArabiya" pitchFamily="18" charset="-78"/>
                <a:cs typeface="ae_AlArabiya" pitchFamily="18" charset="-78"/>
              </a:rPr>
              <a:t>التعليم عملية تطويريه.</a:t>
            </a:r>
            <a:endParaRPr lang="ar-SA" sz="4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e_AlArabiya" pitchFamily="18" charset="-78"/>
              <a:cs typeface="ae_AlArabiya" pitchFamily="18" charset="-78"/>
            </a:endParaRPr>
          </a:p>
        </p:txBody>
      </p:sp>
      <p:sp>
        <p:nvSpPr>
          <p:cNvPr id="10" name="مربع نص 9"/>
          <p:cNvSpPr txBox="1"/>
          <p:nvPr/>
        </p:nvSpPr>
        <p:spPr>
          <a:xfrm>
            <a:off x="-533400" y="2902803"/>
            <a:ext cx="7086600" cy="830997"/>
          </a:xfrm>
          <a:prstGeom prst="rect">
            <a:avLst/>
          </a:prstGeom>
          <a:noFill/>
        </p:spPr>
        <p:txBody>
          <a:bodyPr wrap="square" rtlCol="1">
            <a:spAutoFit/>
          </a:bodyPr>
          <a:lstStyle/>
          <a:p>
            <a:r>
              <a:rPr lang="ar-SA" sz="4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e_AlArabiya" pitchFamily="18" charset="-78"/>
                <a:cs typeface="ae_AlArabiya" pitchFamily="18" charset="-78"/>
              </a:rPr>
              <a:t>التعليم عملية تفاعلية. </a:t>
            </a:r>
            <a:endParaRPr lang="ar-SA" sz="4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e_AlArabiya" pitchFamily="18" charset="-78"/>
              <a:cs typeface="ae_AlArabiya" pitchFamily="18" charset="-78"/>
            </a:endParaRPr>
          </a:p>
        </p:txBody>
      </p:sp>
      <p:sp>
        <p:nvSpPr>
          <p:cNvPr id="11" name="مربع نص 10"/>
          <p:cNvSpPr txBox="1"/>
          <p:nvPr/>
        </p:nvSpPr>
        <p:spPr>
          <a:xfrm>
            <a:off x="6400800" y="3058180"/>
            <a:ext cx="762000" cy="523220"/>
          </a:xfrm>
          <a:prstGeom prst="rect">
            <a:avLst/>
          </a:prstGeom>
          <a:noFill/>
        </p:spPr>
        <p:txBody>
          <a:bodyPr wrap="square" rtlCol="1">
            <a:spAutoFit/>
          </a:bodyPr>
          <a:lstStyle/>
          <a:p>
            <a:r>
              <a:rPr lang="ar-SA" sz="2400" dirty="0" smtClean="0">
                <a:solidFill>
                  <a:schemeClr val="bg1"/>
                </a:solidFill>
              </a:rPr>
              <a:t>  </a:t>
            </a:r>
            <a:r>
              <a:rPr lang="ar-SA" sz="2800" dirty="0" smtClean="0">
                <a:solidFill>
                  <a:schemeClr val="bg1"/>
                </a:solidFill>
              </a:rPr>
              <a:t>2</a:t>
            </a:r>
            <a:endParaRPr lang="ar-SA" sz="2400" dirty="0">
              <a:solidFill>
                <a:schemeClr val="bg1"/>
              </a:solidFill>
            </a:endParaRPr>
          </a:p>
        </p:txBody>
      </p:sp>
      <p:sp>
        <p:nvSpPr>
          <p:cNvPr id="14" name="سهم إلى الأعلى والأسفل 13"/>
          <p:cNvSpPr/>
          <p:nvPr/>
        </p:nvSpPr>
        <p:spPr>
          <a:xfrm>
            <a:off x="4343400" y="3581400"/>
            <a:ext cx="304800" cy="609600"/>
          </a:xfrm>
          <a:prstGeom prst="upDownArrow">
            <a:avLst/>
          </a:prstGeom>
        </p:spPr>
        <p:style>
          <a:lnRef idx="3">
            <a:schemeClr val="lt1"/>
          </a:lnRef>
          <a:fillRef idx="1">
            <a:schemeClr val="accent2"/>
          </a:fillRef>
          <a:effectRef idx="1">
            <a:schemeClr val="accent2"/>
          </a:effectRef>
          <a:fontRef idx="minor">
            <a:schemeClr val="lt1"/>
          </a:fontRef>
        </p:style>
        <p:txBody>
          <a:bodyPr rtlCol="1" anchor="ctr"/>
          <a:lstStyle/>
          <a:p>
            <a:pPr algn="ctr"/>
            <a:endParaRPr lang="ar-SA"/>
          </a:p>
        </p:txBody>
      </p:sp>
      <p:sp>
        <p:nvSpPr>
          <p:cNvPr id="15" name="مربع نص 14"/>
          <p:cNvSpPr txBox="1"/>
          <p:nvPr/>
        </p:nvSpPr>
        <p:spPr>
          <a:xfrm>
            <a:off x="1066800" y="4350603"/>
            <a:ext cx="7620000" cy="1077218"/>
          </a:xfrm>
          <a:prstGeom prst="rect">
            <a:avLst/>
          </a:prstGeom>
          <a:noFill/>
        </p:spPr>
        <p:txBody>
          <a:bodyPr wrap="square" rtlCol="1">
            <a:spAutoFit/>
            <a:scene3d>
              <a:camera prst="orthographicFront"/>
              <a:lightRig rig="flat" dir="tl"/>
            </a:scene3d>
            <a:sp3d contourW="19050" prstMaterial="clear">
              <a:bevelT w="50800" h="50800"/>
              <a:contourClr>
                <a:schemeClr val="accent5">
                  <a:tint val="70000"/>
                  <a:satMod val="180000"/>
                  <a:alpha val="70000"/>
                </a:schemeClr>
              </a:contourClr>
            </a:sp3d>
          </a:bodyPr>
          <a:lstStyle/>
          <a:p>
            <a:r>
              <a:rPr lang="ar-SA" sz="3200" b="1" dirty="0" smtClean="0">
                <a:ln/>
                <a:solidFill>
                  <a:schemeClr val="accent5">
                    <a:tint val="50000"/>
                    <a:satMod val="180000"/>
                  </a:schemeClr>
                </a:solidFill>
                <a:latin typeface="ae_Cortoba" pitchFamily="18" charset="-78"/>
                <a:cs typeface="ae_Cortoba" pitchFamily="18" charset="-78"/>
              </a:rPr>
              <a:t>ويتم هذا التفاعل عن طريق الكلام أو الملاحظة أو التأمل والاستدلال والتفكير .</a:t>
            </a:r>
            <a:endParaRPr lang="ar-SA" sz="3200" b="1" dirty="0">
              <a:ln/>
              <a:solidFill>
                <a:schemeClr val="accent5">
                  <a:tint val="50000"/>
                  <a:satMod val="180000"/>
                </a:schemeClr>
              </a:solidFill>
              <a:latin typeface="ae_Cortoba" pitchFamily="18" charset="-78"/>
              <a:cs typeface="ae_Cortoba" pitchFamily="18" charset="-78"/>
            </a:endParaRPr>
          </a:p>
        </p:txBody>
      </p:sp>
      <p:cxnSp>
        <p:nvCxnSpPr>
          <p:cNvPr id="16" name="رابط مستقيم 15"/>
          <p:cNvCxnSpPr/>
          <p:nvPr/>
        </p:nvCxnSpPr>
        <p:spPr>
          <a:xfrm rot="10800000">
            <a:off x="7086600" y="6323011"/>
            <a:ext cx="2057400" cy="1588"/>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17" name="مربع نص 16"/>
          <p:cNvSpPr txBox="1"/>
          <p:nvPr/>
        </p:nvSpPr>
        <p:spPr>
          <a:xfrm>
            <a:off x="6705600" y="6367046"/>
            <a:ext cx="2438400" cy="338554"/>
          </a:xfrm>
          <a:prstGeom prst="rect">
            <a:avLst/>
          </a:prstGeom>
          <a:noFill/>
        </p:spPr>
        <p:txBody>
          <a:bodyPr wrap="square" rtlCol="1">
            <a:spAutoFit/>
          </a:bodyPr>
          <a:lstStyle/>
          <a:p>
            <a:r>
              <a:rPr lang="ar-SA" sz="1600" dirty="0" smtClean="0">
                <a:solidFill>
                  <a:schemeClr val="accent2">
                    <a:lumMod val="50000"/>
                  </a:schemeClr>
                </a:solidFill>
              </a:rPr>
              <a:t>1. المرجع السابق </a:t>
            </a:r>
            <a:r>
              <a:rPr lang="ar-SA" sz="1600" dirty="0" err="1" smtClean="0">
                <a:solidFill>
                  <a:schemeClr val="accent2">
                    <a:lumMod val="50000"/>
                  </a:schemeClr>
                </a:solidFill>
              </a:rPr>
              <a:t>ص</a:t>
            </a:r>
            <a:r>
              <a:rPr lang="ar-SA" sz="1600" dirty="0" smtClean="0">
                <a:solidFill>
                  <a:schemeClr val="accent2">
                    <a:lumMod val="50000"/>
                  </a:schemeClr>
                </a:solidFill>
              </a:rPr>
              <a:t> 67</a:t>
            </a:r>
            <a:endParaRPr lang="ar-SA" sz="1600" dirty="0">
              <a:solidFill>
                <a:schemeClr val="accent2">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40" presetClass="entr" presetSubtype="0" fill="hold" nodeType="clickEffect">
                                  <p:stCondLst>
                                    <p:cond delay="0"/>
                                  </p:stCondLst>
                                  <p:iterate type="lt">
                                    <p:tmPct val="10000"/>
                                  </p:iterate>
                                  <p:childTnLst>
                                    <p:set>
                                      <p:cBhvr>
                                        <p:cTn id="19" dur="1" fill="hold">
                                          <p:stCondLst>
                                            <p:cond delay="0"/>
                                          </p:stCondLst>
                                        </p:cTn>
                                        <p:tgtEl>
                                          <p:spTgt spid="8">
                                            <p:txEl>
                                              <p:pRg st="0" end="0"/>
                                            </p:txEl>
                                          </p:spTgt>
                                        </p:tgtEl>
                                        <p:attrNameLst>
                                          <p:attrName>style.visibility</p:attrName>
                                        </p:attrNameLst>
                                      </p:cBhvr>
                                      <p:to>
                                        <p:strVal val="visible"/>
                                      </p:to>
                                    </p:set>
                                    <p:animEffect transition="in" filter="fade">
                                      <p:cBhvr>
                                        <p:cTn id="20" dur="1000"/>
                                        <p:tgtEl>
                                          <p:spTgt spid="8">
                                            <p:txEl>
                                              <p:pRg st="0" end="0"/>
                                            </p:txEl>
                                          </p:spTgt>
                                        </p:tgtEl>
                                      </p:cBhvr>
                                    </p:animEffect>
                                    <p:anim calcmode="lin" valueType="num">
                                      <p:cBhvr>
                                        <p:cTn id="21" dur="1000" fill="hold"/>
                                        <p:tgtEl>
                                          <p:spTgt spid="8">
                                            <p:txEl>
                                              <p:pRg st="0" end="0"/>
                                            </p:txEl>
                                          </p:spTgt>
                                        </p:tgtEl>
                                        <p:attrNameLst>
                                          <p:attrName>ppt_x</p:attrName>
                                        </p:attrNameLst>
                                      </p:cBhvr>
                                      <p:tavLst>
                                        <p:tav tm="0">
                                          <p:val>
                                            <p:strVal val="#ppt_x-.1"/>
                                          </p:val>
                                        </p:tav>
                                        <p:tav tm="100000">
                                          <p:val>
                                            <p:strVal val="#ppt_x"/>
                                          </p:val>
                                        </p:tav>
                                      </p:tavLst>
                                    </p:anim>
                                    <p:anim calcmode="lin" valueType="num">
                                      <p:cBhvr>
                                        <p:cTn id="22" dur="10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down)">
                                      <p:cBhvr>
                                        <p:cTn id="30" dur="5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40" presetClass="entr" presetSubtype="0" fill="hold" nodeType="clickEffect">
                                  <p:stCondLst>
                                    <p:cond delay="0"/>
                                  </p:stCondLst>
                                  <p:iterate type="lt">
                                    <p:tmPct val="10000"/>
                                  </p:iterate>
                                  <p:childTnLst>
                                    <p:set>
                                      <p:cBhvr>
                                        <p:cTn id="34" dur="1" fill="hold">
                                          <p:stCondLst>
                                            <p:cond delay="0"/>
                                          </p:stCondLst>
                                        </p:cTn>
                                        <p:tgtEl>
                                          <p:spTgt spid="10">
                                            <p:txEl>
                                              <p:pRg st="0" end="0"/>
                                            </p:txEl>
                                          </p:spTgt>
                                        </p:tgtEl>
                                        <p:attrNameLst>
                                          <p:attrName>style.visibility</p:attrName>
                                        </p:attrNameLst>
                                      </p:cBhvr>
                                      <p:to>
                                        <p:strVal val="visible"/>
                                      </p:to>
                                    </p:set>
                                    <p:animEffect transition="in" filter="fade">
                                      <p:cBhvr>
                                        <p:cTn id="35" dur="1000"/>
                                        <p:tgtEl>
                                          <p:spTgt spid="10">
                                            <p:txEl>
                                              <p:pRg st="0" end="0"/>
                                            </p:txEl>
                                          </p:spTgt>
                                        </p:tgtEl>
                                      </p:cBhvr>
                                    </p:animEffect>
                                    <p:anim calcmode="lin" valueType="num">
                                      <p:cBhvr>
                                        <p:cTn id="36" dur="1000" fill="hold"/>
                                        <p:tgtEl>
                                          <p:spTgt spid="10">
                                            <p:txEl>
                                              <p:pRg st="0" end="0"/>
                                            </p:txEl>
                                          </p:spTgt>
                                        </p:tgtEl>
                                        <p:attrNameLst>
                                          <p:attrName>ppt_x</p:attrName>
                                        </p:attrNameLst>
                                      </p:cBhvr>
                                      <p:tavLst>
                                        <p:tav tm="0">
                                          <p:val>
                                            <p:strVal val="#ppt_x-.1"/>
                                          </p:val>
                                        </p:tav>
                                        <p:tav tm="100000">
                                          <p:val>
                                            <p:strVal val="#ppt_x"/>
                                          </p:val>
                                        </p:tav>
                                      </p:tavLst>
                                    </p:anim>
                                    <p:anim calcmode="lin" valueType="num">
                                      <p:cBhvr>
                                        <p:cTn id="37" dur="10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down)">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40" presetClass="entr" presetSubtype="0" fill="hold" grpId="0" nodeType="clickEffect">
                                  <p:stCondLst>
                                    <p:cond delay="0"/>
                                  </p:stCondLst>
                                  <p:iterate type="lt">
                                    <p:tmPct val="10000"/>
                                  </p:iterate>
                                  <p:childTnLst>
                                    <p:set>
                                      <p:cBhvr>
                                        <p:cTn id="46" dur="1" fill="hold">
                                          <p:stCondLst>
                                            <p:cond delay="0"/>
                                          </p:stCondLst>
                                        </p:cTn>
                                        <p:tgtEl>
                                          <p:spTgt spid="15"/>
                                        </p:tgtEl>
                                        <p:attrNameLst>
                                          <p:attrName>style.visibility</p:attrName>
                                        </p:attrNameLst>
                                      </p:cBhvr>
                                      <p:to>
                                        <p:strVal val="visible"/>
                                      </p:to>
                                    </p:set>
                                    <p:animEffect transition="in" filter="fade">
                                      <p:cBhvr>
                                        <p:cTn id="47" dur="1000"/>
                                        <p:tgtEl>
                                          <p:spTgt spid="15"/>
                                        </p:tgtEl>
                                      </p:cBhvr>
                                    </p:animEffect>
                                    <p:anim calcmode="lin" valueType="num">
                                      <p:cBhvr>
                                        <p:cTn id="48" dur="1000" fill="hold"/>
                                        <p:tgtEl>
                                          <p:spTgt spid="15"/>
                                        </p:tgtEl>
                                        <p:attrNameLst>
                                          <p:attrName>ppt_x</p:attrName>
                                        </p:attrNameLst>
                                      </p:cBhvr>
                                      <p:tavLst>
                                        <p:tav tm="0">
                                          <p:val>
                                            <p:strVal val="#ppt_x-.1"/>
                                          </p:val>
                                        </p:tav>
                                        <p:tav tm="100000">
                                          <p:val>
                                            <p:strVal val="#ppt_x"/>
                                          </p:val>
                                        </p:tav>
                                      </p:tavLst>
                                    </p:anim>
                                    <p:anim calcmode="lin" valueType="num">
                                      <p:cBhvr>
                                        <p:cTn id="49" dur="1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6" grpId="0" animBg="1"/>
      <p:bldP spid="5" grpId="0"/>
      <p:bldP spid="7" grpId="0"/>
      <p:bldP spid="11" grpId="0"/>
      <p:bldP spid="14" grpId="0" animBg="1"/>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ضلع اثنا عشري 3"/>
          <p:cNvSpPr/>
          <p:nvPr/>
        </p:nvSpPr>
        <p:spPr>
          <a:xfrm>
            <a:off x="8534400" y="493931"/>
            <a:ext cx="457200" cy="381000"/>
          </a:xfrm>
          <a:prstGeom prst="dodecagon">
            <a:avLst/>
          </a:prstGeom>
          <a:solidFill>
            <a:schemeClr val="accent2"/>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ربع نص 4"/>
          <p:cNvSpPr txBox="1"/>
          <p:nvPr/>
        </p:nvSpPr>
        <p:spPr>
          <a:xfrm>
            <a:off x="8382000" y="417731"/>
            <a:ext cx="762000" cy="523220"/>
          </a:xfrm>
          <a:prstGeom prst="rect">
            <a:avLst/>
          </a:prstGeom>
          <a:noFill/>
        </p:spPr>
        <p:txBody>
          <a:bodyPr wrap="square" rtlCol="1">
            <a:spAutoFit/>
          </a:bodyPr>
          <a:lstStyle/>
          <a:p>
            <a:r>
              <a:rPr lang="ar-SA" dirty="0" smtClean="0"/>
              <a:t>   </a:t>
            </a:r>
            <a:r>
              <a:rPr lang="ar-SA" sz="2800" dirty="0" smtClean="0">
                <a:solidFill>
                  <a:schemeClr val="bg1"/>
                </a:solidFill>
              </a:rPr>
              <a:t>3</a:t>
            </a:r>
            <a:endParaRPr lang="ar-SA" dirty="0">
              <a:solidFill>
                <a:schemeClr val="bg1"/>
              </a:solidFill>
            </a:endParaRPr>
          </a:p>
        </p:txBody>
      </p:sp>
      <p:sp>
        <p:nvSpPr>
          <p:cNvPr id="6" name="مربع نص 5"/>
          <p:cNvSpPr txBox="1"/>
          <p:nvPr/>
        </p:nvSpPr>
        <p:spPr>
          <a:xfrm>
            <a:off x="1447800" y="381000"/>
            <a:ext cx="7086600" cy="769441"/>
          </a:xfrm>
          <a:prstGeom prst="rect">
            <a:avLst/>
          </a:prstGeom>
          <a:noFill/>
        </p:spPr>
        <p:txBody>
          <a:bodyPr wrap="square" rtlCol="1">
            <a:spAutoFit/>
          </a:bodyPr>
          <a:lstStyle/>
          <a:p>
            <a:r>
              <a:rPr lang="ar-SA" sz="44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e_AlArabiya" pitchFamily="18" charset="-78"/>
                <a:cs typeface="ae_AlArabiya" pitchFamily="18" charset="-78"/>
              </a:rPr>
              <a:t>التعليم عملية تجميع وتراكم:.</a:t>
            </a:r>
            <a:endParaRPr lang="ar-SA" sz="44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e_AlArabiya" pitchFamily="18" charset="-78"/>
              <a:cs typeface="ae_AlArabiya" pitchFamily="18" charset="-78"/>
            </a:endParaRPr>
          </a:p>
        </p:txBody>
      </p:sp>
      <p:sp>
        <p:nvSpPr>
          <p:cNvPr id="7" name="مستطيل مستدير الزوايا 6"/>
          <p:cNvSpPr/>
          <p:nvPr/>
        </p:nvSpPr>
        <p:spPr>
          <a:xfrm>
            <a:off x="1676400" y="1219200"/>
            <a:ext cx="6934200" cy="2590800"/>
          </a:xfrm>
          <a:prstGeom prst="roundRect">
            <a:avLst/>
          </a:prstGeom>
          <a:solidFill>
            <a:schemeClr val="accent2">
              <a:lumMod val="40000"/>
              <a:lumOff val="60000"/>
            </a:schemeClr>
          </a:solidFill>
          <a:ln>
            <a:noFill/>
          </a:ln>
          <a:effectLst>
            <a:outerShdw blurRad="107950" dist="12700" dir="5400000" algn="ctr">
              <a:srgbClr val="000000"/>
            </a:outerShdw>
          </a:effectLst>
          <a:scene3d>
            <a:camera prst="orthographicFront">
              <a:rot lat="0" lon="0" rev="0"/>
            </a:camera>
            <a:lightRig rig="soft" dir="tl">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rtlCol="1" anchor="ctr"/>
          <a:lstStyle/>
          <a:p>
            <a:pPr algn="ctr"/>
            <a:endParaRPr lang="ar-SA"/>
          </a:p>
        </p:txBody>
      </p:sp>
      <p:sp>
        <p:nvSpPr>
          <p:cNvPr id="9" name="مربع نص 8"/>
          <p:cNvSpPr txBox="1"/>
          <p:nvPr/>
        </p:nvSpPr>
        <p:spPr>
          <a:xfrm>
            <a:off x="762000" y="1524000"/>
            <a:ext cx="7620000" cy="2062103"/>
          </a:xfrm>
          <a:prstGeom prst="rect">
            <a:avLst/>
          </a:prstGeom>
          <a:noFill/>
        </p:spPr>
        <p:txBody>
          <a:bodyPr wrap="square" rtlCol="1">
            <a:spAutoFit/>
            <a:scene3d>
              <a:camera prst="orthographicFront"/>
              <a:lightRig rig="flat" dir="tl"/>
            </a:scene3d>
            <a:sp3d contourW="19050" prstMaterial="clear">
              <a:bevelT w="50800" h="50800"/>
              <a:contourClr>
                <a:schemeClr val="accent5">
                  <a:tint val="70000"/>
                  <a:satMod val="180000"/>
                  <a:alpha val="70000"/>
                </a:schemeClr>
              </a:contourClr>
            </a:sp3d>
          </a:bodyPr>
          <a:lstStyle/>
          <a:p>
            <a:r>
              <a:rPr lang="ar-SA" sz="3200" b="1" dirty="0" smtClean="0">
                <a:ln/>
                <a:solidFill>
                  <a:schemeClr val="accent5">
                    <a:tint val="50000"/>
                    <a:satMod val="180000"/>
                  </a:schemeClr>
                </a:solidFill>
                <a:latin typeface="ae_Cortoba" pitchFamily="18" charset="-78"/>
                <a:cs typeface="ae_Cortoba" pitchFamily="18" charset="-78"/>
              </a:rPr>
              <a:t>أي </a:t>
            </a:r>
            <a:r>
              <a:rPr lang="ar-SA" sz="3200" b="1" dirty="0" err="1" smtClean="0">
                <a:ln/>
                <a:solidFill>
                  <a:schemeClr val="accent5">
                    <a:tint val="50000"/>
                    <a:satMod val="180000"/>
                  </a:schemeClr>
                </a:solidFill>
                <a:latin typeface="ae_Cortoba" pitchFamily="18" charset="-78"/>
                <a:cs typeface="ae_Cortoba" pitchFamily="18" charset="-78"/>
              </a:rPr>
              <a:t>تجيمع</a:t>
            </a:r>
            <a:r>
              <a:rPr lang="ar-SA" sz="3200" b="1" dirty="0" smtClean="0">
                <a:ln/>
                <a:solidFill>
                  <a:schemeClr val="accent5">
                    <a:tint val="50000"/>
                    <a:satMod val="180000"/>
                  </a:schemeClr>
                </a:solidFill>
                <a:latin typeface="ae_Cortoba" pitchFamily="18" charset="-78"/>
                <a:cs typeface="ae_Cortoba" pitchFamily="18" charset="-78"/>
              </a:rPr>
              <a:t> وتراكم للعادات والمهارات والمعلومات وتوظيف لهذه الذخيرة التعليمية من أجل إحراز المزيد منها وامتلاكها في المستقبل.</a:t>
            </a:r>
            <a:endParaRPr lang="ar-SA" sz="3200" b="1" dirty="0">
              <a:ln/>
              <a:solidFill>
                <a:schemeClr val="accent5">
                  <a:tint val="50000"/>
                  <a:satMod val="180000"/>
                </a:schemeClr>
              </a:solidFill>
              <a:latin typeface="ae_Cortoba" pitchFamily="18" charset="-78"/>
              <a:cs typeface="ae_Cortoba" pitchFamily="18" charset="-78"/>
            </a:endParaRPr>
          </a:p>
        </p:txBody>
      </p:sp>
      <p:sp>
        <p:nvSpPr>
          <p:cNvPr id="10" name="مضلع اثنا عشري 9"/>
          <p:cNvSpPr/>
          <p:nvPr/>
        </p:nvSpPr>
        <p:spPr>
          <a:xfrm>
            <a:off x="8610600" y="3886200"/>
            <a:ext cx="457200" cy="533400"/>
          </a:xfrm>
          <a:prstGeom prst="dodecagon">
            <a:avLst/>
          </a:prstGeom>
          <a:solidFill>
            <a:schemeClr val="accent2"/>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مربع نص 10"/>
          <p:cNvSpPr txBox="1"/>
          <p:nvPr/>
        </p:nvSpPr>
        <p:spPr>
          <a:xfrm>
            <a:off x="8458200" y="3886200"/>
            <a:ext cx="762000" cy="523220"/>
          </a:xfrm>
          <a:prstGeom prst="rect">
            <a:avLst/>
          </a:prstGeom>
          <a:noFill/>
        </p:spPr>
        <p:txBody>
          <a:bodyPr wrap="square" rtlCol="1">
            <a:spAutoFit/>
          </a:bodyPr>
          <a:lstStyle/>
          <a:p>
            <a:r>
              <a:rPr lang="ar-SA" dirty="0" smtClean="0"/>
              <a:t>   </a:t>
            </a:r>
            <a:r>
              <a:rPr lang="ar-SA" sz="2800" dirty="0" smtClean="0">
                <a:solidFill>
                  <a:schemeClr val="bg1"/>
                </a:solidFill>
              </a:rPr>
              <a:t>4</a:t>
            </a:r>
            <a:endParaRPr lang="ar-SA" dirty="0">
              <a:solidFill>
                <a:schemeClr val="bg1"/>
              </a:solidFill>
            </a:endParaRPr>
          </a:p>
        </p:txBody>
      </p:sp>
      <p:sp>
        <p:nvSpPr>
          <p:cNvPr id="13" name="مربع نص 12"/>
          <p:cNvSpPr txBox="1"/>
          <p:nvPr/>
        </p:nvSpPr>
        <p:spPr>
          <a:xfrm>
            <a:off x="609600" y="3810000"/>
            <a:ext cx="7848600" cy="707886"/>
          </a:xfrm>
          <a:prstGeom prst="rect">
            <a:avLst/>
          </a:prstGeom>
          <a:noFill/>
        </p:spPr>
        <p:txBody>
          <a:bodyPr wrap="square" rtlCol="1">
            <a:spAutoFit/>
          </a:bodyPr>
          <a:lstStyle/>
          <a:p>
            <a:r>
              <a:rPr lang="ar-SA" sz="40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e_AlArabiya" pitchFamily="18" charset="-78"/>
                <a:cs typeface="ae_AlArabiya" pitchFamily="18" charset="-78"/>
              </a:rPr>
              <a:t>التعليم عملية ربط بين المثيرات والاستجابات:</a:t>
            </a:r>
            <a:endParaRPr lang="ar-SA" sz="40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e_AlArabiya" pitchFamily="18" charset="-78"/>
              <a:cs typeface="ae_AlArabiya" pitchFamily="18" charset="-78"/>
            </a:endParaRPr>
          </a:p>
        </p:txBody>
      </p:sp>
      <p:sp>
        <p:nvSpPr>
          <p:cNvPr id="14" name="مستطيل مستدير الزوايا 13"/>
          <p:cNvSpPr/>
          <p:nvPr/>
        </p:nvSpPr>
        <p:spPr>
          <a:xfrm>
            <a:off x="1295400" y="4491097"/>
            <a:ext cx="7239000" cy="2133600"/>
          </a:xfrm>
          <a:prstGeom prst="roundRect">
            <a:avLst/>
          </a:prstGeom>
          <a:solidFill>
            <a:schemeClr val="accent2">
              <a:lumMod val="40000"/>
              <a:lumOff val="60000"/>
            </a:schemeClr>
          </a:solidFill>
          <a:ln>
            <a:noFill/>
          </a:ln>
          <a:effectLst>
            <a:outerShdw blurRad="107950" dist="12700" dir="5400000" algn="ctr">
              <a:srgbClr val="000000"/>
            </a:outerShdw>
          </a:effectLst>
          <a:scene3d>
            <a:camera prst="orthographicFront">
              <a:rot lat="0" lon="0" rev="0"/>
            </a:camera>
            <a:lightRig rig="soft" dir="tl">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rtlCol="1" anchor="ctr"/>
          <a:lstStyle/>
          <a:p>
            <a:pPr algn="ctr"/>
            <a:endParaRPr lang="ar-SA"/>
          </a:p>
        </p:txBody>
      </p:sp>
      <p:sp>
        <p:nvSpPr>
          <p:cNvPr id="15" name="مربع نص 14"/>
          <p:cNvSpPr txBox="1"/>
          <p:nvPr/>
        </p:nvSpPr>
        <p:spPr>
          <a:xfrm>
            <a:off x="914400" y="4567297"/>
            <a:ext cx="7620000" cy="2062103"/>
          </a:xfrm>
          <a:prstGeom prst="rect">
            <a:avLst/>
          </a:prstGeom>
          <a:noFill/>
        </p:spPr>
        <p:txBody>
          <a:bodyPr wrap="square" rtlCol="1">
            <a:spAutoFit/>
            <a:scene3d>
              <a:camera prst="orthographicFront"/>
              <a:lightRig rig="flat" dir="tl"/>
            </a:scene3d>
            <a:sp3d contourW="19050" prstMaterial="clear">
              <a:bevelT w="50800" h="50800"/>
              <a:contourClr>
                <a:schemeClr val="accent5">
                  <a:tint val="70000"/>
                  <a:satMod val="180000"/>
                  <a:alpha val="70000"/>
                </a:schemeClr>
              </a:contourClr>
            </a:sp3d>
          </a:bodyPr>
          <a:lstStyle/>
          <a:p>
            <a:r>
              <a:rPr lang="ar-SA" sz="3200" b="1" dirty="0" smtClean="0">
                <a:ln/>
                <a:solidFill>
                  <a:schemeClr val="accent5">
                    <a:tint val="50000"/>
                    <a:satMod val="180000"/>
                  </a:schemeClr>
                </a:solidFill>
                <a:latin typeface="ae_Cortoba" pitchFamily="18" charset="-78"/>
                <a:cs typeface="ae_Cortoba" pitchFamily="18" charset="-78"/>
              </a:rPr>
              <a:t>أي أن جوهر التعليم يكمن في العلاقات</a:t>
            </a:r>
          </a:p>
          <a:p>
            <a:r>
              <a:rPr lang="ar-SA" sz="3200" b="1" dirty="0" smtClean="0">
                <a:ln/>
                <a:solidFill>
                  <a:schemeClr val="accent5">
                    <a:tint val="50000"/>
                    <a:satMod val="180000"/>
                  </a:schemeClr>
                </a:solidFill>
                <a:latin typeface="ae_Cortoba" pitchFamily="18" charset="-78"/>
                <a:cs typeface="ae_Cortoba" pitchFamily="18" charset="-78"/>
              </a:rPr>
              <a:t> والربط في تلك المؤثرات التي تؤثر فينا والاستجابات التي نصدرها رداً على هذه المثيرات  </a:t>
            </a:r>
            <a:endParaRPr lang="ar-SA" sz="3200" b="1" dirty="0">
              <a:ln/>
              <a:solidFill>
                <a:schemeClr val="accent5">
                  <a:tint val="50000"/>
                  <a:satMod val="180000"/>
                </a:schemeClr>
              </a:solidFill>
              <a:latin typeface="ae_Cortoba" pitchFamily="18" charset="-78"/>
              <a:cs typeface="ae_Cortoba"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40" presetClass="entr" presetSubtype="0" fill="hold" nodeType="clickEffect">
                                  <p:stCondLst>
                                    <p:cond delay="0"/>
                                  </p:stCondLst>
                                  <p:iterate type="lt">
                                    <p:tmPct val="10000"/>
                                  </p:iterate>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1000"/>
                                        <p:tgtEl>
                                          <p:spTgt spid="6">
                                            <p:txEl>
                                              <p:pRg st="0" end="0"/>
                                            </p:txEl>
                                          </p:spTgt>
                                        </p:tgtEl>
                                      </p:cBhvr>
                                    </p:animEffect>
                                    <p:anim calcmode="lin" valueType="num">
                                      <p:cBhvr>
                                        <p:cTn id="16" dur="1000" fill="hold"/>
                                        <p:tgtEl>
                                          <p:spTgt spid="6">
                                            <p:txEl>
                                              <p:pRg st="0" end="0"/>
                                            </p:txEl>
                                          </p:spTgt>
                                        </p:tgtEl>
                                        <p:attrNameLst>
                                          <p:attrName>ppt_x</p:attrName>
                                        </p:attrNameLst>
                                      </p:cBhvr>
                                      <p:tavLst>
                                        <p:tav tm="0">
                                          <p:val>
                                            <p:strVal val="#ppt_x-.1"/>
                                          </p:val>
                                        </p:tav>
                                        <p:tav tm="100000">
                                          <p:val>
                                            <p:strVal val="#ppt_x"/>
                                          </p:val>
                                        </p:tav>
                                      </p:tavLst>
                                    </p:anim>
                                    <p:anim calcmode="lin" valueType="num">
                                      <p:cBhvr>
                                        <p:cTn id="17" dur="10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7"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1000" fill="hold"/>
                                        <p:tgtEl>
                                          <p:spTgt spid="7"/>
                                        </p:tgtEl>
                                        <p:attrNameLst>
                                          <p:attrName>ppt_x</p:attrName>
                                        </p:attrNameLst>
                                      </p:cBhvr>
                                      <p:tavLst>
                                        <p:tav tm="0">
                                          <p:val>
                                            <p:strVal val="#ppt_x"/>
                                          </p:val>
                                        </p:tav>
                                        <p:tav tm="100000">
                                          <p:val>
                                            <p:strVal val="#ppt_x"/>
                                          </p:val>
                                        </p:tav>
                                      </p:tavLst>
                                    </p:anim>
                                    <p:anim calcmode="lin" valueType="num">
                                      <p:cBhvr additive="base">
                                        <p:cTn id="23" dur="1000" fill="hold"/>
                                        <p:tgtEl>
                                          <p:spTgt spid="7"/>
                                        </p:tgtEl>
                                        <p:attrNameLst>
                                          <p:attrName>ppt_y</p:attrName>
                                        </p:attrNameLst>
                                      </p:cBhvr>
                                      <p:tavLst>
                                        <p:tav tm="0">
                                          <p:val>
                                            <p:strVal val="1+#ppt_h/2"/>
                                          </p:val>
                                        </p:tav>
                                        <p:tav tm="100000">
                                          <p:val>
                                            <p:strVal val="#ppt_y"/>
                                          </p:val>
                                        </p:tav>
                                      </p:tavLst>
                                    </p:anim>
                                  </p:childTnLst>
                                </p:cTn>
                              </p:par>
                              <p:par>
                                <p:cTn id="24" presetID="7" presetClass="entr" presetSubtype="4"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1000" fill="hold"/>
                                        <p:tgtEl>
                                          <p:spTgt spid="9"/>
                                        </p:tgtEl>
                                        <p:attrNameLst>
                                          <p:attrName>ppt_x</p:attrName>
                                        </p:attrNameLst>
                                      </p:cBhvr>
                                      <p:tavLst>
                                        <p:tav tm="0">
                                          <p:val>
                                            <p:strVal val="#ppt_x"/>
                                          </p:val>
                                        </p:tav>
                                        <p:tav tm="100000">
                                          <p:val>
                                            <p:strVal val="#ppt_x"/>
                                          </p:val>
                                        </p:tav>
                                      </p:tavLst>
                                    </p:anim>
                                    <p:anim calcmode="lin" valueType="num">
                                      <p:cBhvr additive="base">
                                        <p:cTn id="27"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down)">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40" presetClass="entr" presetSubtype="0" fill="hold" nodeType="clickEffect">
                                  <p:stCondLst>
                                    <p:cond delay="0"/>
                                  </p:stCondLst>
                                  <p:iterate type="lt">
                                    <p:tmPct val="10000"/>
                                  </p:iterate>
                                  <p:childTnLst>
                                    <p:set>
                                      <p:cBhvr>
                                        <p:cTn id="39" dur="1" fill="hold">
                                          <p:stCondLst>
                                            <p:cond delay="0"/>
                                          </p:stCondLst>
                                        </p:cTn>
                                        <p:tgtEl>
                                          <p:spTgt spid="13">
                                            <p:txEl>
                                              <p:pRg st="0" end="0"/>
                                            </p:txEl>
                                          </p:spTgt>
                                        </p:tgtEl>
                                        <p:attrNameLst>
                                          <p:attrName>style.visibility</p:attrName>
                                        </p:attrNameLst>
                                      </p:cBhvr>
                                      <p:to>
                                        <p:strVal val="visible"/>
                                      </p:to>
                                    </p:set>
                                    <p:animEffect transition="in" filter="fade">
                                      <p:cBhvr>
                                        <p:cTn id="40" dur="1000"/>
                                        <p:tgtEl>
                                          <p:spTgt spid="13">
                                            <p:txEl>
                                              <p:pRg st="0" end="0"/>
                                            </p:txEl>
                                          </p:spTgt>
                                        </p:tgtEl>
                                      </p:cBhvr>
                                    </p:animEffect>
                                    <p:anim calcmode="lin" valueType="num">
                                      <p:cBhvr>
                                        <p:cTn id="41" dur="1000" fill="hold"/>
                                        <p:tgtEl>
                                          <p:spTgt spid="13">
                                            <p:txEl>
                                              <p:pRg st="0" end="0"/>
                                            </p:txEl>
                                          </p:spTgt>
                                        </p:tgtEl>
                                        <p:attrNameLst>
                                          <p:attrName>ppt_x</p:attrName>
                                        </p:attrNameLst>
                                      </p:cBhvr>
                                      <p:tavLst>
                                        <p:tav tm="0">
                                          <p:val>
                                            <p:strVal val="#ppt_x-.1"/>
                                          </p:val>
                                        </p:tav>
                                        <p:tav tm="100000">
                                          <p:val>
                                            <p:strVal val="#ppt_x"/>
                                          </p:val>
                                        </p:tav>
                                      </p:tavLst>
                                    </p:anim>
                                    <p:anim calcmode="lin" valueType="num">
                                      <p:cBhvr>
                                        <p:cTn id="42" dur="10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7" presetClass="entr" presetSubtype="4"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1000" fill="hold"/>
                                        <p:tgtEl>
                                          <p:spTgt spid="14"/>
                                        </p:tgtEl>
                                        <p:attrNameLst>
                                          <p:attrName>ppt_x</p:attrName>
                                        </p:attrNameLst>
                                      </p:cBhvr>
                                      <p:tavLst>
                                        <p:tav tm="0">
                                          <p:val>
                                            <p:strVal val="#ppt_x"/>
                                          </p:val>
                                        </p:tav>
                                        <p:tav tm="100000">
                                          <p:val>
                                            <p:strVal val="#ppt_x"/>
                                          </p:val>
                                        </p:tav>
                                      </p:tavLst>
                                    </p:anim>
                                    <p:anim calcmode="lin" valueType="num">
                                      <p:cBhvr additive="base">
                                        <p:cTn id="48" dur="1000" fill="hold"/>
                                        <p:tgtEl>
                                          <p:spTgt spid="14"/>
                                        </p:tgtEl>
                                        <p:attrNameLst>
                                          <p:attrName>ppt_y</p:attrName>
                                        </p:attrNameLst>
                                      </p:cBhvr>
                                      <p:tavLst>
                                        <p:tav tm="0">
                                          <p:val>
                                            <p:strVal val="1+#ppt_h/2"/>
                                          </p:val>
                                        </p:tav>
                                        <p:tav tm="100000">
                                          <p:val>
                                            <p:strVal val="#ppt_y"/>
                                          </p:val>
                                        </p:tav>
                                      </p:tavLst>
                                    </p:anim>
                                  </p:childTnLst>
                                </p:cTn>
                              </p:par>
                              <p:par>
                                <p:cTn id="49" presetID="7" presetClass="entr" presetSubtype="4"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1000" fill="hold"/>
                                        <p:tgtEl>
                                          <p:spTgt spid="15"/>
                                        </p:tgtEl>
                                        <p:attrNameLst>
                                          <p:attrName>ppt_x</p:attrName>
                                        </p:attrNameLst>
                                      </p:cBhvr>
                                      <p:tavLst>
                                        <p:tav tm="0">
                                          <p:val>
                                            <p:strVal val="#ppt_x"/>
                                          </p:val>
                                        </p:tav>
                                        <p:tav tm="100000">
                                          <p:val>
                                            <p:strVal val="#ppt_x"/>
                                          </p:val>
                                        </p:tav>
                                      </p:tavLst>
                                    </p:anim>
                                    <p:anim calcmode="lin" valueType="num">
                                      <p:cBhvr additive="base">
                                        <p:cTn id="52"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7" grpId="0" animBg="1"/>
      <p:bldP spid="9" grpId="0"/>
      <p:bldP spid="10" grpId="0" animBg="1"/>
      <p:bldP spid="11" grpId="0"/>
      <p:bldP spid="14" grpId="0" animBg="1"/>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ضلع اثنا عشري 4"/>
          <p:cNvSpPr/>
          <p:nvPr/>
        </p:nvSpPr>
        <p:spPr>
          <a:xfrm>
            <a:off x="8610600" y="2286000"/>
            <a:ext cx="457200" cy="533400"/>
          </a:xfrm>
          <a:prstGeom prst="dodecagon">
            <a:avLst/>
          </a:prstGeom>
          <a:solidFill>
            <a:schemeClr val="accent2"/>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مربع نص 5"/>
          <p:cNvSpPr txBox="1"/>
          <p:nvPr/>
        </p:nvSpPr>
        <p:spPr>
          <a:xfrm>
            <a:off x="8458200" y="2286000"/>
            <a:ext cx="762000" cy="523220"/>
          </a:xfrm>
          <a:prstGeom prst="rect">
            <a:avLst/>
          </a:prstGeom>
          <a:noFill/>
        </p:spPr>
        <p:txBody>
          <a:bodyPr wrap="square" rtlCol="1">
            <a:spAutoFit/>
          </a:bodyPr>
          <a:lstStyle/>
          <a:p>
            <a:r>
              <a:rPr lang="ar-SA" dirty="0" smtClean="0"/>
              <a:t>   </a:t>
            </a:r>
            <a:r>
              <a:rPr lang="ar-SA" sz="2800" dirty="0" smtClean="0">
                <a:solidFill>
                  <a:schemeClr val="bg1"/>
                </a:solidFill>
              </a:rPr>
              <a:t>5</a:t>
            </a:r>
            <a:endParaRPr lang="ar-SA" dirty="0">
              <a:solidFill>
                <a:schemeClr val="bg1"/>
              </a:solidFill>
            </a:endParaRPr>
          </a:p>
        </p:txBody>
      </p:sp>
      <p:sp>
        <p:nvSpPr>
          <p:cNvPr id="7" name="مربع نص 6"/>
          <p:cNvSpPr txBox="1"/>
          <p:nvPr/>
        </p:nvSpPr>
        <p:spPr>
          <a:xfrm>
            <a:off x="609600" y="2209800"/>
            <a:ext cx="7848600" cy="707886"/>
          </a:xfrm>
          <a:prstGeom prst="rect">
            <a:avLst/>
          </a:prstGeom>
          <a:noFill/>
        </p:spPr>
        <p:txBody>
          <a:bodyPr wrap="square" rtlCol="1">
            <a:spAutoFit/>
          </a:bodyPr>
          <a:lstStyle/>
          <a:p>
            <a:r>
              <a:rPr lang="ar-SA" sz="40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e_AlArabiya" pitchFamily="18" charset="-78"/>
                <a:cs typeface="ae_AlArabiya" pitchFamily="18" charset="-78"/>
              </a:rPr>
              <a:t>التعليم إعادة بناء للخبرة السابقة :</a:t>
            </a:r>
            <a:endParaRPr lang="ar-SA" sz="40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e_AlArabiya" pitchFamily="18" charset="-78"/>
              <a:cs typeface="ae_AlArabiya" pitchFamily="18" charset="-78"/>
            </a:endParaRPr>
          </a:p>
        </p:txBody>
      </p:sp>
      <p:sp>
        <p:nvSpPr>
          <p:cNvPr id="8" name="مستطيل مستدير الزوايا 7"/>
          <p:cNvSpPr/>
          <p:nvPr/>
        </p:nvSpPr>
        <p:spPr>
          <a:xfrm>
            <a:off x="1295400" y="2890897"/>
            <a:ext cx="7239000" cy="1757303"/>
          </a:xfrm>
          <a:prstGeom prst="roundRect">
            <a:avLst/>
          </a:prstGeom>
          <a:solidFill>
            <a:schemeClr val="accent2">
              <a:lumMod val="40000"/>
              <a:lumOff val="60000"/>
            </a:schemeClr>
          </a:solidFill>
          <a:ln>
            <a:noFill/>
          </a:ln>
          <a:effectLst>
            <a:outerShdw blurRad="107950" dist="12700" dir="5400000" algn="ctr">
              <a:srgbClr val="000000"/>
            </a:outerShdw>
          </a:effectLst>
          <a:scene3d>
            <a:camera prst="orthographicFront">
              <a:rot lat="0" lon="0" rev="0"/>
            </a:camera>
            <a:lightRig rig="soft" dir="tl">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rtlCol="1" anchor="ctr"/>
          <a:lstStyle/>
          <a:p>
            <a:pPr algn="ctr"/>
            <a:endParaRPr lang="ar-SA"/>
          </a:p>
        </p:txBody>
      </p:sp>
      <p:sp>
        <p:nvSpPr>
          <p:cNvPr id="9" name="مربع نص 8"/>
          <p:cNvSpPr txBox="1"/>
          <p:nvPr/>
        </p:nvSpPr>
        <p:spPr>
          <a:xfrm>
            <a:off x="1219200" y="2926140"/>
            <a:ext cx="7086600" cy="1569660"/>
          </a:xfrm>
          <a:prstGeom prst="rect">
            <a:avLst/>
          </a:prstGeom>
          <a:noFill/>
        </p:spPr>
        <p:txBody>
          <a:bodyPr wrap="square" rtlCol="1">
            <a:spAutoFit/>
            <a:scene3d>
              <a:camera prst="orthographicFront"/>
              <a:lightRig rig="flat" dir="tl"/>
            </a:scene3d>
            <a:sp3d contourW="19050" prstMaterial="clear">
              <a:bevelT w="50800" h="50800"/>
              <a:contourClr>
                <a:schemeClr val="accent5">
                  <a:tint val="70000"/>
                  <a:satMod val="180000"/>
                  <a:alpha val="70000"/>
                </a:schemeClr>
              </a:contourClr>
            </a:sp3d>
          </a:bodyPr>
          <a:lstStyle/>
          <a:p>
            <a:r>
              <a:rPr lang="ar-SA" sz="3200" b="1" dirty="0" smtClean="0">
                <a:ln/>
                <a:solidFill>
                  <a:schemeClr val="accent5">
                    <a:tint val="50000"/>
                    <a:satMod val="180000"/>
                  </a:schemeClr>
                </a:solidFill>
                <a:latin typeface="ae_Cortoba" pitchFamily="18" charset="-78"/>
                <a:cs typeface="ae_Cortoba" pitchFamily="18" charset="-78"/>
              </a:rPr>
              <a:t>أي أن التعلم يؤدي إلى استخدام الخبرة السابقة في مواجهة المواقف الجديدة وإعادة بناء هذه الخبرة. </a:t>
            </a:r>
            <a:endParaRPr lang="ar-SA" sz="3200" b="1" dirty="0">
              <a:ln/>
              <a:solidFill>
                <a:schemeClr val="accent5">
                  <a:tint val="50000"/>
                  <a:satMod val="180000"/>
                </a:schemeClr>
              </a:solidFill>
              <a:latin typeface="ae_Cortoba" pitchFamily="18" charset="-78"/>
              <a:cs typeface="ae_Cortoba"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40" presetClass="entr" presetSubtype="0" fill="hold" nodeType="clickEffect">
                                  <p:stCondLst>
                                    <p:cond delay="0"/>
                                  </p:stCondLst>
                                  <p:iterate type="lt">
                                    <p:tmPct val="10000"/>
                                  </p:iterate>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1000"/>
                                        <p:tgtEl>
                                          <p:spTgt spid="7">
                                            <p:txEl>
                                              <p:pRg st="0" end="0"/>
                                            </p:txEl>
                                          </p:spTgt>
                                        </p:tgtEl>
                                      </p:cBhvr>
                                    </p:animEffect>
                                    <p:anim calcmode="lin" valueType="num">
                                      <p:cBhvr>
                                        <p:cTn id="16" dur="1000" fill="hold"/>
                                        <p:tgtEl>
                                          <p:spTgt spid="7">
                                            <p:txEl>
                                              <p:pRg st="0" end="0"/>
                                            </p:txEl>
                                          </p:spTgt>
                                        </p:tgtEl>
                                        <p:attrNameLst>
                                          <p:attrName>ppt_x</p:attrName>
                                        </p:attrNameLst>
                                      </p:cBhvr>
                                      <p:tavLst>
                                        <p:tav tm="0">
                                          <p:val>
                                            <p:strVal val="#ppt_x-.1"/>
                                          </p:val>
                                        </p:tav>
                                        <p:tav tm="100000">
                                          <p:val>
                                            <p:strVal val="#ppt_x"/>
                                          </p:val>
                                        </p:tav>
                                      </p:tavLst>
                                    </p:anim>
                                    <p:anim calcmode="lin" valueType="num">
                                      <p:cBhvr>
                                        <p:cTn id="17" dur="10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7"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1000" fill="hold"/>
                                        <p:tgtEl>
                                          <p:spTgt spid="8"/>
                                        </p:tgtEl>
                                        <p:attrNameLst>
                                          <p:attrName>ppt_x</p:attrName>
                                        </p:attrNameLst>
                                      </p:cBhvr>
                                      <p:tavLst>
                                        <p:tav tm="0">
                                          <p:val>
                                            <p:strVal val="#ppt_x"/>
                                          </p:val>
                                        </p:tav>
                                        <p:tav tm="100000">
                                          <p:val>
                                            <p:strVal val="#ppt_x"/>
                                          </p:val>
                                        </p:tav>
                                      </p:tavLst>
                                    </p:anim>
                                    <p:anim calcmode="lin" valueType="num">
                                      <p:cBhvr additive="base">
                                        <p:cTn id="23" dur="1000" fill="hold"/>
                                        <p:tgtEl>
                                          <p:spTgt spid="8"/>
                                        </p:tgtEl>
                                        <p:attrNameLst>
                                          <p:attrName>ppt_y</p:attrName>
                                        </p:attrNameLst>
                                      </p:cBhvr>
                                      <p:tavLst>
                                        <p:tav tm="0">
                                          <p:val>
                                            <p:strVal val="1+#ppt_h/2"/>
                                          </p:val>
                                        </p:tav>
                                        <p:tav tm="100000">
                                          <p:val>
                                            <p:strVal val="#ppt_y"/>
                                          </p:val>
                                        </p:tav>
                                      </p:tavLst>
                                    </p:anim>
                                  </p:childTnLst>
                                </p:cTn>
                              </p:par>
                              <p:par>
                                <p:cTn id="24" presetID="7" presetClass="entr" presetSubtype="4"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1000" fill="hold"/>
                                        <p:tgtEl>
                                          <p:spTgt spid="9"/>
                                        </p:tgtEl>
                                        <p:attrNameLst>
                                          <p:attrName>ppt_x</p:attrName>
                                        </p:attrNameLst>
                                      </p:cBhvr>
                                      <p:tavLst>
                                        <p:tav tm="0">
                                          <p:val>
                                            <p:strVal val="#ppt_x"/>
                                          </p:val>
                                        </p:tav>
                                        <p:tav tm="100000">
                                          <p:val>
                                            <p:strVal val="#ppt_x"/>
                                          </p:val>
                                        </p:tav>
                                      </p:tavLst>
                                    </p:anim>
                                    <p:anim calcmode="lin" valueType="num">
                                      <p:cBhvr additive="base">
                                        <p:cTn id="27"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animBg="1"/>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2286000" y="304800"/>
            <a:ext cx="4265911" cy="830997"/>
          </a:xfrm>
          <a:prstGeom prst="rect">
            <a:avLst/>
          </a:prstGeom>
        </p:spPr>
        <p:txBody>
          <a:bodyPr wrap="none">
            <a:spAutoFit/>
          </a:bodyPr>
          <a:lstStyle/>
          <a:p>
            <a:r>
              <a:rPr lang="ar-SA" sz="48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ae_Mashq" pitchFamily="18" charset="-78"/>
                <a:cs typeface="ae_Mashq" pitchFamily="18" charset="-78"/>
              </a:rPr>
              <a:t>نظريات التعليم</a:t>
            </a:r>
            <a:r>
              <a:rPr lang="ar-SA"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ae_Mashq" pitchFamily="18" charset="-78"/>
                <a:cs typeface="ae_Mashq" pitchFamily="18" charset="-78"/>
              </a:rPr>
              <a:t>1</a:t>
            </a:r>
            <a:endParaRPr lang="ar-SA" sz="36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ae_Mashq" pitchFamily="18" charset="-78"/>
              <a:cs typeface="ae_Mashq" pitchFamily="18" charset="-78"/>
            </a:endParaRPr>
          </a:p>
        </p:txBody>
      </p:sp>
      <p:sp>
        <p:nvSpPr>
          <p:cNvPr id="7" name="وسيلة شرح مع سهم إلى الأسفل 6"/>
          <p:cNvSpPr/>
          <p:nvPr/>
        </p:nvSpPr>
        <p:spPr>
          <a:xfrm>
            <a:off x="6629400" y="838200"/>
            <a:ext cx="2438400" cy="609600"/>
          </a:xfrm>
          <a:prstGeom prst="downArrowCallout">
            <a:avLst/>
          </a:prstGeom>
        </p:spPr>
        <p:style>
          <a:lnRef idx="3">
            <a:schemeClr val="lt1"/>
          </a:lnRef>
          <a:fillRef idx="1">
            <a:schemeClr val="accent2"/>
          </a:fillRef>
          <a:effectRef idx="1">
            <a:schemeClr val="accent2"/>
          </a:effectRef>
          <a:fontRef idx="minor">
            <a:schemeClr val="lt1"/>
          </a:fontRef>
        </p:style>
        <p:txBody>
          <a:bodyPr rtlCol="1" anchor="ctr"/>
          <a:lstStyle/>
          <a:p>
            <a:pPr algn="ctr"/>
            <a:r>
              <a:rPr lang="ar-SA" sz="1400" dirty="0" smtClean="0">
                <a:cs typeface="ACS  Zomorrod Extra Bold" pitchFamily="2" charset="-78"/>
              </a:rPr>
              <a:t>1.التعليم الشرطي</a:t>
            </a:r>
            <a:endParaRPr lang="ar-SA" sz="1400" dirty="0">
              <a:cs typeface="ACS  Zomorrod Extra Bold" pitchFamily="2" charset="-78"/>
            </a:endParaRPr>
          </a:p>
        </p:txBody>
      </p:sp>
      <p:sp>
        <p:nvSpPr>
          <p:cNvPr id="9" name="مربع نص 8"/>
          <p:cNvSpPr txBox="1"/>
          <p:nvPr/>
        </p:nvSpPr>
        <p:spPr>
          <a:xfrm>
            <a:off x="0" y="1295400"/>
            <a:ext cx="9144000" cy="1938992"/>
          </a:xfrm>
          <a:prstGeom prst="rect">
            <a:avLst/>
          </a:prstGeom>
          <a:noFill/>
        </p:spPr>
        <p:txBody>
          <a:bodyPr wrap="square" rtlCol="1">
            <a:spAutoFit/>
          </a:bodyPr>
          <a:lstStyle/>
          <a:p>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مثير = استجابة </a:t>
            </a:r>
          </a:p>
          <a:p>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فالتعليم النشط والمبدع يولد إستحبابات إبداعية مثال ذلك: السؤال الغير </a:t>
            </a:r>
          </a:p>
          <a:p>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مقيد بنص في كتاب يولد يولد استجابة وهي إجابات متعددة صحيحة</a:t>
            </a:r>
          </a:p>
          <a:p>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 مبدعة </a:t>
            </a:r>
          </a:p>
          <a:p>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متنوعة . </a:t>
            </a:r>
            <a:endParaRPr lang="ar-SA" sz="2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endParaRPr>
          </a:p>
        </p:txBody>
      </p:sp>
      <p:sp>
        <p:nvSpPr>
          <p:cNvPr id="10" name="وسيلة شرح مع سهم إلى الأسفل 9"/>
          <p:cNvSpPr/>
          <p:nvPr/>
        </p:nvSpPr>
        <p:spPr>
          <a:xfrm>
            <a:off x="2590800" y="2590800"/>
            <a:ext cx="4876800" cy="498764"/>
          </a:xfrm>
          <a:prstGeom prst="downArrowCallout">
            <a:avLst>
              <a:gd name="adj1" fmla="val 25000"/>
              <a:gd name="adj2" fmla="val 25000"/>
              <a:gd name="adj3" fmla="val 25000"/>
              <a:gd name="adj4" fmla="val 66644"/>
            </a:avLst>
          </a:prstGeom>
        </p:spPr>
        <p:style>
          <a:lnRef idx="3">
            <a:schemeClr val="lt1"/>
          </a:lnRef>
          <a:fillRef idx="1">
            <a:schemeClr val="accent2"/>
          </a:fillRef>
          <a:effectRef idx="1">
            <a:schemeClr val="accent2"/>
          </a:effectRef>
          <a:fontRef idx="minor">
            <a:schemeClr val="lt1"/>
          </a:fontRef>
        </p:style>
        <p:txBody>
          <a:bodyPr rtlCol="1" anchor="ctr"/>
          <a:lstStyle/>
          <a:p>
            <a:pPr algn="ctr"/>
            <a:r>
              <a:rPr lang="ar-SA" sz="1600" dirty="0" smtClean="0">
                <a:cs typeface="ACS  Zomorrod Extra Bold" pitchFamily="2" charset="-78"/>
              </a:rPr>
              <a:t>2. التعليم عن طريق المحاولة والخطأ </a:t>
            </a:r>
            <a:endParaRPr lang="ar-SA" sz="1600" dirty="0">
              <a:cs typeface="ACS  Zomorrod Extra Bold" pitchFamily="2" charset="-78"/>
            </a:endParaRPr>
          </a:p>
        </p:txBody>
      </p:sp>
      <p:sp>
        <p:nvSpPr>
          <p:cNvPr id="11" name="مربع نص 10"/>
          <p:cNvSpPr txBox="1"/>
          <p:nvPr/>
        </p:nvSpPr>
        <p:spPr>
          <a:xfrm>
            <a:off x="457200" y="3048000"/>
            <a:ext cx="8153400" cy="4401205"/>
          </a:xfrm>
          <a:prstGeom prst="rect">
            <a:avLst/>
          </a:prstGeom>
          <a:noFill/>
        </p:spPr>
        <p:txBody>
          <a:bodyPr wrap="square" rtlCol="1">
            <a:spAutoFit/>
          </a:bodyPr>
          <a:lstStyle/>
          <a:p>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فالخطأ يُعلم الصواب</a:t>
            </a:r>
            <a:r>
              <a:rPr lang="ar-SA" sz="2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 </a:t>
            </a:r>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فمثلاً الطالب الذي يرسب في مواد معينة يدرك نقاط ضعفه ويتجاوزها في المرة القادمة ويحقق النجاح ويظهر هذا واضحاً في إعادة بعض أسئلة </a:t>
            </a:r>
          </a:p>
          <a:p>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أعمال السنة في النهائي أو إعادة الامتحان لبعض الطلاب لتحسين مستواهم . ويظهر في المكتشفات العلمية فعد إعادة التجربة كذا مرة يكتشف الباحث موضع الخطأ فيتركه .</a:t>
            </a:r>
          </a:p>
          <a:p>
            <a:r>
              <a:rPr lang="ar-SA" sz="16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cs typeface="ACS  Zomorrod Extra Bold" pitchFamily="2" charset="-78"/>
              </a:rPr>
              <a:t>وهذا التعليم قائم على قانون الأثر وهو: </a:t>
            </a:r>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أن النجاح يولد السعادة فيتكرر الفعل ليتكرر الأثر. </a:t>
            </a:r>
            <a:r>
              <a:rPr lang="ar-SA"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مما يجعل الطالب يكرر المشاركة لتحصيل على الثناء والدرجات العالية . وصاحب هذا القانون هو         وتقول نظريته </a:t>
            </a:r>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Cortoba" pitchFamily="18" charset="-78"/>
                <a:cs typeface="ae_Cortoba" pitchFamily="18" charset="-78"/>
              </a:rPr>
              <a:t>:  </a:t>
            </a:r>
            <a:r>
              <a:rPr lang="ar-SA" sz="1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Cortoba" pitchFamily="18" charset="-78"/>
                <a:cs typeface="ae_Cortoba" pitchFamily="18" charset="-78"/>
              </a:rPr>
              <a:t>(</a:t>
            </a:r>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Battar" pitchFamily="18" charset="-78"/>
                <a:cs typeface="ae_AlBattar" pitchFamily="18" charset="-78"/>
              </a:rPr>
              <a:t>إن الأثر المرضي من شأنه أن يقوي الرابطة بين الأثر وبين الحركات المؤدية إليه </a:t>
            </a:r>
            <a:r>
              <a:rPr lang="ar-SA" sz="1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Cortoba" pitchFamily="18" charset="-78"/>
                <a:cs typeface="ae_Cortoba" pitchFamily="18" charset="-78"/>
              </a:rPr>
              <a:t>)</a:t>
            </a:r>
            <a:endParaRPr lang="ar-SA" sz="16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cs typeface="ACS  Zomorrod Extra Bold" pitchFamily="2" charset="-78"/>
            </a:endParaRPr>
          </a:p>
          <a:p>
            <a:endParaRPr lang="ar-SA"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Cortoba" pitchFamily="18" charset="-78"/>
              <a:cs typeface="ae_Cortoba" pitchFamily="18" charset="-78"/>
            </a:endParaRPr>
          </a:p>
          <a:p>
            <a:endParaRPr lang="ar-SA"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Cortoba" pitchFamily="18" charset="-78"/>
              <a:cs typeface="ae_Cortoba"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900" decel="100000" fill="hold"/>
                                        <p:tgtEl>
                                          <p:spTgt spid="7"/>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16" presetID="7" presetClass="entr" presetSubtype="4"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2000" fill="hold"/>
                                        <p:tgtEl>
                                          <p:spTgt spid="9"/>
                                        </p:tgtEl>
                                        <p:attrNameLst>
                                          <p:attrName>ppt_x</p:attrName>
                                        </p:attrNameLst>
                                      </p:cBhvr>
                                      <p:tavLst>
                                        <p:tav tm="0">
                                          <p:val>
                                            <p:strVal val="#ppt_x"/>
                                          </p:val>
                                        </p:tav>
                                        <p:tav tm="100000">
                                          <p:val>
                                            <p:strVal val="#ppt_x"/>
                                          </p:val>
                                        </p:tav>
                                      </p:tavLst>
                                    </p:anim>
                                    <p:anim calcmode="lin" valueType="num">
                                      <p:cBhvr additive="base">
                                        <p:cTn id="19" dur="2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7"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900" decel="100000" fill="hold"/>
                                        <p:tgtEl>
                                          <p:spTgt spid="10"/>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28" presetID="7" presetClass="entr" presetSubtype="4"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2000" fill="hold"/>
                                        <p:tgtEl>
                                          <p:spTgt spid="11"/>
                                        </p:tgtEl>
                                        <p:attrNameLst>
                                          <p:attrName>ppt_x</p:attrName>
                                        </p:attrNameLst>
                                      </p:cBhvr>
                                      <p:tavLst>
                                        <p:tav tm="0">
                                          <p:val>
                                            <p:strVal val="#ppt_x"/>
                                          </p:val>
                                        </p:tav>
                                        <p:tav tm="100000">
                                          <p:val>
                                            <p:strVal val="#ppt_x"/>
                                          </p:val>
                                        </p:tav>
                                      </p:tavLst>
                                    </p:anim>
                                    <p:anim calcmode="lin" valueType="num">
                                      <p:cBhvr additive="base">
                                        <p:cTn id="31" dur="20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9" grpId="0"/>
      <p:bldP spid="10" grpId="0" animBg="1"/>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838200" y="780395"/>
            <a:ext cx="8153400" cy="830997"/>
          </a:xfrm>
          <a:prstGeom prst="rect">
            <a:avLst/>
          </a:prstGeom>
          <a:noFill/>
        </p:spPr>
        <p:txBody>
          <a:bodyPr wrap="square" rtlCol="1">
            <a:spAutoFit/>
          </a:bodyPr>
          <a:lstStyle/>
          <a:p>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 </a:t>
            </a:r>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Battar" pitchFamily="18" charset="-78"/>
                <a:cs typeface="ae_AlBattar" pitchFamily="18" charset="-78"/>
              </a:rPr>
              <a:t>إن التعليم في رأي      يكون بالمحاولة وحذف الأخطاء نتيجة تقوية الآثار المرضية بطريقه آلية لا تعتمد على الفهم والإدراك </a:t>
            </a:r>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 </a:t>
            </a:r>
            <a:endParaRPr lang="ar-SA"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Cortoba" pitchFamily="18" charset="-78"/>
              <a:cs typeface="ae_Cortoba" pitchFamily="18" charset="-78"/>
            </a:endParaRPr>
          </a:p>
        </p:txBody>
      </p:sp>
      <p:sp>
        <p:nvSpPr>
          <p:cNvPr id="5" name="وسيلة شرح مع سهم إلى الأسفل 4"/>
          <p:cNvSpPr/>
          <p:nvPr/>
        </p:nvSpPr>
        <p:spPr>
          <a:xfrm>
            <a:off x="5029200" y="1905000"/>
            <a:ext cx="4038600" cy="609600"/>
          </a:xfrm>
          <a:prstGeom prst="downArrowCallout">
            <a:avLst/>
          </a:prstGeom>
        </p:spPr>
        <p:style>
          <a:lnRef idx="3">
            <a:schemeClr val="lt1"/>
          </a:lnRef>
          <a:fillRef idx="1">
            <a:schemeClr val="accent2"/>
          </a:fillRef>
          <a:effectRef idx="1">
            <a:schemeClr val="accent2"/>
          </a:effectRef>
          <a:fontRef idx="minor">
            <a:schemeClr val="lt1"/>
          </a:fontRef>
        </p:style>
        <p:txBody>
          <a:bodyPr rtlCol="1" anchor="ctr"/>
          <a:lstStyle/>
          <a:p>
            <a:pPr algn="ctr"/>
            <a:r>
              <a:rPr lang="ar-SA" sz="1400" dirty="0" smtClean="0">
                <a:cs typeface="ACS  Zomorrod Extra Bold" pitchFamily="2" charset="-78"/>
              </a:rPr>
              <a:t>3. التعلم عن طريق الاستبصار</a:t>
            </a:r>
            <a:endParaRPr lang="ar-SA" sz="1400" dirty="0">
              <a:cs typeface="ACS  Zomorrod Extra Bold" pitchFamily="2" charset="-78"/>
            </a:endParaRPr>
          </a:p>
        </p:txBody>
      </p:sp>
      <p:sp>
        <p:nvSpPr>
          <p:cNvPr id="6" name="مربع نص 5"/>
          <p:cNvSpPr txBox="1"/>
          <p:nvPr/>
        </p:nvSpPr>
        <p:spPr>
          <a:xfrm>
            <a:off x="0" y="2362200"/>
            <a:ext cx="9144000" cy="1200329"/>
          </a:xfrm>
          <a:prstGeom prst="rect">
            <a:avLst/>
          </a:prstGeom>
          <a:noFill/>
        </p:spPr>
        <p:txBody>
          <a:bodyPr wrap="square" rtlCol="1">
            <a:spAutoFit/>
          </a:bodyPr>
          <a:lstStyle/>
          <a:p>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هو الفهم القائم على إدراك العلاقات بين الأشياء وهي مرحلة يصل إليها الطالب بعد </a:t>
            </a:r>
          </a:p>
          <a:p>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أن يعيش مرحلة التعلم الخطأ. </a:t>
            </a:r>
          </a:p>
          <a:p>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فيدرك أن العلاقة بين الأرقام مثلا </a:t>
            </a:r>
            <a:endParaRPr lang="ar-SA" sz="2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endParaRPr>
          </a:p>
        </p:txBody>
      </p:sp>
      <p:sp>
        <p:nvSpPr>
          <p:cNvPr id="9" name="سهم إلى اليسار والأعلى 8"/>
          <p:cNvSpPr/>
          <p:nvPr/>
        </p:nvSpPr>
        <p:spPr>
          <a:xfrm rot="10800000">
            <a:off x="4953000" y="3200398"/>
            <a:ext cx="762000" cy="457201"/>
          </a:xfrm>
          <a:prstGeom prst="leftUpArrow">
            <a:avLst/>
          </a:prstGeom>
        </p:spPr>
        <p:style>
          <a:lnRef idx="3">
            <a:schemeClr val="lt1"/>
          </a:lnRef>
          <a:fillRef idx="1">
            <a:schemeClr val="accent2"/>
          </a:fillRef>
          <a:effectRef idx="1">
            <a:schemeClr val="accent2"/>
          </a:effectRef>
          <a:fontRef idx="minor">
            <a:schemeClr val="lt1"/>
          </a:fontRef>
        </p:style>
        <p:txBody>
          <a:bodyPr rtlCol="1" anchor="ctr"/>
          <a:lstStyle/>
          <a:p>
            <a:pPr algn="ctr"/>
            <a:endParaRPr lang="ar-SA"/>
          </a:p>
        </p:txBody>
      </p:sp>
      <p:sp>
        <p:nvSpPr>
          <p:cNvPr id="10" name="موجة 9"/>
          <p:cNvSpPr/>
          <p:nvPr/>
        </p:nvSpPr>
        <p:spPr>
          <a:xfrm>
            <a:off x="1600200" y="3657600"/>
            <a:ext cx="3886200" cy="1066800"/>
          </a:xfrm>
          <a:prstGeom prst="wave">
            <a:avLst/>
          </a:prstGeom>
        </p:spPr>
        <p:style>
          <a:lnRef idx="3">
            <a:schemeClr val="lt1"/>
          </a:lnRef>
          <a:fillRef idx="1">
            <a:schemeClr val="accent2"/>
          </a:fillRef>
          <a:effectRef idx="1">
            <a:schemeClr val="accent2"/>
          </a:effectRef>
          <a:fontRef idx="minor">
            <a:schemeClr val="lt1"/>
          </a:fontRef>
        </p:style>
        <p:txBody>
          <a:bodyPr rtlCol="1" anchor="ctr"/>
          <a:lstStyle/>
          <a:p>
            <a:pPr algn="ctr"/>
            <a:r>
              <a:rPr lang="ar-SA" dirty="0" smtClean="0">
                <a:cs typeface="ACS  Zomorrod Extra Bold" pitchFamily="2" charset="-78"/>
              </a:rPr>
              <a:t>1+2= 3 وليس 1+2=بيت</a:t>
            </a:r>
            <a:endParaRPr lang="ar-SA" dirty="0"/>
          </a:p>
        </p:txBody>
      </p:sp>
      <p:sp>
        <p:nvSpPr>
          <p:cNvPr id="12" name="مستطيل 11"/>
          <p:cNvSpPr/>
          <p:nvPr/>
        </p:nvSpPr>
        <p:spPr>
          <a:xfrm>
            <a:off x="768033" y="4960203"/>
            <a:ext cx="8376011" cy="830997"/>
          </a:xfrm>
          <a:prstGeom prst="rect">
            <a:avLst/>
          </a:prstGeom>
        </p:spPr>
        <p:txBody>
          <a:bodyPr wrap="none">
            <a:spAutoFit/>
          </a:bodyPr>
          <a:lstStyle/>
          <a:p>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كذلك الطالب الذي يدرس أن جزء من الجواب موجود في صيغة السؤال . لذا يكرر </a:t>
            </a:r>
          </a:p>
          <a:p>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الأساتذة دائماً أن </a:t>
            </a:r>
            <a:r>
              <a:rPr lang="ar-SA" sz="2400" b="1" dirty="0" smtClean="0">
                <a:ln w="12700">
                  <a:solidFill>
                    <a:schemeClr val="bg1"/>
                  </a:solidFill>
                  <a:prstDash val="solid"/>
                </a:ln>
                <a:solidFill>
                  <a:schemeClr val="accent3">
                    <a:lumMod val="50000"/>
                  </a:schemeClr>
                </a:solidFill>
                <a:effectLst>
                  <a:outerShdw blurRad="41275" dist="20320" dir="1800000" algn="tl" rotWithShape="0">
                    <a:srgbClr val="000000">
                      <a:alpha val="40000"/>
                    </a:srgbClr>
                  </a:outerShdw>
                </a:effectLst>
                <a:latin typeface="ae_AlArabiya" pitchFamily="18" charset="-78"/>
                <a:cs typeface="ae_AlArabiya" pitchFamily="18" charset="-78"/>
              </a:rPr>
              <a:t>فهم السؤال نصف الإجابة  </a:t>
            </a:r>
            <a:endParaRPr lang="ar-SA" sz="2400" dirty="0">
              <a:ln w="12700">
                <a:solidFill>
                  <a:schemeClr val="bg1"/>
                </a:solidFill>
                <a:prstDash val="solid"/>
              </a:ln>
              <a:solidFill>
                <a:schemeClr val="accent3">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7"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900" decel="100000" fill="hold"/>
                                        <p:tgtEl>
                                          <p:spTgt spid="5"/>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17" presetID="7"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2000" fill="hold"/>
                                        <p:tgtEl>
                                          <p:spTgt spid="6"/>
                                        </p:tgtEl>
                                        <p:attrNameLst>
                                          <p:attrName>ppt_x</p:attrName>
                                        </p:attrNameLst>
                                      </p:cBhvr>
                                      <p:tavLst>
                                        <p:tav tm="0">
                                          <p:val>
                                            <p:strVal val="#ppt_x"/>
                                          </p:val>
                                        </p:tav>
                                        <p:tav tm="100000">
                                          <p:val>
                                            <p:strVal val="#ppt_x"/>
                                          </p:val>
                                        </p:tav>
                                      </p:tavLst>
                                    </p:anim>
                                    <p:anim calcmode="lin" valueType="num">
                                      <p:cBhvr additive="base">
                                        <p:cTn id="20" dur="2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0" presetClass="entr" presetSubtype="0" decel="10000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strVal val="#ppt_w+.3"/>
                                          </p:val>
                                        </p:tav>
                                        <p:tav tm="100000">
                                          <p:val>
                                            <p:strVal val="#ppt_w"/>
                                          </p:val>
                                        </p:tav>
                                      </p:tavLst>
                                    </p:anim>
                                    <p:anim calcmode="lin" valueType="num">
                                      <p:cBhvr>
                                        <p:cTn id="26" dur="1000" fill="hold"/>
                                        <p:tgtEl>
                                          <p:spTgt spid="9"/>
                                        </p:tgtEl>
                                        <p:attrNameLst>
                                          <p:attrName>ppt_h</p:attrName>
                                        </p:attrNameLst>
                                      </p:cBhvr>
                                      <p:tavLst>
                                        <p:tav tm="0">
                                          <p:val>
                                            <p:strVal val="#ppt_h"/>
                                          </p:val>
                                        </p:tav>
                                        <p:tav tm="100000">
                                          <p:val>
                                            <p:strVal val="#ppt_h"/>
                                          </p:val>
                                        </p:tav>
                                      </p:tavLst>
                                    </p:anim>
                                    <p:animEffect transition="in" filter="fade">
                                      <p:cBhvr>
                                        <p:cTn id="27" dur="10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40" presetClass="entr" presetSubtype="0" fill="hold" grpId="0" nodeType="clickEffect">
                                  <p:stCondLst>
                                    <p:cond delay="0"/>
                                  </p:stCondLst>
                                  <p:iterate type="lt">
                                    <p:tmPct val="10000"/>
                                  </p:iterate>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1"/>
                                          </p:val>
                                        </p:tav>
                                        <p:tav tm="100000">
                                          <p:val>
                                            <p:strVal val="#ppt_x"/>
                                          </p:val>
                                        </p:tav>
                                      </p:tavLst>
                                    </p:anim>
                                    <p:anim calcmode="lin" valueType="num">
                                      <p:cBhvr>
                                        <p:cTn id="34" dur="10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2" presetClass="entr" presetSubtype="4"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slide(fromBottom)">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9" grpId="0" animBg="1"/>
      <p:bldP spid="10" grpId="0" animBg="1"/>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وسيلة شرح مع سهم إلى الأسفل 3"/>
          <p:cNvSpPr/>
          <p:nvPr/>
        </p:nvSpPr>
        <p:spPr>
          <a:xfrm>
            <a:off x="990600" y="228600"/>
            <a:ext cx="4724400" cy="609600"/>
          </a:xfrm>
          <a:prstGeom prst="downArrowCallout">
            <a:avLst/>
          </a:prstGeom>
        </p:spPr>
        <p:style>
          <a:lnRef idx="3">
            <a:schemeClr val="lt1"/>
          </a:lnRef>
          <a:fillRef idx="1">
            <a:schemeClr val="accent2"/>
          </a:fillRef>
          <a:effectRef idx="1">
            <a:schemeClr val="accent2"/>
          </a:effectRef>
          <a:fontRef idx="minor">
            <a:schemeClr val="lt1"/>
          </a:fontRef>
        </p:style>
        <p:txBody>
          <a:bodyPr rtlCol="1" anchor="ctr"/>
          <a:lstStyle/>
          <a:p>
            <a:pPr algn="ctr"/>
            <a:r>
              <a:rPr lang="ar-SA" sz="1400" dirty="0" smtClean="0">
                <a:cs typeface="ACS  Zomorrod Extra Bold" pitchFamily="2" charset="-78"/>
              </a:rPr>
              <a:t>4. الإدراك الحسي (الربط بين الأشياء)</a:t>
            </a:r>
            <a:endParaRPr lang="ar-SA" sz="1400" dirty="0">
              <a:cs typeface="ACS  Zomorrod Extra Bold" pitchFamily="2" charset="-78"/>
            </a:endParaRPr>
          </a:p>
        </p:txBody>
      </p:sp>
      <p:sp>
        <p:nvSpPr>
          <p:cNvPr id="5" name="مربع نص 4"/>
          <p:cNvSpPr txBox="1"/>
          <p:nvPr/>
        </p:nvSpPr>
        <p:spPr>
          <a:xfrm>
            <a:off x="0" y="1295400"/>
            <a:ext cx="9144000" cy="2308324"/>
          </a:xfrm>
          <a:prstGeom prst="rect">
            <a:avLst/>
          </a:prstGeom>
          <a:noFill/>
        </p:spPr>
        <p:txBody>
          <a:bodyPr wrap="square" rtlCol="1">
            <a:spAutoFit/>
          </a:bodyPr>
          <a:lstStyle/>
          <a:p>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 نظرية         : أي فهم الكل أو الصورة من خلال معرفة الأشياء الداخلية .</a:t>
            </a:r>
          </a:p>
          <a:p>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مثل :. اللون الأحمر يدل على التفاح اللون الأصفر يدل على الشمس الدائرة تدل على </a:t>
            </a:r>
          </a:p>
          <a:p>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العجلة فالشمس والتفاحة والعجلة هي الصورة الشكل والكل ولكن ما هي الأجزاء </a:t>
            </a:r>
          </a:p>
          <a:p>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التي تدل عليها فمثلاً الشمس يدل عليها اللون فهو أصفر والدائرة.</a:t>
            </a:r>
          </a:p>
          <a:p>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العجلة يدل عليها شكل الدائرة ، اللون الأسود الصوت . وهكذا فالجزء من الأجزاء </a:t>
            </a:r>
          </a:p>
          <a:p>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يدل على الكل </a:t>
            </a:r>
          </a:p>
        </p:txBody>
      </p:sp>
      <p:sp>
        <p:nvSpPr>
          <p:cNvPr id="6" name="مستطيل 5"/>
          <p:cNvSpPr/>
          <p:nvPr/>
        </p:nvSpPr>
        <p:spPr>
          <a:xfrm>
            <a:off x="914400" y="3696831"/>
            <a:ext cx="8077200" cy="2246769"/>
          </a:xfrm>
          <a:prstGeom prst="rect">
            <a:avLst/>
          </a:prstGeom>
        </p:spPr>
        <p:txBody>
          <a:bodyPr wrap="square">
            <a:spAutoFit/>
          </a:bodyPr>
          <a:lstStyle/>
          <a:p>
            <a:r>
              <a:rPr lang="ar-SA"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ومثل تعلم الجملة من الكلام يبدأ بدراسة الكلمة والبعض بدراسة الحروف ودمجها في الكلمات مثل حرف (أ) يدل على أرنب وكذلك الراء والنون والباء. وكذلك النص الشعري لا يحفظه التلميذ  كنص حتى يعرف معناه الإجمالي ثم يدخل في التفاصيل مناسبتها والقائل ومعاني ألفاظها وهكذا.</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1" presetID="7" presetClass="entr" presetSubtype="4"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2000" fill="hold"/>
                                        <p:tgtEl>
                                          <p:spTgt spid="5"/>
                                        </p:tgtEl>
                                        <p:attrNameLst>
                                          <p:attrName>ppt_x</p:attrName>
                                        </p:attrNameLst>
                                      </p:cBhvr>
                                      <p:tavLst>
                                        <p:tav tm="0">
                                          <p:val>
                                            <p:strVal val="#ppt_x"/>
                                          </p:val>
                                        </p:tav>
                                        <p:tav tm="100000">
                                          <p:val>
                                            <p:strVal val="#ppt_x"/>
                                          </p:val>
                                        </p:tav>
                                      </p:tavLst>
                                    </p:anim>
                                    <p:anim calcmode="lin" valueType="num">
                                      <p:cBhvr additive="base">
                                        <p:cTn id="14" dur="20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1422268" y="282714"/>
            <a:ext cx="7513595" cy="707886"/>
          </a:xfrm>
          <a:prstGeom prst="rect">
            <a:avLst/>
          </a:prstGeom>
        </p:spPr>
        <p:txBody>
          <a:bodyPr wrap="none">
            <a:spAutoFit/>
          </a:bodyPr>
          <a:lstStyle/>
          <a:p>
            <a:r>
              <a:rPr lang="ar-SA" sz="40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ae_Mashq" pitchFamily="18" charset="-78"/>
                <a:cs typeface="ae_Mashq" pitchFamily="18" charset="-78"/>
              </a:rPr>
              <a:t>ما هي العوامل المؤثرة في التعليم؟</a:t>
            </a:r>
            <a:endParaRPr lang="ar-SA" sz="28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ae_Mashq" pitchFamily="18" charset="-78"/>
              <a:cs typeface="ae_Mashq" pitchFamily="18" charset="-78"/>
            </a:endParaRPr>
          </a:p>
        </p:txBody>
      </p:sp>
      <p:sp>
        <p:nvSpPr>
          <p:cNvPr id="6" name="مستطيل 5"/>
          <p:cNvSpPr/>
          <p:nvPr/>
        </p:nvSpPr>
        <p:spPr>
          <a:xfrm>
            <a:off x="838200" y="1000780"/>
            <a:ext cx="8077200" cy="584775"/>
          </a:xfrm>
          <a:prstGeom prst="rect">
            <a:avLst/>
          </a:prstGeom>
        </p:spPr>
        <p:txBody>
          <a:bodyPr wrap="square">
            <a:spAutoFit/>
          </a:bodyPr>
          <a:lstStyle/>
          <a:p>
            <a:r>
              <a:rPr lang="ar-SA"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1/ العلاقة بين التعليم والنضج </a:t>
            </a:r>
          </a:p>
        </p:txBody>
      </p:sp>
      <p:sp>
        <p:nvSpPr>
          <p:cNvPr id="10" name="سهم إلى اليسار والأعلى 9"/>
          <p:cNvSpPr/>
          <p:nvPr/>
        </p:nvSpPr>
        <p:spPr>
          <a:xfrm>
            <a:off x="3048000" y="1523999"/>
            <a:ext cx="2362200" cy="762001"/>
          </a:xfrm>
          <a:prstGeom prst="leftUpArrow">
            <a:avLst/>
          </a:prstGeom>
        </p:spPr>
        <p:style>
          <a:lnRef idx="3">
            <a:schemeClr val="lt1"/>
          </a:lnRef>
          <a:fillRef idx="1">
            <a:schemeClr val="accent2"/>
          </a:fillRef>
          <a:effectRef idx="1">
            <a:schemeClr val="accent2"/>
          </a:effectRef>
          <a:fontRef idx="minor">
            <a:schemeClr val="lt1"/>
          </a:fontRef>
        </p:style>
        <p:txBody>
          <a:bodyPr rtlCol="1" anchor="ctr"/>
          <a:lstStyle/>
          <a:p>
            <a:pPr algn="ctr"/>
            <a:endParaRPr lang="ar-SA"/>
          </a:p>
        </p:txBody>
      </p:sp>
      <p:sp>
        <p:nvSpPr>
          <p:cNvPr id="11" name="سهم إلى اليسار والأعلى 10"/>
          <p:cNvSpPr/>
          <p:nvPr/>
        </p:nvSpPr>
        <p:spPr>
          <a:xfrm rot="10800000">
            <a:off x="5029200" y="1904999"/>
            <a:ext cx="2362200" cy="762001"/>
          </a:xfrm>
          <a:prstGeom prst="leftUpArrow">
            <a:avLst>
              <a:gd name="adj1" fmla="val 28333"/>
              <a:gd name="adj2" fmla="val 25000"/>
              <a:gd name="adj3" fmla="val 25000"/>
            </a:avLst>
          </a:prstGeom>
        </p:spPr>
        <p:style>
          <a:lnRef idx="3">
            <a:schemeClr val="lt1"/>
          </a:lnRef>
          <a:fillRef idx="1">
            <a:schemeClr val="accent2"/>
          </a:fillRef>
          <a:effectRef idx="1">
            <a:schemeClr val="accent2"/>
          </a:effectRef>
          <a:fontRef idx="minor">
            <a:schemeClr val="lt1"/>
          </a:fontRef>
        </p:style>
        <p:txBody>
          <a:bodyPr rtlCol="1" anchor="ctr"/>
          <a:lstStyle/>
          <a:p>
            <a:pPr algn="ctr"/>
            <a:endParaRPr lang="ar-SA"/>
          </a:p>
        </p:txBody>
      </p:sp>
      <p:sp>
        <p:nvSpPr>
          <p:cNvPr id="12" name="مستطيل 11"/>
          <p:cNvSpPr/>
          <p:nvPr/>
        </p:nvSpPr>
        <p:spPr>
          <a:xfrm>
            <a:off x="7162800" y="1752600"/>
            <a:ext cx="1219200" cy="584775"/>
          </a:xfrm>
          <a:prstGeom prst="rect">
            <a:avLst/>
          </a:prstGeom>
        </p:spPr>
        <p:txBody>
          <a:bodyPr wrap="square">
            <a:spAutoFit/>
          </a:bodyPr>
          <a:lstStyle/>
          <a:p>
            <a:r>
              <a:rPr lang="ar-SA"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البدني</a:t>
            </a:r>
          </a:p>
        </p:txBody>
      </p:sp>
      <p:sp>
        <p:nvSpPr>
          <p:cNvPr id="13" name="مستطيل 12"/>
          <p:cNvSpPr/>
          <p:nvPr/>
        </p:nvSpPr>
        <p:spPr>
          <a:xfrm>
            <a:off x="4495800" y="2667000"/>
            <a:ext cx="1219200" cy="584775"/>
          </a:xfrm>
          <a:prstGeom prst="rect">
            <a:avLst/>
          </a:prstGeom>
        </p:spPr>
        <p:txBody>
          <a:bodyPr wrap="square">
            <a:spAutoFit/>
          </a:bodyPr>
          <a:lstStyle/>
          <a:p>
            <a:r>
              <a:rPr lang="ar-SA"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عقلي </a:t>
            </a:r>
          </a:p>
        </p:txBody>
      </p:sp>
      <p:sp>
        <p:nvSpPr>
          <p:cNvPr id="14" name="مستطيل 13"/>
          <p:cNvSpPr/>
          <p:nvPr/>
        </p:nvSpPr>
        <p:spPr>
          <a:xfrm>
            <a:off x="1828800" y="1828800"/>
            <a:ext cx="1219200" cy="584775"/>
          </a:xfrm>
          <a:prstGeom prst="rect">
            <a:avLst/>
          </a:prstGeom>
        </p:spPr>
        <p:txBody>
          <a:bodyPr wrap="square">
            <a:spAutoFit/>
          </a:bodyPr>
          <a:lstStyle/>
          <a:p>
            <a:r>
              <a:rPr lang="ar-SA"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وجداني</a:t>
            </a:r>
          </a:p>
        </p:txBody>
      </p:sp>
      <p:sp>
        <p:nvSpPr>
          <p:cNvPr id="15" name="مستطيل 14"/>
          <p:cNvSpPr/>
          <p:nvPr/>
        </p:nvSpPr>
        <p:spPr>
          <a:xfrm>
            <a:off x="914400" y="3352800"/>
            <a:ext cx="8077200" cy="1077218"/>
          </a:xfrm>
          <a:prstGeom prst="rect">
            <a:avLst/>
          </a:prstGeom>
        </p:spPr>
        <p:txBody>
          <a:bodyPr wrap="square">
            <a:spAutoFit/>
          </a:bodyPr>
          <a:lstStyle/>
          <a:p>
            <a:r>
              <a:rPr lang="ar-SA"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كل مرحلة عمرية مادة علمية تناسبها مثلاً: لا يشرح الحيض لطالبة الروضة .</a:t>
            </a:r>
          </a:p>
        </p:txBody>
      </p:sp>
      <p:sp>
        <p:nvSpPr>
          <p:cNvPr id="16" name="مستطيل 15"/>
          <p:cNvSpPr/>
          <p:nvPr/>
        </p:nvSpPr>
        <p:spPr>
          <a:xfrm>
            <a:off x="838200" y="5105400"/>
            <a:ext cx="8077200" cy="584775"/>
          </a:xfrm>
          <a:prstGeom prst="rect">
            <a:avLst/>
          </a:prstGeom>
        </p:spPr>
        <p:txBody>
          <a:bodyPr wrap="square">
            <a:spAutoFit/>
          </a:bodyPr>
          <a:lstStyle/>
          <a:p>
            <a:r>
              <a:rPr lang="ar-SA"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2/ الاستعداد للتعليم المدرسي.</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1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80">
                                          <p:stCondLst>
                                            <p:cond delay="0"/>
                                          </p:stCondLst>
                                        </p:cTn>
                                        <p:tgtEl>
                                          <p:spTgt spid="11"/>
                                        </p:tgtEl>
                                      </p:cBhvr>
                                    </p:animEffect>
                                    <p:anim calcmode="lin" valueType="num">
                                      <p:cBhvr>
                                        <p:cTn id="1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23" dur="26">
                                          <p:stCondLst>
                                            <p:cond delay="650"/>
                                          </p:stCondLst>
                                        </p:cTn>
                                        <p:tgtEl>
                                          <p:spTgt spid="11"/>
                                        </p:tgtEl>
                                      </p:cBhvr>
                                      <p:to x="100000" y="60000"/>
                                    </p:animScale>
                                    <p:animScale>
                                      <p:cBhvr>
                                        <p:cTn id="24" dur="166" decel="50000">
                                          <p:stCondLst>
                                            <p:cond delay="676"/>
                                          </p:stCondLst>
                                        </p:cTn>
                                        <p:tgtEl>
                                          <p:spTgt spid="11"/>
                                        </p:tgtEl>
                                      </p:cBhvr>
                                      <p:to x="100000" y="100000"/>
                                    </p:animScale>
                                    <p:animScale>
                                      <p:cBhvr>
                                        <p:cTn id="25" dur="26">
                                          <p:stCondLst>
                                            <p:cond delay="1312"/>
                                          </p:stCondLst>
                                        </p:cTn>
                                        <p:tgtEl>
                                          <p:spTgt spid="11"/>
                                        </p:tgtEl>
                                      </p:cBhvr>
                                      <p:to x="100000" y="80000"/>
                                    </p:animScale>
                                    <p:animScale>
                                      <p:cBhvr>
                                        <p:cTn id="26" dur="166" decel="50000">
                                          <p:stCondLst>
                                            <p:cond delay="1338"/>
                                          </p:stCondLst>
                                        </p:cTn>
                                        <p:tgtEl>
                                          <p:spTgt spid="11"/>
                                        </p:tgtEl>
                                      </p:cBhvr>
                                      <p:to x="100000" y="100000"/>
                                    </p:animScale>
                                    <p:animScale>
                                      <p:cBhvr>
                                        <p:cTn id="27" dur="26">
                                          <p:stCondLst>
                                            <p:cond delay="1642"/>
                                          </p:stCondLst>
                                        </p:cTn>
                                        <p:tgtEl>
                                          <p:spTgt spid="11"/>
                                        </p:tgtEl>
                                      </p:cBhvr>
                                      <p:to x="100000" y="90000"/>
                                    </p:animScale>
                                    <p:animScale>
                                      <p:cBhvr>
                                        <p:cTn id="28" dur="166" decel="50000">
                                          <p:stCondLst>
                                            <p:cond delay="1668"/>
                                          </p:stCondLst>
                                        </p:cTn>
                                        <p:tgtEl>
                                          <p:spTgt spid="11"/>
                                        </p:tgtEl>
                                      </p:cBhvr>
                                      <p:to x="100000" y="100000"/>
                                    </p:animScale>
                                    <p:animScale>
                                      <p:cBhvr>
                                        <p:cTn id="29" dur="26">
                                          <p:stCondLst>
                                            <p:cond delay="1808"/>
                                          </p:stCondLst>
                                        </p:cTn>
                                        <p:tgtEl>
                                          <p:spTgt spid="11"/>
                                        </p:tgtEl>
                                      </p:cBhvr>
                                      <p:to x="100000" y="95000"/>
                                    </p:animScale>
                                    <p:animScale>
                                      <p:cBhvr>
                                        <p:cTn id="30" dur="166" decel="50000">
                                          <p:stCondLst>
                                            <p:cond delay="1834"/>
                                          </p:stCondLst>
                                        </p:cTn>
                                        <p:tgtEl>
                                          <p:spTgt spid="11"/>
                                        </p:tgtEl>
                                      </p:cBhvr>
                                      <p:to x="100000" y="100000"/>
                                    </p:animScale>
                                  </p:childTnLst>
                                </p:cTn>
                              </p:par>
                              <p:par>
                                <p:cTn id="31" presetID="26"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80">
                                          <p:stCondLst>
                                            <p:cond delay="0"/>
                                          </p:stCondLst>
                                        </p:cTn>
                                        <p:tgtEl>
                                          <p:spTgt spid="10"/>
                                        </p:tgtEl>
                                      </p:cBhvr>
                                    </p:animEffect>
                                    <p:anim calcmode="lin" valueType="num">
                                      <p:cBhvr>
                                        <p:cTn id="34"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9" dur="26">
                                          <p:stCondLst>
                                            <p:cond delay="650"/>
                                          </p:stCondLst>
                                        </p:cTn>
                                        <p:tgtEl>
                                          <p:spTgt spid="10"/>
                                        </p:tgtEl>
                                      </p:cBhvr>
                                      <p:to x="100000" y="60000"/>
                                    </p:animScale>
                                    <p:animScale>
                                      <p:cBhvr>
                                        <p:cTn id="40" dur="166" decel="50000">
                                          <p:stCondLst>
                                            <p:cond delay="676"/>
                                          </p:stCondLst>
                                        </p:cTn>
                                        <p:tgtEl>
                                          <p:spTgt spid="10"/>
                                        </p:tgtEl>
                                      </p:cBhvr>
                                      <p:to x="100000" y="100000"/>
                                    </p:animScale>
                                    <p:animScale>
                                      <p:cBhvr>
                                        <p:cTn id="41" dur="26">
                                          <p:stCondLst>
                                            <p:cond delay="1312"/>
                                          </p:stCondLst>
                                        </p:cTn>
                                        <p:tgtEl>
                                          <p:spTgt spid="10"/>
                                        </p:tgtEl>
                                      </p:cBhvr>
                                      <p:to x="100000" y="80000"/>
                                    </p:animScale>
                                    <p:animScale>
                                      <p:cBhvr>
                                        <p:cTn id="42" dur="166" decel="50000">
                                          <p:stCondLst>
                                            <p:cond delay="1338"/>
                                          </p:stCondLst>
                                        </p:cTn>
                                        <p:tgtEl>
                                          <p:spTgt spid="10"/>
                                        </p:tgtEl>
                                      </p:cBhvr>
                                      <p:to x="100000" y="100000"/>
                                    </p:animScale>
                                    <p:animScale>
                                      <p:cBhvr>
                                        <p:cTn id="43" dur="26">
                                          <p:stCondLst>
                                            <p:cond delay="1642"/>
                                          </p:stCondLst>
                                        </p:cTn>
                                        <p:tgtEl>
                                          <p:spTgt spid="10"/>
                                        </p:tgtEl>
                                      </p:cBhvr>
                                      <p:to x="100000" y="90000"/>
                                    </p:animScale>
                                    <p:animScale>
                                      <p:cBhvr>
                                        <p:cTn id="44" dur="166" decel="50000">
                                          <p:stCondLst>
                                            <p:cond delay="1668"/>
                                          </p:stCondLst>
                                        </p:cTn>
                                        <p:tgtEl>
                                          <p:spTgt spid="10"/>
                                        </p:tgtEl>
                                      </p:cBhvr>
                                      <p:to x="100000" y="100000"/>
                                    </p:animScale>
                                    <p:animScale>
                                      <p:cBhvr>
                                        <p:cTn id="45" dur="26">
                                          <p:stCondLst>
                                            <p:cond delay="1808"/>
                                          </p:stCondLst>
                                        </p:cTn>
                                        <p:tgtEl>
                                          <p:spTgt spid="10"/>
                                        </p:tgtEl>
                                      </p:cBhvr>
                                      <p:to x="100000" y="95000"/>
                                    </p:animScale>
                                    <p:animScale>
                                      <p:cBhvr>
                                        <p:cTn id="46" dur="166" decel="50000">
                                          <p:stCondLst>
                                            <p:cond delay="1834"/>
                                          </p:stCondLst>
                                        </p:cTn>
                                        <p:tgtEl>
                                          <p:spTgt spid="10"/>
                                        </p:tgtEl>
                                      </p:cBhvr>
                                      <p:to x="100000" y="100000"/>
                                    </p:animScale>
                                  </p:childTnLst>
                                </p:cTn>
                              </p:par>
                            </p:childTnLst>
                          </p:cTn>
                        </p:par>
                      </p:childTnLst>
                    </p:cTn>
                  </p:par>
                  <p:par>
                    <p:cTn id="47" fill="hold">
                      <p:stCondLst>
                        <p:cond delay="indefinite"/>
                      </p:stCondLst>
                      <p:childTnLst>
                        <p:par>
                          <p:cTn id="48" fill="hold">
                            <p:stCondLst>
                              <p:cond delay="0"/>
                            </p:stCondLst>
                            <p:childTnLst>
                              <p:par>
                                <p:cTn id="49" presetID="48" presetClass="entr" presetSubtype="0" accel="50000"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p:cTn id="51" dur="1000" fill="hold"/>
                                        <p:tgtEl>
                                          <p:spTgt spid="1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52" dur="1000" fill="hold"/>
                                        <p:tgtEl>
                                          <p:spTgt spid="12"/>
                                        </p:tgtEl>
                                        <p:attrNameLst>
                                          <p:attrName>ppt_x</p:attrName>
                                        </p:attrNameLst>
                                      </p:cBhvr>
                                      <p:tavLst>
                                        <p:tav tm="0">
                                          <p:val>
                                            <p:fltVal val="-1"/>
                                          </p:val>
                                        </p:tav>
                                        <p:tav tm="50000">
                                          <p:val>
                                            <p:fltVal val="0.95"/>
                                          </p:val>
                                        </p:tav>
                                        <p:tav tm="100000">
                                          <p:val>
                                            <p:strVal val="#ppt_x"/>
                                          </p:val>
                                        </p:tav>
                                      </p:tavLst>
                                    </p:anim>
                                    <p:anim calcmode="lin" valueType="num">
                                      <p:cBhvr>
                                        <p:cTn id="53" dur="1000" fill="hold"/>
                                        <p:tgtEl>
                                          <p:spTgt spid="12"/>
                                        </p:tgtEl>
                                        <p:attrNameLst>
                                          <p:attrName>ppt_y</p:attrName>
                                        </p:attrNameLst>
                                      </p:cBhvr>
                                      <p:tavLst>
                                        <p:tav tm="0">
                                          <p:val>
                                            <p:strVal val="#ppt_y"/>
                                          </p:val>
                                        </p:tav>
                                        <p:tav tm="100000">
                                          <p:val>
                                            <p:strVal val="#ppt_y"/>
                                          </p:val>
                                        </p:tav>
                                      </p:tavLst>
                                    </p:anim>
                                    <p:animEffect transition="in" filter="fade">
                                      <p:cBhvr>
                                        <p:cTn id="54" dur="1000"/>
                                        <p:tgtEl>
                                          <p:spTgt spid="12"/>
                                        </p:tgtEl>
                                      </p:cBhvr>
                                    </p:animEffect>
                                  </p:childTnLst>
                                </p:cTn>
                              </p:par>
                            </p:childTnLst>
                          </p:cTn>
                        </p:par>
                      </p:childTnLst>
                    </p:cTn>
                  </p:par>
                  <p:par>
                    <p:cTn id="55" fill="hold">
                      <p:stCondLst>
                        <p:cond delay="indefinite"/>
                      </p:stCondLst>
                      <p:childTnLst>
                        <p:par>
                          <p:cTn id="56" fill="hold">
                            <p:stCondLst>
                              <p:cond delay="0"/>
                            </p:stCondLst>
                            <p:childTnLst>
                              <p:par>
                                <p:cTn id="57" presetID="48" presetClass="entr" presetSubtype="0" accel="50000" fill="hold" grpId="1" nodeType="click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p:cTn id="59" dur="1000" fill="hold"/>
                                        <p:tgtEl>
                                          <p:spTgt spid="13"/>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60" dur="1000" fill="hold"/>
                                        <p:tgtEl>
                                          <p:spTgt spid="13"/>
                                        </p:tgtEl>
                                        <p:attrNameLst>
                                          <p:attrName>ppt_x</p:attrName>
                                        </p:attrNameLst>
                                      </p:cBhvr>
                                      <p:tavLst>
                                        <p:tav tm="0">
                                          <p:val>
                                            <p:fltVal val="-1"/>
                                          </p:val>
                                        </p:tav>
                                        <p:tav tm="50000">
                                          <p:val>
                                            <p:fltVal val="0.95"/>
                                          </p:val>
                                        </p:tav>
                                        <p:tav tm="100000">
                                          <p:val>
                                            <p:strVal val="#ppt_x"/>
                                          </p:val>
                                        </p:tav>
                                      </p:tavLst>
                                    </p:anim>
                                    <p:anim calcmode="lin" valueType="num">
                                      <p:cBhvr>
                                        <p:cTn id="61" dur="1000" fill="hold"/>
                                        <p:tgtEl>
                                          <p:spTgt spid="13"/>
                                        </p:tgtEl>
                                        <p:attrNameLst>
                                          <p:attrName>ppt_y</p:attrName>
                                        </p:attrNameLst>
                                      </p:cBhvr>
                                      <p:tavLst>
                                        <p:tav tm="0">
                                          <p:val>
                                            <p:strVal val="#ppt_y"/>
                                          </p:val>
                                        </p:tav>
                                        <p:tav tm="100000">
                                          <p:val>
                                            <p:strVal val="#ppt_y"/>
                                          </p:val>
                                        </p:tav>
                                      </p:tavLst>
                                    </p:anim>
                                    <p:animEffect transition="in" filter="fade">
                                      <p:cBhvr>
                                        <p:cTn id="62" dur="1000"/>
                                        <p:tgtEl>
                                          <p:spTgt spid="13"/>
                                        </p:tgtEl>
                                      </p:cBhvr>
                                    </p:animEffect>
                                  </p:childTnLst>
                                </p:cTn>
                              </p:par>
                            </p:childTnLst>
                          </p:cTn>
                        </p:par>
                      </p:childTnLst>
                    </p:cTn>
                  </p:par>
                  <p:par>
                    <p:cTn id="63" fill="hold">
                      <p:stCondLst>
                        <p:cond delay="indefinite"/>
                      </p:stCondLst>
                      <p:childTnLst>
                        <p:par>
                          <p:cTn id="64" fill="hold">
                            <p:stCondLst>
                              <p:cond delay="0"/>
                            </p:stCondLst>
                            <p:childTnLst>
                              <p:par>
                                <p:cTn id="65" presetID="48" presetClass="entr" presetSubtype="0" accel="50000"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p:cTn id="67" dur="1000" fill="hold"/>
                                        <p:tgtEl>
                                          <p:spTgt spid="14"/>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68" dur="1000" fill="hold"/>
                                        <p:tgtEl>
                                          <p:spTgt spid="14"/>
                                        </p:tgtEl>
                                        <p:attrNameLst>
                                          <p:attrName>ppt_x</p:attrName>
                                        </p:attrNameLst>
                                      </p:cBhvr>
                                      <p:tavLst>
                                        <p:tav tm="0">
                                          <p:val>
                                            <p:fltVal val="-1"/>
                                          </p:val>
                                        </p:tav>
                                        <p:tav tm="50000">
                                          <p:val>
                                            <p:fltVal val="0.95"/>
                                          </p:val>
                                        </p:tav>
                                        <p:tav tm="100000">
                                          <p:val>
                                            <p:strVal val="#ppt_x"/>
                                          </p:val>
                                        </p:tav>
                                      </p:tavLst>
                                    </p:anim>
                                    <p:anim calcmode="lin" valueType="num">
                                      <p:cBhvr>
                                        <p:cTn id="69" dur="1000" fill="hold"/>
                                        <p:tgtEl>
                                          <p:spTgt spid="14"/>
                                        </p:tgtEl>
                                        <p:attrNameLst>
                                          <p:attrName>ppt_y</p:attrName>
                                        </p:attrNameLst>
                                      </p:cBhvr>
                                      <p:tavLst>
                                        <p:tav tm="0">
                                          <p:val>
                                            <p:strVal val="#ppt_y"/>
                                          </p:val>
                                        </p:tav>
                                        <p:tav tm="100000">
                                          <p:val>
                                            <p:strVal val="#ppt_y"/>
                                          </p:val>
                                        </p:tav>
                                      </p:tavLst>
                                    </p:anim>
                                    <p:animEffect transition="in" filter="fade">
                                      <p:cBhvr>
                                        <p:cTn id="70" dur="1000"/>
                                        <p:tgtEl>
                                          <p:spTgt spid="14"/>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grpId="0" nodeType="click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wipe(down)">
                                      <p:cBhvr>
                                        <p:cTn id="75" dur="1000"/>
                                        <p:tgtEl>
                                          <p:spTgt spid="15"/>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grpId="0" nodeType="clickEffect">
                                  <p:stCondLst>
                                    <p:cond delay="0"/>
                                  </p:stCondLst>
                                  <p:childTnLst>
                                    <p:set>
                                      <p:cBhvr>
                                        <p:cTn id="79" dur="1" fill="hold">
                                          <p:stCondLst>
                                            <p:cond delay="0"/>
                                          </p:stCondLst>
                                        </p:cTn>
                                        <p:tgtEl>
                                          <p:spTgt spid="16"/>
                                        </p:tgtEl>
                                        <p:attrNameLst>
                                          <p:attrName>style.visibility</p:attrName>
                                        </p:attrNameLst>
                                      </p:cBhvr>
                                      <p:to>
                                        <p:strVal val="visible"/>
                                      </p:to>
                                    </p:set>
                                    <p:animEffect transition="in" filter="wipe(down)">
                                      <p:cBhvr>
                                        <p:cTn id="80"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animBg="1"/>
      <p:bldP spid="11" grpId="0" animBg="1"/>
      <p:bldP spid="12" grpId="0"/>
      <p:bldP spid="13" grpId="1"/>
      <p:bldP spid="14" grpId="0"/>
      <p:bldP spid="15"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838200" y="1000780"/>
            <a:ext cx="8077200" cy="584775"/>
          </a:xfrm>
          <a:prstGeom prst="rect">
            <a:avLst/>
          </a:prstGeom>
        </p:spPr>
        <p:txBody>
          <a:bodyPr wrap="square">
            <a:spAutoFit/>
          </a:bodyPr>
          <a:lstStyle/>
          <a:p>
            <a:r>
              <a:rPr lang="ar-SA"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2/ الاستعداد للتعليم المدرسي </a:t>
            </a:r>
          </a:p>
        </p:txBody>
      </p:sp>
      <p:sp>
        <p:nvSpPr>
          <p:cNvPr id="5" name="مستطيل 4"/>
          <p:cNvSpPr/>
          <p:nvPr/>
        </p:nvSpPr>
        <p:spPr>
          <a:xfrm>
            <a:off x="0" y="1828800"/>
            <a:ext cx="8077200" cy="584775"/>
          </a:xfrm>
          <a:prstGeom prst="rect">
            <a:avLst/>
          </a:prstGeom>
        </p:spPr>
        <p:txBody>
          <a:bodyPr wrap="square">
            <a:spAutoFit/>
          </a:bodyPr>
          <a:lstStyle/>
          <a:p>
            <a:r>
              <a:rPr lang="ar-SA"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3/ وجود الدافع للتعليم المدرسي </a:t>
            </a:r>
          </a:p>
        </p:txBody>
      </p:sp>
      <p:sp>
        <p:nvSpPr>
          <p:cNvPr id="11" name="قوس متوسط مزدوج 10"/>
          <p:cNvSpPr/>
          <p:nvPr/>
        </p:nvSpPr>
        <p:spPr>
          <a:xfrm>
            <a:off x="5410200" y="2590800"/>
            <a:ext cx="2819400" cy="381000"/>
          </a:xfrm>
          <a:prstGeom prst="bracketPair">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مربع نص 11"/>
          <p:cNvSpPr txBox="1"/>
          <p:nvPr/>
        </p:nvSpPr>
        <p:spPr>
          <a:xfrm>
            <a:off x="5257800" y="2514600"/>
            <a:ext cx="3048000" cy="461665"/>
          </a:xfrm>
          <a:prstGeom prst="rect">
            <a:avLst/>
          </a:prstGeom>
          <a:noFill/>
        </p:spPr>
        <p:txBody>
          <a:bodyPr wrap="square" rtlCol="1">
            <a:spAutoFit/>
          </a:bodyPr>
          <a:lstStyle/>
          <a:p>
            <a:r>
              <a:rPr lang="ar-SA" sz="24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e_AlArabiya" pitchFamily="18" charset="-78"/>
                <a:cs typeface="ae_AlArabiya" pitchFamily="18" charset="-78"/>
              </a:rPr>
              <a:t>حب الاستطلاع والاكتشاف </a:t>
            </a:r>
            <a:endParaRPr lang="ar-SA" sz="24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e_AlArabiya" pitchFamily="18" charset="-78"/>
              <a:cs typeface="ae_AlArabiya" pitchFamily="18" charset="-78"/>
            </a:endParaRPr>
          </a:p>
        </p:txBody>
      </p:sp>
      <p:sp>
        <p:nvSpPr>
          <p:cNvPr id="16" name="قوس متوسط مزدوج 15"/>
          <p:cNvSpPr/>
          <p:nvPr/>
        </p:nvSpPr>
        <p:spPr>
          <a:xfrm>
            <a:off x="1295400" y="4724400"/>
            <a:ext cx="3200400" cy="381000"/>
          </a:xfrm>
          <a:prstGeom prst="bracketPair">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قوس متوسط مزدوج 16"/>
          <p:cNvSpPr/>
          <p:nvPr/>
        </p:nvSpPr>
        <p:spPr>
          <a:xfrm>
            <a:off x="4800600" y="4419600"/>
            <a:ext cx="3810000" cy="381000"/>
          </a:xfrm>
          <a:prstGeom prst="bracketPair">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قوس متوسط مزدوج 24"/>
          <p:cNvSpPr/>
          <p:nvPr/>
        </p:nvSpPr>
        <p:spPr>
          <a:xfrm>
            <a:off x="2286000" y="2967335"/>
            <a:ext cx="1981200" cy="381000"/>
          </a:xfrm>
          <a:prstGeom prst="bracketPair">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dirty="0"/>
          </a:p>
        </p:txBody>
      </p:sp>
      <p:sp>
        <p:nvSpPr>
          <p:cNvPr id="26" name="مربع نص 25"/>
          <p:cNvSpPr txBox="1"/>
          <p:nvPr/>
        </p:nvSpPr>
        <p:spPr>
          <a:xfrm>
            <a:off x="4572000" y="4343400"/>
            <a:ext cx="3962400" cy="461665"/>
          </a:xfrm>
          <a:prstGeom prst="rect">
            <a:avLst/>
          </a:prstGeom>
          <a:noFill/>
        </p:spPr>
        <p:txBody>
          <a:bodyPr wrap="square" rtlCol="1">
            <a:spAutoFit/>
          </a:bodyPr>
          <a:lstStyle/>
          <a:p>
            <a:r>
              <a:rPr lang="ar-SA" sz="24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e_AlArabiya" pitchFamily="18" charset="-78"/>
                <a:cs typeface="ae_AlArabiya" pitchFamily="18" charset="-78"/>
              </a:rPr>
              <a:t>الدافع المعرفي كحل الألغاز والقصص </a:t>
            </a:r>
            <a:endParaRPr lang="ar-SA" sz="24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e_AlArabiya" pitchFamily="18" charset="-78"/>
              <a:cs typeface="ae_AlArabiya" pitchFamily="18" charset="-78"/>
            </a:endParaRPr>
          </a:p>
        </p:txBody>
      </p:sp>
      <p:sp>
        <p:nvSpPr>
          <p:cNvPr id="27" name="مربع نص 26"/>
          <p:cNvSpPr txBox="1"/>
          <p:nvPr/>
        </p:nvSpPr>
        <p:spPr>
          <a:xfrm>
            <a:off x="1600200" y="2891135"/>
            <a:ext cx="2743200" cy="461665"/>
          </a:xfrm>
          <a:prstGeom prst="rect">
            <a:avLst/>
          </a:prstGeom>
          <a:noFill/>
        </p:spPr>
        <p:txBody>
          <a:bodyPr wrap="square" rtlCol="1">
            <a:spAutoFit/>
          </a:bodyPr>
          <a:lstStyle/>
          <a:p>
            <a:r>
              <a:rPr lang="ar-SA" sz="24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e_AlArabiya" pitchFamily="18" charset="-78"/>
                <a:cs typeface="ae_AlArabiya" pitchFamily="18" charset="-78"/>
              </a:rPr>
              <a:t>دافع المحيط الخارجي </a:t>
            </a:r>
            <a:endParaRPr lang="ar-SA" sz="24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e_AlArabiya" pitchFamily="18" charset="-78"/>
              <a:cs typeface="ae_AlArabiya" pitchFamily="18" charset="-78"/>
            </a:endParaRPr>
          </a:p>
        </p:txBody>
      </p:sp>
      <p:sp>
        <p:nvSpPr>
          <p:cNvPr id="28" name="مربع نص 27"/>
          <p:cNvSpPr txBox="1"/>
          <p:nvPr/>
        </p:nvSpPr>
        <p:spPr>
          <a:xfrm>
            <a:off x="1371600" y="4648200"/>
            <a:ext cx="3124200" cy="461665"/>
          </a:xfrm>
          <a:prstGeom prst="rect">
            <a:avLst/>
          </a:prstGeom>
          <a:noFill/>
        </p:spPr>
        <p:txBody>
          <a:bodyPr wrap="square" rtlCol="1">
            <a:spAutoFit/>
          </a:bodyPr>
          <a:lstStyle/>
          <a:p>
            <a:r>
              <a:rPr lang="ar-SA" sz="24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e_AlArabiya" pitchFamily="18" charset="-78"/>
                <a:cs typeface="ae_AlArabiya" pitchFamily="18" charset="-78"/>
              </a:rPr>
              <a:t>دافع التنافس </a:t>
            </a:r>
            <a:r>
              <a:rPr lang="ar-SA" sz="24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e_AlArabiya" pitchFamily="18" charset="-78"/>
                <a:cs typeface="ae_AlArabiya" pitchFamily="18" charset="-78"/>
              </a:rPr>
              <a:t>والحاجه</a:t>
            </a:r>
            <a:r>
              <a:rPr lang="ar-SA" sz="24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e_AlArabiya" pitchFamily="18" charset="-78"/>
                <a:cs typeface="ae_AlArabiya" pitchFamily="18" charset="-78"/>
              </a:rPr>
              <a:t> للتقدير </a:t>
            </a:r>
            <a:endParaRPr lang="ar-SA" sz="24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e_AlArabiya" pitchFamily="18" charset="-78"/>
              <a:cs typeface="ae_AlArabiya" pitchFamily="18" charset="-78"/>
            </a:endParaRPr>
          </a:p>
        </p:txBody>
      </p:sp>
      <p:sp>
        <p:nvSpPr>
          <p:cNvPr id="29" name="قوس متوسط مزدوج 28"/>
          <p:cNvSpPr/>
          <p:nvPr/>
        </p:nvSpPr>
        <p:spPr>
          <a:xfrm>
            <a:off x="2819400" y="3729335"/>
            <a:ext cx="3581400" cy="381000"/>
          </a:xfrm>
          <a:prstGeom prst="bracketPair">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dirty="0"/>
          </a:p>
        </p:txBody>
      </p:sp>
      <p:sp>
        <p:nvSpPr>
          <p:cNvPr id="30" name="مربع نص 29"/>
          <p:cNvSpPr txBox="1"/>
          <p:nvPr/>
        </p:nvSpPr>
        <p:spPr>
          <a:xfrm>
            <a:off x="2286000" y="3653135"/>
            <a:ext cx="4038600" cy="461665"/>
          </a:xfrm>
          <a:prstGeom prst="rect">
            <a:avLst/>
          </a:prstGeom>
          <a:noFill/>
        </p:spPr>
        <p:txBody>
          <a:bodyPr wrap="square" rtlCol="1">
            <a:spAutoFit/>
          </a:bodyPr>
          <a:lstStyle/>
          <a:p>
            <a:r>
              <a:rPr lang="ar-SA" sz="24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e_AlArabiya" pitchFamily="18" charset="-78"/>
                <a:cs typeface="ae_AlArabiya" pitchFamily="18" charset="-78"/>
              </a:rPr>
              <a:t>دافع الإنجاز والتحصيل ( التفوق )</a:t>
            </a:r>
            <a:endParaRPr lang="ar-SA" sz="24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e_AlArabiya" pitchFamily="18" charset="-78"/>
              <a:cs typeface="ae_AlArabiya"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1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7"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900" decel="100000" fill="hold"/>
                                        <p:tgtEl>
                                          <p:spTgt spid="11"/>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21" presetID="37"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900" decel="100000" fill="hold"/>
                                        <p:tgtEl>
                                          <p:spTgt spid="12"/>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1000"/>
                                        <p:tgtEl>
                                          <p:spTgt spid="27"/>
                                        </p:tgtEl>
                                      </p:cBhvr>
                                    </p:animEffect>
                                    <p:anim calcmode="lin" valueType="num">
                                      <p:cBhvr>
                                        <p:cTn id="32" dur="1000" fill="hold"/>
                                        <p:tgtEl>
                                          <p:spTgt spid="27"/>
                                        </p:tgtEl>
                                        <p:attrNameLst>
                                          <p:attrName>ppt_x</p:attrName>
                                        </p:attrNameLst>
                                      </p:cBhvr>
                                      <p:tavLst>
                                        <p:tav tm="0">
                                          <p:val>
                                            <p:strVal val="#ppt_x"/>
                                          </p:val>
                                        </p:tav>
                                        <p:tav tm="100000">
                                          <p:val>
                                            <p:strVal val="#ppt_x"/>
                                          </p:val>
                                        </p:tav>
                                      </p:tavLst>
                                    </p:anim>
                                    <p:anim calcmode="lin" valueType="num">
                                      <p:cBhvr>
                                        <p:cTn id="33" dur="900" decel="100000" fill="hold"/>
                                        <p:tgtEl>
                                          <p:spTgt spid="27"/>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27"/>
                                        </p:tgtEl>
                                        <p:attrNameLst>
                                          <p:attrName>ppt_y</p:attrName>
                                        </p:attrNameLst>
                                      </p:cBhvr>
                                      <p:tavLst>
                                        <p:tav tm="0">
                                          <p:val>
                                            <p:strVal val="#ppt_y-.03"/>
                                          </p:val>
                                        </p:tav>
                                        <p:tav tm="100000">
                                          <p:val>
                                            <p:strVal val="#ppt_y"/>
                                          </p:val>
                                        </p:tav>
                                      </p:tavLst>
                                    </p:anim>
                                  </p:childTnLst>
                                </p:cTn>
                              </p:par>
                              <p:par>
                                <p:cTn id="35" presetID="37"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1000"/>
                                        <p:tgtEl>
                                          <p:spTgt spid="25"/>
                                        </p:tgtEl>
                                      </p:cBhvr>
                                    </p:animEffect>
                                    <p:anim calcmode="lin" valueType="num">
                                      <p:cBhvr>
                                        <p:cTn id="38" dur="1000" fill="hold"/>
                                        <p:tgtEl>
                                          <p:spTgt spid="25"/>
                                        </p:tgtEl>
                                        <p:attrNameLst>
                                          <p:attrName>ppt_x</p:attrName>
                                        </p:attrNameLst>
                                      </p:cBhvr>
                                      <p:tavLst>
                                        <p:tav tm="0">
                                          <p:val>
                                            <p:strVal val="#ppt_x"/>
                                          </p:val>
                                        </p:tav>
                                        <p:tav tm="100000">
                                          <p:val>
                                            <p:strVal val="#ppt_x"/>
                                          </p:val>
                                        </p:tav>
                                      </p:tavLst>
                                    </p:anim>
                                    <p:anim calcmode="lin" valueType="num">
                                      <p:cBhvr>
                                        <p:cTn id="39" dur="900" decel="100000" fill="hold"/>
                                        <p:tgtEl>
                                          <p:spTgt spid="25"/>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25"/>
                                        </p:tgtEl>
                                        <p:attrNameLst>
                                          <p:attrName>ppt_y</p:attrName>
                                        </p:attrNameLst>
                                      </p:cBhvr>
                                      <p:tavLst>
                                        <p:tav tm="0">
                                          <p:val>
                                            <p:strVal val="#ppt_y-.03"/>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37" presetClass="entr" presetSubtype="0" fill="hold" grpId="0" nodeType="click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1000"/>
                                        <p:tgtEl>
                                          <p:spTgt spid="30"/>
                                        </p:tgtEl>
                                      </p:cBhvr>
                                    </p:animEffect>
                                    <p:anim calcmode="lin" valueType="num">
                                      <p:cBhvr>
                                        <p:cTn id="46" dur="1000" fill="hold"/>
                                        <p:tgtEl>
                                          <p:spTgt spid="30"/>
                                        </p:tgtEl>
                                        <p:attrNameLst>
                                          <p:attrName>ppt_x</p:attrName>
                                        </p:attrNameLst>
                                      </p:cBhvr>
                                      <p:tavLst>
                                        <p:tav tm="0">
                                          <p:val>
                                            <p:strVal val="#ppt_x"/>
                                          </p:val>
                                        </p:tav>
                                        <p:tav tm="100000">
                                          <p:val>
                                            <p:strVal val="#ppt_x"/>
                                          </p:val>
                                        </p:tav>
                                      </p:tavLst>
                                    </p:anim>
                                    <p:anim calcmode="lin" valueType="num">
                                      <p:cBhvr>
                                        <p:cTn id="47" dur="900" decel="100000" fill="hold"/>
                                        <p:tgtEl>
                                          <p:spTgt spid="30"/>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par>
                                <p:cTn id="49" presetID="37" presetClass="entr" presetSubtype="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1000"/>
                                        <p:tgtEl>
                                          <p:spTgt spid="29"/>
                                        </p:tgtEl>
                                      </p:cBhvr>
                                    </p:animEffect>
                                    <p:anim calcmode="lin" valueType="num">
                                      <p:cBhvr>
                                        <p:cTn id="52" dur="1000" fill="hold"/>
                                        <p:tgtEl>
                                          <p:spTgt spid="29"/>
                                        </p:tgtEl>
                                        <p:attrNameLst>
                                          <p:attrName>ppt_x</p:attrName>
                                        </p:attrNameLst>
                                      </p:cBhvr>
                                      <p:tavLst>
                                        <p:tav tm="0">
                                          <p:val>
                                            <p:strVal val="#ppt_x"/>
                                          </p:val>
                                        </p:tav>
                                        <p:tav tm="100000">
                                          <p:val>
                                            <p:strVal val="#ppt_x"/>
                                          </p:val>
                                        </p:tav>
                                      </p:tavLst>
                                    </p:anim>
                                    <p:anim calcmode="lin" valueType="num">
                                      <p:cBhvr>
                                        <p:cTn id="53" dur="900" decel="100000" fill="hold"/>
                                        <p:tgtEl>
                                          <p:spTgt spid="29"/>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37" presetClass="entr" presetSubtype="0" fill="hold" grpId="0" nodeType="click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1000"/>
                                        <p:tgtEl>
                                          <p:spTgt spid="26"/>
                                        </p:tgtEl>
                                      </p:cBhvr>
                                    </p:animEffect>
                                    <p:anim calcmode="lin" valueType="num">
                                      <p:cBhvr>
                                        <p:cTn id="60" dur="1000" fill="hold"/>
                                        <p:tgtEl>
                                          <p:spTgt spid="26"/>
                                        </p:tgtEl>
                                        <p:attrNameLst>
                                          <p:attrName>ppt_x</p:attrName>
                                        </p:attrNameLst>
                                      </p:cBhvr>
                                      <p:tavLst>
                                        <p:tav tm="0">
                                          <p:val>
                                            <p:strVal val="#ppt_x"/>
                                          </p:val>
                                        </p:tav>
                                        <p:tav tm="100000">
                                          <p:val>
                                            <p:strVal val="#ppt_x"/>
                                          </p:val>
                                        </p:tav>
                                      </p:tavLst>
                                    </p:anim>
                                    <p:anim calcmode="lin" valueType="num">
                                      <p:cBhvr>
                                        <p:cTn id="61" dur="900" decel="100000" fill="hold"/>
                                        <p:tgtEl>
                                          <p:spTgt spid="26"/>
                                        </p:tgtEl>
                                        <p:attrNameLst>
                                          <p:attrName>ppt_y</p:attrName>
                                        </p:attrNameLst>
                                      </p:cBhvr>
                                      <p:tavLst>
                                        <p:tav tm="0">
                                          <p:val>
                                            <p:strVal val="#ppt_y+1"/>
                                          </p:val>
                                        </p:tav>
                                        <p:tav tm="100000">
                                          <p:val>
                                            <p:strVal val="#ppt_y-.03"/>
                                          </p:val>
                                        </p:tav>
                                      </p:tavLst>
                                    </p:anim>
                                    <p:anim calcmode="lin" valueType="num">
                                      <p:cBhvr>
                                        <p:cTn id="62"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par>
                                <p:cTn id="63" presetID="37" presetClass="entr" presetSubtype="0"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1000"/>
                                        <p:tgtEl>
                                          <p:spTgt spid="17"/>
                                        </p:tgtEl>
                                      </p:cBhvr>
                                    </p:animEffect>
                                    <p:anim calcmode="lin" valueType="num">
                                      <p:cBhvr>
                                        <p:cTn id="66" dur="1000" fill="hold"/>
                                        <p:tgtEl>
                                          <p:spTgt spid="17"/>
                                        </p:tgtEl>
                                        <p:attrNameLst>
                                          <p:attrName>ppt_x</p:attrName>
                                        </p:attrNameLst>
                                      </p:cBhvr>
                                      <p:tavLst>
                                        <p:tav tm="0">
                                          <p:val>
                                            <p:strVal val="#ppt_x"/>
                                          </p:val>
                                        </p:tav>
                                        <p:tav tm="100000">
                                          <p:val>
                                            <p:strVal val="#ppt_x"/>
                                          </p:val>
                                        </p:tav>
                                      </p:tavLst>
                                    </p:anim>
                                    <p:anim calcmode="lin" valueType="num">
                                      <p:cBhvr>
                                        <p:cTn id="67" dur="900" decel="100000" fill="hold"/>
                                        <p:tgtEl>
                                          <p:spTgt spid="17"/>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37" presetClass="entr" presetSubtype="0" fill="hold" grpId="0" nodeType="click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fade">
                                      <p:cBhvr>
                                        <p:cTn id="73" dur="1000"/>
                                        <p:tgtEl>
                                          <p:spTgt spid="28"/>
                                        </p:tgtEl>
                                      </p:cBhvr>
                                    </p:animEffect>
                                    <p:anim calcmode="lin" valueType="num">
                                      <p:cBhvr>
                                        <p:cTn id="74" dur="1000" fill="hold"/>
                                        <p:tgtEl>
                                          <p:spTgt spid="28"/>
                                        </p:tgtEl>
                                        <p:attrNameLst>
                                          <p:attrName>ppt_x</p:attrName>
                                        </p:attrNameLst>
                                      </p:cBhvr>
                                      <p:tavLst>
                                        <p:tav tm="0">
                                          <p:val>
                                            <p:strVal val="#ppt_x"/>
                                          </p:val>
                                        </p:tav>
                                        <p:tav tm="100000">
                                          <p:val>
                                            <p:strVal val="#ppt_x"/>
                                          </p:val>
                                        </p:tav>
                                      </p:tavLst>
                                    </p:anim>
                                    <p:anim calcmode="lin" valueType="num">
                                      <p:cBhvr>
                                        <p:cTn id="75" dur="900" decel="100000" fill="hold"/>
                                        <p:tgtEl>
                                          <p:spTgt spid="28"/>
                                        </p:tgtEl>
                                        <p:attrNameLst>
                                          <p:attrName>ppt_y</p:attrName>
                                        </p:attrNameLst>
                                      </p:cBhvr>
                                      <p:tavLst>
                                        <p:tav tm="0">
                                          <p:val>
                                            <p:strVal val="#ppt_y+1"/>
                                          </p:val>
                                        </p:tav>
                                        <p:tav tm="100000">
                                          <p:val>
                                            <p:strVal val="#ppt_y-.03"/>
                                          </p:val>
                                        </p:tav>
                                      </p:tavLst>
                                    </p:anim>
                                    <p:anim calcmode="lin" valueType="num">
                                      <p:cBhvr>
                                        <p:cTn id="76"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par>
                                <p:cTn id="77" presetID="37" presetClass="entr" presetSubtype="0" fill="hold" grpId="0" nodeType="with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fade">
                                      <p:cBhvr>
                                        <p:cTn id="79" dur="1000"/>
                                        <p:tgtEl>
                                          <p:spTgt spid="16"/>
                                        </p:tgtEl>
                                      </p:cBhvr>
                                    </p:animEffect>
                                    <p:anim calcmode="lin" valueType="num">
                                      <p:cBhvr>
                                        <p:cTn id="80" dur="1000" fill="hold"/>
                                        <p:tgtEl>
                                          <p:spTgt spid="16"/>
                                        </p:tgtEl>
                                        <p:attrNameLst>
                                          <p:attrName>ppt_x</p:attrName>
                                        </p:attrNameLst>
                                      </p:cBhvr>
                                      <p:tavLst>
                                        <p:tav tm="0">
                                          <p:val>
                                            <p:strVal val="#ppt_x"/>
                                          </p:val>
                                        </p:tav>
                                        <p:tav tm="100000">
                                          <p:val>
                                            <p:strVal val="#ppt_x"/>
                                          </p:val>
                                        </p:tav>
                                      </p:tavLst>
                                    </p:anim>
                                    <p:anim calcmode="lin" valueType="num">
                                      <p:cBhvr>
                                        <p:cTn id="81" dur="900" decel="100000" fill="hold"/>
                                        <p:tgtEl>
                                          <p:spTgt spid="16"/>
                                        </p:tgtEl>
                                        <p:attrNameLst>
                                          <p:attrName>ppt_y</p:attrName>
                                        </p:attrNameLst>
                                      </p:cBhvr>
                                      <p:tavLst>
                                        <p:tav tm="0">
                                          <p:val>
                                            <p:strVal val="#ppt_y+1"/>
                                          </p:val>
                                        </p:tav>
                                        <p:tav tm="100000">
                                          <p:val>
                                            <p:strVal val="#ppt_y-.03"/>
                                          </p:val>
                                        </p:tav>
                                      </p:tavLst>
                                    </p:anim>
                                    <p:anim calcmode="lin" valueType="num">
                                      <p:cBhvr>
                                        <p:cTn id="82"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1" grpId="0" animBg="1"/>
      <p:bldP spid="12" grpId="0"/>
      <p:bldP spid="16" grpId="0" animBg="1"/>
      <p:bldP spid="17" grpId="0" animBg="1"/>
      <p:bldP spid="25" grpId="0" animBg="1"/>
      <p:bldP spid="26" grpId="0"/>
      <p:bldP spid="27" grpId="0"/>
      <p:bldP spid="28" grpId="0"/>
      <p:bldP spid="29" grpId="0" animBg="1"/>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838200" y="1000780"/>
            <a:ext cx="8077200" cy="584775"/>
          </a:xfrm>
          <a:prstGeom prst="rect">
            <a:avLst/>
          </a:prstGeom>
        </p:spPr>
        <p:txBody>
          <a:bodyPr wrap="square">
            <a:spAutoFit/>
          </a:bodyPr>
          <a:lstStyle/>
          <a:p>
            <a:r>
              <a:rPr lang="ar-SA"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ما هو التعليم الفعال أو المبدع ومنه نعرف المعلم المبدع </a:t>
            </a:r>
            <a:r>
              <a:rPr lang="ar-SA"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1 </a:t>
            </a:r>
            <a:endParaRPr lang="ar-SA"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endParaRPr>
          </a:p>
        </p:txBody>
      </p:sp>
      <p:sp>
        <p:nvSpPr>
          <p:cNvPr id="5" name="مستطيل 4"/>
          <p:cNvSpPr/>
          <p:nvPr/>
        </p:nvSpPr>
        <p:spPr>
          <a:xfrm>
            <a:off x="1066800" y="1981200"/>
            <a:ext cx="8077200" cy="584775"/>
          </a:xfrm>
          <a:prstGeom prst="rect">
            <a:avLst/>
          </a:prstGeom>
        </p:spPr>
        <p:txBody>
          <a:bodyPr wrap="square">
            <a:spAutoFit/>
          </a:bodyPr>
          <a:lstStyle/>
          <a:p>
            <a:r>
              <a:rPr lang="ar-SA"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3/ مشاكل تواجه الطالبات .</a:t>
            </a:r>
          </a:p>
        </p:txBody>
      </p:sp>
      <p:sp>
        <p:nvSpPr>
          <p:cNvPr id="6" name="شكل بيضاوي 5"/>
          <p:cNvSpPr/>
          <p:nvPr/>
        </p:nvSpPr>
        <p:spPr>
          <a:xfrm>
            <a:off x="6096000" y="3505200"/>
            <a:ext cx="2819400" cy="609600"/>
          </a:xfrm>
          <a:prstGeom prst="ellipse">
            <a:avLst/>
          </a:prstGeom>
        </p:spPr>
        <p:style>
          <a:lnRef idx="3">
            <a:schemeClr val="lt1"/>
          </a:lnRef>
          <a:fillRef idx="1">
            <a:schemeClr val="accent2"/>
          </a:fillRef>
          <a:effectRef idx="1">
            <a:schemeClr val="accent2"/>
          </a:effectRef>
          <a:fontRef idx="minor">
            <a:schemeClr val="lt1"/>
          </a:fontRef>
        </p:style>
        <p:txBody>
          <a:bodyPr rtlCol="1" anchor="ctr"/>
          <a:lstStyle/>
          <a:p>
            <a:pPr algn="ctr"/>
            <a:r>
              <a:rPr lang="ar-SA" sz="2400" dirty="0" smtClean="0">
                <a:latin typeface="ae_AlArabiya" pitchFamily="18" charset="-78"/>
                <a:cs typeface="ae_AlArabiya" pitchFamily="18" charset="-78"/>
              </a:rPr>
              <a:t>أ. النشاط الزائد </a:t>
            </a:r>
            <a:endParaRPr lang="ar-SA" sz="2400" dirty="0">
              <a:latin typeface="ae_AlArabiya" pitchFamily="18" charset="-78"/>
              <a:cs typeface="ae_AlArabiya" pitchFamily="18" charset="-78"/>
            </a:endParaRPr>
          </a:p>
        </p:txBody>
      </p:sp>
      <p:sp>
        <p:nvSpPr>
          <p:cNvPr id="7" name="شكل بيضاوي 6"/>
          <p:cNvSpPr/>
          <p:nvPr/>
        </p:nvSpPr>
        <p:spPr>
          <a:xfrm>
            <a:off x="3505200" y="2743200"/>
            <a:ext cx="3276600" cy="609600"/>
          </a:xfrm>
          <a:prstGeom prst="ellipse">
            <a:avLst/>
          </a:prstGeom>
        </p:spPr>
        <p:style>
          <a:lnRef idx="3">
            <a:schemeClr val="lt1"/>
          </a:lnRef>
          <a:fillRef idx="1">
            <a:schemeClr val="accent2"/>
          </a:fillRef>
          <a:effectRef idx="1">
            <a:schemeClr val="accent2"/>
          </a:effectRef>
          <a:fontRef idx="minor">
            <a:schemeClr val="lt1"/>
          </a:fontRef>
        </p:style>
        <p:txBody>
          <a:bodyPr rtlCol="1" anchor="ctr"/>
          <a:lstStyle/>
          <a:p>
            <a:pPr algn="ctr"/>
            <a:r>
              <a:rPr lang="ar-SA" sz="2400" dirty="0" smtClean="0">
                <a:latin typeface="ae_AlArabiya" pitchFamily="18" charset="-78"/>
                <a:cs typeface="ae_AlArabiya" pitchFamily="18" charset="-78"/>
              </a:rPr>
              <a:t>ب. المذاكرة الخطأ</a:t>
            </a:r>
            <a:endParaRPr lang="ar-SA" sz="2400" dirty="0">
              <a:latin typeface="ae_AlArabiya" pitchFamily="18" charset="-78"/>
              <a:cs typeface="ae_AlArabiya" pitchFamily="18" charset="-78"/>
            </a:endParaRPr>
          </a:p>
        </p:txBody>
      </p:sp>
      <p:sp>
        <p:nvSpPr>
          <p:cNvPr id="8" name="شكل بيضاوي 7"/>
          <p:cNvSpPr/>
          <p:nvPr/>
        </p:nvSpPr>
        <p:spPr>
          <a:xfrm>
            <a:off x="990600" y="3429000"/>
            <a:ext cx="3276600" cy="609600"/>
          </a:xfrm>
          <a:prstGeom prst="ellipse">
            <a:avLst/>
          </a:prstGeom>
        </p:spPr>
        <p:style>
          <a:lnRef idx="3">
            <a:schemeClr val="lt1"/>
          </a:lnRef>
          <a:fillRef idx="1">
            <a:schemeClr val="accent2"/>
          </a:fillRef>
          <a:effectRef idx="1">
            <a:schemeClr val="accent2"/>
          </a:effectRef>
          <a:fontRef idx="minor">
            <a:schemeClr val="lt1"/>
          </a:fontRef>
        </p:style>
        <p:txBody>
          <a:bodyPr rtlCol="1" anchor="ctr"/>
          <a:lstStyle/>
          <a:p>
            <a:pPr algn="ctr"/>
            <a:r>
              <a:rPr lang="ar-SA" sz="2400" dirty="0" smtClean="0">
                <a:latin typeface="ae_AlArabiya" pitchFamily="18" charset="-78"/>
                <a:cs typeface="ae_AlArabiya" pitchFamily="18" charset="-78"/>
              </a:rPr>
              <a:t>ج. صعوبات التعلم </a:t>
            </a:r>
            <a:endParaRPr lang="ar-SA" sz="2400" dirty="0">
              <a:latin typeface="ae_AlArabiya" pitchFamily="18" charset="-78"/>
              <a:cs typeface="ae_AlArabiya" pitchFamily="18" charset="-78"/>
            </a:endParaRPr>
          </a:p>
        </p:txBody>
      </p:sp>
      <p:sp>
        <p:nvSpPr>
          <p:cNvPr id="9" name="شكل بيضاوي 8"/>
          <p:cNvSpPr/>
          <p:nvPr/>
        </p:nvSpPr>
        <p:spPr>
          <a:xfrm>
            <a:off x="5715000" y="4876800"/>
            <a:ext cx="2286000" cy="609600"/>
          </a:xfrm>
          <a:prstGeom prst="ellipse">
            <a:avLst/>
          </a:prstGeom>
        </p:spPr>
        <p:style>
          <a:lnRef idx="3">
            <a:schemeClr val="lt1"/>
          </a:lnRef>
          <a:fillRef idx="1">
            <a:schemeClr val="accent2"/>
          </a:fillRef>
          <a:effectRef idx="1">
            <a:schemeClr val="accent2"/>
          </a:effectRef>
          <a:fontRef idx="minor">
            <a:schemeClr val="lt1"/>
          </a:fontRef>
        </p:style>
        <p:txBody>
          <a:bodyPr rtlCol="1" anchor="ctr"/>
          <a:lstStyle/>
          <a:p>
            <a:pPr algn="ctr"/>
            <a:r>
              <a:rPr lang="ar-SA" sz="2400" dirty="0" smtClean="0">
                <a:latin typeface="ae_AlArabiya" pitchFamily="18" charset="-78"/>
                <a:cs typeface="ae_AlArabiya" pitchFamily="18" charset="-78"/>
              </a:rPr>
              <a:t>د. الغش</a:t>
            </a:r>
            <a:endParaRPr lang="ar-SA" sz="2400" dirty="0">
              <a:latin typeface="ae_AlArabiya" pitchFamily="18" charset="-78"/>
              <a:cs typeface="ae_AlArabiya" pitchFamily="18" charset="-78"/>
            </a:endParaRPr>
          </a:p>
        </p:txBody>
      </p:sp>
      <p:sp>
        <p:nvSpPr>
          <p:cNvPr id="10" name="شكل بيضاوي 9"/>
          <p:cNvSpPr/>
          <p:nvPr/>
        </p:nvSpPr>
        <p:spPr>
          <a:xfrm>
            <a:off x="2438400" y="4876800"/>
            <a:ext cx="2286000" cy="609600"/>
          </a:xfrm>
          <a:prstGeom prst="ellipse">
            <a:avLst/>
          </a:prstGeom>
        </p:spPr>
        <p:style>
          <a:lnRef idx="3">
            <a:schemeClr val="lt1"/>
          </a:lnRef>
          <a:fillRef idx="1">
            <a:schemeClr val="accent2"/>
          </a:fillRef>
          <a:effectRef idx="1">
            <a:schemeClr val="accent2"/>
          </a:effectRef>
          <a:fontRef idx="minor">
            <a:schemeClr val="lt1"/>
          </a:fontRef>
        </p:style>
        <p:txBody>
          <a:bodyPr rtlCol="1" anchor="ctr"/>
          <a:lstStyle/>
          <a:p>
            <a:pPr algn="ctr"/>
            <a:r>
              <a:rPr lang="ar-SA" sz="2400" dirty="0" smtClean="0">
                <a:latin typeface="ae_AlArabiya" pitchFamily="18" charset="-78"/>
                <a:cs typeface="ae_AlArabiya" pitchFamily="18" charset="-78"/>
              </a:rPr>
              <a:t>هـ. الصحة </a:t>
            </a:r>
            <a:endParaRPr lang="ar-SA" sz="2400" dirty="0">
              <a:latin typeface="ae_AlArabiya" pitchFamily="18" charset="-78"/>
              <a:cs typeface="ae_AlArabiya" pitchFamily="18" charset="-78"/>
            </a:endParaRPr>
          </a:p>
        </p:txBody>
      </p:sp>
      <p:cxnSp>
        <p:nvCxnSpPr>
          <p:cNvPr id="12" name="رابط مستقيم 11"/>
          <p:cNvCxnSpPr/>
          <p:nvPr/>
        </p:nvCxnSpPr>
        <p:spPr>
          <a:xfrm rot="10800000">
            <a:off x="7391400" y="6400800"/>
            <a:ext cx="1752600" cy="1588"/>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مربع نص 12"/>
          <p:cNvSpPr txBox="1"/>
          <p:nvPr/>
        </p:nvSpPr>
        <p:spPr>
          <a:xfrm>
            <a:off x="4267200" y="6474023"/>
            <a:ext cx="4876800" cy="307777"/>
          </a:xfrm>
          <a:prstGeom prst="rect">
            <a:avLst/>
          </a:prstGeom>
          <a:noFill/>
        </p:spPr>
        <p:txBody>
          <a:bodyPr wrap="square" rtlCol="1">
            <a:spAutoFit/>
          </a:bodyPr>
          <a:lstStyle/>
          <a:p>
            <a:r>
              <a:rPr lang="ar-SA" sz="1400" dirty="0" smtClean="0">
                <a:solidFill>
                  <a:schemeClr val="tx2">
                    <a:lumMod val="60000"/>
                    <a:lumOff val="40000"/>
                  </a:schemeClr>
                </a:solidFill>
              </a:rPr>
              <a:t>1. علم النفس التربوي . د/ عبد المجيد </a:t>
            </a:r>
            <a:r>
              <a:rPr lang="ar-SA" sz="1400" dirty="0" err="1" smtClean="0">
                <a:solidFill>
                  <a:schemeClr val="tx2">
                    <a:lumMod val="60000"/>
                    <a:lumOff val="40000"/>
                  </a:schemeClr>
                </a:solidFill>
              </a:rPr>
              <a:t>نشواتي</a:t>
            </a:r>
            <a:r>
              <a:rPr lang="ar-SA" sz="1400" dirty="0" smtClean="0">
                <a:solidFill>
                  <a:schemeClr val="tx2">
                    <a:lumMod val="60000"/>
                    <a:lumOff val="40000"/>
                  </a:schemeClr>
                </a:solidFill>
              </a:rPr>
              <a:t> ص 231</a:t>
            </a:r>
            <a:endParaRPr lang="ar-SA" sz="1400" dirty="0">
              <a:solidFill>
                <a:schemeClr val="tx2">
                  <a:lumMod val="60000"/>
                  <a:lumOff val="4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1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7"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tgtEl>
                                          <p:spTgt spid="6"/>
                                        </p:tgtEl>
                                        <p:attrNameLst>
                                          <p:attrName>ppt_w</p:attrName>
                                        </p:attrNameLst>
                                      </p:cBhvr>
                                      <p:tavLst>
                                        <p:tav tm="0">
                                          <p:val>
                                            <p:fltVal val="0"/>
                                          </p:val>
                                        </p:tav>
                                        <p:tav tm="100000">
                                          <p:val>
                                            <p:strVal val="#ppt_w"/>
                                          </p:val>
                                        </p:tav>
                                      </p:tavLst>
                                    </p:anim>
                                    <p:anim calcmode="lin" valueType="num">
                                      <p:cBhvr>
                                        <p:cTn id="18" dur="1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1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1000" fill="hold"/>
                                        <p:tgtEl>
                                          <p:spTgt spid="7"/>
                                        </p:tgtEl>
                                        <p:attrNameLst>
                                          <p:attrName>ppt_w</p:attrName>
                                        </p:attrNameLst>
                                      </p:cBhvr>
                                      <p:tavLst>
                                        <p:tav tm="0">
                                          <p:val>
                                            <p:fltVal val="0"/>
                                          </p:val>
                                        </p:tav>
                                        <p:tav tm="100000">
                                          <p:val>
                                            <p:strVal val="#ppt_w"/>
                                          </p:val>
                                        </p:tav>
                                      </p:tavLst>
                                    </p:anim>
                                    <p:anim calcmode="lin" valueType="num">
                                      <p:cBhvr>
                                        <p:cTn id="24" dur="1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17" presetClass="entr" presetSubtype="1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1000" fill="hold"/>
                                        <p:tgtEl>
                                          <p:spTgt spid="8"/>
                                        </p:tgtEl>
                                        <p:attrNameLst>
                                          <p:attrName>ppt_w</p:attrName>
                                        </p:attrNameLst>
                                      </p:cBhvr>
                                      <p:tavLst>
                                        <p:tav tm="0">
                                          <p:val>
                                            <p:fltVal val="0"/>
                                          </p:val>
                                        </p:tav>
                                        <p:tav tm="100000">
                                          <p:val>
                                            <p:strVal val="#ppt_w"/>
                                          </p:val>
                                        </p:tav>
                                      </p:tavLst>
                                    </p:anim>
                                    <p:anim calcmode="lin" valueType="num">
                                      <p:cBhvr>
                                        <p:cTn id="30" dur="1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17" presetClass="entr" presetSubtype="1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37" fill="hold">
                      <p:stCondLst>
                        <p:cond delay="indefinite"/>
                      </p:stCondLst>
                      <p:childTnLst>
                        <p:par>
                          <p:cTn id="38" fill="hold">
                            <p:stCondLst>
                              <p:cond delay="0"/>
                            </p:stCondLst>
                            <p:childTnLst>
                              <p:par>
                                <p:cTn id="39" presetID="17" presetClass="entr" presetSubtype="1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animBg="1"/>
      <p:bldP spid="8" grpId="0" animBg="1"/>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981200" y="282714"/>
            <a:ext cx="5379998" cy="707886"/>
          </a:xfrm>
          <a:prstGeom prst="rect">
            <a:avLst/>
          </a:prstGeom>
        </p:spPr>
        <p:txBody>
          <a:bodyPr wrap="none">
            <a:spAutoFit/>
          </a:bodyPr>
          <a:lstStyle/>
          <a:p>
            <a:r>
              <a:rPr lang="ar-SA" sz="4000" b="1" dirty="0" err="1"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ae_Mashq" pitchFamily="18" charset="-78"/>
                <a:cs typeface="ae_Mashq" pitchFamily="18" charset="-78"/>
              </a:rPr>
              <a:t>محكات</a:t>
            </a:r>
            <a:r>
              <a:rPr lang="ar-SA" sz="40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ae_Mashq" pitchFamily="18" charset="-78"/>
                <a:cs typeface="ae_Mashq" pitchFamily="18" charset="-78"/>
              </a:rPr>
              <a:t> التعليم الفعَّال</a:t>
            </a:r>
            <a:r>
              <a:rPr lang="ar-SA" sz="24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ae_Mashq" pitchFamily="18" charset="-78"/>
                <a:cs typeface="ae_Mashq" pitchFamily="18" charset="-78"/>
              </a:rPr>
              <a:t>1</a:t>
            </a:r>
            <a:endParaRPr lang="ar-SA" sz="28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ae_Mashq" pitchFamily="18" charset="-78"/>
              <a:cs typeface="ae_Mashq" pitchFamily="18" charset="-78"/>
            </a:endParaRPr>
          </a:p>
        </p:txBody>
      </p:sp>
      <p:sp>
        <p:nvSpPr>
          <p:cNvPr id="6" name="إطار 5"/>
          <p:cNvSpPr/>
          <p:nvPr/>
        </p:nvSpPr>
        <p:spPr>
          <a:xfrm>
            <a:off x="5638800" y="1371600"/>
            <a:ext cx="3124200" cy="762000"/>
          </a:xfrm>
          <a:prstGeom prst="frame">
            <a:avLst/>
          </a:prstGeom>
          <a:solidFill>
            <a:schemeClr val="accent2">
              <a:lumMod val="40000"/>
              <a:lumOff val="60000"/>
            </a:schemeClr>
          </a:solidFill>
        </p:spPr>
        <p:style>
          <a:lnRef idx="3">
            <a:schemeClr val="lt1"/>
          </a:lnRef>
          <a:fillRef idx="1">
            <a:schemeClr val="accent2"/>
          </a:fillRef>
          <a:effectRef idx="1">
            <a:schemeClr val="accent2"/>
          </a:effectRef>
          <a:fontRef idx="minor">
            <a:schemeClr val="lt1"/>
          </a:fontRef>
        </p:style>
        <p:txBody>
          <a:bodyPr rtlCol="1" anchor="ctr"/>
          <a:lstStyle/>
          <a:p>
            <a:pPr algn="ctr"/>
            <a:endParaRPr lang="ar-SA">
              <a:solidFill>
                <a:schemeClr val="tx1"/>
              </a:solidFill>
            </a:endParaRPr>
          </a:p>
        </p:txBody>
      </p:sp>
      <p:sp>
        <p:nvSpPr>
          <p:cNvPr id="8" name="مستطيل 7"/>
          <p:cNvSpPr/>
          <p:nvPr/>
        </p:nvSpPr>
        <p:spPr>
          <a:xfrm>
            <a:off x="5791200" y="1447800"/>
            <a:ext cx="2743199" cy="646331"/>
          </a:xfrm>
          <a:prstGeom prst="rect">
            <a:avLst/>
          </a:prstGeom>
        </p:spPr>
        <p:txBody>
          <a:bodyPr wrap="square">
            <a:spAutoFit/>
          </a:bodyPr>
          <a:lstStyle/>
          <a:p>
            <a:pPr algn="ctr"/>
            <a:r>
              <a:rPr lang="ar-SA" sz="3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أ. النتاج التعليمي: </a:t>
            </a:r>
            <a:endParaRPr lang="ar-SA"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endParaRPr>
          </a:p>
        </p:txBody>
      </p:sp>
      <p:sp>
        <p:nvSpPr>
          <p:cNvPr id="9" name="مستطيل 8"/>
          <p:cNvSpPr/>
          <p:nvPr/>
        </p:nvSpPr>
        <p:spPr>
          <a:xfrm>
            <a:off x="381000" y="2362200"/>
            <a:ext cx="8458200" cy="2062103"/>
          </a:xfrm>
          <a:prstGeom prst="rect">
            <a:avLst/>
          </a:prstGeom>
        </p:spPr>
        <p:txBody>
          <a:bodyPr wrap="square">
            <a:spAutoFit/>
          </a:bodyPr>
          <a:lstStyle/>
          <a:p>
            <a:r>
              <a:rPr lang="ar-SA"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يشير هذا المحك إلى ما يتعلمه الطالب ويكتسبه من خيرات </a:t>
            </a:r>
          </a:p>
          <a:p>
            <a:r>
              <a:rPr lang="ar-SA"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نتيجة ما تعلمه.</a:t>
            </a:r>
          </a:p>
          <a:p>
            <a:r>
              <a:rPr lang="ar-SA"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ويمكن الوقوف على النتاج التعليمي من خلال مقارنة أداء </a:t>
            </a:r>
          </a:p>
          <a:p>
            <a:r>
              <a:rPr lang="ar-SA"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المتعلم بأدائه بعد التعليم . أي بالتغيير الذي يطرأ على سلوكه.</a:t>
            </a:r>
          </a:p>
        </p:txBody>
      </p:sp>
      <p:sp>
        <p:nvSpPr>
          <p:cNvPr id="10" name="مستطيل 9"/>
          <p:cNvSpPr/>
          <p:nvPr/>
        </p:nvSpPr>
        <p:spPr>
          <a:xfrm>
            <a:off x="1066800" y="4495800"/>
            <a:ext cx="8077200" cy="1077218"/>
          </a:xfrm>
          <a:prstGeom prst="rect">
            <a:avLst/>
          </a:prstGeom>
        </p:spPr>
        <p:txBody>
          <a:bodyPr wrap="square">
            <a:spAutoFit/>
          </a:bodyPr>
          <a:lstStyle/>
          <a:p>
            <a:r>
              <a:rPr lang="ar-SA"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والنتاج العلمي للطالب يكشف بوضوح مدى فعالية المعلم ونجاح التعليم.</a:t>
            </a:r>
          </a:p>
        </p:txBody>
      </p:sp>
      <p:cxnSp>
        <p:nvCxnSpPr>
          <p:cNvPr id="12" name="رابط مستقيم 11"/>
          <p:cNvCxnSpPr/>
          <p:nvPr/>
        </p:nvCxnSpPr>
        <p:spPr>
          <a:xfrm rot="10800000">
            <a:off x="7391400" y="5943600"/>
            <a:ext cx="1752600" cy="1588"/>
          </a:xfrm>
          <a:prstGeom prst="line">
            <a:avLst/>
          </a:prstGeom>
        </p:spPr>
        <p:style>
          <a:lnRef idx="1">
            <a:schemeClr val="accent5"/>
          </a:lnRef>
          <a:fillRef idx="0">
            <a:schemeClr val="accent5"/>
          </a:fillRef>
          <a:effectRef idx="0">
            <a:schemeClr val="accent5"/>
          </a:effectRef>
          <a:fontRef idx="minor">
            <a:schemeClr val="tx1"/>
          </a:fontRef>
        </p:style>
      </p:cxnSp>
      <p:sp>
        <p:nvSpPr>
          <p:cNvPr id="14" name="مربع نص 13"/>
          <p:cNvSpPr txBox="1"/>
          <p:nvPr/>
        </p:nvSpPr>
        <p:spPr>
          <a:xfrm>
            <a:off x="3886200" y="6096000"/>
            <a:ext cx="5257800" cy="369332"/>
          </a:xfrm>
          <a:prstGeom prst="rect">
            <a:avLst/>
          </a:prstGeom>
          <a:noFill/>
        </p:spPr>
        <p:txBody>
          <a:bodyPr wrap="square" rtlCol="1">
            <a:spAutoFit/>
          </a:bodyPr>
          <a:lstStyle/>
          <a:p>
            <a:r>
              <a:rPr lang="ar-SA" dirty="0" smtClean="0">
                <a:solidFill>
                  <a:schemeClr val="tx2">
                    <a:lumMod val="60000"/>
                    <a:lumOff val="40000"/>
                  </a:schemeClr>
                </a:solidFill>
              </a:rPr>
              <a:t>1.علم النفس التربوي . عبد المجيد </a:t>
            </a:r>
            <a:r>
              <a:rPr lang="ar-SA" dirty="0" err="1" smtClean="0">
                <a:solidFill>
                  <a:schemeClr val="tx2">
                    <a:lumMod val="60000"/>
                    <a:lumOff val="40000"/>
                  </a:schemeClr>
                </a:solidFill>
              </a:rPr>
              <a:t>نشواتي</a:t>
            </a:r>
            <a:r>
              <a:rPr lang="ar-SA" dirty="0" smtClean="0">
                <a:solidFill>
                  <a:schemeClr val="tx2">
                    <a:lumMod val="60000"/>
                    <a:lumOff val="40000"/>
                  </a:schemeClr>
                </a:solidFill>
              </a:rPr>
              <a:t> ص 231</a:t>
            </a:r>
            <a:endParaRPr lang="ar-SA" dirty="0">
              <a:solidFill>
                <a:schemeClr val="tx2">
                  <a:lumMod val="60000"/>
                  <a:lumOff val="4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80">
                                          <p:stCondLst>
                                            <p:cond delay="0"/>
                                          </p:stCondLst>
                                        </p:cTn>
                                        <p:tgtEl>
                                          <p:spTgt spid="8"/>
                                        </p:tgtEl>
                                      </p:cBhvr>
                                    </p:animEffect>
                                    <p:anim calcmode="lin" valueType="num">
                                      <p:cBhvr>
                                        <p:cTn id="13"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8" dur="26">
                                          <p:stCondLst>
                                            <p:cond delay="650"/>
                                          </p:stCondLst>
                                        </p:cTn>
                                        <p:tgtEl>
                                          <p:spTgt spid="8"/>
                                        </p:tgtEl>
                                      </p:cBhvr>
                                      <p:to x="100000" y="60000"/>
                                    </p:animScale>
                                    <p:animScale>
                                      <p:cBhvr>
                                        <p:cTn id="19" dur="166" decel="50000">
                                          <p:stCondLst>
                                            <p:cond delay="676"/>
                                          </p:stCondLst>
                                        </p:cTn>
                                        <p:tgtEl>
                                          <p:spTgt spid="8"/>
                                        </p:tgtEl>
                                      </p:cBhvr>
                                      <p:to x="100000" y="100000"/>
                                    </p:animScale>
                                    <p:animScale>
                                      <p:cBhvr>
                                        <p:cTn id="20" dur="26">
                                          <p:stCondLst>
                                            <p:cond delay="1312"/>
                                          </p:stCondLst>
                                        </p:cTn>
                                        <p:tgtEl>
                                          <p:spTgt spid="8"/>
                                        </p:tgtEl>
                                      </p:cBhvr>
                                      <p:to x="100000" y="80000"/>
                                    </p:animScale>
                                    <p:animScale>
                                      <p:cBhvr>
                                        <p:cTn id="21" dur="166" decel="50000">
                                          <p:stCondLst>
                                            <p:cond delay="1338"/>
                                          </p:stCondLst>
                                        </p:cTn>
                                        <p:tgtEl>
                                          <p:spTgt spid="8"/>
                                        </p:tgtEl>
                                      </p:cBhvr>
                                      <p:to x="100000" y="100000"/>
                                    </p:animScale>
                                    <p:animScale>
                                      <p:cBhvr>
                                        <p:cTn id="22" dur="26">
                                          <p:stCondLst>
                                            <p:cond delay="1642"/>
                                          </p:stCondLst>
                                        </p:cTn>
                                        <p:tgtEl>
                                          <p:spTgt spid="8"/>
                                        </p:tgtEl>
                                      </p:cBhvr>
                                      <p:to x="100000" y="90000"/>
                                    </p:animScale>
                                    <p:animScale>
                                      <p:cBhvr>
                                        <p:cTn id="23" dur="166" decel="50000">
                                          <p:stCondLst>
                                            <p:cond delay="1668"/>
                                          </p:stCondLst>
                                        </p:cTn>
                                        <p:tgtEl>
                                          <p:spTgt spid="8"/>
                                        </p:tgtEl>
                                      </p:cBhvr>
                                      <p:to x="100000" y="100000"/>
                                    </p:animScale>
                                    <p:animScale>
                                      <p:cBhvr>
                                        <p:cTn id="24" dur="26">
                                          <p:stCondLst>
                                            <p:cond delay="1808"/>
                                          </p:stCondLst>
                                        </p:cTn>
                                        <p:tgtEl>
                                          <p:spTgt spid="8"/>
                                        </p:tgtEl>
                                      </p:cBhvr>
                                      <p:to x="100000" y="95000"/>
                                    </p:animScale>
                                    <p:animScale>
                                      <p:cBhvr>
                                        <p:cTn id="25" dur="166" decel="50000">
                                          <p:stCondLst>
                                            <p:cond delay="1834"/>
                                          </p:stCondLst>
                                        </p:cTn>
                                        <p:tgtEl>
                                          <p:spTgt spid="8"/>
                                        </p:tgtEl>
                                      </p:cBhvr>
                                      <p:to x="100000" y="100000"/>
                                    </p:animScale>
                                  </p:childTnLst>
                                </p:cTn>
                              </p:par>
                              <p:par>
                                <p:cTn id="26" presetID="26"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down)">
                                      <p:cBhvr>
                                        <p:cTn id="28" dur="580">
                                          <p:stCondLst>
                                            <p:cond delay="0"/>
                                          </p:stCondLst>
                                        </p:cTn>
                                        <p:tgtEl>
                                          <p:spTgt spid="6"/>
                                        </p:tgtEl>
                                      </p:cBhvr>
                                    </p:animEffect>
                                    <p:anim calcmode="lin" valueType="num">
                                      <p:cBhvr>
                                        <p:cTn id="29"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4" dur="26">
                                          <p:stCondLst>
                                            <p:cond delay="650"/>
                                          </p:stCondLst>
                                        </p:cTn>
                                        <p:tgtEl>
                                          <p:spTgt spid="6"/>
                                        </p:tgtEl>
                                      </p:cBhvr>
                                      <p:to x="100000" y="60000"/>
                                    </p:animScale>
                                    <p:animScale>
                                      <p:cBhvr>
                                        <p:cTn id="35" dur="166" decel="50000">
                                          <p:stCondLst>
                                            <p:cond delay="676"/>
                                          </p:stCondLst>
                                        </p:cTn>
                                        <p:tgtEl>
                                          <p:spTgt spid="6"/>
                                        </p:tgtEl>
                                      </p:cBhvr>
                                      <p:to x="100000" y="100000"/>
                                    </p:animScale>
                                    <p:animScale>
                                      <p:cBhvr>
                                        <p:cTn id="36" dur="26">
                                          <p:stCondLst>
                                            <p:cond delay="1312"/>
                                          </p:stCondLst>
                                        </p:cTn>
                                        <p:tgtEl>
                                          <p:spTgt spid="6"/>
                                        </p:tgtEl>
                                      </p:cBhvr>
                                      <p:to x="100000" y="80000"/>
                                    </p:animScale>
                                    <p:animScale>
                                      <p:cBhvr>
                                        <p:cTn id="37" dur="166" decel="50000">
                                          <p:stCondLst>
                                            <p:cond delay="1338"/>
                                          </p:stCondLst>
                                        </p:cTn>
                                        <p:tgtEl>
                                          <p:spTgt spid="6"/>
                                        </p:tgtEl>
                                      </p:cBhvr>
                                      <p:to x="100000" y="100000"/>
                                    </p:animScale>
                                    <p:animScale>
                                      <p:cBhvr>
                                        <p:cTn id="38" dur="26">
                                          <p:stCondLst>
                                            <p:cond delay="1642"/>
                                          </p:stCondLst>
                                        </p:cTn>
                                        <p:tgtEl>
                                          <p:spTgt spid="6"/>
                                        </p:tgtEl>
                                      </p:cBhvr>
                                      <p:to x="100000" y="90000"/>
                                    </p:animScale>
                                    <p:animScale>
                                      <p:cBhvr>
                                        <p:cTn id="39" dur="166" decel="50000">
                                          <p:stCondLst>
                                            <p:cond delay="1668"/>
                                          </p:stCondLst>
                                        </p:cTn>
                                        <p:tgtEl>
                                          <p:spTgt spid="6"/>
                                        </p:tgtEl>
                                      </p:cBhvr>
                                      <p:to x="100000" y="100000"/>
                                    </p:animScale>
                                    <p:animScale>
                                      <p:cBhvr>
                                        <p:cTn id="40" dur="26">
                                          <p:stCondLst>
                                            <p:cond delay="1808"/>
                                          </p:stCondLst>
                                        </p:cTn>
                                        <p:tgtEl>
                                          <p:spTgt spid="6"/>
                                        </p:tgtEl>
                                      </p:cBhvr>
                                      <p:to x="100000" y="95000"/>
                                    </p:animScale>
                                    <p:animScale>
                                      <p:cBhvr>
                                        <p:cTn id="41" dur="166" decel="50000">
                                          <p:stCondLst>
                                            <p:cond delay="1834"/>
                                          </p:stCondLst>
                                        </p:cTn>
                                        <p:tgtEl>
                                          <p:spTgt spid="6"/>
                                        </p:tgtEl>
                                      </p:cBhvr>
                                      <p:to x="100000" y="100000"/>
                                    </p:animScale>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wipe(down)">
                                      <p:cBhvr>
                                        <p:cTn id="46" dur="1000"/>
                                        <p:tgtEl>
                                          <p:spTgt spid="9"/>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8" grpId="0"/>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إطار 3"/>
          <p:cNvSpPr/>
          <p:nvPr/>
        </p:nvSpPr>
        <p:spPr>
          <a:xfrm>
            <a:off x="5105400" y="762000"/>
            <a:ext cx="3505200" cy="762000"/>
          </a:xfrm>
          <a:prstGeom prst="frame">
            <a:avLst/>
          </a:prstGeom>
          <a:solidFill>
            <a:schemeClr val="accent2">
              <a:lumMod val="40000"/>
              <a:lumOff val="60000"/>
            </a:schemeClr>
          </a:solidFill>
        </p:spPr>
        <p:style>
          <a:lnRef idx="3">
            <a:schemeClr val="lt1"/>
          </a:lnRef>
          <a:fillRef idx="1">
            <a:schemeClr val="accent2"/>
          </a:fillRef>
          <a:effectRef idx="1">
            <a:schemeClr val="accent2"/>
          </a:effectRef>
          <a:fontRef idx="minor">
            <a:schemeClr val="lt1"/>
          </a:fontRef>
        </p:style>
        <p:txBody>
          <a:bodyPr rtlCol="1" anchor="ctr"/>
          <a:lstStyle/>
          <a:p>
            <a:pPr algn="ctr"/>
            <a:endParaRPr lang="ar-SA">
              <a:solidFill>
                <a:schemeClr val="tx1"/>
              </a:solidFill>
            </a:endParaRPr>
          </a:p>
        </p:txBody>
      </p:sp>
      <p:sp>
        <p:nvSpPr>
          <p:cNvPr id="5" name="مستطيل 4"/>
          <p:cNvSpPr/>
          <p:nvPr/>
        </p:nvSpPr>
        <p:spPr>
          <a:xfrm>
            <a:off x="5105401" y="838200"/>
            <a:ext cx="3428999" cy="646331"/>
          </a:xfrm>
          <a:prstGeom prst="rect">
            <a:avLst/>
          </a:prstGeom>
        </p:spPr>
        <p:txBody>
          <a:bodyPr wrap="square">
            <a:spAutoFit/>
          </a:bodyPr>
          <a:lstStyle/>
          <a:p>
            <a:pPr algn="ctr"/>
            <a:r>
              <a:rPr lang="ar-SA" sz="3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ب. العملية التعليمية </a:t>
            </a:r>
            <a:endParaRPr lang="ar-SA"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endParaRPr>
          </a:p>
        </p:txBody>
      </p:sp>
      <p:sp>
        <p:nvSpPr>
          <p:cNvPr id="7" name="مربع نص 6"/>
          <p:cNvSpPr txBox="1"/>
          <p:nvPr/>
        </p:nvSpPr>
        <p:spPr>
          <a:xfrm>
            <a:off x="914400" y="1828800"/>
            <a:ext cx="8229600" cy="1815882"/>
          </a:xfrm>
          <a:prstGeom prst="rect">
            <a:avLst/>
          </a:prstGeom>
          <a:noFill/>
        </p:spPr>
        <p:txBody>
          <a:bodyPr wrap="square" rtlCol="1">
            <a:spAutoFit/>
          </a:bodyPr>
          <a:lstStyle/>
          <a:p>
            <a:r>
              <a:rPr lang="ar-SA"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يشير هذا المحك إلى أنماط السلوك التفاعلي العلمي بين المعلم والطالب .</a:t>
            </a:r>
          </a:p>
          <a:p>
            <a:r>
              <a:rPr lang="ar-SA"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وسلوك المعلم هو الأساليب التعليمية المستخدمة في الدرس فاستخدام أسلوب المناقشة أو الأسئلة أو التعليم التعاوني.</a:t>
            </a:r>
            <a:endParaRPr lang="ar-SA" sz="2800" dirty="0"/>
          </a:p>
        </p:txBody>
      </p:sp>
      <p:sp>
        <p:nvSpPr>
          <p:cNvPr id="8" name="مربع نص 7"/>
          <p:cNvSpPr txBox="1"/>
          <p:nvPr/>
        </p:nvSpPr>
        <p:spPr>
          <a:xfrm>
            <a:off x="762000" y="3505200"/>
            <a:ext cx="8229600" cy="1015663"/>
          </a:xfrm>
          <a:prstGeom prst="rect">
            <a:avLst/>
          </a:prstGeom>
          <a:noFill/>
        </p:spPr>
        <p:txBody>
          <a:bodyPr wrap="square" rtlCol="1">
            <a:spAutoFit/>
          </a:bodyPr>
          <a:lstStyle/>
          <a:p>
            <a:r>
              <a:rPr lang="ar-SA"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                      التغذية الراجعة.</a:t>
            </a:r>
          </a:p>
          <a:p>
            <a:endParaRPr lang="ar-SA" sz="3200" dirty="0"/>
          </a:p>
        </p:txBody>
      </p:sp>
      <p:sp>
        <p:nvSpPr>
          <p:cNvPr id="9" name="مربع نص 8"/>
          <p:cNvSpPr txBox="1"/>
          <p:nvPr/>
        </p:nvSpPr>
        <p:spPr>
          <a:xfrm>
            <a:off x="914400" y="3962400"/>
            <a:ext cx="8229600" cy="954107"/>
          </a:xfrm>
          <a:prstGeom prst="rect">
            <a:avLst/>
          </a:prstGeom>
          <a:noFill/>
        </p:spPr>
        <p:txBody>
          <a:bodyPr wrap="square" rtlCol="1">
            <a:spAutoFit/>
          </a:bodyPr>
          <a:lstStyle/>
          <a:p>
            <a:r>
              <a:rPr lang="ar-SA"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أما سلوك الطالب فهو أستخدمه لأسلوب الفهم -التحليل-</a:t>
            </a:r>
          </a:p>
          <a:p>
            <a:r>
              <a:rPr lang="ar-SA"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النقد ، الانتباه ، التفكير ، الإبداع والاكتشاف .</a:t>
            </a:r>
          </a:p>
        </p:txBody>
      </p:sp>
      <p:sp>
        <p:nvSpPr>
          <p:cNvPr id="11" name="مربع نص 10"/>
          <p:cNvSpPr txBox="1"/>
          <p:nvPr/>
        </p:nvSpPr>
        <p:spPr>
          <a:xfrm>
            <a:off x="914400" y="4953000"/>
            <a:ext cx="8229600" cy="1384995"/>
          </a:xfrm>
          <a:prstGeom prst="rect">
            <a:avLst/>
          </a:prstGeom>
          <a:noFill/>
        </p:spPr>
        <p:txBody>
          <a:bodyPr wrap="square" rtlCol="1">
            <a:spAutoFit/>
          </a:bodyPr>
          <a:lstStyle/>
          <a:p>
            <a:r>
              <a:rPr lang="ar-SA"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ولتقويم المعلم والمتعلم يستخدم الباحثون أو الموجهة التربوي أسلوب الملاحظة المباشرة لمعرفة الأنماط السلوكية للعلم والمتعلم التي يمارسانها أثناء عملية التعليم.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80">
                                          <p:stCondLst>
                                            <p:cond delay="0"/>
                                          </p:stCondLst>
                                        </p:cTn>
                                        <p:tgtEl>
                                          <p:spTgt spid="4"/>
                                        </p:tgtEl>
                                      </p:cBhvr>
                                    </p:animEffect>
                                    <p:anim calcmode="lin" valueType="num">
                                      <p:cBhvr>
                                        <p:cTn id="2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9" dur="26">
                                          <p:stCondLst>
                                            <p:cond delay="650"/>
                                          </p:stCondLst>
                                        </p:cTn>
                                        <p:tgtEl>
                                          <p:spTgt spid="4"/>
                                        </p:tgtEl>
                                      </p:cBhvr>
                                      <p:to x="100000" y="60000"/>
                                    </p:animScale>
                                    <p:animScale>
                                      <p:cBhvr>
                                        <p:cTn id="30" dur="166" decel="50000">
                                          <p:stCondLst>
                                            <p:cond delay="676"/>
                                          </p:stCondLst>
                                        </p:cTn>
                                        <p:tgtEl>
                                          <p:spTgt spid="4"/>
                                        </p:tgtEl>
                                      </p:cBhvr>
                                      <p:to x="100000" y="100000"/>
                                    </p:animScale>
                                    <p:animScale>
                                      <p:cBhvr>
                                        <p:cTn id="31" dur="26">
                                          <p:stCondLst>
                                            <p:cond delay="1312"/>
                                          </p:stCondLst>
                                        </p:cTn>
                                        <p:tgtEl>
                                          <p:spTgt spid="4"/>
                                        </p:tgtEl>
                                      </p:cBhvr>
                                      <p:to x="100000" y="80000"/>
                                    </p:animScale>
                                    <p:animScale>
                                      <p:cBhvr>
                                        <p:cTn id="32" dur="166" decel="50000">
                                          <p:stCondLst>
                                            <p:cond delay="1338"/>
                                          </p:stCondLst>
                                        </p:cTn>
                                        <p:tgtEl>
                                          <p:spTgt spid="4"/>
                                        </p:tgtEl>
                                      </p:cBhvr>
                                      <p:to x="100000" y="100000"/>
                                    </p:animScale>
                                    <p:animScale>
                                      <p:cBhvr>
                                        <p:cTn id="33" dur="26">
                                          <p:stCondLst>
                                            <p:cond delay="1642"/>
                                          </p:stCondLst>
                                        </p:cTn>
                                        <p:tgtEl>
                                          <p:spTgt spid="4"/>
                                        </p:tgtEl>
                                      </p:cBhvr>
                                      <p:to x="100000" y="90000"/>
                                    </p:animScale>
                                    <p:animScale>
                                      <p:cBhvr>
                                        <p:cTn id="34" dur="166" decel="50000">
                                          <p:stCondLst>
                                            <p:cond delay="1668"/>
                                          </p:stCondLst>
                                        </p:cTn>
                                        <p:tgtEl>
                                          <p:spTgt spid="4"/>
                                        </p:tgtEl>
                                      </p:cBhvr>
                                      <p:to x="100000" y="100000"/>
                                    </p:animScale>
                                    <p:animScale>
                                      <p:cBhvr>
                                        <p:cTn id="35" dur="26">
                                          <p:stCondLst>
                                            <p:cond delay="1808"/>
                                          </p:stCondLst>
                                        </p:cTn>
                                        <p:tgtEl>
                                          <p:spTgt spid="4"/>
                                        </p:tgtEl>
                                      </p:cBhvr>
                                      <p:to x="100000" y="95000"/>
                                    </p:animScale>
                                    <p:animScale>
                                      <p:cBhvr>
                                        <p:cTn id="36" dur="166" decel="50000">
                                          <p:stCondLst>
                                            <p:cond delay="1834"/>
                                          </p:stCondLst>
                                        </p:cTn>
                                        <p:tgtEl>
                                          <p:spTgt spid="4"/>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0" presetClass="entr" presetSubtype="0"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edge">
                                      <p:cBhvr>
                                        <p:cTn id="41" dur="20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20" presetClass="entr" presetSubtype="0"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edge">
                                      <p:cBhvr>
                                        <p:cTn id="46" dur="20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20" presetClass="entr" presetSubtype="0"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edge">
                                      <p:cBhvr>
                                        <p:cTn id="51" dur="20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20" presetClass="entr" presetSubtype="0" fill="hold" grpId="0" nodeType="click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edge">
                                      <p:cBhvr>
                                        <p:cTn id="56"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7" grpId="0"/>
      <p:bldP spid="8" grpId="0"/>
      <p:bldP spid="9"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إطار 3"/>
          <p:cNvSpPr/>
          <p:nvPr/>
        </p:nvSpPr>
        <p:spPr>
          <a:xfrm>
            <a:off x="5105400" y="762000"/>
            <a:ext cx="3505200" cy="762000"/>
          </a:xfrm>
          <a:prstGeom prst="frame">
            <a:avLst/>
          </a:prstGeom>
          <a:solidFill>
            <a:schemeClr val="accent2">
              <a:lumMod val="40000"/>
              <a:lumOff val="60000"/>
            </a:schemeClr>
          </a:solidFill>
        </p:spPr>
        <p:style>
          <a:lnRef idx="3">
            <a:schemeClr val="lt1"/>
          </a:lnRef>
          <a:fillRef idx="1">
            <a:schemeClr val="accent2"/>
          </a:fillRef>
          <a:effectRef idx="1">
            <a:schemeClr val="accent2"/>
          </a:effectRef>
          <a:fontRef idx="minor">
            <a:schemeClr val="lt1"/>
          </a:fontRef>
        </p:style>
        <p:txBody>
          <a:bodyPr rtlCol="1" anchor="ctr"/>
          <a:lstStyle/>
          <a:p>
            <a:pPr algn="ctr"/>
            <a:endParaRPr lang="ar-SA">
              <a:solidFill>
                <a:schemeClr val="tx1"/>
              </a:solidFill>
            </a:endParaRPr>
          </a:p>
        </p:txBody>
      </p:sp>
      <p:sp>
        <p:nvSpPr>
          <p:cNvPr id="5" name="مستطيل 4"/>
          <p:cNvSpPr/>
          <p:nvPr/>
        </p:nvSpPr>
        <p:spPr>
          <a:xfrm>
            <a:off x="5105401" y="838200"/>
            <a:ext cx="3428999" cy="646331"/>
          </a:xfrm>
          <a:prstGeom prst="rect">
            <a:avLst/>
          </a:prstGeom>
        </p:spPr>
        <p:txBody>
          <a:bodyPr wrap="square">
            <a:spAutoFit/>
          </a:bodyPr>
          <a:lstStyle/>
          <a:p>
            <a:pPr algn="ctr"/>
            <a:r>
              <a:rPr lang="ar-SA" sz="3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ج. العوامل المنبئة:</a:t>
            </a:r>
            <a:endParaRPr lang="ar-SA"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endParaRPr>
          </a:p>
        </p:txBody>
      </p:sp>
      <p:sp>
        <p:nvSpPr>
          <p:cNvPr id="6" name="مربع نص 5"/>
          <p:cNvSpPr txBox="1"/>
          <p:nvPr/>
        </p:nvSpPr>
        <p:spPr>
          <a:xfrm>
            <a:off x="914400" y="1676401"/>
            <a:ext cx="8229600" cy="1877437"/>
          </a:xfrm>
          <a:prstGeom prst="rect">
            <a:avLst/>
          </a:prstGeom>
          <a:noFill/>
        </p:spPr>
        <p:txBody>
          <a:bodyPr wrap="square" rtlCol="1">
            <a:spAutoFit/>
          </a:bodyPr>
          <a:lstStyle/>
          <a:p>
            <a:r>
              <a:rPr lang="ar-SA"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يشير هذا المحك إلى الاستعدادات والقدرات والعوامل الشخصية التي يتسم </a:t>
            </a:r>
            <a:r>
              <a:rPr lang="ar-SA" sz="28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بها</a:t>
            </a:r>
            <a:r>
              <a:rPr lang="ar-SA"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 المعلم والتي تساعد في التنبؤ بفعاليته التعليمية الحالية والمستقبلية .</a:t>
            </a:r>
          </a:p>
          <a:p>
            <a:endParaRPr lang="ar-SA" sz="3200" dirty="0"/>
          </a:p>
        </p:txBody>
      </p:sp>
      <p:sp>
        <p:nvSpPr>
          <p:cNvPr id="7" name="مربع نص 6"/>
          <p:cNvSpPr txBox="1"/>
          <p:nvPr/>
        </p:nvSpPr>
        <p:spPr>
          <a:xfrm>
            <a:off x="914400" y="3810000"/>
            <a:ext cx="8229600" cy="1815882"/>
          </a:xfrm>
          <a:prstGeom prst="rect">
            <a:avLst/>
          </a:prstGeom>
          <a:noFill/>
        </p:spPr>
        <p:txBody>
          <a:bodyPr wrap="square" rtlCol="1">
            <a:spAutoFit/>
          </a:bodyPr>
          <a:lstStyle/>
          <a:p>
            <a:r>
              <a:rPr lang="ar-SA"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كقدراته الفعلية ، وسماته الشخصية ، عدد السنوات التعليمية ، مستواه التحصيلي ، تفوقه الدراسي . وذلك بالرجوع إلى التقارير المدرسية والجامعية والمقابلات واستخدام بعض الاختبارات التي تقيس السمات العقلية وغيرها المرتبطة بالتعليم الفعَّال .</a:t>
            </a:r>
            <a:endParaRPr lang="ar-SA"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80">
                                          <p:stCondLst>
                                            <p:cond delay="0"/>
                                          </p:stCondLst>
                                        </p:cTn>
                                        <p:tgtEl>
                                          <p:spTgt spid="4"/>
                                        </p:tgtEl>
                                      </p:cBhvr>
                                    </p:animEffect>
                                    <p:anim calcmode="lin" valueType="num">
                                      <p:cBhvr>
                                        <p:cTn id="2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9" dur="26">
                                          <p:stCondLst>
                                            <p:cond delay="650"/>
                                          </p:stCondLst>
                                        </p:cTn>
                                        <p:tgtEl>
                                          <p:spTgt spid="4"/>
                                        </p:tgtEl>
                                      </p:cBhvr>
                                      <p:to x="100000" y="60000"/>
                                    </p:animScale>
                                    <p:animScale>
                                      <p:cBhvr>
                                        <p:cTn id="30" dur="166" decel="50000">
                                          <p:stCondLst>
                                            <p:cond delay="676"/>
                                          </p:stCondLst>
                                        </p:cTn>
                                        <p:tgtEl>
                                          <p:spTgt spid="4"/>
                                        </p:tgtEl>
                                      </p:cBhvr>
                                      <p:to x="100000" y="100000"/>
                                    </p:animScale>
                                    <p:animScale>
                                      <p:cBhvr>
                                        <p:cTn id="31" dur="26">
                                          <p:stCondLst>
                                            <p:cond delay="1312"/>
                                          </p:stCondLst>
                                        </p:cTn>
                                        <p:tgtEl>
                                          <p:spTgt spid="4"/>
                                        </p:tgtEl>
                                      </p:cBhvr>
                                      <p:to x="100000" y="80000"/>
                                    </p:animScale>
                                    <p:animScale>
                                      <p:cBhvr>
                                        <p:cTn id="32" dur="166" decel="50000">
                                          <p:stCondLst>
                                            <p:cond delay="1338"/>
                                          </p:stCondLst>
                                        </p:cTn>
                                        <p:tgtEl>
                                          <p:spTgt spid="4"/>
                                        </p:tgtEl>
                                      </p:cBhvr>
                                      <p:to x="100000" y="100000"/>
                                    </p:animScale>
                                    <p:animScale>
                                      <p:cBhvr>
                                        <p:cTn id="33" dur="26">
                                          <p:stCondLst>
                                            <p:cond delay="1642"/>
                                          </p:stCondLst>
                                        </p:cTn>
                                        <p:tgtEl>
                                          <p:spTgt spid="4"/>
                                        </p:tgtEl>
                                      </p:cBhvr>
                                      <p:to x="100000" y="90000"/>
                                    </p:animScale>
                                    <p:animScale>
                                      <p:cBhvr>
                                        <p:cTn id="34" dur="166" decel="50000">
                                          <p:stCondLst>
                                            <p:cond delay="1668"/>
                                          </p:stCondLst>
                                        </p:cTn>
                                        <p:tgtEl>
                                          <p:spTgt spid="4"/>
                                        </p:tgtEl>
                                      </p:cBhvr>
                                      <p:to x="100000" y="100000"/>
                                    </p:animScale>
                                    <p:animScale>
                                      <p:cBhvr>
                                        <p:cTn id="35" dur="26">
                                          <p:stCondLst>
                                            <p:cond delay="1808"/>
                                          </p:stCondLst>
                                        </p:cTn>
                                        <p:tgtEl>
                                          <p:spTgt spid="4"/>
                                        </p:tgtEl>
                                      </p:cBhvr>
                                      <p:to x="100000" y="95000"/>
                                    </p:animScale>
                                    <p:animScale>
                                      <p:cBhvr>
                                        <p:cTn id="36" dur="166" decel="50000">
                                          <p:stCondLst>
                                            <p:cond delay="1834"/>
                                          </p:stCondLst>
                                        </p:cTn>
                                        <p:tgtEl>
                                          <p:spTgt spid="4"/>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0" presetClass="entr" presetSubtype="0"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edge">
                                      <p:cBhvr>
                                        <p:cTn id="41" dur="2000"/>
                                        <p:tgtEl>
                                          <p:spTgt spid="6"/>
                                        </p:tgtEl>
                                      </p:cBhvr>
                                    </p:animEffect>
                                  </p:childTnLst>
                                </p:cTn>
                              </p:par>
                            </p:childTnLst>
                          </p:cTn>
                        </p:par>
                      </p:childTnLst>
                    </p:cTn>
                  </p:par>
                  <p:par>
                    <p:cTn id="42" fill="hold">
                      <p:stCondLst>
                        <p:cond delay="indefinite"/>
                      </p:stCondLst>
                      <p:childTnLst>
                        <p:par>
                          <p:cTn id="43" fill="hold">
                            <p:stCondLst>
                              <p:cond delay="0"/>
                            </p:stCondLst>
                            <p:childTnLst>
                              <p:par>
                                <p:cTn id="44" presetID="40" presetClass="entr" presetSubtype="0" fill="hold" grpId="0" nodeType="clickEffect">
                                  <p:stCondLst>
                                    <p:cond delay="0"/>
                                  </p:stCondLst>
                                  <p:iterate type="lt">
                                    <p:tmPct val="10000"/>
                                  </p:iterate>
                                  <p:childTnLst>
                                    <p:set>
                                      <p:cBhvr>
                                        <p:cTn id="45" dur="1" fill="hold">
                                          <p:stCondLst>
                                            <p:cond delay="0"/>
                                          </p:stCondLst>
                                        </p:cTn>
                                        <p:tgtEl>
                                          <p:spTgt spid="7"/>
                                        </p:tgtEl>
                                        <p:attrNameLst>
                                          <p:attrName>style.visibility</p:attrName>
                                        </p:attrNameLst>
                                      </p:cBhvr>
                                      <p:to>
                                        <p:strVal val="visible"/>
                                      </p:to>
                                    </p:set>
                                    <p:animEffect transition="in" filter="fade">
                                      <p:cBhvr>
                                        <p:cTn id="46" dur="500"/>
                                        <p:tgtEl>
                                          <p:spTgt spid="7"/>
                                        </p:tgtEl>
                                      </p:cBhvr>
                                    </p:animEffect>
                                    <p:anim calcmode="lin" valueType="num">
                                      <p:cBhvr>
                                        <p:cTn id="47" dur="500" fill="hold"/>
                                        <p:tgtEl>
                                          <p:spTgt spid="7"/>
                                        </p:tgtEl>
                                        <p:attrNameLst>
                                          <p:attrName>ppt_x</p:attrName>
                                        </p:attrNameLst>
                                      </p:cBhvr>
                                      <p:tavLst>
                                        <p:tav tm="0">
                                          <p:val>
                                            <p:strVal val="#ppt_x-.1"/>
                                          </p:val>
                                        </p:tav>
                                        <p:tav tm="100000">
                                          <p:val>
                                            <p:strVal val="#ppt_x"/>
                                          </p:val>
                                        </p:tav>
                                      </p:tavLst>
                                    </p:anim>
                                    <p:anim calcmode="lin" valueType="num">
                                      <p:cBhvr>
                                        <p:cTn id="4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2025314" y="282714"/>
            <a:ext cx="5747086" cy="707886"/>
          </a:xfrm>
          <a:prstGeom prst="rect">
            <a:avLst/>
          </a:prstGeom>
        </p:spPr>
        <p:txBody>
          <a:bodyPr wrap="none">
            <a:spAutoFit/>
          </a:bodyPr>
          <a:lstStyle/>
          <a:p>
            <a:r>
              <a:rPr lang="ar-SA" sz="40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ae_Mashq" pitchFamily="18" charset="-78"/>
                <a:cs typeface="ae_Mashq" pitchFamily="18" charset="-78"/>
              </a:rPr>
              <a:t>مواصفات المعلم المبدع </a:t>
            </a:r>
            <a:endParaRPr lang="ar-SA" sz="28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ae_Mashq" pitchFamily="18" charset="-78"/>
              <a:cs typeface="ae_Mashq" pitchFamily="18" charset="-78"/>
            </a:endParaRPr>
          </a:p>
        </p:txBody>
      </p:sp>
      <p:sp>
        <p:nvSpPr>
          <p:cNvPr id="6" name="سهم منحني 5"/>
          <p:cNvSpPr/>
          <p:nvPr/>
        </p:nvSpPr>
        <p:spPr>
          <a:xfrm rot="10800000">
            <a:off x="8458200" y="838200"/>
            <a:ext cx="381000" cy="457200"/>
          </a:xfrm>
          <a:prstGeom prst="bentArrow">
            <a:avLst/>
          </a:prstGeom>
        </p:spPr>
        <p:style>
          <a:lnRef idx="3">
            <a:schemeClr val="lt1"/>
          </a:lnRef>
          <a:fillRef idx="1">
            <a:schemeClr val="accent2"/>
          </a:fillRef>
          <a:effectRef idx="1">
            <a:schemeClr val="accent2"/>
          </a:effectRef>
          <a:fontRef idx="minor">
            <a:schemeClr val="lt1"/>
          </a:fontRef>
        </p:style>
        <p:txBody>
          <a:bodyPr rtlCol="1" anchor="ctr"/>
          <a:lstStyle/>
          <a:p>
            <a:pPr algn="ctr"/>
            <a:endParaRPr lang="ar-SA" dirty="0">
              <a:solidFill>
                <a:schemeClr val="tx1"/>
              </a:solidFill>
            </a:endParaRPr>
          </a:p>
        </p:txBody>
      </p:sp>
      <p:sp>
        <p:nvSpPr>
          <p:cNvPr id="8" name="مربع نص 7"/>
          <p:cNvSpPr txBox="1"/>
          <p:nvPr/>
        </p:nvSpPr>
        <p:spPr>
          <a:xfrm>
            <a:off x="381000" y="936248"/>
            <a:ext cx="8229600" cy="892552"/>
          </a:xfrm>
          <a:prstGeom prst="rect">
            <a:avLst/>
          </a:prstGeom>
          <a:noFill/>
        </p:spPr>
        <p:txBody>
          <a:bodyPr wrap="square" rtlCol="1">
            <a:spAutoFit/>
          </a:bodyPr>
          <a:lstStyle/>
          <a:p>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1~ التأهيل العلمي المناسب ، النوايا ، القدوة الصالحة </a:t>
            </a:r>
          </a:p>
          <a:p>
            <a:endParaRPr lang="ar-SA" sz="2800" dirty="0"/>
          </a:p>
        </p:txBody>
      </p:sp>
      <p:sp>
        <p:nvSpPr>
          <p:cNvPr id="9" name="سهم منحني 8"/>
          <p:cNvSpPr/>
          <p:nvPr/>
        </p:nvSpPr>
        <p:spPr>
          <a:xfrm rot="10800000">
            <a:off x="8458200" y="1295399"/>
            <a:ext cx="381000" cy="457200"/>
          </a:xfrm>
          <a:prstGeom prst="bentArrow">
            <a:avLst/>
          </a:prstGeom>
        </p:spPr>
        <p:style>
          <a:lnRef idx="3">
            <a:schemeClr val="lt1"/>
          </a:lnRef>
          <a:fillRef idx="1">
            <a:schemeClr val="accent2"/>
          </a:fillRef>
          <a:effectRef idx="1">
            <a:schemeClr val="accent2"/>
          </a:effectRef>
          <a:fontRef idx="minor">
            <a:schemeClr val="lt1"/>
          </a:fontRef>
        </p:style>
        <p:txBody>
          <a:bodyPr rtlCol="1" anchor="ctr"/>
          <a:lstStyle/>
          <a:p>
            <a:pPr algn="ctr"/>
            <a:endParaRPr lang="ar-SA" dirty="0">
              <a:solidFill>
                <a:schemeClr val="tx1"/>
              </a:solidFill>
            </a:endParaRPr>
          </a:p>
        </p:txBody>
      </p:sp>
      <p:sp>
        <p:nvSpPr>
          <p:cNvPr id="10" name="مربع نص 9"/>
          <p:cNvSpPr txBox="1"/>
          <p:nvPr/>
        </p:nvSpPr>
        <p:spPr>
          <a:xfrm>
            <a:off x="304800" y="1393448"/>
            <a:ext cx="8229600" cy="892552"/>
          </a:xfrm>
          <a:prstGeom prst="rect">
            <a:avLst/>
          </a:prstGeom>
          <a:noFill/>
        </p:spPr>
        <p:txBody>
          <a:bodyPr wrap="square" rtlCol="1">
            <a:spAutoFit/>
          </a:bodyPr>
          <a:lstStyle/>
          <a:p>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2~ حب الطلاب واحترامهم ، الوالد المعلم .</a:t>
            </a:r>
          </a:p>
          <a:p>
            <a:endParaRPr lang="ar-SA" sz="2800" dirty="0"/>
          </a:p>
        </p:txBody>
      </p:sp>
      <p:sp>
        <p:nvSpPr>
          <p:cNvPr id="11" name="سهم منحني 10"/>
          <p:cNvSpPr/>
          <p:nvPr/>
        </p:nvSpPr>
        <p:spPr>
          <a:xfrm rot="10800000">
            <a:off x="8458200" y="1752600"/>
            <a:ext cx="381000" cy="457200"/>
          </a:xfrm>
          <a:prstGeom prst="bentArrow">
            <a:avLst/>
          </a:prstGeom>
        </p:spPr>
        <p:style>
          <a:lnRef idx="3">
            <a:schemeClr val="lt1"/>
          </a:lnRef>
          <a:fillRef idx="1">
            <a:schemeClr val="accent2"/>
          </a:fillRef>
          <a:effectRef idx="1">
            <a:schemeClr val="accent2"/>
          </a:effectRef>
          <a:fontRef idx="minor">
            <a:schemeClr val="lt1"/>
          </a:fontRef>
        </p:style>
        <p:txBody>
          <a:bodyPr rtlCol="1" anchor="ctr"/>
          <a:lstStyle/>
          <a:p>
            <a:pPr algn="ctr"/>
            <a:endParaRPr lang="ar-SA" dirty="0">
              <a:solidFill>
                <a:schemeClr val="tx1"/>
              </a:solidFill>
            </a:endParaRPr>
          </a:p>
        </p:txBody>
      </p:sp>
      <p:sp>
        <p:nvSpPr>
          <p:cNvPr id="12" name="مربع نص 11"/>
          <p:cNvSpPr txBox="1"/>
          <p:nvPr/>
        </p:nvSpPr>
        <p:spPr>
          <a:xfrm>
            <a:off x="304800" y="1905000"/>
            <a:ext cx="8229600" cy="892552"/>
          </a:xfrm>
          <a:prstGeom prst="rect">
            <a:avLst/>
          </a:prstGeom>
          <a:noFill/>
        </p:spPr>
        <p:txBody>
          <a:bodyPr wrap="square" rtlCol="1">
            <a:spAutoFit/>
          </a:bodyPr>
          <a:lstStyle/>
          <a:p>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3~ تحدي الصعاب </a:t>
            </a:r>
          </a:p>
          <a:p>
            <a:endParaRPr lang="ar-SA" sz="2800" dirty="0"/>
          </a:p>
        </p:txBody>
      </p:sp>
      <p:sp>
        <p:nvSpPr>
          <p:cNvPr id="13" name="سهم منحني 12"/>
          <p:cNvSpPr/>
          <p:nvPr/>
        </p:nvSpPr>
        <p:spPr>
          <a:xfrm rot="10800000">
            <a:off x="8458200" y="2286000"/>
            <a:ext cx="381000" cy="457200"/>
          </a:xfrm>
          <a:prstGeom prst="bentArrow">
            <a:avLst/>
          </a:prstGeom>
        </p:spPr>
        <p:style>
          <a:lnRef idx="3">
            <a:schemeClr val="lt1"/>
          </a:lnRef>
          <a:fillRef idx="1">
            <a:schemeClr val="accent2"/>
          </a:fillRef>
          <a:effectRef idx="1">
            <a:schemeClr val="accent2"/>
          </a:effectRef>
          <a:fontRef idx="minor">
            <a:schemeClr val="lt1"/>
          </a:fontRef>
        </p:style>
        <p:txBody>
          <a:bodyPr rtlCol="1" anchor="ctr"/>
          <a:lstStyle/>
          <a:p>
            <a:pPr algn="ctr"/>
            <a:endParaRPr lang="ar-SA" dirty="0">
              <a:solidFill>
                <a:schemeClr val="tx1"/>
              </a:solidFill>
            </a:endParaRPr>
          </a:p>
        </p:txBody>
      </p:sp>
      <p:sp>
        <p:nvSpPr>
          <p:cNvPr id="14" name="مربع نص 13"/>
          <p:cNvSpPr txBox="1"/>
          <p:nvPr/>
        </p:nvSpPr>
        <p:spPr>
          <a:xfrm>
            <a:off x="304800" y="2362200"/>
            <a:ext cx="8229600" cy="892552"/>
          </a:xfrm>
          <a:prstGeom prst="rect">
            <a:avLst/>
          </a:prstGeom>
          <a:noFill/>
        </p:spPr>
        <p:txBody>
          <a:bodyPr wrap="square" rtlCol="1">
            <a:spAutoFit/>
          </a:bodyPr>
          <a:lstStyle/>
          <a:p>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4~ روح العطاء والثقة بالنفس.</a:t>
            </a:r>
          </a:p>
          <a:p>
            <a:endParaRPr lang="ar-SA" sz="2800" dirty="0"/>
          </a:p>
        </p:txBody>
      </p:sp>
      <p:sp>
        <p:nvSpPr>
          <p:cNvPr id="15" name="سهم منحني 14"/>
          <p:cNvSpPr/>
          <p:nvPr/>
        </p:nvSpPr>
        <p:spPr>
          <a:xfrm rot="10800000">
            <a:off x="8458200" y="2743200"/>
            <a:ext cx="381000" cy="457200"/>
          </a:xfrm>
          <a:prstGeom prst="bentArrow">
            <a:avLst/>
          </a:prstGeom>
        </p:spPr>
        <p:style>
          <a:lnRef idx="3">
            <a:schemeClr val="lt1"/>
          </a:lnRef>
          <a:fillRef idx="1">
            <a:schemeClr val="accent2"/>
          </a:fillRef>
          <a:effectRef idx="1">
            <a:schemeClr val="accent2"/>
          </a:effectRef>
          <a:fontRef idx="minor">
            <a:schemeClr val="lt1"/>
          </a:fontRef>
        </p:style>
        <p:txBody>
          <a:bodyPr rtlCol="1" anchor="ctr"/>
          <a:lstStyle/>
          <a:p>
            <a:pPr algn="ctr"/>
            <a:endParaRPr lang="ar-SA" dirty="0">
              <a:solidFill>
                <a:schemeClr val="tx1"/>
              </a:solidFill>
            </a:endParaRPr>
          </a:p>
        </p:txBody>
      </p:sp>
      <p:sp>
        <p:nvSpPr>
          <p:cNvPr id="16" name="مربع نص 15"/>
          <p:cNvSpPr txBox="1"/>
          <p:nvPr/>
        </p:nvSpPr>
        <p:spPr>
          <a:xfrm>
            <a:off x="304800" y="2819400"/>
            <a:ext cx="8229600" cy="892552"/>
          </a:xfrm>
          <a:prstGeom prst="rect">
            <a:avLst/>
          </a:prstGeom>
          <a:noFill/>
        </p:spPr>
        <p:txBody>
          <a:bodyPr wrap="square" rtlCol="1">
            <a:spAutoFit/>
          </a:bodyPr>
          <a:lstStyle/>
          <a:p>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5~ واقعي متجدد ، مغامر مرح ، نشيط.</a:t>
            </a:r>
          </a:p>
          <a:p>
            <a:endParaRPr lang="ar-SA" sz="2800" dirty="0"/>
          </a:p>
        </p:txBody>
      </p:sp>
      <p:sp>
        <p:nvSpPr>
          <p:cNvPr id="17" name="سهم منحني 16"/>
          <p:cNvSpPr/>
          <p:nvPr/>
        </p:nvSpPr>
        <p:spPr>
          <a:xfrm rot="10800000">
            <a:off x="8458200" y="3200400"/>
            <a:ext cx="381000" cy="457200"/>
          </a:xfrm>
          <a:prstGeom prst="bentArrow">
            <a:avLst/>
          </a:prstGeom>
        </p:spPr>
        <p:style>
          <a:lnRef idx="3">
            <a:schemeClr val="lt1"/>
          </a:lnRef>
          <a:fillRef idx="1">
            <a:schemeClr val="accent2"/>
          </a:fillRef>
          <a:effectRef idx="1">
            <a:schemeClr val="accent2"/>
          </a:effectRef>
          <a:fontRef idx="minor">
            <a:schemeClr val="lt1"/>
          </a:fontRef>
        </p:style>
        <p:txBody>
          <a:bodyPr rtlCol="1" anchor="ctr"/>
          <a:lstStyle/>
          <a:p>
            <a:pPr algn="ctr"/>
            <a:endParaRPr lang="ar-SA" dirty="0">
              <a:solidFill>
                <a:schemeClr val="tx1"/>
              </a:solidFill>
            </a:endParaRPr>
          </a:p>
        </p:txBody>
      </p:sp>
      <p:sp>
        <p:nvSpPr>
          <p:cNvPr id="18" name="مربع نص 17"/>
          <p:cNvSpPr txBox="1"/>
          <p:nvPr/>
        </p:nvSpPr>
        <p:spPr>
          <a:xfrm>
            <a:off x="304800" y="3276600"/>
            <a:ext cx="8229600" cy="892552"/>
          </a:xfrm>
          <a:prstGeom prst="rect">
            <a:avLst/>
          </a:prstGeom>
          <a:noFill/>
        </p:spPr>
        <p:txBody>
          <a:bodyPr wrap="square" rtlCol="1">
            <a:spAutoFit/>
          </a:bodyPr>
          <a:lstStyle/>
          <a:p>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6~ فهم الصفات النفسية ومراحل النمو للطلاب .</a:t>
            </a:r>
          </a:p>
          <a:p>
            <a:endParaRPr lang="ar-SA" sz="2800" dirty="0"/>
          </a:p>
        </p:txBody>
      </p:sp>
      <p:sp>
        <p:nvSpPr>
          <p:cNvPr id="19" name="سهم منحني 18"/>
          <p:cNvSpPr/>
          <p:nvPr/>
        </p:nvSpPr>
        <p:spPr>
          <a:xfrm rot="10800000">
            <a:off x="8458200" y="3657600"/>
            <a:ext cx="381000" cy="457200"/>
          </a:xfrm>
          <a:prstGeom prst="bentArrow">
            <a:avLst/>
          </a:prstGeom>
        </p:spPr>
        <p:style>
          <a:lnRef idx="3">
            <a:schemeClr val="lt1"/>
          </a:lnRef>
          <a:fillRef idx="1">
            <a:schemeClr val="accent2"/>
          </a:fillRef>
          <a:effectRef idx="1">
            <a:schemeClr val="accent2"/>
          </a:effectRef>
          <a:fontRef idx="minor">
            <a:schemeClr val="lt1"/>
          </a:fontRef>
        </p:style>
        <p:txBody>
          <a:bodyPr rtlCol="1" anchor="ctr"/>
          <a:lstStyle/>
          <a:p>
            <a:pPr algn="ctr"/>
            <a:endParaRPr lang="ar-SA" dirty="0">
              <a:solidFill>
                <a:schemeClr val="tx1"/>
              </a:solidFill>
            </a:endParaRPr>
          </a:p>
        </p:txBody>
      </p:sp>
      <p:sp>
        <p:nvSpPr>
          <p:cNvPr id="20" name="مربع نص 19"/>
          <p:cNvSpPr txBox="1"/>
          <p:nvPr/>
        </p:nvSpPr>
        <p:spPr>
          <a:xfrm>
            <a:off x="304800" y="3755648"/>
            <a:ext cx="8229600" cy="892552"/>
          </a:xfrm>
          <a:prstGeom prst="rect">
            <a:avLst/>
          </a:prstGeom>
          <a:noFill/>
        </p:spPr>
        <p:txBody>
          <a:bodyPr wrap="square" rtlCol="1">
            <a:spAutoFit/>
          </a:bodyPr>
          <a:lstStyle/>
          <a:p>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7~ ملاحظة المشكلة والقدرة على حلها .</a:t>
            </a:r>
          </a:p>
          <a:p>
            <a:endParaRPr lang="ar-SA" sz="2800" dirty="0"/>
          </a:p>
        </p:txBody>
      </p:sp>
      <p:sp>
        <p:nvSpPr>
          <p:cNvPr id="21" name="سهم منحني 20"/>
          <p:cNvSpPr/>
          <p:nvPr/>
        </p:nvSpPr>
        <p:spPr>
          <a:xfrm rot="10800000">
            <a:off x="8458200" y="4114799"/>
            <a:ext cx="381000" cy="457200"/>
          </a:xfrm>
          <a:prstGeom prst="bentArrow">
            <a:avLst/>
          </a:prstGeom>
        </p:spPr>
        <p:style>
          <a:lnRef idx="3">
            <a:schemeClr val="lt1"/>
          </a:lnRef>
          <a:fillRef idx="1">
            <a:schemeClr val="accent2"/>
          </a:fillRef>
          <a:effectRef idx="1">
            <a:schemeClr val="accent2"/>
          </a:effectRef>
          <a:fontRef idx="minor">
            <a:schemeClr val="lt1"/>
          </a:fontRef>
        </p:style>
        <p:txBody>
          <a:bodyPr rtlCol="1" anchor="ctr"/>
          <a:lstStyle/>
          <a:p>
            <a:pPr algn="ctr"/>
            <a:endParaRPr lang="ar-SA" dirty="0">
              <a:solidFill>
                <a:schemeClr val="tx1"/>
              </a:solidFill>
            </a:endParaRPr>
          </a:p>
        </p:txBody>
      </p:sp>
      <p:sp>
        <p:nvSpPr>
          <p:cNvPr id="22" name="مربع نص 21"/>
          <p:cNvSpPr txBox="1"/>
          <p:nvPr/>
        </p:nvSpPr>
        <p:spPr>
          <a:xfrm>
            <a:off x="304800" y="4289048"/>
            <a:ext cx="8229600" cy="892552"/>
          </a:xfrm>
          <a:prstGeom prst="rect">
            <a:avLst/>
          </a:prstGeom>
          <a:noFill/>
        </p:spPr>
        <p:txBody>
          <a:bodyPr wrap="square" rtlCol="1">
            <a:spAutoFit/>
          </a:bodyPr>
          <a:lstStyle/>
          <a:p>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8~ التقوى والصلاح .</a:t>
            </a:r>
          </a:p>
          <a:p>
            <a:endParaRPr lang="ar-SA" sz="2800" dirty="0"/>
          </a:p>
        </p:txBody>
      </p:sp>
      <p:sp>
        <p:nvSpPr>
          <p:cNvPr id="23" name="سهم منحني 22"/>
          <p:cNvSpPr/>
          <p:nvPr/>
        </p:nvSpPr>
        <p:spPr>
          <a:xfrm rot="10800000">
            <a:off x="8458200" y="4554379"/>
            <a:ext cx="381000" cy="457200"/>
          </a:xfrm>
          <a:prstGeom prst="bentArrow">
            <a:avLst/>
          </a:prstGeom>
        </p:spPr>
        <p:style>
          <a:lnRef idx="3">
            <a:schemeClr val="lt1"/>
          </a:lnRef>
          <a:fillRef idx="1">
            <a:schemeClr val="accent2"/>
          </a:fillRef>
          <a:effectRef idx="1">
            <a:schemeClr val="accent2"/>
          </a:effectRef>
          <a:fontRef idx="minor">
            <a:schemeClr val="lt1"/>
          </a:fontRef>
        </p:style>
        <p:txBody>
          <a:bodyPr rtlCol="1" anchor="ctr"/>
          <a:lstStyle/>
          <a:p>
            <a:pPr algn="ctr"/>
            <a:endParaRPr lang="ar-SA" dirty="0">
              <a:solidFill>
                <a:schemeClr val="tx1"/>
              </a:solidFill>
            </a:endParaRPr>
          </a:p>
        </p:txBody>
      </p:sp>
      <p:sp>
        <p:nvSpPr>
          <p:cNvPr id="24" name="مربع نص 23"/>
          <p:cNvSpPr txBox="1"/>
          <p:nvPr/>
        </p:nvSpPr>
        <p:spPr>
          <a:xfrm>
            <a:off x="304800" y="4681716"/>
            <a:ext cx="8229600" cy="1261884"/>
          </a:xfrm>
          <a:prstGeom prst="rect">
            <a:avLst/>
          </a:prstGeom>
          <a:noFill/>
        </p:spPr>
        <p:txBody>
          <a:bodyPr wrap="square" rtlCol="1">
            <a:spAutoFit/>
          </a:bodyPr>
          <a:lstStyle/>
          <a:p>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9~ يكشف القدرات ويوجهها يساعد الطلاب على التعبير عن </a:t>
            </a:r>
            <a:r>
              <a:rPr lang="ar-SA" sz="2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انفسهم</a:t>
            </a:r>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 ويراهم مبدعون وإن اختلفت قدراتهم  </a:t>
            </a:r>
          </a:p>
          <a:p>
            <a:endParaRPr lang="ar-SA" sz="2800" dirty="0"/>
          </a:p>
        </p:txBody>
      </p:sp>
      <p:sp>
        <p:nvSpPr>
          <p:cNvPr id="25" name="سهم منحني 24"/>
          <p:cNvSpPr/>
          <p:nvPr/>
        </p:nvSpPr>
        <p:spPr>
          <a:xfrm rot="10800000">
            <a:off x="8458200" y="5334000"/>
            <a:ext cx="381000" cy="457200"/>
          </a:xfrm>
          <a:prstGeom prst="bentArrow">
            <a:avLst/>
          </a:prstGeom>
        </p:spPr>
        <p:style>
          <a:lnRef idx="3">
            <a:schemeClr val="lt1"/>
          </a:lnRef>
          <a:fillRef idx="1">
            <a:schemeClr val="accent2"/>
          </a:fillRef>
          <a:effectRef idx="1">
            <a:schemeClr val="accent2"/>
          </a:effectRef>
          <a:fontRef idx="minor">
            <a:schemeClr val="lt1"/>
          </a:fontRef>
        </p:style>
        <p:txBody>
          <a:bodyPr rtlCol="1" anchor="ctr"/>
          <a:lstStyle/>
          <a:p>
            <a:pPr algn="ctr"/>
            <a:endParaRPr lang="ar-SA" dirty="0">
              <a:solidFill>
                <a:schemeClr val="tx1"/>
              </a:solidFill>
            </a:endParaRPr>
          </a:p>
        </p:txBody>
      </p:sp>
      <p:sp>
        <p:nvSpPr>
          <p:cNvPr id="26" name="مربع نص 25"/>
          <p:cNvSpPr txBox="1"/>
          <p:nvPr/>
        </p:nvSpPr>
        <p:spPr>
          <a:xfrm>
            <a:off x="304800" y="5410200"/>
            <a:ext cx="8229600" cy="1261884"/>
          </a:xfrm>
          <a:prstGeom prst="rect">
            <a:avLst/>
          </a:prstGeom>
          <a:noFill/>
        </p:spPr>
        <p:txBody>
          <a:bodyPr wrap="square" rtlCol="1">
            <a:spAutoFit/>
          </a:bodyPr>
          <a:lstStyle/>
          <a:p>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10~ مساعدة الطلاب على فهم أنفسهم وتقبل </a:t>
            </a:r>
            <a:r>
              <a:rPr lang="ar-SA" sz="2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افكارهم</a:t>
            </a:r>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 ، استخدام الخيال </a:t>
            </a:r>
          </a:p>
          <a:p>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في العلم . </a:t>
            </a:r>
          </a:p>
          <a:p>
            <a:endParaRPr lang="ar-SA" sz="2800" dirty="0"/>
          </a:p>
        </p:txBody>
      </p:sp>
      <p:sp>
        <p:nvSpPr>
          <p:cNvPr id="27" name="سهم منحني 26"/>
          <p:cNvSpPr/>
          <p:nvPr/>
        </p:nvSpPr>
        <p:spPr>
          <a:xfrm rot="10800000">
            <a:off x="8610600" y="6019800"/>
            <a:ext cx="381000" cy="457200"/>
          </a:xfrm>
          <a:prstGeom prst="bentArrow">
            <a:avLst/>
          </a:prstGeom>
        </p:spPr>
        <p:style>
          <a:lnRef idx="3">
            <a:schemeClr val="lt1"/>
          </a:lnRef>
          <a:fillRef idx="1">
            <a:schemeClr val="accent2"/>
          </a:fillRef>
          <a:effectRef idx="1">
            <a:schemeClr val="accent2"/>
          </a:effectRef>
          <a:fontRef idx="minor">
            <a:schemeClr val="lt1"/>
          </a:fontRef>
        </p:style>
        <p:txBody>
          <a:bodyPr rtlCol="1" anchor="ctr"/>
          <a:lstStyle/>
          <a:p>
            <a:pPr algn="ctr"/>
            <a:endParaRPr lang="ar-SA" dirty="0">
              <a:solidFill>
                <a:schemeClr val="tx1"/>
              </a:solidFill>
            </a:endParaRPr>
          </a:p>
        </p:txBody>
      </p:sp>
      <p:sp>
        <p:nvSpPr>
          <p:cNvPr id="28" name="مربع نص 27"/>
          <p:cNvSpPr txBox="1"/>
          <p:nvPr/>
        </p:nvSpPr>
        <p:spPr>
          <a:xfrm>
            <a:off x="457200" y="6096000"/>
            <a:ext cx="8229600" cy="830997"/>
          </a:xfrm>
          <a:prstGeom prst="rect">
            <a:avLst/>
          </a:prstGeom>
          <a:noFill/>
        </p:spPr>
        <p:txBody>
          <a:bodyPr wrap="square" rtlCol="1">
            <a:spAutoFit/>
          </a:bodyPr>
          <a:lstStyle/>
          <a:p>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e_AlArabiya" pitchFamily="18" charset="-78"/>
                <a:cs typeface="ae_AlArabiya" pitchFamily="18" charset="-78"/>
              </a:rPr>
              <a:t>11~ وضوح هدفه العلمي مشاركة واقعية ويسهل ممارستها على الحياة وليست مادة نظرية لا حياة فيها .</a:t>
            </a:r>
            <a:endParaRPr lang="ar-SA"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slide(fromBottom)">
                                      <p:cBhvr>
                                        <p:cTn id="12" dur="500"/>
                                        <p:tgtEl>
                                          <p:spTgt spid="6"/>
                                        </p:tgtEl>
                                      </p:cBhvr>
                                    </p:animEffect>
                                  </p:childTnLst>
                                </p:cTn>
                              </p:par>
                              <p:par>
                                <p:cTn id="13" presetID="12" presetClass="entr" presetSubtype="4" fill="hold" grpId="1"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slide(fromBottom)">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slide(fromBottom)">
                                      <p:cBhvr>
                                        <p:cTn id="20" dur="500"/>
                                        <p:tgtEl>
                                          <p:spTgt spid="9"/>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slide(fromBottom)">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slide(fromBottom)">
                                      <p:cBhvr>
                                        <p:cTn id="28" dur="500"/>
                                        <p:tgtEl>
                                          <p:spTgt spid="11"/>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slide(fromBottom)">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slide(fromBottom)">
                                      <p:cBhvr>
                                        <p:cTn id="36" dur="500"/>
                                        <p:tgtEl>
                                          <p:spTgt spid="13"/>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slide(fromBottom)">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12" presetClass="entr" presetSubtype="4"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slide(fromBottom)">
                                      <p:cBhvr>
                                        <p:cTn id="44" dur="500"/>
                                        <p:tgtEl>
                                          <p:spTgt spid="15"/>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slide(fromBottom)">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slide(fromBottom)">
                                      <p:cBhvr>
                                        <p:cTn id="52" dur="500"/>
                                        <p:tgtEl>
                                          <p:spTgt spid="17"/>
                                        </p:tgtEl>
                                      </p:cBhvr>
                                    </p:animEffect>
                                  </p:childTnLst>
                                </p:cTn>
                              </p:par>
                              <p:par>
                                <p:cTn id="53" presetID="12" presetClass="entr" presetSubtype="4"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slide(fromBottom)">
                                      <p:cBhvr>
                                        <p:cTn id="55" dur="500"/>
                                        <p:tgtEl>
                                          <p:spTgt spid="18"/>
                                        </p:tgtEl>
                                      </p:cBhvr>
                                    </p:animEffect>
                                  </p:childTnLst>
                                </p:cTn>
                              </p:par>
                            </p:childTnLst>
                          </p:cTn>
                        </p:par>
                      </p:childTnLst>
                    </p:cTn>
                  </p:par>
                  <p:par>
                    <p:cTn id="56" fill="hold">
                      <p:stCondLst>
                        <p:cond delay="indefinite"/>
                      </p:stCondLst>
                      <p:childTnLst>
                        <p:par>
                          <p:cTn id="57" fill="hold">
                            <p:stCondLst>
                              <p:cond delay="0"/>
                            </p:stCondLst>
                            <p:childTnLst>
                              <p:par>
                                <p:cTn id="58" presetID="12" presetClass="entr" presetSubtype="4"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slide(fromBottom)">
                                      <p:cBhvr>
                                        <p:cTn id="60" dur="500"/>
                                        <p:tgtEl>
                                          <p:spTgt spid="19"/>
                                        </p:tgtEl>
                                      </p:cBhvr>
                                    </p:animEffect>
                                  </p:childTnLst>
                                </p:cTn>
                              </p:par>
                              <p:par>
                                <p:cTn id="61" presetID="12" presetClass="entr" presetSubtype="4"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slide(fromBottom)">
                                      <p:cBhvr>
                                        <p:cTn id="63" dur="500"/>
                                        <p:tgtEl>
                                          <p:spTgt spid="20"/>
                                        </p:tgtEl>
                                      </p:cBhvr>
                                    </p:animEffect>
                                  </p:childTnLst>
                                </p:cTn>
                              </p:par>
                            </p:childTnLst>
                          </p:cTn>
                        </p:par>
                      </p:childTnLst>
                    </p:cTn>
                  </p:par>
                  <p:par>
                    <p:cTn id="64" fill="hold">
                      <p:stCondLst>
                        <p:cond delay="indefinite"/>
                      </p:stCondLst>
                      <p:childTnLst>
                        <p:par>
                          <p:cTn id="65" fill="hold">
                            <p:stCondLst>
                              <p:cond delay="0"/>
                            </p:stCondLst>
                            <p:childTnLst>
                              <p:par>
                                <p:cTn id="66" presetID="12" presetClass="entr" presetSubtype="4" fill="hold" grpId="0" nodeType="click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slide(fromBottom)">
                                      <p:cBhvr>
                                        <p:cTn id="68" dur="500"/>
                                        <p:tgtEl>
                                          <p:spTgt spid="21"/>
                                        </p:tgtEl>
                                      </p:cBhvr>
                                    </p:animEffect>
                                  </p:childTnLst>
                                </p:cTn>
                              </p:par>
                              <p:par>
                                <p:cTn id="69" presetID="12" presetClass="entr" presetSubtype="4" fill="hold" grpId="0" nodeType="with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slide(fromBottom)">
                                      <p:cBhvr>
                                        <p:cTn id="71" dur="500"/>
                                        <p:tgtEl>
                                          <p:spTgt spid="22"/>
                                        </p:tgtEl>
                                      </p:cBhvr>
                                    </p:animEffect>
                                  </p:childTnLst>
                                </p:cTn>
                              </p:par>
                            </p:childTnLst>
                          </p:cTn>
                        </p:par>
                      </p:childTnLst>
                    </p:cTn>
                  </p:par>
                  <p:par>
                    <p:cTn id="72" fill="hold">
                      <p:stCondLst>
                        <p:cond delay="indefinite"/>
                      </p:stCondLst>
                      <p:childTnLst>
                        <p:par>
                          <p:cTn id="73" fill="hold">
                            <p:stCondLst>
                              <p:cond delay="0"/>
                            </p:stCondLst>
                            <p:childTnLst>
                              <p:par>
                                <p:cTn id="74" presetID="12" presetClass="entr" presetSubtype="4" fill="hold" grpId="0" nodeType="click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slide(fromBottom)">
                                      <p:cBhvr>
                                        <p:cTn id="76" dur="500"/>
                                        <p:tgtEl>
                                          <p:spTgt spid="23"/>
                                        </p:tgtEl>
                                      </p:cBhvr>
                                    </p:animEffect>
                                  </p:childTnLst>
                                </p:cTn>
                              </p:par>
                              <p:par>
                                <p:cTn id="77" presetID="12" presetClass="entr" presetSubtype="4" fill="hold" grpId="0" nodeType="with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slide(fromBottom)">
                                      <p:cBhvr>
                                        <p:cTn id="79" dur="500"/>
                                        <p:tgtEl>
                                          <p:spTgt spid="24"/>
                                        </p:tgtEl>
                                      </p:cBhvr>
                                    </p:animEffect>
                                  </p:childTnLst>
                                </p:cTn>
                              </p:par>
                            </p:childTnLst>
                          </p:cTn>
                        </p:par>
                      </p:childTnLst>
                    </p:cTn>
                  </p:par>
                  <p:par>
                    <p:cTn id="80" fill="hold">
                      <p:stCondLst>
                        <p:cond delay="indefinite"/>
                      </p:stCondLst>
                      <p:childTnLst>
                        <p:par>
                          <p:cTn id="81" fill="hold">
                            <p:stCondLst>
                              <p:cond delay="0"/>
                            </p:stCondLst>
                            <p:childTnLst>
                              <p:par>
                                <p:cTn id="82" presetID="12" presetClass="entr" presetSubtype="4" fill="hold" grpId="0" nodeType="click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slide(fromBottom)">
                                      <p:cBhvr>
                                        <p:cTn id="84" dur="500"/>
                                        <p:tgtEl>
                                          <p:spTgt spid="25"/>
                                        </p:tgtEl>
                                      </p:cBhvr>
                                    </p:animEffect>
                                  </p:childTnLst>
                                </p:cTn>
                              </p:par>
                              <p:par>
                                <p:cTn id="85" presetID="12" presetClass="entr" presetSubtype="4" fill="hold" grpId="0" nodeType="with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slide(fromBottom)">
                                      <p:cBhvr>
                                        <p:cTn id="87" dur="500"/>
                                        <p:tgtEl>
                                          <p:spTgt spid="26"/>
                                        </p:tgtEl>
                                      </p:cBhvr>
                                    </p:animEffect>
                                  </p:childTnLst>
                                </p:cTn>
                              </p:par>
                            </p:childTnLst>
                          </p:cTn>
                        </p:par>
                      </p:childTnLst>
                    </p:cTn>
                  </p:par>
                  <p:par>
                    <p:cTn id="88" fill="hold">
                      <p:stCondLst>
                        <p:cond delay="indefinite"/>
                      </p:stCondLst>
                      <p:childTnLst>
                        <p:par>
                          <p:cTn id="89" fill="hold">
                            <p:stCondLst>
                              <p:cond delay="0"/>
                            </p:stCondLst>
                            <p:childTnLst>
                              <p:par>
                                <p:cTn id="90" presetID="12" presetClass="entr" presetSubtype="4" fill="hold" grpId="0" nodeType="clickEffect">
                                  <p:stCondLst>
                                    <p:cond delay="0"/>
                                  </p:stCondLst>
                                  <p:childTnLst>
                                    <p:set>
                                      <p:cBhvr>
                                        <p:cTn id="91" dur="1" fill="hold">
                                          <p:stCondLst>
                                            <p:cond delay="0"/>
                                          </p:stCondLst>
                                        </p:cTn>
                                        <p:tgtEl>
                                          <p:spTgt spid="27"/>
                                        </p:tgtEl>
                                        <p:attrNameLst>
                                          <p:attrName>style.visibility</p:attrName>
                                        </p:attrNameLst>
                                      </p:cBhvr>
                                      <p:to>
                                        <p:strVal val="visible"/>
                                      </p:to>
                                    </p:set>
                                    <p:animEffect transition="in" filter="slide(fromBottom)">
                                      <p:cBhvr>
                                        <p:cTn id="92" dur="500"/>
                                        <p:tgtEl>
                                          <p:spTgt spid="27"/>
                                        </p:tgtEl>
                                      </p:cBhvr>
                                    </p:animEffect>
                                  </p:childTnLst>
                                </p:cTn>
                              </p:par>
                              <p:par>
                                <p:cTn id="93" presetID="12" presetClass="entr" presetSubtype="4" fill="hold" grpId="0" nodeType="withEffect">
                                  <p:stCondLst>
                                    <p:cond delay="0"/>
                                  </p:stCondLst>
                                  <p:childTnLst>
                                    <p:set>
                                      <p:cBhvr>
                                        <p:cTn id="94" dur="1" fill="hold">
                                          <p:stCondLst>
                                            <p:cond delay="0"/>
                                          </p:stCondLst>
                                        </p:cTn>
                                        <p:tgtEl>
                                          <p:spTgt spid="28"/>
                                        </p:tgtEl>
                                        <p:attrNameLst>
                                          <p:attrName>style.visibility</p:attrName>
                                        </p:attrNameLst>
                                      </p:cBhvr>
                                      <p:to>
                                        <p:strVal val="visible"/>
                                      </p:to>
                                    </p:set>
                                    <p:animEffect transition="in" filter="slide(fromBottom)">
                                      <p:cBhvr>
                                        <p:cTn id="9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8" grpId="1"/>
      <p:bldP spid="9" grpId="0" animBg="1"/>
      <p:bldP spid="10" grpId="0"/>
      <p:bldP spid="11" grpId="0" animBg="1"/>
      <p:bldP spid="12" grpId="0"/>
      <p:bldP spid="13" grpId="0" animBg="1"/>
      <p:bldP spid="14" grpId="0"/>
      <p:bldP spid="15" grpId="0" animBg="1"/>
      <p:bldP spid="16" grpId="0"/>
      <p:bldP spid="17" grpId="0" animBg="1"/>
      <p:bldP spid="18" grpId="0"/>
      <p:bldP spid="19" grpId="0" animBg="1"/>
      <p:bldP spid="20" grpId="0"/>
      <p:bldP spid="21" grpId="0" animBg="1"/>
      <p:bldP spid="22" grpId="0"/>
      <p:bldP spid="23" grpId="0" animBg="1"/>
      <p:bldP spid="24" grpId="0"/>
      <p:bldP spid="25" grpId="0" animBg="1"/>
      <p:bldP spid="26" grpId="0"/>
      <p:bldP spid="27" grpId="0" animBg="1"/>
      <p:bldP spid="28"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1440</TotalTime>
  <Words>988</Words>
  <Application>Microsoft Office PowerPoint</Application>
  <PresentationFormat>عرض على الشاشة (3:4)‏</PresentationFormat>
  <Paragraphs>109</Paragraphs>
  <Slides>16</Slides>
  <Notes>1</Notes>
  <HiddenSlides>0</HiddenSlides>
  <MMClips>0</MMClips>
  <ScaleCrop>false</ScaleCrop>
  <HeadingPairs>
    <vt:vector size="6" baseType="variant">
      <vt:variant>
        <vt:lpstr>الخطوط المستخدمة</vt:lpstr>
      </vt:variant>
      <vt:variant>
        <vt:i4>11</vt:i4>
      </vt:variant>
      <vt:variant>
        <vt:lpstr>نسق</vt:lpstr>
      </vt:variant>
      <vt:variant>
        <vt:i4>1</vt:i4>
      </vt:variant>
      <vt:variant>
        <vt:lpstr>عناوين الشرائح</vt:lpstr>
      </vt:variant>
      <vt:variant>
        <vt:i4>16</vt:i4>
      </vt:variant>
    </vt:vector>
  </HeadingPairs>
  <TitlesOfParts>
    <vt:vector size="28" baseType="lpstr">
      <vt:lpstr>ACS  Zomorrod Extra Bold</vt:lpstr>
      <vt:lpstr>ae_AlArabiya</vt:lpstr>
      <vt:lpstr>ae_AlBattar</vt:lpstr>
      <vt:lpstr>ae_Cortoba</vt:lpstr>
      <vt:lpstr>ae_Mashq</vt:lpstr>
      <vt:lpstr>Arial</vt:lpstr>
      <vt:lpstr>Calibri</vt:lpstr>
      <vt:lpstr>Gill Sans MT</vt:lpstr>
      <vt:lpstr>Majalla UI</vt:lpstr>
      <vt:lpstr>Verdana</vt:lpstr>
      <vt:lpstr>Wingdings 2</vt:lpstr>
      <vt:lpstr>انقلاب</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N-2013</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HP</dc:creator>
  <cp:lastModifiedBy>fahad alshamry</cp:lastModifiedBy>
  <cp:revision>86</cp:revision>
  <dcterms:created xsi:type="dcterms:W3CDTF">2014-02-09T18:01:37Z</dcterms:created>
  <dcterms:modified xsi:type="dcterms:W3CDTF">2015-03-07T17:25:16Z</dcterms:modified>
</cp:coreProperties>
</file>