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0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7A7B8-53B8-438D-B12A-52827D26B9DE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A4F01-85FB-4877-A8FD-6421FE67449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HP\Desktop\jls97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162800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-1447800" y="467380"/>
            <a:ext cx="4876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ACS  Yaqout Extra Bold" pitchFamily="2" charset="-78"/>
              </a:rPr>
              <a:t>المحاضرة الرابعة</a:t>
            </a:r>
            <a:endParaRPr lang="ar-SA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cs typeface="ACS  Yaqout Extra Bold" pitchFamily="2" charset="-78"/>
            </a:endParaRPr>
          </a:p>
        </p:txBody>
      </p:sp>
      <p:sp>
        <p:nvSpPr>
          <p:cNvPr id="6" name="قوس ممتلئ 5"/>
          <p:cNvSpPr/>
          <p:nvPr/>
        </p:nvSpPr>
        <p:spPr>
          <a:xfrm rot="10800000">
            <a:off x="4953000" y="457201"/>
            <a:ext cx="3581400" cy="1143000"/>
          </a:xfrm>
          <a:prstGeom prst="blockArc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648200" y="533401"/>
            <a:ext cx="3581400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القيادة التربوية </a:t>
            </a:r>
            <a:r>
              <a:rPr lang="ar-S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1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391400" y="1762780"/>
            <a:ext cx="1371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e_AlMothnna" pitchFamily="34" charset="-78"/>
                <a:cs typeface="ae_AlMothnna" pitchFamily="34" charset="-78"/>
              </a:rPr>
              <a:t>هي</a:t>
            </a:r>
            <a:r>
              <a:rPr lang="ar-SA" sz="2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e_AlMothnna" pitchFamily="34" charset="-78"/>
                <a:cs typeface="ae_AlMothnna" pitchFamily="34" charset="-78"/>
              </a:rPr>
              <a:t>2</a:t>
            </a:r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e_AlMothnna" pitchFamily="34" charset="-78"/>
                <a:cs typeface="ae_AlMothnna" pitchFamily="34" charset="-78"/>
              </a:rPr>
              <a:t>:</a:t>
            </a:r>
            <a:endParaRPr lang="ar-SA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e_AlMothnna" pitchFamily="34" charset="-78"/>
              <a:cs typeface="ae_AlMothnna" pitchFamily="34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015669" y="2448580"/>
            <a:ext cx="52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القدرة على تحريك الناس نحو الهدف.</a:t>
            </a:r>
            <a:endParaRPr lang="ar-SA" sz="28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276600" y="3886200"/>
            <a:ext cx="5715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e_AlMothnna" pitchFamily="34" charset="-78"/>
                <a:cs typeface="ae_AlMothnna" pitchFamily="34" charset="-78"/>
              </a:rPr>
              <a:t>القيادة في المفهوم التربوي </a:t>
            </a:r>
            <a:r>
              <a:rPr lang="ar-SA" sz="2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e_AlMothnna" pitchFamily="34" charset="-78"/>
                <a:cs typeface="ae_AlMothnna" pitchFamily="34" charset="-78"/>
              </a:rPr>
              <a:t>3 </a:t>
            </a:r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e_AlMothnna" pitchFamily="34" charset="-78"/>
                <a:cs typeface="ae_AlMothnna" pitchFamily="34" charset="-78"/>
              </a:rPr>
              <a:t>:</a:t>
            </a:r>
            <a:endParaRPr lang="ar-SA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e_AlMothnna" pitchFamily="34" charset="-78"/>
              <a:cs typeface="ae_AlMothnna" pitchFamily="34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133600" y="4482405"/>
            <a:ext cx="63246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هي القدرة على فهم السمات الشخصية للطلاب والتفاعل الإيجابي معها ، </a:t>
            </a:r>
            <a:r>
              <a:rPr lang="ar-SA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وتحفير</a:t>
            </a: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 قدراتهم وتوجيهها من أجل تحقيق الأهداف المنشودة.</a:t>
            </a:r>
            <a:endParaRPr lang="ar-SA" sz="28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cxnSp>
        <p:nvCxnSpPr>
          <p:cNvPr id="14" name="رابط مستقيم 13"/>
          <p:cNvCxnSpPr/>
          <p:nvPr/>
        </p:nvCxnSpPr>
        <p:spPr>
          <a:xfrm rot="10800000">
            <a:off x="6553200" y="6323011"/>
            <a:ext cx="25908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1447800" y="6397823"/>
            <a:ext cx="7772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المهارات التدريسية الفاعلة . د/ عبد المنعم محمد </a:t>
            </a:r>
            <a:r>
              <a:rPr lang="ar-SA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القو</a:t>
            </a:r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ص 62  ، مهارات التأثير والإقناع عند المعلمين  بدر الحسين ص49  </a:t>
            </a:r>
            <a:endParaRPr lang="ar-SA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1447800" y="6626423"/>
            <a:ext cx="7772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مهارات التأثير والإقناع عند المعلمين  بدر الحسين ص49</a:t>
            </a:r>
            <a:endParaRPr lang="ar-SA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HP\Desktop\jls97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162800"/>
          </a:xfrm>
          <a:prstGeom prst="rect">
            <a:avLst/>
          </a:prstGeom>
          <a:noFill/>
        </p:spPr>
      </p:pic>
      <p:sp>
        <p:nvSpPr>
          <p:cNvPr id="5" name="قوس ممتلئ 4"/>
          <p:cNvSpPr/>
          <p:nvPr/>
        </p:nvSpPr>
        <p:spPr>
          <a:xfrm rot="10800000">
            <a:off x="1828800" y="609600"/>
            <a:ext cx="5715000" cy="1219200"/>
          </a:xfrm>
          <a:prstGeom prst="blockArc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22384" y="533400"/>
            <a:ext cx="6154616" cy="830997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مجالات القيادة</a:t>
            </a:r>
            <a:r>
              <a:rPr lang="ar-S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1</a:t>
            </a:r>
            <a:r>
              <a:rPr lang="ar-S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:</a:t>
            </a:r>
            <a:endParaRPr lang="ar-SA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90800" y="2401669"/>
            <a:ext cx="5105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1~ إدارة الفصل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228600" y="3219271"/>
            <a:ext cx="67818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2~النظام المدرسي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-1371600" y="4154269"/>
            <a:ext cx="8915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3~العلاقات الإنسانية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524000" y="5257800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4~الأنشطة اللامنهجية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cxnSp>
        <p:nvCxnSpPr>
          <p:cNvPr id="12" name="رابط مستقيم 11"/>
          <p:cNvCxnSpPr/>
          <p:nvPr/>
        </p:nvCxnSpPr>
        <p:spPr>
          <a:xfrm rot="10800000">
            <a:off x="6553200" y="6553200"/>
            <a:ext cx="25908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مربع نص 12"/>
          <p:cNvSpPr txBox="1"/>
          <p:nvPr/>
        </p:nvSpPr>
        <p:spPr>
          <a:xfrm>
            <a:off x="1447800" y="6628012"/>
            <a:ext cx="7772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مهارات التأثير والإقناع عند المعلمين بدر الحسين ص56  </a:t>
            </a:r>
            <a:endParaRPr lang="ar-SA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HP\Desktop\jls97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162800"/>
          </a:xfrm>
          <a:prstGeom prst="rect">
            <a:avLst/>
          </a:prstGeom>
          <a:noFill/>
        </p:spPr>
      </p:pic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295400" y="0"/>
          <a:ext cx="7772400" cy="6380019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346054"/>
                <a:gridCol w="5426346"/>
              </a:tblGrid>
              <a:tr h="104255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116724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126595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86170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104255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6978069" y="-76200"/>
            <a:ext cx="201353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n w="3175">
                  <a:solidFill>
                    <a:schemeClr val="bg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e_Cortoba" pitchFamily="18" charset="-78"/>
                <a:cs typeface="ae_Cortoba" pitchFamily="18" charset="-78"/>
              </a:rPr>
              <a:t>المجال الذي </a:t>
            </a:r>
          </a:p>
          <a:p>
            <a:r>
              <a:rPr lang="ar-SA" sz="2400" dirty="0" smtClean="0">
                <a:ln w="3175">
                  <a:solidFill>
                    <a:schemeClr val="bg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e_Cortoba" pitchFamily="18" charset="-78"/>
                <a:cs typeface="ae_Cortoba" pitchFamily="18" charset="-78"/>
              </a:rPr>
              <a:t>تطبق فيه</a:t>
            </a:r>
          </a:p>
          <a:p>
            <a:r>
              <a:rPr lang="ar-SA" sz="2400" dirty="0" smtClean="0">
                <a:ln w="3175">
                  <a:solidFill>
                    <a:schemeClr val="bg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e_Cortoba" pitchFamily="18" charset="-78"/>
                <a:cs typeface="ae_Cortoba" pitchFamily="18" charset="-78"/>
              </a:rPr>
              <a:t> المهارة</a:t>
            </a:r>
            <a:endParaRPr lang="ar-SA" sz="2400" dirty="0">
              <a:ln w="3175">
                <a:solidFill>
                  <a:schemeClr val="bg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2939469" y="152400"/>
            <a:ext cx="407093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n w="3175">
                  <a:solidFill>
                    <a:schemeClr val="bg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e_Cortoba" pitchFamily="18" charset="-78"/>
                <a:cs typeface="ae_Cortoba" pitchFamily="18" charset="-78"/>
              </a:rPr>
              <a:t>         النتيجة</a:t>
            </a:r>
            <a:endParaRPr lang="ar-SA" sz="3200" dirty="0">
              <a:ln w="3175">
                <a:solidFill>
                  <a:schemeClr val="bg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477000" y="1371600"/>
            <a:ext cx="25908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إدارة الفصل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295400" y="1226403"/>
            <a:ext cx="51054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تتجلى نتائج هذه المهارة من خلال:انتباه الطالب-المشاركة-الإنجاز -الانسجام – التركيز – التفاهم. </a:t>
            </a:r>
            <a:endParaRPr lang="ar-SA" sz="24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6858000" y="2286000"/>
            <a:ext cx="2057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النظام المدرسي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762000" y="2337137"/>
            <a:ext cx="59436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20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تتجلى نتائج هذه المهارة من خلال:حضور الطالب في الوقت المناسب-</a:t>
            </a:r>
          </a:p>
          <a:p>
            <a:r>
              <a:rPr lang="ar-SA" sz="20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إحضار الكتب-الجدية-حل الواجبات-الالتزام بالزي المدرسي-عدم </a:t>
            </a:r>
          </a:p>
          <a:p>
            <a:r>
              <a:rPr lang="ar-SA" sz="20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إحضار ما يعيق سير الحصة (جوال-حاسوب-ألعاب.. </a:t>
            </a:r>
            <a:r>
              <a:rPr lang="ar-SA" sz="2000" dirty="0" err="1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إلخ</a:t>
            </a:r>
            <a:r>
              <a:rPr lang="ar-SA" sz="20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).</a:t>
            </a:r>
            <a:endParaRPr lang="ar-SA" sz="20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6858000" y="3810000"/>
            <a:ext cx="2057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العلاقات الإنسانية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219200" y="3581400"/>
            <a:ext cx="54102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تتبدى نتائج هذه المهارة من خلال:الثقة-الاحترام المتبادل-الصراحة-ديمومة التعاون-المحبة-التواصل الإيجابي والبناء بين الطلاب بعضهم ببعض من جهة ، وبين الطلاب ومعلمهم من جهة ثانية.</a:t>
            </a:r>
            <a:endParaRPr lang="ar-SA" sz="24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7086600" y="5257800"/>
            <a:ext cx="19050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الأنشطة </a:t>
            </a:r>
          </a:p>
          <a:p>
            <a:r>
              <a:rPr lang="ar-SA" sz="36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اللامنهجية</a:t>
            </a:r>
            <a:endParaRPr lang="ar-SA" sz="36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3048000" y="5410200"/>
            <a:ext cx="4114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endParaRPr lang="ar-SA" sz="24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2133600" y="5410200"/>
            <a:ext cx="41148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latin typeface="ae_AlHor" pitchFamily="18" charset="-78"/>
                <a:cs typeface="ae_AlHor" pitchFamily="18" charset="-78"/>
              </a:rPr>
              <a:t>يظهر نجاحها ونتائجها من خلال: الاستجابة-الدافعية-الرغبة في الإنجاز.</a:t>
            </a:r>
            <a:endParaRPr lang="ar-SA" sz="2400" dirty="0">
              <a:ln w="3175">
                <a:noFill/>
              </a:ln>
              <a:solidFill>
                <a:schemeClr val="accent2">
                  <a:lumMod val="50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HP\Desktop\jls97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162800"/>
          </a:xfrm>
          <a:prstGeom prst="rect">
            <a:avLst/>
          </a:prstGeom>
          <a:noFill/>
        </p:spPr>
      </p:pic>
      <p:sp>
        <p:nvSpPr>
          <p:cNvPr id="5" name="قوس ممتلئ 4"/>
          <p:cNvSpPr/>
          <p:nvPr/>
        </p:nvSpPr>
        <p:spPr>
          <a:xfrm rot="10800000">
            <a:off x="1828800" y="76201"/>
            <a:ext cx="6629400" cy="1143000"/>
          </a:xfrm>
          <a:prstGeom prst="blockArc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371600" y="152401"/>
            <a:ext cx="6858000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كيف يكتسب المعلم مهارة القيادة؟</a:t>
            </a:r>
            <a:r>
              <a:rPr lang="ar-S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1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295400" y="1219200"/>
            <a:ext cx="7620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- توفر الرغبة في اكتساب هذه المهارة. 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0" y="1752600"/>
            <a:ext cx="9144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- قراءة الكتب في مجال تطوير الذات ، والتدريب على اكتساب مهارات القيادة. 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295400" y="2732782"/>
            <a:ext cx="7848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- قراءة سير القيادة في التاريخ ، واستشعار مواطن القوة في شخصياتهم ، وأساليبهم في التعامل مع الآخرين . 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143001" y="3733800"/>
            <a:ext cx="8001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- فهم خصائص نمو الطلاب والسمات الشخصية للطلاب الذي يدرسهم . 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4724400"/>
            <a:ext cx="777240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- الإفادة من خبرات المعلمين القادة في إدارة فصولهم . 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5334000"/>
            <a:ext cx="777240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- فهم الذات ، والعمل على تلافي العيوب التي تحول دون توفر هذه المهارة. 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rot="10800000">
            <a:off x="6553200" y="6399211"/>
            <a:ext cx="25908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1447800" y="6474023"/>
            <a:ext cx="7772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مهارات التأثير والإقناع  عند المعلمين . بدر الحسين </a:t>
            </a:r>
            <a:r>
              <a:rPr lang="ar-SA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55 </a:t>
            </a:r>
            <a:endParaRPr lang="ar-SA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HP\Desktop\jls97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162800"/>
          </a:xfrm>
          <a:prstGeom prst="rect">
            <a:avLst/>
          </a:prstGeom>
          <a:noFill/>
        </p:spPr>
      </p:pic>
      <p:sp>
        <p:nvSpPr>
          <p:cNvPr id="5" name="قوس ممتلئ 4"/>
          <p:cNvSpPr/>
          <p:nvPr/>
        </p:nvSpPr>
        <p:spPr>
          <a:xfrm rot="10800000">
            <a:off x="3733800" y="76201"/>
            <a:ext cx="4724400" cy="1143000"/>
          </a:xfrm>
          <a:prstGeom prst="blockArc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371600" y="152401"/>
            <a:ext cx="6858000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أساليب القيادة .....</a:t>
            </a:r>
            <a:r>
              <a:rPr lang="ar-S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e_Dimnah" pitchFamily="18" charset="-78"/>
                <a:cs typeface="ae_Dimnah" pitchFamily="18" charset="-78"/>
              </a:rPr>
              <a:t>1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914400" y="2275582"/>
            <a:ext cx="777240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1. الأسلوب التسلطي .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914400" y="3072825"/>
            <a:ext cx="777240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2. الأسلوب الفوضوي.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14400" y="3834825"/>
            <a:ext cx="777240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e_Dimnah" pitchFamily="18" charset="-78"/>
                <a:cs typeface="ae_Dimnah" pitchFamily="18" charset="-78"/>
              </a:rPr>
              <a:t>3. الأسلوب الديمقراطي.</a:t>
            </a:r>
            <a:endParaRPr lang="ar-SA" sz="3200" dirty="0">
              <a:solidFill>
                <a:schemeClr val="tx1">
                  <a:lumMod val="95000"/>
                  <a:lumOff val="5000"/>
                </a:schemeClr>
              </a:solidFill>
              <a:latin typeface="ae_Dimnah" pitchFamily="18" charset="-78"/>
              <a:cs typeface="ae_Dimnah" pitchFamily="18" charset="-78"/>
            </a:endParaRPr>
          </a:p>
        </p:txBody>
      </p:sp>
      <p:cxnSp>
        <p:nvCxnSpPr>
          <p:cNvPr id="10" name="رابط مستقيم 9"/>
          <p:cNvCxnSpPr/>
          <p:nvPr/>
        </p:nvCxnSpPr>
        <p:spPr>
          <a:xfrm rot="10800000">
            <a:off x="6553200" y="6551611"/>
            <a:ext cx="25908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1447800" y="6626423"/>
            <a:ext cx="7772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المهارات </a:t>
            </a:r>
            <a:r>
              <a:rPr lang="ar-SA" sz="14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التدريسية الفاعلة ص</a:t>
            </a:r>
            <a:r>
              <a:rPr lang="ar-SA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67</a:t>
            </a:r>
            <a:endParaRPr lang="ar-SA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302</Words>
  <Application>Microsoft Office PowerPoint</Application>
  <PresentationFormat>عرض على الشاشة (3:4)‏</PresentationFormat>
  <Paragraphs>42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4" baseType="lpstr">
      <vt:lpstr>ACS  Yaqout Extra Bold</vt:lpstr>
      <vt:lpstr>ae_AlHor</vt:lpstr>
      <vt:lpstr>ae_AlMothnna</vt:lpstr>
      <vt:lpstr>ae_Cortoba</vt:lpstr>
      <vt:lpstr>ae_Dimnah</vt:lpstr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N-2013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fahad alshamry</cp:lastModifiedBy>
  <cp:revision>18</cp:revision>
  <dcterms:created xsi:type="dcterms:W3CDTF">2014-02-18T15:36:28Z</dcterms:created>
  <dcterms:modified xsi:type="dcterms:W3CDTF">2015-03-07T17:26:20Z</dcterms:modified>
</cp:coreProperties>
</file>