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24" d="100"/>
          <a:sy n="24" d="100"/>
        </p:scale>
        <p:origin x="206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F1B3A-C6A3-4E52-A535-4A35CBF23DF8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61666-E599-4CBF-A2C1-431B6105BAA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HP\Desktop\139026410773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2438400" y="152400"/>
            <a:ext cx="47244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e_Sindibad" pitchFamily="18" charset="-78"/>
                <a:cs typeface="ae_Sindibad" pitchFamily="18" charset="-78"/>
              </a:rPr>
              <a:t>المحاضرة الخامسة</a:t>
            </a:r>
          </a:p>
          <a:p>
            <a:r>
              <a:rPr lang="ar-SA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e_Sindibad" pitchFamily="18" charset="-78"/>
                <a:cs typeface="ae_Sindibad" pitchFamily="18" charset="-78"/>
              </a:rPr>
              <a:t>~~~~~~~~</a:t>
            </a:r>
            <a:endParaRPr lang="ar-SA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e_Sindibad" pitchFamily="18" charset="-78"/>
              <a:cs typeface="ae_Sindibad" pitchFamily="18" charset="-78"/>
            </a:endParaRPr>
          </a:p>
        </p:txBody>
      </p:sp>
      <p:sp>
        <p:nvSpPr>
          <p:cNvPr id="9" name="سهم منحني إلى اليسار 8"/>
          <p:cNvSpPr/>
          <p:nvPr/>
        </p:nvSpPr>
        <p:spPr>
          <a:xfrm>
            <a:off x="6096000" y="1524000"/>
            <a:ext cx="914400" cy="7620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0" name="سهم منحني إلى اليمين 9"/>
          <p:cNvSpPr/>
          <p:nvPr/>
        </p:nvSpPr>
        <p:spPr>
          <a:xfrm>
            <a:off x="990600" y="1447800"/>
            <a:ext cx="685800" cy="8382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838200" y="16002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تصميم خطة للدرس وطرق   التدريس 1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1371600" y="2286000"/>
            <a:ext cx="7543800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تعتبر طرق التدريس عنصراً أساسياً من عناصر </a:t>
            </a:r>
          </a:p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العملية التعليمية فهي بمثابة همزة الوصل بين </a:t>
            </a:r>
          </a:p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       المعلمة والمتعلمة والمحتوى.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4" name="سهم منحني إلى اليسار 13"/>
          <p:cNvSpPr/>
          <p:nvPr/>
        </p:nvSpPr>
        <p:spPr>
          <a:xfrm>
            <a:off x="4038600" y="3886200"/>
            <a:ext cx="914400" cy="7620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5" name="سهم منحني إلى اليمين 14"/>
          <p:cNvSpPr/>
          <p:nvPr/>
        </p:nvSpPr>
        <p:spPr>
          <a:xfrm>
            <a:off x="152400" y="3810000"/>
            <a:ext cx="685800" cy="8382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-1219200" y="39624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ويقصد بطريقة التدريس هي: 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-381000" y="4643497"/>
            <a:ext cx="6553200" cy="206210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مجموعة الأفعال والإجراءات والأنشطة التي تقوم </a:t>
            </a:r>
            <a:r>
              <a:rPr lang="ar-S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بها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 المعلمة بقصد جعل المتعلمات يحققن أهدافاً تعليمية محددة تظهر آثارها في الفصل الدراسي وخارجه.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cxnSp>
        <p:nvCxnSpPr>
          <p:cNvPr id="19" name="رابط مستقيم 18"/>
          <p:cNvCxnSpPr/>
          <p:nvPr/>
        </p:nvCxnSpPr>
        <p:spPr>
          <a:xfrm rot="10800000" flipV="1">
            <a:off x="6477000" y="6400800"/>
            <a:ext cx="2667000" cy="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3200400" y="6564868"/>
            <a:ext cx="594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1. التدريب العملي(1) </a:t>
            </a:r>
            <a:r>
              <a:rPr lang="ar-SA" dirty="0" err="1" smtClean="0"/>
              <a:t>د</a:t>
            </a:r>
            <a:r>
              <a:rPr lang="ar-SA" dirty="0" smtClean="0"/>
              <a:t>/وفاء </a:t>
            </a:r>
            <a:r>
              <a:rPr lang="ar-SA" dirty="0" err="1" smtClean="0"/>
              <a:t>الحمدان</a:t>
            </a:r>
            <a:r>
              <a:rPr lang="ar-SA" dirty="0" smtClean="0"/>
              <a:t>. ص 83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4" grpId="0" animBg="1"/>
      <p:bldP spid="15" grpId="0" animBg="1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139026410773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</p:spPr>
      </p:pic>
      <p:sp>
        <p:nvSpPr>
          <p:cNvPr id="5" name="سهم منحني إلى اليسار 4"/>
          <p:cNvSpPr/>
          <p:nvPr/>
        </p:nvSpPr>
        <p:spPr>
          <a:xfrm>
            <a:off x="4800600" y="381000"/>
            <a:ext cx="914400" cy="7620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6" name="سهم منحني إلى اليمين 5"/>
          <p:cNvSpPr/>
          <p:nvPr/>
        </p:nvSpPr>
        <p:spPr>
          <a:xfrm>
            <a:off x="1219200" y="304800"/>
            <a:ext cx="685800" cy="8382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685800" y="4572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من أهم طرق التدريس: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762000" y="1371600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1~ المحاورة والإقناع العقلي.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-762000" y="19298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2~ ضرب الأمثال ، القصص.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-762000" y="25394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3~ استخدام الرسومات في التعليم.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1524000" y="32252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4~التكرار في التعليم / السؤال والاستفهام. 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-1676400" y="38348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5~ الاستنباط/المناقشة/المراجعة/الاكتشاف.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1676400" y="43682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6~ المحاضرة.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-1676400" y="49016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7~ التعليم التعاوني 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-1676400" y="54350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8~ الحوار الفكري 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-1676400" y="59684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9~ حل المشكلات .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HP\Desktop\139026410773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</p:spPr>
      </p:pic>
      <p:sp>
        <p:nvSpPr>
          <p:cNvPr id="5" name="سهم منحني إلى اليسار 4"/>
          <p:cNvSpPr/>
          <p:nvPr/>
        </p:nvSpPr>
        <p:spPr>
          <a:xfrm>
            <a:off x="4800600" y="381000"/>
            <a:ext cx="914400" cy="7620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6" name="سهم منحني إلى اليمين 5"/>
          <p:cNvSpPr/>
          <p:nvPr/>
        </p:nvSpPr>
        <p:spPr>
          <a:xfrm>
            <a:off x="1524000" y="304800"/>
            <a:ext cx="685800" cy="8382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685800" y="4572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نموذج لخطة الدرس</a:t>
            </a:r>
            <a:r>
              <a:rPr lang="ar-S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1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-609600" y="1132582"/>
            <a:ext cx="7543800" cy="1077218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خطة درس لمقرر التفسير :</a:t>
            </a:r>
          </a:p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 (يراجع الكتاب المقرر ص134)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9" name="سهم منحني إلى اليسار 8"/>
          <p:cNvSpPr/>
          <p:nvPr/>
        </p:nvSpPr>
        <p:spPr>
          <a:xfrm>
            <a:off x="4495800" y="4343400"/>
            <a:ext cx="914400" cy="9144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0" name="سهم منحني إلى اليمين 9"/>
          <p:cNvSpPr/>
          <p:nvPr/>
        </p:nvSpPr>
        <p:spPr>
          <a:xfrm>
            <a:off x="0" y="4191000"/>
            <a:ext cx="685800" cy="10668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-762000" y="4379893"/>
            <a:ext cx="5562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مثال لاستخدام طرق </a:t>
            </a:r>
            <a:r>
              <a:rPr lang="ar-SA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الحوار والنقاش</a:t>
            </a:r>
            <a:endParaRPr lang="ar-SA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  <a:p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 </a:t>
            </a:r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    في تدريس مقرر التفسير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1752600" y="5257800"/>
            <a:ext cx="7543800" cy="1077218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يراجع الكتاب المقرر المهارات التدريسية </a:t>
            </a:r>
          </a:p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الفاعلة ، </a:t>
            </a:r>
            <a:r>
              <a:rPr lang="ar-S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د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/عبد المنعم محمد </a:t>
            </a:r>
            <a:r>
              <a:rPr lang="ar-S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القو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 ص138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cxnSp>
        <p:nvCxnSpPr>
          <p:cNvPr id="15" name="رابط مستقيم 14"/>
          <p:cNvCxnSpPr/>
          <p:nvPr/>
        </p:nvCxnSpPr>
        <p:spPr>
          <a:xfrm rot="10800000" flipV="1">
            <a:off x="6477000" y="6400800"/>
            <a:ext cx="2667000" cy="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3200400" y="6564868"/>
            <a:ext cx="594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1. المهارات التدريسية الفاعلة ص134</a:t>
            </a:r>
            <a:endParaRPr lang="ar-SA" dirty="0"/>
          </a:p>
        </p:txBody>
      </p:sp>
      <p:sp>
        <p:nvSpPr>
          <p:cNvPr id="14" name="سهم منحني إلى اليسار 13"/>
          <p:cNvSpPr/>
          <p:nvPr/>
        </p:nvSpPr>
        <p:spPr>
          <a:xfrm>
            <a:off x="4572000" y="2209800"/>
            <a:ext cx="914400" cy="914400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7" name="سهم منحني إلى اليمين 16"/>
          <p:cNvSpPr/>
          <p:nvPr/>
        </p:nvSpPr>
        <p:spPr>
          <a:xfrm>
            <a:off x="76200" y="2057400"/>
            <a:ext cx="685800" cy="1066800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-685800" y="22860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Furat" pitchFamily="18" charset="-78"/>
                <a:cs typeface="ae_Furat" pitchFamily="18" charset="-78"/>
              </a:rPr>
              <a:t>أهم خطوات التدريس لمقرر التفسير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Furat" pitchFamily="18" charset="-78"/>
              <a:cs typeface="ae_Furat" pitchFamily="18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-1066800" y="29204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1- التمهيد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-2514600" y="3377625"/>
            <a:ext cx="7543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2- العرض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304800" y="2895600"/>
            <a:ext cx="31242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3- الاستنتاج 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-762000" y="3377625"/>
            <a:ext cx="31242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Hor" pitchFamily="18" charset="-78"/>
                <a:cs typeface="ae_AlHor" pitchFamily="18" charset="-78"/>
              </a:rPr>
              <a:t>4- الخلاصة 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4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176</Words>
  <Application>Microsoft Office PowerPoint</Application>
  <PresentationFormat>عرض على الشاشة (3:4)‏</PresentationFormat>
  <Paragraphs>32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10" baseType="lpstr">
      <vt:lpstr>ae_AlHor</vt:lpstr>
      <vt:lpstr>ae_Furat</vt:lpstr>
      <vt:lpstr>ae_Sindibad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26</cp:revision>
  <dcterms:created xsi:type="dcterms:W3CDTF">2014-02-19T13:41:19Z</dcterms:created>
  <dcterms:modified xsi:type="dcterms:W3CDTF">2015-03-07T17:28:02Z</dcterms:modified>
</cp:coreProperties>
</file>