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1" d="100"/>
          <a:sy n="81" d="100"/>
        </p:scale>
        <p:origin x="108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455F0-5F4C-4B26-A8F0-BA4AA365EF9C}" type="datetimeFigureOut">
              <a:rPr lang="ar-SA" smtClean="0"/>
              <a:pPr/>
              <a:t>17/05/36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FD70B-8FC3-47EF-AB51-33CBA6ECE42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455F0-5F4C-4B26-A8F0-BA4AA365EF9C}" type="datetimeFigureOut">
              <a:rPr lang="ar-SA" smtClean="0"/>
              <a:pPr/>
              <a:t>17/05/36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FD70B-8FC3-47EF-AB51-33CBA6ECE42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455F0-5F4C-4B26-A8F0-BA4AA365EF9C}" type="datetimeFigureOut">
              <a:rPr lang="ar-SA" smtClean="0"/>
              <a:pPr/>
              <a:t>17/05/36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FD70B-8FC3-47EF-AB51-33CBA6ECE42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455F0-5F4C-4B26-A8F0-BA4AA365EF9C}" type="datetimeFigureOut">
              <a:rPr lang="ar-SA" smtClean="0"/>
              <a:pPr/>
              <a:t>17/05/36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FD70B-8FC3-47EF-AB51-33CBA6ECE42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455F0-5F4C-4B26-A8F0-BA4AA365EF9C}" type="datetimeFigureOut">
              <a:rPr lang="ar-SA" smtClean="0"/>
              <a:pPr/>
              <a:t>17/05/36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FD70B-8FC3-47EF-AB51-33CBA6ECE42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455F0-5F4C-4B26-A8F0-BA4AA365EF9C}" type="datetimeFigureOut">
              <a:rPr lang="ar-SA" smtClean="0"/>
              <a:pPr/>
              <a:t>17/05/36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FD70B-8FC3-47EF-AB51-33CBA6ECE42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455F0-5F4C-4B26-A8F0-BA4AA365EF9C}" type="datetimeFigureOut">
              <a:rPr lang="ar-SA" smtClean="0"/>
              <a:pPr/>
              <a:t>17/05/36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FD70B-8FC3-47EF-AB51-33CBA6ECE42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455F0-5F4C-4B26-A8F0-BA4AA365EF9C}" type="datetimeFigureOut">
              <a:rPr lang="ar-SA" smtClean="0"/>
              <a:pPr/>
              <a:t>17/05/36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FD70B-8FC3-47EF-AB51-33CBA6ECE42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455F0-5F4C-4B26-A8F0-BA4AA365EF9C}" type="datetimeFigureOut">
              <a:rPr lang="ar-SA" smtClean="0"/>
              <a:pPr/>
              <a:t>17/05/36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FD70B-8FC3-47EF-AB51-33CBA6ECE42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455F0-5F4C-4B26-A8F0-BA4AA365EF9C}" type="datetimeFigureOut">
              <a:rPr lang="ar-SA" smtClean="0"/>
              <a:pPr/>
              <a:t>17/05/36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FD70B-8FC3-47EF-AB51-33CBA6ECE42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455F0-5F4C-4B26-A8F0-BA4AA365EF9C}" type="datetimeFigureOut">
              <a:rPr lang="ar-SA" smtClean="0"/>
              <a:pPr/>
              <a:t>17/05/36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FD70B-8FC3-47EF-AB51-33CBA6ECE42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455F0-5F4C-4B26-A8F0-BA4AA365EF9C}" type="datetimeFigureOut">
              <a:rPr lang="ar-SA" smtClean="0"/>
              <a:pPr/>
              <a:t>17/05/36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5FD70B-8FC3-47EF-AB51-33CBA6ECE420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Documents and Settings\HP\Desktop\PowerPoint_Wallpapers_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34200"/>
          </a:xfrm>
          <a:prstGeom prst="rect">
            <a:avLst/>
          </a:prstGeom>
          <a:noFill/>
        </p:spPr>
      </p:pic>
      <p:sp>
        <p:nvSpPr>
          <p:cNvPr id="8" name="نصف إطار 7"/>
          <p:cNvSpPr/>
          <p:nvPr/>
        </p:nvSpPr>
        <p:spPr>
          <a:xfrm rot="10800000">
            <a:off x="2209800" y="76201"/>
            <a:ext cx="838200" cy="1143000"/>
          </a:xfrm>
          <a:prstGeom prst="halfFram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9" name="نصف إطار 8"/>
          <p:cNvSpPr/>
          <p:nvPr/>
        </p:nvSpPr>
        <p:spPr>
          <a:xfrm>
            <a:off x="1" y="228600"/>
            <a:ext cx="838200" cy="1143000"/>
          </a:xfrm>
          <a:prstGeom prst="halfFram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-1066800" y="457200"/>
            <a:ext cx="3886200" cy="58477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Granada" pitchFamily="18" charset="-78"/>
                <a:cs typeface="ae_Granada" pitchFamily="18" charset="-78"/>
              </a:rPr>
              <a:t>المحاضرة السادسة</a:t>
            </a:r>
            <a:endParaRPr lang="ar-SA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e_Granada" pitchFamily="18" charset="-78"/>
              <a:cs typeface="ae_Granada" pitchFamily="18" charset="-78"/>
            </a:endParaRPr>
          </a:p>
        </p:txBody>
      </p:sp>
      <p:sp>
        <p:nvSpPr>
          <p:cNvPr id="13" name="قوس كبير أيمن 12"/>
          <p:cNvSpPr/>
          <p:nvPr/>
        </p:nvSpPr>
        <p:spPr>
          <a:xfrm>
            <a:off x="7315200" y="914400"/>
            <a:ext cx="381000" cy="533400"/>
          </a:xfrm>
          <a:prstGeom prst="rightBrac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قوس كبير أيمن 13"/>
          <p:cNvSpPr/>
          <p:nvPr/>
        </p:nvSpPr>
        <p:spPr>
          <a:xfrm rot="10800000">
            <a:off x="3276600" y="914400"/>
            <a:ext cx="381000" cy="533400"/>
          </a:xfrm>
          <a:prstGeom prst="rightBrac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مربع نص 14"/>
          <p:cNvSpPr txBox="1"/>
          <p:nvPr/>
        </p:nvSpPr>
        <p:spPr>
          <a:xfrm>
            <a:off x="3276600" y="914400"/>
            <a:ext cx="4191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latin typeface="ae_Cortoba" pitchFamily="18" charset="-78"/>
                <a:cs typeface="ae_Cortoba" pitchFamily="18" charset="-78"/>
              </a:rPr>
              <a:t>أسرار التألق في السكرتارية.*</a:t>
            </a:r>
            <a:endParaRPr lang="ar-SA" sz="2400" dirty="0">
              <a:latin typeface="ae_Cortoba" pitchFamily="18" charset="-78"/>
              <a:cs typeface="ae_Cortoba" pitchFamily="18" charset="-78"/>
            </a:endParaRPr>
          </a:p>
        </p:txBody>
      </p:sp>
      <p:sp>
        <p:nvSpPr>
          <p:cNvPr id="19" name="مستطيل مستدير الزوايا 18"/>
          <p:cNvSpPr/>
          <p:nvPr/>
        </p:nvSpPr>
        <p:spPr>
          <a:xfrm>
            <a:off x="2362200" y="1828800"/>
            <a:ext cx="5410200" cy="5334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 smtClean="0">
                <a:latin typeface="ae_Granada" pitchFamily="18" charset="-78"/>
                <a:cs typeface="ae_Granada" pitchFamily="18" charset="-78"/>
              </a:rPr>
              <a:t>من هو السكرتير / السكرتيرة؟</a:t>
            </a:r>
            <a:endParaRPr lang="ar-SA" sz="3200" dirty="0">
              <a:latin typeface="ae_Granada" pitchFamily="18" charset="-78"/>
              <a:cs typeface="ae_Granada" pitchFamily="18" charset="-78"/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2438400" y="2438400"/>
            <a:ext cx="6629400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latin typeface="ae_AlArabiya" pitchFamily="18" charset="-78"/>
                <a:cs typeface="ae_AlArabiya" pitchFamily="18" charset="-78"/>
              </a:rPr>
              <a:t>هو:</a:t>
            </a:r>
          </a:p>
          <a:p>
            <a:r>
              <a:rPr lang="ar-SA" sz="3200" dirty="0" smtClean="0">
                <a:latin typeface="ae_AlArabiya" pitchFamily="18" charset="-78"/>
                <a:cs typeface="ae_AlArabiya" pitchFamily="18" charset="-78"/>
              </a:rPr>
              <a:t>أمين سر الإدارة والمدير ، ويكلف بمهام ذات طابع ( هام – خاص – سري )ويتمتع بمهارات وقدرات إنسانية وإدارية ومكتبية  تميزه عن الآخرين وتؤهله لحمل  مسؤوليات عمله بمهارة وإتقان.</a:t>
            </a:r>
            <a:endParaRPr lang="ar-SA" sz="3200" dirty="0">
              <a:latin typeface="ae_AlArabiya" pitchFamily="18" charset="-78"/>
              <a:cs typeface="ae_AlArabiya" pitchFamily="18" charset="-78"/>
            </a:endParaRPr>
          </a:p>
        </p:txBody>
      </p:sp>
      <p:pic>
        <p:nvPicPr>
          <p:cNvPr id="21" name="صورة 20" descr="IMG_20140219_212731.jpg"/>
          <p:cNvPicPr>
            <a:picLocks noChangeAspect="1"/>
          </p:cNvPicPr>
          <p:nvPr/>
        </p:nvPicPr>
        <p:blipFill>
          <a:blip r:embed="rId3" cstate="print">
            <a:lum bright="30000"/>
          </a:blip>
          <a:stretch>
            <a:fillRect/>
          </a:stretch>
        </p:blipFill>
        <p:spPr>
          <a:xfrm>
            <a:off x="0" y="4267200"/>
            <a:ext cx="3352800" cy="2743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6" name="رابط مستقيم 15"/>
          <p:cNvCxnSpPr/>
          <p:nvPr/>
        </p:nvCxnSpPr>
        <p:spPr>
          <a:xfrm rot="10800000">
            <a:off x="7010400" y="6096000"/>
            <a:ext cx="2133600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مربع نص 16"/>
          <p:cNvSpPr txBox="1"/>
          <p:nvPr/>
        </p:nvSpPr>
        <p:spPr>
          <a:xfrm>
            <a:off x="3352800" y="6248400"/>
            <a:ext cx="5791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* أسرار التألق في السكرتارية العصرية </a:t>
            </a:r>
            <a:r>
              <a:rPr lang="ar-SA" smtClean="0"/>
              <a:t>. عبد </a:t>
            </a:r>
            <a:r>
              <a:rPr lang="ar-SA" dirty="0" smtClean="0"/>
              <a:t>الخالق حجيرة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/>
      <p:bldP spid="19" grpId="0" animBg="1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Documents and Settings\HP\Desktop\PowerPoint_Wallpapers_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34200"/>
          </a:xfrm>
          <a:prstGeom prst="rect">
            <a:avLst/>
          </a:prstGeom>
          <a:noFill/>
        </p:spPr>
      </p:pic>
      <p:sp>
        <p:nvSpPr>
          <p:cNvPr id="5" name="مستطيل مستدير الزوايا 4"/>
          <p:cNvSpPr/>
          <p:nvPr/>
        </p:nvSpPr>
        <p:spPr>
          <a:xfrm>
            <a:off x="3352800" y="609600"/>
            <a:ext cx="5410200" cy="5334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 smtClean="0">
                <a:latin typeface="ae_Granada" pitchFamily="18" charset="-78"/>
                <a:cs typeface="ae_Granada" pitchFamily="18" charset="-78"/>
              </a:rPr>
              <a:t>الفنون التي تتحلى </a:t>
            </a:r>
            <a:r>
              <a:rPr lang="ar-SA" sz="3200" dirty="0" err="1" smtClean="0">
                <a:latin typeface="ae_Granada" pitchFamily="18" charset="-78"/>
                <a:cs typeface="ae_Granada" pitchFamily="18" charset="-78"/>
              </a:rPr>
              <a:t>بها</a:t>
            </a:r>
            <a:r>
              <a:rPr lang="ar-SA" sz="3200" dirty="0" smtClean="0">
                <a:latin typeface="ae_Granada" pitchFamily="18" charset="-78"/>
                <a:cs typeface="ae_Granada" pitchFamily="18" charset="-78"/>
              </a:rPr>
              <a:t> السكرتارية</a:t>
            </a:r>
            <a:endParaRPr lang="ar-SA" sz="3200" dirty="0">
              <a:latin typeface="ae_Granada" pitchFamily="18" charset="-78"/>
              <a:cs typeface="ae_Granada" pitchFamily="18" charset="-78"/>
            </a:endParaRPr>
          </a:p>
        </p:txBody>
      </p:sp>
      <p:sp>
        <p:nvSpPr>
          <p:cNvPr id="6" name="سهم منحني إلى الأعلى 5"/>
          <p:cNvSpPr/>
          <p:nvPr/>
        </p:nvSpPr>
        <p:spPr>
          <a:xfrm rot="16200000">
            <a:off x="8458200" y="1600200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ربع نص 7"/>
          <p:cNvSpPr txBox="1"/>
          <p:nvPr/>
        </p:nvSpPr>
        <p:spPr>
          <a:xfrm>
            <a:off x="1752600" y="1600200"/>
            <a:ext cx="6629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1- فن التعامل مع البشر بأصنافهم المختلفة.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9" name="سهم منحني إلى الأعلى 8"/>
          <p:cNvSpPr/>
          <p:nvPr/>
        </p:nvSpPr>
        <p:spPr>
          <a:xfrm rot="16200000">
            <a:off x="8458200" y="2219980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ربع نص 9"/>
          <p:cNvSpPr txBox="1"/>
          <p:nvPr/>
        </p:nvSpPr>
        <p:spPr>
          <a:xfrm>
            <a:off x="-381000" y="2219980"/>
            <a:ext cx="87630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2- فن اللباقة والذكاء والحنكة الإدارية وسرعة البديهة وحسن</a:t>
            </a:r>
          </a:p>
          <a:p>
            <a:r>
              <a:rPr lang="ar-SA" sz="2800" dirty="0">
                <a:latin typeface="ae_Graph" pitchFamily="18" charset="-78"/>
                <a:cs typeface="ae_Graph" pitchFamily="18" charset="-78"/>
              </a:rPr>
              <a:t> </a:t>
            </a:r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                           التصرف. 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11" name="سهم منحني إلى الأعلى 10"/>
          <p:cNvSpPr/>
          <p:nvPr/>
        </p:nvSpPr>
        <p:spPr>
          <a:xfrm rot="16200000">
            <a:off x="8458200" y="2981980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ربع نص 11"/>
          <p:cNvSpPr txBox="1"/>
          <p:nvPr/>
        </p:nvSpPr>
        <p:spPr>
          <a:xfrm>
            <a:off x="-381000" y="2981980"/>
            <a:ext cx="8763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3-فن إدارة الوقت والذات.</a:t>
            </a:r>
          </a:p>
        </p:txBody>
      </p:sp>
      <p:sp>
        <p:nvSpPr>
          <p:cNvPr id="13" name="سهم منحني إلى الأعلى 12"/>
          <p:cNvSpPr/>
          <p:nvPr/>
        </p:nvSpPr>
        <p:spPr>
          <a:xfrm rot="16200000">
            <a:off x="8458200" y="3515380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مربع نص 13"/>
          <p:cNvSpPr txBox="1"/>
          <p:nvPr/>
        </p:nvSpPr>
        <p:spPr>
          <a:xfrm>
            <a:off x="-381000" y="3515380"/>
            <a:ext cx="8763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4- فن تنمية المهارات والقدرات الذاتية.</a:t>
            </a:r>
          </a:p>
        </p:txBody>
      </p:sp>
      <p:sp>
        <p:nvSpPr>
          <p:cNvPr id="15" name="سهم منحني إلى الأعلى 14"/>
          <p:cNvSpPr/>
          <p:nvPr/>
        </p:nvSpPr>
        <p:spPr>
          <a:xfrm rot="16200000">
            <a:off x="8458200" y="4048780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مربع نص 15"/>
          <p:cNvSpPr txBox="1"/>
          <p:nvPr/>
        </p:nvSpPr>
        <p:spPr>
          <a:xfrm>
            <a:off x="-381000" y="4048780"/>
            <a:ext cx="8763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5- فن معالجة المكالمات الهاتفية بأنواعها.</a:t>
            </a:r>
          </a:p>
        </p:txBody>
      </p:sp>
      <p:sp>
        <p:nvSpPr>
          <p:cNvPr id="17" name="سهم منحني إلى الأعلى 16"/>
          <p:cNvSpPr/>
          <p:nvPr/>
        </p:nvSpPr>
        <p:spPr>
          <a:xfrm rot="16200000">
            <a:off x="8458200" y="4582180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مربع نص 17"/>
          <p:cNvSpPr txBox="1"/>
          <p:nvPr/>
        </p:nvSpPr>
        <p:spPr>
          <a:xfrm>
            <a:off x="-381000" y="4582180"/>
            <a:ext cx="8763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6- فن تجميل المظهر للسكرتير والمكتب.</a:t>
            </a:r>
          </a:p>
        </p:txBody>
      </p:sp>
      <p:sp>
        <p:nvSpPr>
          <p:cNvPr id="19" name="سهم منحني إلى الأعلى 18"/>
          <p:cNvSpPr/>
          <p:nvPr/>
        </p:nvSpPr>
        <p:spPr>
          <a:xfrm rot="16200000">
            <a:off x="8458200" y="5115580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مربع نص 19"/>
          <p:cNvSpPr txBox="1"/>
          <p:nvPr/>
        </p:nvSpPr>
        <p:spPr>
          <a:xfrm>
            <a:off x="-381000" y="5115580"/>
            <a:ext cx="8763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7- فن تنظيم الاجتماعات واللقاءات الرسمية والشخصية.</a:t>
            </a:r>
          </a:p>
        </p:txBody>
      </p:sp>
      <p:sp>
        <p:nvSpPr>
          <p:cNvPr id="21" name="سهم منحني إلى الأعلى 20"/>
          <p:cNvSpPr/>
          <p:nvPr/>
        </p:nvSpPr>
        <p:spPr>
          <a:xfrm rot="16200000">
            <a:off x="8458200" y="5725180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مربع نص 21"/>
          <p:cNvSpPr txBox="1"/>
          <p:nvPr/>
        </p:nvSpPr>
        <p:spPr>
          <a:xfrm>
            <a:off x="-381000" y="5725180"/>
            <a:ext cx="8763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8- فن التعامل مع الوثائق والمستندات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 animBg="1"/>
      <p:bldP spid="20" grpId="0"/>
      <p:bldP spid="21" grpId="0" animBg="1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Documents and Settings\HP\Desktop\PowerPoint_Wallpapers_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34200"/>
          </a:xfrm>
          <a:prstGeom prst="rect">
            <a:avLst/>
          </a:prstGeom>
          <a:noFill/>
        </p:spPr>
      </p:pic>
      <p:sp>
        <p:nvSpPr>
          <p:cNvPr id="5" name="سهم منحني إلى الأعلى 4"/>
          <p:cNvSpPr/>
          <p:nvPr/>
        </p:nvSpPr>
        <p:spPr>
          <a:xfrm rot="16200000">
            <a:off x="8458200" y="619780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ربع نص 5"/>
          <p:cNvSpPr txBox="1"/>
          <p:nvPr/>
        </p:nvSpPr>
        <p:spPr>
          <a:xfrm>
            <a:off x="0" y="619780"/>
            <a:ext cx="838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9- فن صياغة وطباعة وتنسيق المراسلات بأنواعها.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7" name="سهم منحني إلى الأعلى 6"/>
          <p:cNvSpPr/>
          <p:nvPr/>
        </p:nvSpPr>
        <p:spPr>
          <a:xfrm rot="16200000">
            <a:off x="8458200" y="1219200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ربع نص 7"/>
          <p:cNvSpPr txBox="1"/>
          <p:nvPr/>
        </p:nvSpPr>
        <p:spPr>
          <a:xfrm>
            <a:off x="-228600" y="1219200"/>
            <a:ext cx="8610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10- فن التعامل مع الأجهزة الإلكترونية والأدوات المكتبية.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9" name="سهم منحني إلى الأعلى 8"/>
          <p:cNvSpPr/>
          <p:nvPr/>
        </p:nvSpPr>
        <p:spPr>
          <a:xfrm rot="16200000">
            <a:off x="8458200" y="1762780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ربع نص 9"/>
          <p:cNvSpPr txBox="1"/>
          <p:nvPr/>
        </p:nvSpPr>
        <p:spPr>
          <a:xfrm>
            <a:off x="-381000" y="1762780"/>
            <a:ext cx="8763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11- فن التعامل مع الأخطاء الرسمية والشخصية .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11" name="سهم منحني إلى الأعلى 10"/>
          <p:cNvSpPr/>
          <p:nvPr/>
        </p:nvSpPr>
        <p:spPr>
          <a:xfrm rot="16200000">
            <a:off x="8458200" y="2296180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ربع نص 11"/>
          <p:cNvSpPr txBox="1"/>
          <p:nvPr/>
        </p:nvSpPr>
        <p:spPr>
          <a:xfrm>
            <a:off x="-381000" y="2296180"/>
            <a:ext cx="8763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12- فن التعامل مع المسئولين في المؤسسة .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13" name="سهم منحني إلى الأعلى 12"/>
          <p:cNvSpPr/>
          <p:nvPr/>
        </p:nvSpPr>
        <p:spPr>
          <a:xfrm rot="16200000">
            <a:off x="8458200" y="2829580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مربع نص 13"/>
          <p:cNvSpPr txBox="1"/>
          <p:nvPr/>
        </p:nvSpPr>
        <p:spPr>
          <a:xfrm>
            <a:off x="-381000" y="2829580"/>
            <a:ext cx="8763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13- فن إدارة الخلافات بين </a:t>
            </a:r>
            <a:r>
              <a:rPr lang="ar-SA" sz="2800" dirty="0" err="1" smtClean="0">
                <a:latin typeface="ae_Graph" pitchFamily="18" charset="-78"/>
                <a:cs typeface="ae_Graph" pitchFamily="18" charset="-78"/>
              </a:rPr>
              <a:t>المسؤولين</a:t>
            </a:r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 في المؤسسة.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15" name="سهم منحني إلى الأعلى 14"/>
          <p:cNvSpPr/>
          <p:nvPr/>
        </p:nvSpPr>
        <p:spPr>
          <a:xfrm rot="16200000">
            <a:off x="8458200" y="3362980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مربع نص 15"/>
          <p:cNvSpPr txBox="1"/>
          <p:nvPr/>
        </p:nvSpPr>
        <p:spPr>
          <a:xfrm>
            <a:off x="-381000" y="3362980"/>
            <a:ext cx="8763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14- فن الإبداع والابتكار والتفكير الخلاق.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17" name="سهم منحني إلى الأعلى 16"/>
          <p:cNvSpPr/>
          <p:nvPr/>
        </p:nvSpPr>
        <p:spPr>
          <a:xfrm rot="16200000">
            <a:off x="8458200" y="3896380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مربع نص 17"/>
          <p:cNvSpPr txBox="1"/>
          <p:nvPr/>
        </p:nvSpPr>
        <p:spPr>
          <a:xfrm>
            <a:off x="-381000" y="3896380"/>
            <a:ext cx="8763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15- فن المبادرة. 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19" name="سهم منحني إلى الأعلى 18"/>
          <p:cNvSpPr/>
          <p:nvPr/>
        </p:nvSpPr>
        <p:spPr>
          <a:xfrm rot="16200000">
            <a:off x="8458200" y="4429780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مربع نص 19"/>
          <p:cNvSpPr txBox="1"/>
          <p:nvPr/>
        </p:nvSpPr>
        <p:spPr>
          <a:xfrm>
            <a:off x="-381000" y="4429780"/>
            <a:ext cx="8763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16- فن التخطيط.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21" name="سهم منحني إلى الأعلى 20"/>
          <p:cNvSpPr/>
          <p:nvPr/>
        </p:nvSpPr>
        <p:spPr>
          <a:xfrm rot="16200000">
            <a:off x="8458200" y="4963180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مربع نص 21"/>
          <p:cNvSpPr txBox="1"/>
          <p:nvPr/>
        </p:nvSpPr>
        <p:spPr>
          <a:xfrm>
            <a:off x="-381000" y="4963180"/>
            <a:ext cx="8763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17- فن التنسيق.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23" name="سهم منحني إلى الأعلى 22"/>
          <p:cNvSpPr/>
          <p:nvPr/>
        </p:nvSpPr>
        <p:spPr>
          <a:xfrm rot="16200000">
            <a:off x="8458200" y="5496580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مربع نص 23"/>
          <p:cNvSpPr txBox="1"/>
          <p:nvPr/>
        </p:nvSpPr>
        <p:spPr>
          <a:xfrm>
            <a:off x="-381000" y="5496580"/>
            <a:ext cx="8763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18- فن التفاوض.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 animBg="1"/>
      <p:bldP spid="20" grpId="0"/>
      <p:bldP spid="21" grpId="0" animBg="1"/>
      <p:bldP spid="22" grpId="0"/>
      <p:bldP spid="23" grpId="0" animBg="1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Documents and Settings\HP\Desktop\PowerPoint_Wallpapers_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34200"/>
          </a:xfrm>
          <a:prstGeom prst="rect">
            <a:avLst/>
          </a:prstGeom>
          <a:noFill/>
        </p:spPr>
      </p:pic>
      <p:sp>
        <p:nvSpPr>
          <p:cNvPr id="5" name="سهم منحني إلى الأعلى 4"/>
          <p:cNvSpPr/>
          <p:nvPr/>
        </p:nvSpPr>
        <p:spPr>
          <a:xfrm rot="16200000">
            <a:off x="8458200" y="619780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ربع نص 5"/>
          <p:cNvSpPr txBox="1"/>
          <p:nvPr/>
        </p:nvSpPr>
        <p:spPr>
          <a:xfrm>
            <a:off x="0" y="619780"/>
            <a:ext cx="838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19- فن المتابعة .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7" name="سهم منحني إلى الأعلى 6"/>
          <p:cNvSpPr/>
          <p:nvPr/>
        </p:nvSpPr>
        <p:spPr>
          <a:xfrm rot="16200000">
            <a:off x="8458200" y="1229380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ربع نص 7"/>
          <p:cNvSpPr txBox="1"/>
          <p:nvPr/>
        </p:nvSpPr>
        <p:spPr>
          <a:xfrm>
            <a:off x="0" y="1229380"/>
            <a:ext cx="838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20- فن الاتصال الفعال بأنواعه .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9" name="سهم منحني إلى الأعلى 8"/>
          <p:cNvSpPr/>
          <p:nvPr/>
        </p:nvSpPr>
        <p:spPr>
          <a:xfrm rot="16200000">
            <a:off x="8458200" y="1838980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ربع نص 9"/>
          <p:cNvSpPr txBox="1"/>
          <p:nvPr/>
        </p:nvSpPr>
        <p:spPr>
          <a:xfrm>
            <a:off x="0" y="1838980"/>
            <a:ext cx="838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21- فن إدارة ضغط العمل.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  <p:pic>
        <p:nvPicPr>
          <p:cNvPr id="14" name="صورة 13" descr="IMG_20140219_212754.jpg"/>
          <p:cNvPicPr>
            <a:picLocks noChangeAspect="1"/>
          </p:cNvPicPr>
          <p:nvPr/>
        </p:nvPicPr>
        <p:blipFill>
          <a:blip r:embed="rId3" cstate="print">
            <a:lum bright="30000" contrast="10000"/>
          </a:blip>
          <a:stretch>
            <a:fillRect/>
          </a:stretch>
        </p:blipFill>
        <p:spPr>
          <a:xfrm>
            <a:off x="2286000" y="2590800"/>
            <a:ext cx="5791200" cy="381537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Documents and Settings\HP\Desktop\PowerPoint_Wallpapers_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34200"/>
          </a:xfrm>
          <a:prstGeom prst="rect">
            <a:avLst/>
          </a:prstGeom>
          <a:noFill/>
        </p:spPr>
      </p:pic>
      <p:sp>
        <p:nvSpPr>
          <p:cNvPr id="3" name="مستطيل مستدير الزوايا 2"/>
          <p:cNvSpPr/>
          <p:nvPr/>
        </p:nvSpPr>
        <p:spPr>
          <a:xfrm>
            <a:off x="3352800" y="609600"/>
            <a:ext cx="3886200" cy="5334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 smtClean="0">
                <a:latin typeface="ae_Granada" pitchFamily="18" charset="-78"/>
                <a:cs typeface="ae_Granada" pitchFamily="18" charset="-78"/>
              </a:rPr>
              <a:t>أنواع السكرتارية</a:t>
            </a:r>
            <a:endParaRPr lang="ar-SA" sz="3200" dirty="0">
              <a:latin typeface="ae_Granada" pitchFamily="18" charset="-78"/>
              <a:cs typeface="ae_Granada" pitchFamily="18" charset="-78"/>
            </a:endParaRPr>
          </a:p>
        </p:txBody>
      </p:sp>
      <p:cxnSp>
        <p:nvCxnSpPr>
          <p:cNvPr id="6" name="رابط بشكل مرفق 5"/>
          <p:cNvCxnSpPr/>
          <p:nvPr/>
        </p:nvCxnSpPr>
        <p:spPr>
          <a:xfrm rot="5400000">
            <a:off x="8267700" y="1638300"/>
            <a:ext cx="533400" cy="3048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قوس كبير أيمن 7"/>
          <p:cNvSpPr/>
          <p:nvPr/>
        </p:nvSpPr>
        <p:spPr>
          <a:xfrm>
            <a:off x="8534400" y="1981201"/>
            <a:ext cx="381000" cy="533400"/>
          </a:xfrm>
          <a:prstGeom prst="rightBrac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قوس كبير أيمن 8"/>
          <p:cNvSpPr/>
          <p:nvPr/>
        </p:nvSpPr>
        <p:spPr>
          <a:xfrm rot="10800000">
            <a:off x="5562600" y="1981201"/>
            <a:ext cx="381000" cy="533400"/>
          </a:xfrm>
          <a:prstGeom prst="rightBrac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ربع نص 9"/>
          <p:cNvSpPr txBox="1"/>
          <p:nvPr/>
        </p:nvSpPr>
        <p:spPr>
          <a:xfrm>
            <a:off x="4495800" y="1981201"/>
            <a:ext cx="4191000" cy="46166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ar-SA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e_Cortoba" pitchFamily="18" charset="-78"/>
                <a:cs typeface="ae_Cortoba" pitchFamily="18" charset="-78"/>
              </a:rPr>
              <a:t>أ- السكرتارية العامة:</a:t>
            </a:r>
            <a:endParaRPr lang="ar-SA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e_Cortoba" pitchFamily="18" charset="-78"/>
              <a:cs typeface="ae_Cortoba" pitchFamily="18" charset="-78"/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1447800" y="2744212"/>
            <a:ext cx="7543800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latin typeface="ae_AlArabiya" pitchFamily="18" charset="-78"/>
                <a:cs typeface="ae_AlArabiya" pitchFamily="18" charset="-78"/>
              </a:rPr>
              <a:t> جميع المؤسسات المتوسطة والكبيرة بغض النظر عن حجمها ونوعها تحتوي على إدارة للسكرتارية العامة ، ويختلف حجم نشاطها بحسب حجم المؤسسة والنشاط الذي تمارسه ، وفي الغالب فإن الأنشطة الرئيسية التي تمارسها إدارة السكرتارية العامة والأفراد والعاملون </a:t>
            </a:r>
            <a:r>
              <a:rPr lang="ar-SA" sz="3200" dirty="0" err="1" smtClean="0">
                <a:latin typeface="ae_AlArabiya" pitchFamily="18" charset="-78"/>
                <a:cs typeface="ae_AlArabiya" pitchFamily="18" charset="-78"/>
              </a:rPr>
              <a:t>بها</a:t>
            </a:r>
            <a:r>
              <a:rPr lang="ar-SA" sz="3200" dirty="0" smtClean="0">
                <a:latin typeface="ae_AlArabiya" pitchFamily="18" charset="-78"/>
                <a:cs typeface="ae_AlArabiya" pitchFamily="18" charset="-78"/>
              </a:rPr>
              <a:t> هي:</a:t>
            </a:r>
            <a:endParaRPr lang="ar-SA" sz="3200" dirty="0">
              <a:latin typeface="ae_AlArabiya" pitchFamily="18" charset="-78"/>
              <a:cs typeface="ae_AlArabiya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Documents and Settings\HP\Desktop\PowerPoint_Wallpapers_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34200"/>
          </a:xfrm>
          <a:prstGeom prst="rect">
            <a:avLst/>
          </a:prstGeom>
          <a:noFill/>
        </p:spPr>
      </p:pic>
      <p:sp>
        <p:nvSpPr>
          <p:cNvPr id="6" name="مربع نص 5"/>
          <p:cNvSpPr txBox="1"/>
          <p:nvPr/>
        </p:nvSpPr>
        <p:spPr>
          <a:xfrm>
            <a:off x="0" y="1838980"/>
            <a:ext cx="838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 عمليات حفظ الملفات والتوثيق.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0" y="2524780"/>
            <a:ext cx="838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 معالجة البريد الصادر والوارد.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0" y="3058180"/>
            <a:ext cx="838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 عمليات التنسيق المكتبي.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0" y="3591580"/>
            <a:ext cx="838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 إعداد التقارير والمراسلات.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0" y="4048780"/>
            <a:ext cx="838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 الإعداد والتحضير للاجتماعات.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0" y="4582180"/>
            <a:ext cx="838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 متابعة تنفيذ القرارات.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Documents and Settings\HP\Desktop\PowerPoint_Wallpapers_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34200"/>
          </a:xfrm>
          <a:prstGeom prst="rect">
            <a:avLst/>
          </a:prstGeom>
          <a:noFill/>
        </p:spPr>
      </p:pic>
      <p:cxnSp>
        <p:nvCxnSpPr>
          <p:cNvPr id="5" name="رابط بشكل مرفق 4"/>
          <p:cNvCxnSpPr/>
          <p:nvPr/>
        </p:nvCxnSpPr>
        <p:spPr>
          <a:xfrm rot="5400000">
            <a:off x="7810500" y="571500"/>
            <a:ext cx="533400" cy="3048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قوس كبير أيمن 5"/>
          <p:cNvSpPr/>
          <p:nvPr/>
        </p:nvSpPr>
        <p:spPr>
          <a:xfrm>
            <a:off x="8077200" y="990600"/>
            <a:ext cx="381000" cy="533400"/>
          </a:xfrm>
          <a:prstGeom prst="rightBrac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قوس كبير أيمن 6"/>
          <p:cNvSpPr/>
          <p:nvPr/>
        </p:nvSpPr>
        <p:spPr>
          <a:xfrm rot="10800000">
            <a:off x="4343400" y="990600"/>
            <a:ext cx="381000" cy="533400"/>
          </a:xfrm>
          <a:prstGeom prst="rightBrac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ربع نص 7"/>
          <p:cNvSpPr txBox="1"/>
          <p:nvPr/>
        </p:nvSpPr>
        <p:spPr>
          <a:xfrm>
            <a:off x="4038600" y="990600"/>
            <a:ext cx="4191000" cy="46166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ar-SA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e_Cortoba" pitchFamily="18" charset="-78"/>
                <a:cs typeface="ae_Cortoba" pitchFamily="18" charset="-78"/>
              </a:rPr>
              <a:t>ب- السكرتارية الخاصة :</a:t>
            </a:r>
            <a:endParaRPr lang="ar-SA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e_Cortoba" pitchFamily="18" charset="-78"/>
              <a:cs typeface="ae_Cortoba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1371600" y="1600200"/>
            <a:ext cx="7543800" cy="20621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latin typeface="ae_AlArabiya" pitchFamily="18" charset="-78"/>
                <a:cs typeface="ae_AlArabiya" pitchFamily="18" charset="-78"/>
              </a:rPr>
              <a:t>وهم الأفراد الذين يقومون بجميع وظائف وأعمال السكرتارية بالنسبة لمدير أو مسؤول في إدارة من إدارات </a:t>
            </a:r>
          </a:p>
          <a:p>
            <a:r>
              <a:rPr lang="ar-SA" sz="3200" dirty="0" smtClean="0">
                <a:latin typeface="ae_AlArabiya" pitchFamily="18" charset="-78"/>
                <a:cs typeface="ae_AlArabiya" pitchFamily="18" charset="-78"/>
              </a:rPr>
              <a:t>المؤسسة ، ولا تختلف وظائفها كثيراً عن السكرتارية العامة ، سوى زيادة عليها: </a:t>
            </a:r>
            <a:endParaRPr lang="ar-SA" sz="3200" dirty="0">
              <a:latin typeface="ae_AlArabiya" pitchFamily="18" charset="-78"/>
              <a:cs typeface="ae_AlArabiya" pitchFamily="18" charset="-78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0" y="3886200"/>
            <a:ext cx="838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 تنظيم مواعيد ووقت المدير .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0" y="4353580"/>
            <a:ext cx="838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 استقبال الزوار .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0" y="4953000"/>
            <a:ext cx="838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 معالجة الاتصالات الهاتفية الواردة والصادرة .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Documents and Settings\HP\Desktop\PowerPoint_Wallpapers_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34200"/>
          </a:xfrm>
          <a:prstGeom prst="rect">
            <a:avLst/>
          </a:prstGeom>
          <a:noFill/>
        </p:spPr>
      </p:pic>
      <p:cxnSp>
        <p:nvCxnSpPr>
          <p:cNvPr id="5" name="رابط بشكل مرفق 4"/>
          <p:cNvCxnSpPr/>
          <p:nvPr/>
        </p:nvCxnSpPr>
        <p:spPr>
          <a:xfrm rot="5400000">
            <a:off x="7810500" y="876300"/>
            <a:ext cx="533400" cy="3048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قوس كبير أيمن 5"/>
          <p:cNvSpPr/>
          <p:nvPr/>
        </p:nvSpPr>
        <p:spPr>
          <a:xfrm>
            <a:off x="8077200" y="1295400"/>
            <a:ext cx="381000" cy="533400"/>
          </a:xfrm>
          <a:prstGeom prst="rightBrac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قوس كبير أيمن 6"/>
          <p:cNvSpPr/>
          <p:nvPr/>
        </p:nvSpPr>
        <p:spPr>
          <a:xfrm rot="10800000">
            <a:off x="4191000" y="1295400"/>
            <a:ext cx="381000" cy="533400"/>
          </a:xfrm>
          <a:prstGeom prst="rightBrac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ربع نص 7"/>
          <p:cNvSpPr txBox="1"/>
          <p:nvPr/>
        </p:nvSpPr>
        <p:spPr>
          <a:xfrm>
            <a:off x="4038600" y="1295400"/>
            <a:ext cx="4191000" cy="46166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ar-SA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e_Cortoba" pitchFamily="18" charset="-78"/>
                <a:cs typeface="ae_Cortoba" pitchFamily="18" charset="-78"/>
              </a:rPr>
              <a:t>ج- السكرتارية الشخصية :</a:t>
            </a:r>
            <a:endParaRPr lang="ar-SA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e_Cortoba" pitchFamily="18" charset="-78"/>
              <a:cs typeface="ae_Cortoba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838200" y="2058412"/>
            <a:ext cx="7924800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latin typeface="ae_AlArabiya" pitchFamily="18" charset="-78"/>
                <a:cs typeface="ae_AlArabiya" pitchFamily="18" charset="-78"/>
              </a:rPr>
              <a:t>تتركز على قيام سكرتير أو سكرتيرة بالعمل عن قرب مع أحد رجال الأعمال أو الأشخاص ذي الثقل المهني ، حيث يقوم بمساعدته في تيسير شؤونه الشخصية وأمور العمل على حد سواء .. ويتطلب منه العمل في أوقات مختلفة ليست لها صفة الانتظام ، وقد يتطلب لإنجاز مهام خاصة بمفردة بجانب المهام المذكورة أعلاه وبصورة محدودة.</a:t>
            </a:r>
            <a:endParaRPr lang="ar-SA" sz="3200" dirty="0">
              <a:latin typeface="ae_AlArabiya" pitchFamily="18" charset="-78"/>
              <a:cs typeface="ae_AlArabiya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Documents and Settings\HP\Desktop\PowerPoint_Wallpapers_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34200"/>
          </a:xfrm>
          <a:prstGeom prst="rect">
            <a:avLst/>
          </a:prstGeom>
          <a:noFill/>
        </p:spPr>
      </p:pic>
      <p:cxnSp>
        <p:nvCxnSpPr>
          <p:cNvPr id="5" name="رابط بشكل مرفق 4"/>
          <p:cNvCxnSpPr/>
          <p:nvPr/>
        </p:nvCxnSpPr>
        <p:spPr>
          <a:xfrm rot="5400000">
            <a:off x="7353300" y="571500"/>
            <a:ext cx="533400" cy="3048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قوس كبير أيمن 5"/>
          <p:cNvSpPr/>
          <p:nvPr/>
        </p:nvSpPr>
        <p:spPr>
          <a:xfrm>
            <a:off x="7620000" y="990600"/>
            <a:ext cx="381000" cy="533400"/>
          </a:xfrm>
          <a:prstGeom prst="rightBrac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قوس كبير أيمن 6"/>
          <p:cNvSpPr/>
          <p:nvPr/>
        </p:nvSpPr>
        <p:spPr>
          <a:xfrm rot="10800000">
            <a:off x="3505200" y="990600"/>
            <a:ext cx="381000" cy="533400"/>
          </a:xfrm>
          <a:prstGeom prst="rightBrac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ربع نص 7"/>
          <p:cNvSpPr txBox="1"/>
          <p:nvPr/>
        </p:nvSpPr>
        <p:spPr>
          <a:xfrm>
            <a:off x="3581400" y="990600"/>
            <a:ext cx="4191000" cy="46166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ar-SA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e_Cortoba" pitchFamily="18" charset="-78"/>
                <a:cs typeface="ae_Cortoba" pitchFamily="18" charset="-78"/>
              </a:rPr>
              <a:t>د- السكرتارية المتخصصة:</a:t>
            </a:r>
            <a:endParaRPr lang="ar-SA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e_Cortoba" pitchFamily="18" charset="-78"/>
              <a:cs typeface="ae_Cortoba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838200" y="1752600"/>
            <a:ext cx="79248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latin typeface="ae_AlArabiya" pitchFamily="18" charset="-78"/>
                <a:cs typeface="ae_AlArabiya" pitchFamily="18" charset="-78"/>
              </a:rPr>
              <a:t>ويتطلب خبرة كبيرة في مجال النشاط وتخصص المؤسسة ومع إتقان العمل بدرجة كبيرة ومن أنواعها:</a:t>
            </a:r>
            <a:endParaRPr lang="ar-SA" sz="3200" dirty="0">
              <a:latin typeface="ae_AlArabiya" pitchFamily="18" charset="-78"/>
              <a:cs typeface="ae_AlArabiya" pitchFamily="18" charset="-78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762000" y="2819400"/>
            <a:ext cx="838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 السكرتارية الطبية .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762000" y="3362980"/>
            <a:ext cx="838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 السكرتارية العسكرية.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762000" y="3820180"/>
            <a:ext cx="838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 السكرتارية الفنية.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762000" y="4277380"/>
            <a:ext cx="838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 السكرتارية التعليمية.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762000" y="4734580"/>
            <a:ext cx="838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 السكرتارية البنكية.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762000" y="5191780"/>
            <a:ext cx="838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 السكرتارية الفندقية.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  <p:pic>
        <p:nvPicPr>
          <p:cNvPr id="17" name="صورة 16" descr="IMG_20140219_212812.jpg"/>
          <p:cNvPicPr>
            <a:picLocks noChangeAspect="1"/>
          </p:cNvPicPr>
          <p:nvPr/>
        </p:nvPicPr>
        <p:blipFill>
          <a:blip r:embed="rId3" cstate="print">
            <a:lum bright="30000" contrast="30000"/>
          </a:blip>
          <a:stretch>
            <a:fillRect/>
          </a:stretch>
        </p:blipFill>
        <p:spPr>
          <a:xfrm>
            <a:off x="1719072" y="2819400"/>
            <a:ext cx="3995928" cy="3505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Documents and Settings\HP\Desktop\PowerPoint_Wallpapers_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34200"/>
          </a:xfrm>
          <a:prstGeom prst="rect">
            <a:avLst/>
          </a:prstGeom>
          <a:noFill/>
        </p:spPr>
      </p:pic>
      <p:sp>
        <p:nvSpPr>
          <p:cNvPr id="5" name="مستطيل مستدير الزوايا 4"/>
          <p:cNvSpPr/>
          <p:nvPr/>
        </p:nvSpPr>
        <p:spPr>
          <a:xfrm>
            <a:off x="2362200" y="609600"/>
            <a:ext cx="5029200" cy="5334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 smtClean="0">
                <a:latin typeface="ae_Granada" pitchFamily="18" charset="-78"/>
                <a:cs typeface="ae_Granada" pitchFamily="18" charset="-78"/>
              </a:rPr>
              <a:t>مقومات نجاح أعمال السكرتارية</a:t>
            </a:r>
            <a:endParaRPr lang="ar-SA" sz="3200" dirty="0">
              <a:latin typeface="ae_Granada" pitchFamily="18" charset="-78"/>
              <a:cs typeface="ae_Granada" pitchFamily="18" charset="-78"/>
            </a:endParaRPr>
          </a:p>
        </p:txBody>
      </p:sp>
      <p:sp>
        <p:nvSpPr>
          <p:cNvPr id="6" name="سهم منحني إلى الأعلى 5"/>
          <p:cNvSpPr/>
          <p:nvPr/>
        </p:nvSpPr>
        <p:spPr>
          <a:xfrm rot="16200000">
            <a:off x="8458200" y="1600200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ربع نص 6"/>
          <p:cNvSpPr txBox="1"/>
          <p:nvPr/>
        </p:nvSpPr>
        <p:spPr>
          <a:xfrm>
            <a:off x="1752600" y="1600200"/>
            <a:ext cx="6629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1- إدراك قدرته الذاتية: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2819400" y="2067580"/>
            <a:ext cx="506153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dirty="0" smtClean="0"/>
              <a:t>A </a:t>
            </a:r>
            <a:r>
              <a:rPr lang="ar-SA" sz="2800" dirty="0" smtClean="0"/>
              <a:t> -</a:t>
            </a:r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 الثقة بالنفس.</a:t>
            </a:r>
            <a:endParaRPr lang="ar-SA" sz="2800" dirty="0"/>
          </a:p>
        </p:txBody>
      </p:sp>
      <p:sp>
        <p:nvSpPr>
          <p:cNvPr id="9" name="مربع نص 8"/>
          <p:cNvSpPr txBox="1"/>
          <p:nvPr/>
        </p:nvSpPr>
        <p:spPr>
          <a:xfrm>
            <a:off x="2819400" y="2438400"/>
            <a:ext cx="506153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dirty="0" smtClean="0"/>
              <a:t>B </a:t>
            </a:r>
            <a:r>
              <a:rPr lang="ar-SA" sz="2800" dirty="0" smtClean="0"/>
              <a:t> -</a:t>
            </a:r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 إدراك المزايا وتجنب العيوب.</a:t>
            </a:r>
            <a:endParaRPr lang="ar-SA" sz="2800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2819400" y="3200400"/>
            <a:ext cx="506153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dirty="0" smtClean="0"/>
              <a:t>D </a:t>
            </a:r>
            <a:r>
              <a:rPr lang="ar-SA" sz="2800" dirty="0" smtClean="0"/>
              <a:t> -</a:t>
            </a:r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 التميز عن الآخرين.</a:t>
            </a:r>
            <a:endParaRPr lang="ar-SA" sz="2800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2819400" y="3591580"/>
            <a:ext cx="506153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dirty="0" smtClean="0"/>
              <a:t>E </a:t>
            </a:r>
            <a:r>
              <a:rPr lang="ar-SA" sz="2800" dirty="0" smtClean="0"/>
              <a:t> -</a:t>
            </a:r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 عدم الانقياد وراء الآخرين.</a:t>
            </a:r>
            <a:endParaRPr lang="ar-SA" sz="2800" dirty="0"/>
          </a:p>
        </p:txBody>
      </p:sp>
      <p:sp>
        <p:nvSpPr>
          <p:cNvPr id="12" name="سهم منحني إلى الأعلى 11"/>
          <p:cNvSpPr/>
          <p:nvPr/>
        </p:nvSpPr>
        <p:spPr>
          <a:xfrm rot="16200000">
            <a:off x="8382000" y="4114800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مربع نص 12"/>
          <p:cNvSpPr txBox="1"/>
          <p:nvPr/>
        </p:nvSpPr>
        <p:spPr>
          <a:xfrm>
            <a:off x="1676400" y="4114800"/>
            <a:ext cx="6629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2- معرفة الآخرين :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-152401" y="4582180"/>
            <a:ext cx="899160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dirty="0" smtClean="0"/>
              <a:t>A </a:t>
            </a:r>
            <a:r>
              <a:rPr lang="ar-SA" sz="2800" dirty="0" smtClean="0"/>
              <a:t> -</a:t>
            </a:r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 التعرف على الآخرين (طبائعهم ، خصائصهم الشخصية.</a:t>
            </a:r>
            <a:endParaRPr lang="ar-SA" sz="2800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1295401" y="4963180"/>
            <a:ext cx="7543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dirty="0" smtClean="0"/>
              <a:t>B </a:t>
            </a:r>
            <a:r>
              <a:rPr lang="ar-SA" sz="2800" dirty="0" smtClean="0"/>
              <a:t> -</a:t>
            </a:r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 التعامل مع الآخرين حسب طبائعهم.</a:t>
            </a:r>
            <a:endParaRPr lang="ar-SA" sz="2800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2819400" y="2829580"/>
            <a:ext cx="506153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dirty="0" smtClean="0"/>
              <a:t>C </a:t>
            </a:r>
            <a:r>
              <a:rPr lang="ar-SA" sz="2800" dirty="0" smtClean="0"/>
              <a:t> -</a:t>
            </a:r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 إبراز المزايا والعيوب.</a:t>
            </a:r>
            <a:endParaRPr lang="ar-SA" sz="2800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1447801" y="5334000"/>
            <a:ext cx="7391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dirty="0" smtClean="0"/>
              <a:t>C </a:t>
            </a:r>
            <a:r>
              <a:rPr lang="ar-SA" sz="2800" dirty="0" smtClean="0"/>
              <a:t> -</a:t>
            </a:r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 تجنب محاولة تغير طبائع الآخرين بشكل مباشر.</a:t>
            </a:r>
            <a:endParaRPr lang="ar-SA" sz="2800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1447800" y="5725180"/>
            <a:ext cx="7391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dirty="0" smtClean="0"/>
              <a:t>D</a:t>
            </a:r>
            <a:r>
              <a:rPr lang="ar-SA" sz="2800" dirty="0" smtClean="0"/>
              <a:t> –</a:t>
            </a:r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 احترام آراء الآخرين.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/>
      <p:bldP spid="10" grpId="0"/>
      <p:bldP spid="11" grpId="0"/>
      <p:bldP spid="12" grpId="0" animBg="1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Documents and Settings\HP\Desktop\PowerPoint_Wallpapers_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34200"/>
          </a:xfrm>
          <a:prstGeom prst="rect">
            <a:avLst/>
          </a:prstGeom>
          <a:noFill/>
        </p:spPr>
      </p:pic>
      <p:sp>
        <p:nvSpPr>
          <p:cNvPr id="5" name="سهم منحني إلى الأعلى 4"/>
          <p:cNvSpPr/>
          <p:nvPr/>
        </p:nvSpPr>
        <p:spPr>
          <a:xfrm rot="16200000">
            <a:off x="8382000" y="533400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ربع نص 5"/>
          <p:cNvSpPr txBox="1"/>
          <p:nvPr/>
        </p:nvSpPr>
        <p:spPr>
          <a:xfrm>
            <a:off x="1676400" y="533400"/>
            <a:ext cx="6629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3- اكتساب الخبرة والمعرفة: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-152401" y="1066800"/>
            <a:ext cx="8991601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dirty="0" smtClean="0"/>
              <a:t>A </a:t>
            </a:r>
            <a:r>
              <a:rPr lang="ar-SA" sz="2800" dirty="0" smtClean="0"/>
              <a:t> -</a:t>
            </a:r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 الاستفادة من الخبرات الشخصية (الذاتية) (شاهد نفسك كما يراك الغير).</a:t>
            </a:r>
            <a:endParaRPr lang="ar-SA" sz="2800" dirty="0"/>
          </a:p>
        </p:txBody>
      </p:sp>
      <p:sp>
        <p:nvSpPr>
          <p:cNvPr id="8" name="مربع نص 7"/>
          <p:cNvSpPr txBox="1"/>
          <p:nvPr/>
        </p:nvSpPr>
        <p:spPr>
          <a:xfrm>
            <a:off x="-152400" y="1865293"/>
            <a:ext cx="8991601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dirty="0" smtClean="0"/>
              <a:t>B </a:t>
            </a:r>
            <a:r>
              <a:rPr lang="ar-SA" sz="2800" dirty="0" smtClean="0"/>
              <a:t> -</a:t>
            </a:r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 الاستفادة من الخبرات المكتسبة من العمل (اجعل مكان عملك منتجاً).</a:t>
            </a:r>
            <a:endParaRPr lang="ar-SA" sz="2800" dirty="0"/>
          </a:p>
        </p:txBody>
      </p:sp>
      <p:sp>
        <p:nvSpPr>
          <p:cNvPr id="9" name="مربع نص 8"/>
          <p:cNvSpPr txBox="1"/>
          <p:nvPr/>
        </p:nvSpPr>
        <p:spPr>
          <a:xfrm>
            <a:off x="-152400" y="2779693"/>
            <a:ext cx="899160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dirty="0" smtClean="0"/>
              <a:t>C </a:t>
            </a:r>
            <a:r>
              <a:rPr lang="ar-SA" sz="2800" dirty="0" smtClean="0"/>
              <a:t> -</a:t>
            </a:r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 الجد والاجتهاد في العمل (لا تكن كسولاً ) .</a:t>
            </a:r>
            <a:endParaRPr lang="ar-SA" sz="2800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-152400" y="3286780"/>
            <a:ext cx="899160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dirty="0" smtClean="0"/>
              <a:t>D </a:t>
            </a:r>
            <a:r>
              <a:rPr lang="ar-SA" sz="2800" dirty="0" smtClean="0"/>
              <a:t> -</a:t>
            </a:r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 تقبل الأفكار الجديدة.</a:t>
            </a:r>
            <a:endParaRPr lang="ar-SA" sz="2800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-152400" y="3743980"/>
            <a:ext cx="899160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dirty="0" smtClean="0"/>
              <a:t>E </a:t>
            </a:r>
            <a:r>
              <a:rPr lang="ar-SA" sz="2800" dirty="0" smtClean="0"/>
              <a:t> -</a:t>
            </a:r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 استغلال فرصة تنمية المهارات الشخصية.</a:t>
            </a:r>
            <a:endParaRPr lang="ar-SA" sz="2800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-609600" y="4201180"/>
            <a:ext cx="9372601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dirty="0" smtClean="0"/>
              <a:t>F</a:t>
            </a:r>
            <a:r>
              <a:rPr lang="ar-SA" sz="2800" dirty="0" smtClean="0"/>
              <a:t> –</a:t>
            </a:r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 الاستفادة من التكنولوجيا المتقدمة (اجعل نفسك سريع </a:t>
            </a:r>
          </a:p>
          <a:p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التعلم).</a:t>
            </a:r>
            <a:endParaRPr lang="ar-SA" sz="2800" dirty="0"/>
          </a:p>
        </p:txBody>
      </p:sp>
      <p:pic>
        <p:nvPicPr>
          <p:cNvPr id="13" name="صورة 12" descr="IMG_20140219_212823.jpg"/>
          <p:cNvPicPr>
            <a:picLocks noChangeAspect="1"/>
          </p:cNvPicPr>
          <p:nvPr/>
        </p:nvPicPr>
        <p:blipFill>
          <a:blip r:embed="rId3" cstate="print">
            <a:lum bright="30000" contrast="20000"/>
          </a:blip>
          <a:stretch>
            <a:fillRect/>
          </a:stretch>
        </p:blipFill>
        <p:spPr>
          <a:xfrm>
            <a:off x="3581400" y="4572000"/>
            <a:ext cx="2590800" cy="2362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Documents and Settings\HP\Desktop\PowerPoint_Wallpapers_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34200"/>
          </a:xfrm>
          <a:prstGeom prst="rect">
            <a:avLst/>
          </a:prstGeom>
          <a:noFill/>
        </p:spPr>
      </p:pic>
      <p:sp>
        <p:nvSpPr>
          <p:cNvPr id="4" name="مستطيل مستدير الزوايا 3"/>
          <p:cNvSpPr/>
          <p:nvPr/>
        </p:nvSpPr>
        <p:spPr>
          <a:xfrm>
            <a:off x="3352800" y="609600"/>
            <a:ext cx="3886200" cy="5334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 smtClean="0">
                <a:latin typeface="ae_Granada" pitchFamily="18" charset="-78"/>
                <a:cs typeface="ae_Granada" pitchFamily="18" charset="-78"/>
              </a:rPr>
              <a:t>ثمار النجاح في السكرتارية</a:t>
            </a:r>
            <a:endParaRPr lang="ar-SA" sz="3200" dirty="0">
              <a:latin typeface="ae_Granada" pitchFamily="18" charset="-78"/>
              <a:cs typeface="ae_Granada" pitchFamily="18" charset="-78"/>
            </a:endParaRPr>
          </a:p>
        </p:txBody>
      </p:sp>
      <p:sp>
        <p:nvSpPr>
          <p:cNvPr id="5" name="سهم منحني إلى الأعلى 4"/>
          <p:cNvSpPr/>
          <p:nvPr/>
        </p:nvSpPr>
        <p:spPr>
          <a:xfrm rot="16200000">
            <a:off x="8458200" y="1600200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ربع نص 5"/>
          <p:cNvSpPr txBox="1"/>
          <p:nvPr/>
        </p:nvSpPr>
        <p:spPr>
          <a:xfrm>
            <a:off x="152400" y="1600200"/>
            <a:ext cx="8382000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1- تأدية العمل بالكيفية المطلوبة من خلال استغلال المهارات الشخصية والأدوات المتوفرة وتنميتها بصورة تخدم المؤسسة وتحقق النتائج المرجوة  .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8" name="سهم منحني إلى الأعلى 7"/>
          <p:cNvSpPr/>
          <p:nvPr/>
        </p:nvSpPr>
        <p:spPr>
          <a:xfrm rot="16200000">
            <a:off x="8420100" y="2981980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ربع نص 8"/>
          <p:cNvSpPr txBox="1"/>
          <p:nvPr/>
        </p:nvSpPr>
        <p:spPr>
          <a:xfrm>
            <a:off x="1714500" y="2981980"/>
            <a:ext cx="6629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2- رضا المدير والمؤسسة . 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10" name="سهم منحني إلى الأعلى 9"/>
          <p:cNvSpPr/>
          <p:nvPr/>
        </p:nvSpPr>
        <p:spPr>
          <a:xfrm rot="16200000">
            <a:off x="8458200" y="3591580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1752600" y="3591580"/>
            <a:ext cx="6629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3- رضا الآخرين والرضا الشخصي .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12" name="سهم منحني إلى الأعلى 11"/>
          <p:cNvSpPr/>
          <p:nvPr/>
        </p:nvSpPr>
        <p:spPr>
          <a:xfrm rot="16200000">
            <a:off x="8458200" y="4277380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مربع نص 12"/>
          <p:cNvSpPr txBox="1"/>
          <p:nvPr/>
        </p:nvSpPr>
        <p:spPr>
          <a:xfrm>
            <a:off x="0" y="4277380"/>
            <a:ext cx="838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4- التركيز في العمل والارتقاء بالمستوى المهني والشخصي .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14" name="سهم منحني إلى الأعلى 13"/>
          <p:cNvSpPr/>
          <p:nvPr/>
        </p:nvSpPr>
        <p:spPr>
          <a:xfrm rot="16200000">
            <a:off x="8458200" y="4963180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مربع نص 14"/>
          <p:cNvSpPr txBox="1"/>
          <p:nvPr/>
        </p:nvSpPr>
        <p:spPr>
          <a:xfrm>
            <a:off x="0" y="4963180"/>
            <a:ext cx="83820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5- إقامة علاقات متزنة وناجحة مع الزملاء بالمؤسسة وكذلك  مع عملاء المؤسسة .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Documents and Settings\HP\Desktop\PowerPoint_Wallpapers_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34200"/>
          </a:xfrm>
          <a:prstGeom prst="rect">
            <a:avLst/>
          </a:prstGeom>
          <a:noFill/>
        </p:spPr>
      </p:pic>
      <p:sp>
        <p:nvSpPr>
          <p:cNvPr id="5" name="سهم منحني إلى الأعلى 4"/>
          <p:cNvSpPr/>
          <p:nvPr/>
        </p:nvSpPr>
        <p:spPr>
          <a:xfrm rot="16200000">
            <a:off x="8458200" y="1828800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ربع نص 5"/>
          <p:cNvSpPr txBox="1"/>
          <p:nvPr/>
        </p:nvSpPr>
        <p:spPr>
          <a:xfrm>
            <a:off x="0" y="1828800"/>
            <a:ext cx="83820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6- التأثير إيجابياً في العناصر الخارجية عن المؤسسة (المجتمع).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7" name="سهم منحني إلى الأعلى 6"/>
          <p:cNvSpPr/>
          <p:nvPr/>
        </p:nvSpPr>
        <p:spPr>
          <a:xfrm rot="16200000">
            <a:off x="8458200" y="3316307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ربع نص 7"/>
          <p:cNvSpPr txBox="1"/>
          <p:nvPr/>
        </p:nvSpPr>
        <p:spPr>
          <a:xfrm>
            <a:off x="0" y="3316307"/>
            <a:ext cx="83820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latin typeface="ae_Graph" pitchFamily="18" charset="-78"/>
                <a:cs typeface="ae_Graph" pitchFamily="18" charset="-78"/>
              </a:rPr>
              <a:t>7- إشباع حاجات (الأعمال الرسمية والشخصية) من خلال العوائد المكتسبة (مادية – معنوية)</a:t>
            </a:r>
            <a:endParaRPr lang="ar-SA" sz="2800" dirty="0">
              <a:latin typeface="ae_Graph" pitchFamily="18" charset="-78"/>
              <a:cs typeface="ae_Graph" pitchFamily="18" charset="-78"/>
            </a:endParaRPr>
          </a:p>
        </p:txBody>
      </p:sp>
      <p:pic>
        <p:nvPicPr>
          <p:cNvPr id="10" name="صورة 9" descr="Q.jpg"/>
          <p:cNvPicPr>
            <a:picLocks noChangeAspect="1"/>
          </p:cNvPicPr>
          <p:nvPr/>
        </p:nvPicPr>
        <p:blipFill>
          <a:blip r:embed="rId3">
            <a:lum bright="30000" contrast="20000"/>
          </a:blip>
          <a:stretch>
            <a:fillRect/>
          </a:stretch>
        </p:blipFill>
        <p:spPr>
          <a:xfrm>
            <a:off x="3048000" y="4114800"/>
            <a:ext cx="4013200" cy="2743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Documents and Settings\HP\Desktop\PowerPoint_Wallpapers_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34200"/>
          </a:xfrm>
          <a:prstGeom prst="rect">
            <a:avLst/>
          </a:prstGeom>
          <a:noFill/>
        </p:spPr>
      </p:pic>
      <p:sp>
        <p:nvSpPr>
          <p:cNvPr id="5" name="مستطيل مستدير الزوايا 4"/>
          <p:cNvSpPr/>
          <p:nvPr/>
        </p:nvSpPr>
        <p:spPr>
          <a:xfrm>
            <a:off x="1676400" y="381000"/>
            <a:ext cx="5562600" cy="5334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 smtClean="0">
                <a:latin typeface="ae_Granada" pitchFamily="18" charset="-78"/>
                <a:cs typeface="ae_Granada" pitchFamily="18" charset="-78"/>
              </a:rPr>
              <a:t>دلائل الفشل في أعمال السكرتارية</a:t>
            </a:r>
            <a:endParaRPr lang="ar-SA" sz="3200" dirty="0">
              <a:latin typeface="ae_Granada" pitchFamily="18" charset="-78"/>
              <a:cs typeface="ae_Granada" pitchFamily="18" charset="-78"/>
            </a:endParaRPr>
          </a:p>
        </p:txBody>
      </p:sp>
      <p:sp>
        <p:nvSpPr>
          <p:cNvPr id="6" name="قوس كبير أيمن 5"/>
          <p:cNvSpPr/>
          <p:nvPr/>
        </p:nvSpPr>
        <p:spPr>
          <a:xfrm>
            <a:off x="7924800" y="1066801"/>
            <a:ext cx="381000" cy="533400"/>
          </a:xfrm>
          <a:prstGeom prst="rightBrac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قوس كبير أيمن 6"/>
          <p:cNvSpPr/>
          <p:nvPr/>
        </p:nvSpPr>
        <p:spPr>
          <a:xfrm rot="10800000">
            <a:off x="6248400" y="1066801"/>
            <a:ext cx="381000" cy="533400"/>
          </a:xfrm>
          <a:prstGeom prst="rightBrac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ربع نص 7"/>
          <p:cNvSpPr txBox="1"/>
          <p:nvPr/>
        </p:nvSpPr>
        <p:spPr>
          <a:xfrm>
            <a:off x="3886200" y="1066801"/>
            <a:ext cx="4191000" cy="58477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Font typeface="Arial" pitchFamily="34" charset="0"/>
              <a:buChar char="•"/>
            </a:pPr>
            <a:r>
              <a:rPr lang="ar-SA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e_Cortoba" pitchFamily="18" charset="-78"/>
                <a:cs typeface="ae_Cortoba" pitchFamily="18" charset="-78"/>
              </a:rPr>
              <a:t>التبعية:</a:t>
            </a:r>
            <a:endParaRPr lang="ar-SA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e_Cortoba" pitchFamily="18" charset="-78"/>
              <a:cs typeface="ae_Cortoba" pitchFamily="18" charset="-78"/>
            </a:endParaRPr>
          </a:p>
        </p:txBody>
      </p:sp>
      <p:sp>
        <p:nvSpPr>
          <p:cNvPr id="9" name="سهم منحني إلى الأعلى 8"/>
          <p:cNvSpPr/>
          <p:nvPr/>
        </p:nvSpPr>
        <p:spPr>
          <a:xfrm rot="16200000">
            <a:off x="8305800" y="1739206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ربع نص 9"/>
          <p:cNvSpPr txBox="1"/>
          <p:nvPr/>
        </p:nvSpPr>
        <p:spPr>
          <a:xfrm>
            <a:off x="0" y="1739206"/>
            <a:ext cx="8382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latin typeface="ae_Graph" pitchFamily="18" charset="-78"/>
                <a:cs typeface="ae_Graph" pitchFamily="18" charset="-78"/>
              </a:rPr>
              <a:t>1- الافتقار إلى منهاج خاص في الحياة الشخصية والمهنية.</a:t>
            </a:r>
            <a:endParaRPr lang="ar-SA" sz="24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11" name="سهم منحني إلى الأعلى 10"/>
          <p:cNvSpPr/>
          <p:nvPr/>
        </p:nvSpPr>
        <p:spPr>
          <a:xfrm rot="16200000">
            <a:off x="8305800" y="2324101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ربع نص 11"/>
          <p:cNvSpPr txBox="1"/>
          <p:nvPr/>
        </p:nvSpPr>
        <p:spPr>
          <a:xfrm>
            <a:off x="0" y="2324101"/>
            <a:ext cx="8382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latin typeface="ae_Graph" pitchFamily="18" charset="-78"/>
                <a:cs typeface="ae_Graph" pitchFamily="18" charset="-78"/>
              </a:rPr>
              <a:t>2- الانسياق وراء الآخرين.</a:t>
            </a:r>
            <a:endParaRPr lang="ar-SA" sz="24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13" name="سهم منحني إلى الأعلى 12"/>
          <p:cNvSpPr/>
          <p:nvPr/>
        </p:nvSpPr>
        <p:spPr>
          <a:xfrm rot="16200000">
            <a:off x="8305800" y="3009901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مربع نص 13"/>
          <p:cNvSpPr txBox="1"/>
          <p:nvPr/>
        </p:nvSpPr>
        <p:spPr>
          <a:xfrm>
            <a:off x="0" y="3009901"/>
            <a:ext cx="8382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latin typeface="ae_Graph" pitchFamily="18" charset="-78"/>
                <a:cs typeface="ae_Graph" pitchFamily="18" charset="-78"/>
              </a:rPr>
              <a:t>3- عدم المبادرة في العمل دون تلقي الأوامر والتوجيهات.</a:t>
            </a:r>
            <a:endParaRPr lang="ar-SA" sz="24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15" name="قوس كبير أيمن 14"/>
          <p:cNvSpPr/>
          <p:nvPr/>
        </p:nvSpPr>
        <p:spPr>
          <a:xfrm>
            <a:off x="6667500" y="3352800"/>
            <a:ext cx="381000" cy="533400"/>
          </a:xfrm>
          <a:prstGeom prst="rightBrac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قوس كبير أيمن 15"/>
          <p:cNvSpPr/>
          <p:nvPr/>
        </p:nvSpPr>
        <p:spPr>
          <a:xfrm rot="10800000">
            <a:off x="4991100" y="3352800"/>
            <a:ext cx="381000" cy="533400"/>
          </a:xfrm>
          <a:prstGeom prst="rightBrac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مربع نص 16"/>
          <p:cNvSpPr txBox="1"/>
          <p:nvPr/>
        </p:nvSpPr>
        <p:spPr>
          <a:xfrm>
            <a:off x="2628900" y="3352800"/>
            <a:ext cx="4191000" cy="58477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Font typeface="Arial" pitchFamily="34" charset="0"/>
              <a:buChar char="•"/>
            </a:pPr>
            <a:r>
              <a:rPr lang="ar-SA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e_Cortoba" pitchFamily="18" charset="-78"/>
                <a:cs typeface="ae_Cortoba" pitchFamily="18" charset="-78"/>
              </a:rPr>
              <a:t>التردد:</a:t>
            </a:r>
            <a:endParaRPr lang="ar-SA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e_Cortoba" pitchFamily="18" charset="-78"/>
              <a:cs typeface="ae_Cortoba" pitchFamily="18" charset="-78"/>
            </a:endParaRPr>
          </a:p>
        </p:txBody>
      </p:sp>
      <p:sp>
        <p:nvSpPr>
          <p:cNvPr id="21" name="سهم منحني إلى الأعلى 20"/>
          <p:cNvSpPr/>
          <p:nvPr/>
        </p:nvSpPr>
        <p:spPr>
          <a:xfrm rot="16200000">
            <a:off x="6896101" y="3962400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مربع نص 21"/>
          <p:cNvSpPr txBox="1"/>
          <p:nvPr/>
        </p:nvSpPr>
        <p:spPr>
          <a:xfrm>
            <a:off x="-1447800" y="3899475"/>
            <a:ext cx="8382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latin typeface="ae_Graph" pitchFamily="18" charset="-78"/>
                <a:cs typeface="ae_Graph" pitchFamily="18" charset="-78"/>
              </a:rPr>
              <a:t>1- التردد في اتخاذ القرارات خوفاً من النتائج.</a:t>
            </a:r>
            <a:endParaRPr lang="ar-SA" sz="24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23" name="سهم منحني إلى الأعلى 22"/>
          <p:cNvSpPr/>
          <p:nvPr/>
        </p:nvSpPr>
        <p:spPr>
          <a:xfrm rot="16200000">
            <a:off x="6858000" y="4432874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مربع نص 23"/>
          <p:cNvSpPr txBox="1"/>
          <p:nvPr/>
        </p:nvSpPr>
        <p:spPr>
          <a:xfrm>
            <a:off x="-1447800" y="4432874"/>
            <a:ext cx="8382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latin typeface="ae_Graph" pitchFamily="18" charset="-78"/>
                <a:cs typeface="ae_Graph" pitchFamily="18" charset="-78"/>
              </a:rPr>
              <a:t>2- التردد من الأخطاء السابقة.</a:t>
            </a:r>
            <a:endParaRPr lang="ar-SA" sz="24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25" name="سهم منحني إلى الأعلى 24"/>
          <p:cNvSpPr/>
          <p:nvPr/>
        </p:nvSpPr>
        <p:spPr>
          <a:xfrm rot="16200000">
            <a:off x="6858000" y="4966275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مربع نص 25"/>
          <p:cNvSpPr txBox="1"/>
          <p:nvPr/>
        </p:nvSpPr>
        <p:spPr>
          <a:xfrm>
            <a:off x="-1447800" y="4966275"/>
            <a:ext cx="8382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latin typeface="ae_Graph" pitchFamily="18" charset="-78"/>
                <a:cs typeface="ae_Graph" pitchFamily="18" charset="-78"/>
              </a:rPr>
              <a:t>3- التهرب من كسر حواجز الخوف.</a:t>
            </a:r>
            <a:endParaRPr lang="ar-SA" sz="24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27" name="سهم منحني إلى الأعلى 26"/>
          <p:cNvSpPr/>
          <p:nvPr/>
        </p:nvSpPr>
        <p:spPr>
          <a:xfrm rot="16200000">
            <a:off x="6896101" y="5600700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مربع نص 27"/>
          <p:cNvSpPr txBox="1"/>
          <p:nvPr/>
        </p:nvSpPr>
        <p:spPr>
          <a:xfrm>
            <a:off x="-1447800" y="5537775"/>
            <a:ext cx="8382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latin typeface="ae_Graph" pitchFamily="18" charset="-78"/>
                <a:cs typeface="ae_Graph" pitchFamily="18" charset="-78"/>
              </a:rPr>
              <a:t>4- الخوف من تحمل المسؤولية.</a:t>
            </a:r>
            <a:endParaRPr lang="ar-SA" sz="24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32" name="سهم منحني إلى الأعلى 31"/>
          <p:cNvSpPr/>
          <p:nvPr/>
        </p:nvSpPr>
        <p:spPr>
          <a:xfrm rot="16200000">
            <a:off x="6896101" y="6134100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مربع نص 32"/>
          <p:cNvSpPr txBox="1"/>
          <p:nvPr/>
        </p:nvSpPr>
        <p:spPr>
          <a:xfrm>
            <a:off x="-1447800" y="6071175"/>
            <a:ext cx="8382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latin typeface="ae_Graph" pitchFamily="18" charset="-78"/>
                <a:cs typeface="ae_Graph" pitchFamily="18" charset="-78"/>
              </a:rPr>
              <a:t>5- تجنب الوقوع في </a:t>
            </a:r>
            <a:r>
              <a:rPr lang="ar-SA" sz="2400" dirty="0" err="1" smtClean="0">
                <a:latin typeface="ae_Graph" pitchFamily="18" charset="-78"/>
                <a:cs typeface="ae_Graph" pitchFamily="18" charset="-78"/>
              </a:rPr>
              <a:t>الأخطأ</a:t>
            </a:r>
            <a:r>
              <a:rPr lang="ar-SA" sz="2400" dirty="0" smtClean="0">
                <a:latin typeface="ae_Graph" pitchFamily="18" charset="-78"/>
                <a:cs typeface="ae_Graph" pitchFamily="18" charset="-78"/>
              </a:rPr>
              <a:t>.</a:t>
            </a:r>
            <a:endParaRPr lang="ar-SA" sz="2400" dirty="0">
              <a:latin typeface="ae_Graph" pitchFamily="18" charset="-78"/>
              <a:cs typeface="ae_Graph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9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9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9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 animBg="1"/>
      <p:bldP spid="17" grpId="0"/>
      <p:bldP spid="21" grpId="0" animBg="1"/>
      <p:bldP spid="22" grpId="0"/>
      <p:bldP spid="23" grpId="0" animBg="1"/>
      <p:bldP spid="24" grpId="0"/>
      <p:bldP spid="25" grpId="0" animBg="1"/>
      <p:bldP spid="26" grpId="0"/>
      <p:bldP spid="27" grpId="0" animBg="1"/>
      <p:bldP spid="28" grpId="0"/>
      <p:bldP spid="32" grpId="0" animBg="1"/>
      <p:bldP spid="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Documents and Settings\HP\Desktop\PowerPoint_Wallpapers_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34200"/>
          </a:xfrm>
          <a:prstGeom prst="rect">
            <a:avLst/>
          </a:prstGeom>
          <a:noFill/>
        </p:spPr>
      </p:pic>
      <p:sp>
        <p:nvSpPr>
          <p:cNvPr id="4" name="قوس كبير أيمن 3"/>
          <p:cNvSpPr/>
          <p:nvPr/>
        </p:nvSpPr>
        <p:spPr>
          <a:xfrm>
            <a:off x="7772400" y="609600"/>
            <a:ext cx="381000" cy="533400"/>
          </a:xfrm>
          <a:prstGeom prst="rightBrac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قوس كبير أيمن 4"/>
          <p:cNvSpPr/>
          <p:nvPr/>
        </p:nvSpPr>
        <p:spPr>
          <a:xfrm rot="10800000">
            <a:off x="2133600" y="609600"/>
            <a:ext cx="381000" cy="533400"/>
          </a:xfrm>
          <a:prstGeom prst="rightBrac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ربع نص 5"/>
          <p:cNvSpPr txBox="1"/>
          <p:nvPr/>
        </p:nvSpPr>
        <p:spPr>
          <a:xfrm>
            <a:off x="1905000" y="609600"/>
            <a:ext cx="6019800" cy="58477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Font typeface="Arial" pitchFamily="34" charset="0"/>
              <a:buChar char="•"/>
            </a:pPr>
            <a:r>
              <a:rPr lang="ar-SA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e_Cortoba" pitchFamily="18" charset="-78"/>
                <a:cs typeface="ae_Cortoba" pitchFamily="18" charset="-78"/>
              </a:rPr>
              <a:t>الشعورد</a:t>
            </a:r>
            <a:r>
              <a:rPr lang="ar-SA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e_Cortoba" pitchFamily="18" charset="-78"/>
                <a:cs typeface="ae_Cortoba" pitchFamily="18" charset="-78"/>
              </a:rPr>
              <a:t> بالوحدة وعدم الأمان:</a:t>
            </a:r>
            <a:endParaRPr lang="ar-SA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e_Cortoba" pitchFamily="18" charset="-78"/>
              <a:cs typeface="ae_Cortoba" pitchFamily="18" charset="-78"/>
            </a:endParaRPr>
          </a:p>
        </p:txBody>
      </p:sp>
      <p:sp>
        <p:nvSpPr>
          <p:cNvPr id="8" name="سهم منحني إلى الأعلى 7"/>
          <p:cNvSpPr/>
          <p:nvPr/>
        </p:nvSpPr>
        <p:spPr>
          <a:xfrm rot="16200000">
            <a:off x="8305800" y="1447800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ربع نص 8"/>
          <p:cNvSpPr txBox="1"/>
          <p:nvPr/>
        </p:nvSpPr>
        <p:spPr>
          <a:xfrm>
            <a:off x="0" y="1447800"/>
            <a:ext cx="8382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latin typeface="ae_Graph" pitchFamily="18" charset="-78"/>
                <a:cs typeface="ae_Graph" pitchFamily="18" charset="-78"/>
              </a:rPr>
              <a:t>1- الانعزالية في بيئة العمل.</a:t>
            </a:r>
            <a:endParaRPr lang="ar-SA" sz="24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10" name="سهم منحني إلى الأعلى 9"/>
          <p:cNvSpPr/>
          <p:nvPr/>
        </p:nvSpPr>
        <p:spPr>
          <a:xfrm rot="16200000">
            <a:off x="8305800" y="2095500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0" y="2095500"/>
            <a:ext cx="8382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latin typeface="ae_Graph" pitchFamily="18" charset="-78"/>
                <a:cs typeface="ae_Graph" pitchFamily="18" charset="-78"/>
              </a:rPr>
              <a:t>2- تحاشي الاختلاط والاندماج مع الآخرين.</a:t>
            </a:r>
            <a:endParaRPr lang="ar-SA" sz="24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12" name="سهم منحني إلى الأعلى 11"/>
          <p:cNvSpPr/>
          <p:nvPr/>
        </p:nvSpPr>
        <p:spPr>
          <a:xfrm rot="16200000">
            <a:off x="8305800" y="2781300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مربع نص 12"/>
          <p:cNvSpPr txBox="1"/>
          <p:nvPr/>
        </p:nvSpPr>
        <p:spPr>
          <a:xfrm>
            <a:off x="0" y="2781300"/>
            <a:ext cx="8382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latin typeface="ae_Graph" pitchFamily="18" charset="-78"/>
                <a:cs typeface="ae_Graph" pitchFamily="18" charset="-78"/>
              </a:rPr>
              <a:t>3- التخوف من المستقبل.</a:t>
            </a:r>
            <a:endParaRPr lang="ar-SA" sz="2400" dirty="0">
              <a:latin typeface="ae_Graph" pitchFamily="18" charset="-78"/>
              <a:cs typeface="ae_Graph" pitchFamily="18" charset="-78"/>
            </a:endParaRPr>
          </a:p>
        </p:txBody>
      </p:sp>
      <p:sp>
        <p:nvSpPr>
          <p:cNvPr id="14" name="سهم منحني إلى الأعلى 13"/>
          <p:cNvSpPr/>
          <p:nvPr/>
        </p:nvSpPr>
        <p:spPr>
          <a:xfrm rot="16200000">
            <a:off x="8305800" y="3467100"/>
            <a:ext cx="457200" cy="533400"/>
          </a:xfrm>
          <a:prstGeom prst="ben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مربع نص 14"/>
          <p:cNvSpPr txBox="1"/>
          <p:nvPr/>
        </p:nvSpPr>
        <p:spPr>
          <a:xfrm>
            <a:off x="0" y="3467100"/>
            <a:ext cx="8382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latin typeface="ae_Graph" pitchFamily="18" charset="-78"/>
                <a:cs typeface="ae_Graph" pitchFamily="18" charset="-78"/>
              </a:rPr>
              <a:t>4- عدم الثقة بالآخرين.</a:t>
            </a:r>
            <a:endParaRPr lang="ar-SA" sz="2400" dirty="0">
              <a:latin typeface="ae_Graph" pitchFamily="18" charset="-78"/>
              <a:cs typeface="ae_Graph" pitchFamily="18" charset="-78"/>
            </a:endParaRPr>
          </a:p>
        </p:txBody>
      </p:sp>
      <p:pic>
        <p:nvPicPr>
          <p:cNvPr id="16" name="صورة 15" descr="IMG_20140219_212854.jpg"/>
          <p:cNvPicPr>
            <a:picLocks noChangeAspect="1"/>
          </p:cNvPicPr>
          <p:nvPr/>
        </p:nvPicPr>
        <p:blipFill>
          <a:blip r:embed="rId3" cstate="print">
            <a:lum bright="20000" contrast="40000"/>
          </a:blip>
          <a:stretch>
            <a:fillRect/>
          </a:stretch>
        </p:blipFill>
        <p:spPr>
          <a:xfrm>
            <a:off x="2438400" y="3200400"/>
            <a:ext cx="3200400" cy="3200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</TotalTime>
  <Words>770</Words>
  <Application>Microsoft Office PowerPoint</Application>
  <PresentationFormat>عرض على الشاشة (3:4)‏</PresentationFormat>
  <Paragraphs>98</Paragraphs>
  <Slides>15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23" baseType="lpstr">
      <vt:lpstr>ae_AlArabiya</vt:lpstr>
      <vt:lpstr>ae_Cortoba</vt:lpstr>
      <vt:lpstr>ae_Granada</vt:lpstr>
      <vt:lpstr>ae_Graph</vt:lpstr>
      <vt:lpstr>Arial</vt:lpstr>
      <vt:lpstr>Calibri</vt:lpstr>
      <vt:lpstr>Times New Roman</vt:lpstr>
      <vt:lpstr>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N-2013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HP</dc:creator>
  <cp:lastModifiedBy>fahad alshamry</cp:lastModifiedBy>
  <cp:revision>51</cp:revision>
  <dcterms:created xsi:type="dcterms:W3CDTF">2014-02-20T14:35:02Z</dcterms:created>
  <dcterms:modified xsi:type="dcterms:W3CDTF">2015-03-07T17:29:48Z</dcterms:modified>
</cp:coreProperties>
</file>