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332" r:id="rId1"/>
  </p:sldMasterIdLst>
  <p:notesMasterIdLst>
    <p:notesMasterId r:id="rId35"/>
  </p:notesMasterIdLst>
  <p:sldIdLst>
    <p:sldId id="256" r:id="rId2"/>
    <p:sldId id="257" r:id="rId3"/>
    <p:sldId id="286" r:id="rId4"/>
    <p:sldId id="258" r:id="rId5"/>
    <p:sldId id="259" r:id="rId6"/>
    <p:sldId id="260" r:id="rId7"/>
    <p:sldId id="261" r:id="rId8"/>
    <p:sldId id="289"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6" r:id="rId22"/>
    <p:sldId id="277" r:id="rId23"/>
    <p:sldId id="274" r:id="rId24"/>
    <p:sldId id="278" r:id="rId25"/>
    <p:sldId id="280" r:id="rId26"/>
    <p:sldId id="281" r:id="rId27"/>
    <p:sldId id="282" r:id="rId28"/>
    <p:sldId id="283" r:id="rId29"/>
    <p:sldId id="279" r:id="rId30"/>
    <p:sldId id="284" r:id="rId31"/>
    <p:sldId id="287" r:id="rId32"/>
    <p:sldId id="288" r:id="rId33"/>
    <p:sldId id="285" r:id="rId3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p:scale>
          <a:sx n="100" d="100"/>
          <a:sy n="100" d="100"/>
        </p:scale>
        <p:origin x="-1152"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522F817-DE64-41CF-9336-421168CF45F4}" type="datetimeFigureOut">
              <a:rPr lang="ar-SA" smtClean="0"/>
              <a:pPr/>
              <a:t>25/05/1436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F5FBF4D-4EA0-480F-B03C-65513DF7A985}" type="slidenum">
              <a:rPr lang="ar-SA" smtClean="0"/>
              <a:pPr/>
              <a:t>‹#›</a:t>
            </a:fld>
            <a:endParaRPr lang="ar-SA"/>
          </a:p>
        </p:txBody>
      </p:sp>
    </p:spTree>
    <p:extLst>
      <p:ext uri="{BB962C8B-B14F-4D97-AF65-F5344CB8AC3E}">
        <p14:creationId xmlns:p14="http://schemas.microsoft.com/office/powerpoint/2010/main" xmlns="" val="44059918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2"/>
      </p:bgRef>
    </p:bg>
    <p:spTree>
      <p:nvGrpSpPr>
        <p:cNvPr id="1" name=""/>
        <p:cNvGrpSpPr/>
        <p:nvPr/>
      </p:nvGrpSpPr>
      <p:grpSpPr>
        <a:xfrm>
          <a:off x="0" y="0"/>
          <a:ext cx="0" cy="0"/>
          <a:chOff x="0" y="0"/>
          <a:chExt cx="0" cy="0"/>
        </a:xfrm>
      </p:grpSpPr>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عنوان فرعي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5616239F-A2B6-4803-B660-9EF45EC2FBE9}" type="datetime1">
              <a:rPr lang="ar-SA" smtClean="0"/>
              <a:pPr/>
              <a:t>25/05/1436</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7" name="رابط مستقيم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شكل بيضاوي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شكل بيضاوي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عنصر نائب لرقم الشريحة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2103BBC-9289-4078-BFD1-C40F49DD701C}" type="slidenum">
              <a:rPr lang="ar-SA" smtClean="0"/>
              <a:pPr/>
              <a:t>‹#›</a:t>
            </a:fld>
            <a:endParaRPr lang="ar-SA"/>
          </a:p>
        </p:txBody>
      </p:sp>
      <p:sp>
        <p:nvSpPr>
          <p:cNvPr id="8" name="عنوان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solidFill>
                  <a:schemeClr val="accent3">
                    <a:shade val="75000"/>
                  </a:schemeClr>
                </a:solidFill>
              </a:defRPr>
            </a:lvl1p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FEC3C37C-8A14-4085-A2C3-5932E2DAED20}" type="datetime1">
              <a:rPr lang="ar-SA" smtClean="0"/>
              <a:pPr/>
              <a:t>25/05/1436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a:xfrm>
            <a:off x="4361688" y="1026372"/>
            <a:ext cx="457200" cy="441325"/>
          </a:xfrm>
        </p:spPr>
        <p:txBody>
          <a:bodyPr/>
          <a:lstStyle/>
          <a:p>
            <a:fld id="{32103BBC-9289-4078-BFD1-C40F49DD701C}" type="slidenum">
              <a:rPr lang="ar-SA" smtClean="0"/>
              <a:pPr/>
              <a:t>‹#›</a:t>
            </a:fld>
            <a:endParaRPr lang="ar-SA"/>
          </a:p>
        </p:txBody>
      </p:sp>
      <p:sp>
        <p:nvSpPr>
          <p:cNvPr id="8" name="عنصر نائب للمحتوى 7"/>
          <p:cNvSpPr>
            <a:spLocks noGrp="1"/>
          </p:cNvSpPr>
          <p:nvPr>
            <p:ph sz="quarter" idx="1"/>
          </p:nvPr>
        </p:nvSpPr>
        <p:spPr>
          <a:xfrm>
            <a:off x="301752" y="1527048"/>
            <a:ext cx="850392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3" name="مستطيل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مستطيل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عنصر نائب للتذييل 4"/>
          <p:cNvSpPr>
            <a:spLocks noGrp="1"/>
          </p:cNvSpPr>
          <p:nvPr>
            <p:ph type="ftr" sz="quarter" idx="11"/>
          </p:nvPr>
        </p:nvSpPr>
        <p:spPr/>
        <p:txBody>
          <a:bodyPr/>
          <a:lstStyle/>
          <a:p>
            <a:endParaRPr lang="ar-SA"/>
          </a:p>
        </p:txBody>
      </p:sp>
      <p:sp>
        <p:nvSpPr>
          <p:cNvPr id="4" name="عنصر نائب للتاريخ 3"/>
          <p:cNvSpPr>
            <a:spLocks noGrp="1"/>
          </p:cNvSpPr>
          <p:nvPr>
            <p:ph type="dt" sz="half" idx="10"/>
          </p:nvPr>
        </p:nvSpPr>
        <p:spPr/>
        <p:txBody>
          <a:bodyPr/>
          <a:lstStyle/>
          <a:p>
            <a:fld id="{923E06F8-98D0-44F2-B851-F5A92E57B382}" type="datetime1">
              <a:rPr lang="ar-SA" smtClean="0"/>
              <a:pPr/>
              <a:t>25/05/1436</a:t>
            </a:fld>
            <a:endParaRPr lang="ar-SA"/>
          </a:p>
        </p:txBody>
      </p:sp>
      <p:sp>
        <p:nvSpPr>
          <p:cNvPr id="8" name="رابط مستقيم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شكل بيضاوي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2103BBC-9289-4078-BFD1-C40F49DD701C}" type="slidenum">
              <a:rPr lang="ar-SA" smtClean="0"/>
              <a:pPr/>
              <a:t>‹#›</a:t>
            </a:fld>
            <a:endParaRPr lang="ar-SA"/>
          </a:p>
        </p:txBody>
      </p:sp>
      <p:sp>
        <p:nvSpPr>
          <p:cNvPr id="2" name="عنوان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1752" y="228600"/>
            <a:ext cx="8534400" cy="758952"/>
          </a:xfrm>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a:xfrm>
            <a:off x="5791200" y="6409944"/>
            <a:ext cx="3044952" cy="365760"/>
          </a:xfrm>
        </p:spPr>
        <p:txBody>
          <a:bodyPr/>
          <a:lstStyle/>
          <a:p>
            <a:fld id="{F74E335D-4CB1-4DCD-879F-09EC2155FAC8}" type="datetime1">
              <a:rPr lang="ar-SA" smtClean="0"/>
              <a:pPr/>
              <a:t>25/05/1436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2103BBC-9289-4078-BFD1-C40F49DD701C}" type="slidenum">
              <a:rPr lang="ar-SA" smtClean="0"/>
              <a:pPr/>
              <a:t>‹#›</a:t>
            </a:fld>
            <a:endParaRPr lang="ar-SA"/>
          </a:p>
        </p:txBody>
      </p:sp>
      <p:sp>
        <p:nvSpPr>
          <p:cNvPr id="8" name="رابط مستقيم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عنصر نائب للمحتوى 9"/>
          <p:cNvSpPr>
            <a:spLocks noGrp="1"/>
          </p:cNvSpPr>
          <p:nvPr>
            <p:ph sz="half" idx="1"/>
          </p:nvPr>
        </p:nvSpPr>
        <p:spPr>
          <a:xfrm>
            <a:off x="301752"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محتوى 11"/>
          <p:cNvSpPr>
            <a:spLocks noGrp="1"/>
          </p:cNvSpPr>
          <p:nvPr>
            <p:ph sz="half" idx="2"/>
          </p:nvPr>
        </p:nvSpPr>
        <p:spPr>
          <a:xfrm>
            <a:off x="4800600" y="1371600"/>
            <a:ext cx="4038600" cy="4681728"/>
          </a:xfrm>
        </p:spPr>
        <p:txBody>
          <a:bodyPr/>
          <a:lstStyle>
            <a:lvl1pPr>
              <a:defRPr sz="2500"/>
            </a:lvl1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1">
        <a:schemeClr val="bg2"/>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مستطيل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مستطيل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مستطيل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عنصر نائب للنص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232256C1-4874-480E-A282-08E1F06BF179}" type="datetime1">
              <a:rPr lang="ar-SA" smtClean="0"/>
              <a:pPr/>
              <a:t>25/05/1436</a:t>
            </a:fld>
            <a:endParaRPr lang="ar-SA"/>
          </a:p>
        </p:txBody>
      </p:sp>
      <p:sp>
        <p:nvSpPr>
          <p:cNvPr id="8" name="عنصر نائب للتذييل 7"/>
          <p:cNvSpPr>
            <a:spLocks noGrp="1"/>
          </p:cNvSpPr>
          <p:nvPr>
            <p:ph type="ftr" sz="quarter" idx="11"/>
          </p:nvPr>
        </p:nvSpPr>
        <p:spPr>
          <a:xfrm>
            <a:off x="304800" y="6409944"/>
            <a:ext cx="3581400" cy="365760"/>
          </a:xfrm>
        </p:spPr>
        <p:txBody>
          <a:bodyPr/>
          <a:lstStyle/>
          <a:p>
            <a:endParaRPr lang="ar-SA"/>
          </a:p>
        </p:txBody>
      </p:sp>
      <p:sp>
        <p:nvSpPr>
          <p:cNvPr id="15" name="رابط مستقيم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عنصر نائب للمحتوى 23"/>
          <p:cNvSpPr>
            <a:spLocks noGrp="1"/>
          </p:cNvSpPr>
          <p:nvPr>
            <p:ph sz="quarter" idx="2"/>
          </p:nvPr>
        </p:nvSpPr>
        <p:spPr>
          <a:xfrm>
            <a:off x="301752" y="2471383"/>
            <a:ext cx="4041648" cy="3818404"/>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محتوى 25"/>
          <p:cNvSpPr>
            <a:spLocks noGrp="1"/>
          </p:cNvSpPr>
          <p:nvPr>
            <p:ph sz="quarter" idx="4"/>
          </p:nvPr>
        </p:nvSpPr>
        <p:spPr>
          <a:xfrm>
            <a:off x="4800600" y="2471383"/>
            <a:ext cx="4038600" cy="382219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شكل بيضاوي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شكل بيضاوي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صر نائب لرقم الشريحة 8"/>
          <p:cNvSpPr>
            <a:spLocks noGrp="1"/>
          </p:cNvSpPr>
          <p:nvPr>
            <p:ph type="sldNum" sz="quarter" idx="12"/>
          </p:nvPr>
        </p:nvSpPr>
        <p:spPr>
          <a:xfrm>
            <a:off x="4343400" y="1042416"/>
            <a:ext cx="457200" cy="441325"/>
          </a:xfrm>
        </p:spPr>
        <p:txBody>
          <a:bodyPr/>
          <a:lstStyle>
            <a:lvl1pPr algn="ctr">
              <a:defRPr/>
            </a:lvl1pPr>
          </a:lstStyle>
          <a:p>
            <a:fld id="{32103BBC-9289-4078-BFD1-C40F49DD701C}" type="slidenum">
              <a:rPr lang="ar-SA" smtClean="0"/>
              <a:pPr/>
              <a:t>‹#›</a:t>
            </a:fld>
            <a:endParaRPr lang="ar-SA"/>
          </a:p>
        </p:txBody>
      </p:sp>
      <p:sp>
        <p:nvSpPr>
          <p:cNvPr id="23" name="عنوان 22"/>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ABEB50B9-EE89-4F3B-8DD4-6FE2F0179599}" type="datetime1">
              <a:rPr lang="ar-SA" smtClean="0"/>
              <a:pPr/>
              <a:t>25/05/1436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a:xfrm>
            <a:off x="4343400" y="1036020"/>
            <a:ext cx="457200" cy="441325"/>
          </a:xfrm>
        </p:spPr>
        <p:txBody>
          <a:bodyPr/>
          <a:lstStyle/>
          <a:p>
            <a:fld id="{32103BBC-9289-4078-BFD1-C40F49DD701C}"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مستطيل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مستطيل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عنصر نائب للتاريخ 1"/>
          <p:cNvSpPr>
            <a:spLocks noGrp="1"/>
          </p:cNvSpPr>
          <p:nvPr>
            <p:ph type="dt" sz="half" idx="10"/>
          </p:nvPr>
        </p:nvSpPr>
        <p:spPr/>
        <p:txBody>
          <a:bodyPr/>
          <a:lstStyle/>
          <a:p>
            <a:fld id="{1F312297-62BC-4AA8-BE10-F4FD2C0488E3}" type="datetime1">
              <a:rPr lang="ar-SA" smtClean="0"/>
              <a:pPr/>
              <a:t>25/05/1436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2103BBC-9289-4078-BFD1-C40F49DD701C}"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9" name="مستطيل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مستطيل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مستطيل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مستطيل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رابط مستقيم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عنصر نائب للمحتوى 19"/>
          <p:cNvSpPr>
            <a:spLocks noGrp="1"/>
          </p:cNvSpPr>
          <p:nvPr>
            <p:ph sz="quarter" idx="1"/>
          </p:nvPr>
        </p:nvSpPr>
        <p:spPr>
          <a:xfrm>
            <a:off x="3124200" y="685800"/>
            <a:ext cx="5638800" cy="5410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شكل بيضاوي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شكل بيضاوي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2103BBC-9289-4078-BFD1-C40F49DD701C}" type="slidenum">
              <a:rPr lang="ar-SA" smtClean="0"/>
              <a:pPr/>
              <a:t>‹#›</a:t>
            </a:fld>
            <a:endParaRPr lang="ar-SA"/>
          </a:p>
        </p:txBody>
      </p:sp>
      <p:sp>
        <p:nvSpPr>
          <p:cNvPr id="21" name="مستطيل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p:txBody>
          <a:bodyPr/>
          <a:lstStyle/>
          <a:p>
            <a:fld id="{8F6D9C67-C137-4BD9-9E64-7B7681AA4152}" type="datetime1">
              <a:rPr lang="ar-SA" smtClean="0"/>
              <a:pPr/>
              <a:t>25/05/1436</a:t>
            </a:fld>
            <a:endParaRPr lang="ar-SA"/>
          </a:p>
        </p:txBody>
      </p:sp>
      <p:sp>
        <p:nvSpPr>
          <p:cNvPr id="6" name="عنصر نائب للتذييل 5"/>
          <p:cNvSpPr>
            <a:spLocks noGrp="1"/>
          </p:cNvSpPr>
          <p:nvPr>
            <p:ph type="ftr" sz="quarter" idx="11"/>
          </p:nvPr>
        </p:nvSpPr>
        <p:spPr>
          <a:xfrm>
            <a:off x="301752" y="6410848"/>
            <a:ext cx="3383280" cy="365760"/>
          </a:xfrm>
        </p:spPr>
        <p:txBody>
          <a:bodyPr/>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1" name="رابط مستقيم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مستطيل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مستطيل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مستطيل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شكل بيضاوي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شكل بيضاوي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عنصر نائب لرقم الشريحة 6"/>
          <p:cNvSpPr>
            <a:spLocks noGrp="1"/>
          </p:cNvSpPr>
          <p:nvPr>
            <p:ph type="sldNum" sz="quarter" idx="12"/>
          </p:nvPr>
        </p:nvSpPr>
        <p:spPr>
          <a:xfrm>
            <a:off x="1371600" y="312738"/>
            <a:ext cx="457200" cy="441325"/>
          </a:xfrm>
        </p:spPr>
        <p:txBody>
          <a:bodyPr/>
          <a:lstStyle/>
          <a:p>
            <a:fld id="{32103BBC-9289-4078-BFD1-C40F49DD701C}" type="slidenum">
              <a:rPr lang="ar-SA" smtClean="0"/>
              <a:pPr/>
              <a:t>‹#›</a:t>
            </a:fld>
            <a:endParaRPr lang="ar-SA"/>
          </a:p>
        </p:txBody>
      </p:sp>
      <p:sp>
        <p:nvSpPr>
          <p:cNvPr id="2" name="عنوان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3000375" y="609600"/>
            <a:ext cx="5867400" cy="4267200"/>
          </a:xfrm>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22" name="مستطيل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عنصر نائب للتاريخ 4"/>
          <p:cNvSpPr>
            <a:spLocks noGrp="1"/>
          </p:cNvSpPr>
          <p:nvPr>
            <p:ph type="dt" sz="half" idx="10"/>
          </p:nvPr>
        </p:nvSpPr>
        <p:spPr>
          <a:xfrm>
            <a:off x="5788152" y="6404984"/>
            <a:ext cx="3044952" cy="365760"/>
          </a:xfrm>
        </p:spPr>
        <p:txBody>
          <a:bodyPr/>
          <a:lstStyle/>
          <a:p>
            <a:fld id="{84C85A6F-EBA8-4AAD-8E24-8E3093D76721}" type="datetime1">
              <a:rPr lang="ar-SA" smtClean="0"/>
              <a:pPr/>
              <a:t>25/05/1436</a:t>
            </a:fld>
            <a:endParaRPr lang="ar-SA"/>
          </a:p>
        </p:txBody>
      </p:sp>
      <p:sp>
        <p:nvSpPr>
          <p:cNvPr id="6" name="عنصر نائب للتذييل 5"/>
          <p:cNvSpPr>
            <a:spLocks noGrp="1"/>
          </p:cNvSpPr>
          <p:nvPr>
            <p:ph type="ftr" sz="quarter" idx="11"/>
          </p:nvPr>
        </p:nvSpPr>
        <p:spPr>
          <a:xfrm>
            <a:off x="301752" y="6410848"/>
            <a:ext cx="3584448" cy="365760"/>
          </a:xfrm>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CBC9A632-E83D-4150-826B-9D737DFD6253}" type="datetime1">
              <a:rPr lang="ar-SA" smtClean="0"/>
              <a:pPr/>
              <a:t>25/05/1436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2103BBC-9289-4078-BFD1-C40F49DD701C}"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bg>
      <p:bgRef idx="1001">
        <a:schemeClr val="bg2"/>
      </p:bgRef>
    </p:bg>
    <p:spTree>
      <p:nvGrpSpPr>
        <p:cNvPr id="1" name=""/>
        <p:cNvGrpSpPr/>
        <p:nvPr/>
      </p:nvGrpSpPr>
      <p:grpSpPr>
        <a:xfrm>
          <a:off x="0" y="0"/>
          <a:ext cx="0" cy="0"/>
          <a:chOff x="0" y="0"/>
          <a:chExt cx="0" cy="0"/>
        </a:xfrm>
      </p:grpSpPr>
      <p:sp>
        <p:nvSpPr>
          <p:cNvPr id="7" name="مستطيل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مستطيل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مستطيل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مستطيل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مستطيل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رابط مستقيم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شكل بيضاوي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6915912" y="3009901"/>
            <a:ext cx="457200" cy="441325"/>
          </a:xfrm>
        </p:spPr>
        <p:txBody>
          <a:bodyPr/>
          <a:lstStyle/>
          <a:p>
            <a:fld id="{32103BBC-9289-4078-BFD1-C40F49DD701C}" type="slidenum">
              <a:rPr lang="ar-SA" smtClean="0"/>
              <a:pPr/>
              <a:t>‹#›</a:t>
            </a:fld>
            <a:endParaRPr lang="ar-SA"/>
          </a:p>
        </p:txBody>
      </p:sp>
      <p:sp>
        <p:nvSpPr>
          <p:cNvPr id="3" name="عنصر نائب للعنوان العمودي 2"/>
          <p:cNvSpPr>
            <a:spLocks noGrp="1"/>
          </p:cNvSpPr>
          <p:nvPr>
            <p:ph type="body" orient="vert" idx="1"/>
          </p:nvPr>
        </p:nvSpPr>
        <p:spPr>
          <a:xfrm>
            <a:off x="304800" y="304800"/>
            <a:ext cx="6553200" cy="5821366"/>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51D9787-8509-4A58-8436-CCFD75157C20}" type="datetime1">
              <a:rPr lang="ar-SA" smtClean="0"/>
              <a:pPr/>
              <a:t>25/05/1436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2" name="عنوان عمودي 1"/>
          <p:cNvSpPr>
            <a:spLocks noGrp="1"/>
          </p:cNvSpPr>
          <p:nvPr>
            <p:ph type="title" orient="vert"/>
          </p:nvPr>
        </p:nvSpPr>
        <p:spPr>
          <a:xfrm>
            <a:off x="7391400" y="304801"/>
            <a:ext cx="1447800" cy="5851525"/>
          </a:xfrm>
        </p:spPr>
        <p:txBody>
          <a:bodyPr vert="eaVert"/>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مستطيل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مستطيل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مستطيل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مستطيل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مستطيل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عنصر نائب للتاريخ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B861DEB-01D2-4316-AC45-9A39521E476D}" type="datetime1">
              <a:rPr lang="ar-SA" smtClean="0"/>
              <a:pPr/>
              <a:t>25/05/1436</a:t>
            </a:fld>
            <a:endParaRPr lang="ar-SA"/>
          </a:p>
        </p:txBody>
      </p:sp>
      <p:sp>
        <p:nvSpPr>
          <p:cNvPr id="3" name="عنصر نائب للتذييل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ar-SA"/>
          </a:p>
        </p:txBody>
      </p:sp>
      <p:sp>
        <p:nvSpPr>
          <p:cNvPr id="8" name="مستطيل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رابط مستقيم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شكل بيضاوي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شكل بيضاوي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عنصر نائب لرقم الشريحة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2103BBC-9289-4078-BFD1-C40F49DD701C}" type="slidenum">
              <a:rPr lang="ar-SA" smtClean="0"/>
              <a:pPr/>
              <a:t>‹#›</a:t>
            </a:fld>
            <a:endParaRPr lang="ar-SA"/>
          </a:p>
        </p:txBody>
      </p:sp>
      <p:sp>
        <p:nvSpPr>
          <p:cNvPr id="22" name="عنصر نائب للعنوان 21"/>
          <p:cNvSpPr>
            <a:spLocks noGrp="1"/>
          </p:cNvSpPr>
          <p:nvPr>
            <p:ph type="title"/>
          </p:nvPr>
        </p:nvSpPr>
        <p:spPr>
          <a:xfrm>
            <a:off x="301752" y="228600"/>
            <a:ext cx="8534400" cy="758952"/>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Lst>
  <p:hf hdr="0" ftr="0" dt="0"/>
  <p:txStyles>
    <p:titleStyle>
      <a:lvl1pPr algn="ctr" rtl="1"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r" rtl="1"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r" rtl="1"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r" rtl="1"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r" rtl="1"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r" rtl="1"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r" rtl="1"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r" rtl="1"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lstStyle/>
          <a:p>
            <a:pPr algn="ctr"/>
            <a:r>
              <a:rPr lang="ar-SA" b="1" dirty="0" smtClean="0">
                <a:solidFill>
                  <a:srgbClr val="FF0000"/>
                </a:solidFill>
              </a:rPr>
              <a:t>المحاضرة الرابعة والخامسة</a:t>
            </a:r>
            <a:endParaRPr lang="ar-SA" b="1" dirty="0">
              <a:solidFill>
                <a:srgbClr val="FF0000"/>
              </a:solidFill>
            </a:endParaRPr>
          </a:p>
        </p:txBody>
      </p:sp>
      <p:sp>
        <p:nvSpPr>
          <p:cNvPr id="4" name="عنصر نائب لرقم الشريحة 3"/>
          <p:cNvSpPr>
            <a:spLocks noGrp="1"/>
          </p:cNvSpPr>
          <p:nvPr>
            <p:ph type="sldNum" sz="quarter" idx="12"/>
          </p:nvPr>
        </p:nvSpPr>
        <p:spPr/>
        <p:txBody>
          <a:bodyPr/>
          <a:lstStyle/>
          <a:p>
            <a:fld id="{32103BBC-9289-4078-BFD1-C40F49DD701C}" type="slidenum">
              <a:rPr lang="ar-SA" smtClean="0"/>
              <a:pPr/>
              <a:t>1</a:t>
            </a:fld>
            <a:endParaRPr lang="ar-SA"/>
          </a:p>
        </p:txBody>
      </p:sp>
      <p:sp>
        <p:nvSpPr>
          <p:cNvPr id="2" name="عنوان 1"/>
          <p:cNvSpPr>
            <a:spLocks noGrp="1"/>
          </p:cNvSpPr>
          <p:nvPr>
            <p:ph type="ctrTitle"/>
          </p:nvPr>
        </p:nvSpPr>
        <p:spPr/>
        <p:txBody>
          <a:bodyPr/>
          <a:lstStyle/>
          <a:p>
            <a:r>
              <a:rPr lang="ar-SA" dirty="0" smtClean="0">
                <a:solidFill>
                  <a:srgbClr val="FF0000"/>
                </a:solidFill>
              </a:rPr>
              <a:t>طبيعة المعرفة في الإسلام</a:t>
            </a:r>
            <a:endParaRPr lang="ar-SA" dirty="0">
              <a:solidFill>
                <a:srgbClr val="FF0000"/>
              </a:solidFill>
            </a:endParaRPr>
          </a:p>
        </p:txBody>
      </p:sp>
    </p:spTree>
    <p:extLst>
      <p:ext uri="{BB962C8B-B14F-4D97-AF65-F5344CB8AC3E}">
        <p14:creationId xmlns:p14="http://schemas.microsoft.com/office/powerpoint/2010/main" xmlns="" val="3008609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normAutofit/>
          </a:bodyPr>
          <a:lstStyle/>
          <a:p>
            <a:fld id="{32103BBC-9289-4078-BFD1-C40F49DD701C}" type="slidenum">
              <a:rPr lang="ar-SA" smtClean="0"/>
              <a:pPr/>
              <a:t>2</a:t>
            </a:fld>
            <a:endParaRPr lang="ar-SA" dirty="0"/>
          </a:p>
        </p:txBody>
      </p:sp>
      <p:sp>
        <p:nvSpPr>
          <p:cNvPr id="3" name="عنصر نائب للمحتوى 2"/>
          <p:cNvSpPr>
            <a:spLocks noGrp="1"/>
          </p:cNvSpPr>
          <p:nvPr>
            <p:ph sz="quarter" idx="1"/>
          </p:nvPr>
        </p:nvSpPr>
        <p:spPr/>
        <p:txBody>
          <a:bodyPr>
            <a:normAutofit fontScale="25000" lnSpcReduction="20000"/>
          </a:bodyPr>
          <a:lstStyle/>
          <a:p>
            <a:pPr marL="0" indent="0">
              <a:buNone/>
            </a:pPr>
            <a:r>
              <a:rPr lang="ar-SA" sz="12800" dirty="0" smtClean="0">
                <a:solidFill>
                  <a:srgbClr val="FF0000"/>
                </a:solidFill>
              </a:rPr>
              <a:t>الفرق بين طبيعة المعرفة في الإسلام والبحث الفلسفي </a:t>
            </a:r>
          </a:p>
          <a:p>
            <a:pPr marL="0" indent="0">
              <a:buNone/>
            </a:pPr>
            <a:r>
              <a:rPr lang="ar-SA" sz="12800" dirty="0" smtClean="0"/>
              <a:t>1/ينظر البحث الفلسفي إلى العلم البشري  </a:t>
            </a:r>
            <a:r>
              <a:rPr lang="ar-SA" sz="12800" dirty="0" err="1" smtClean="0"/>
              <a:t>منبترا</a:t>
            </a:r>
            <a:r>
              <a:rPr lang="ar-SA" sz="12800" dirty="0" smtClean="0"/>
              <a:t> عن أي علم سواه.</a:t>
            </a:r>
          </a:p>
          <a:p>
            <a:pPr marL="0" indent="0">
              <a:buNone/>
            </a:pPr>
            <a:r>
              <a:rPr lang="ar-SA" sz="12800" dirty="0" smtClean="0"/>
              <a:t>2/يبحث المعرفة دون النظر إلى جذورها.</a:t>
            </a:r>
          </a:p>
          <a:p>
            <a:pPr marL="0" indent="0">
              <a:buNone/>
            </a:pPr>
            <a:r>
              <a:rPr lang="ar-SA" sz="12800" dirty="0" smtClean="0"/>
              <a:t>أما في الإسلام ،فإن المعرفة البشرية تأتي تابعة للحديث عن العلم الإلهي قال تعالى(أأنتم أعلم أم الله)البقرة 140 وقال تعالى(سبحانك  لا علم  لنا إلا  ما علمتنا)البقرة32</a:t>
            </a:r>
          </a:p>
          <a:p>
            <a:pPr marL="0" indent="0">
              <a:buNone/>
            </a:pPr>
            <a:r>
              <a:rPr lang="ar-SA" sz="12800" dirty="0" smtClean="0"/>
              <a:t>ودراسة علماء الكلام والعقيدة المسلمين لعلم الإنسان تبعا للبحث</a:t>
            </a:r>
          </a:p>
        </p:txBody>
      </p:sp>
    </p:spTree>
    <p:extLst>
      <p:ext uri="{BB962C8B-B14F-4D97-AF65-F5344CB8AC3E}">
        <p14:creationId xmlns:p14="http://schemas.microsoft.com/office/powerpoint/2010/main" xmlns="" val="2450981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3</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a:t>في صفة علم الله  تعالى. ويمتد في بحثه للمعرفة البشرية إلى من خلقها  وأوجد أسبابها قال تعالى(والله أخرجكم من بطون أمهاتكم  </a:t>
            </a:r>
            <a:r>
              <a:rPr lang="ar-SA" dirty="0" smtClean="0"/>
              <a:t> </a:t>
            </a:r>
            <a:r>
              <a:rPr lang="ar-SA" dirty="0" err="1" smtClean="0"/>
              <a:t>لاتعلمون</a:t>
            </a:r>
            <a:r>
              <a:rPr lang="ar-SA" dirty="0" smtClean="0"/>
              <a:t>  </a:t>
            </a:r>
            <a:r>
              <a:rPr lang="ar-SA" dirty="0"/>
              <a:t>شيئاً وجعل لكم السمع والأبصار والأفئدة)النحل78</a:t>
            </a:r>
          </a:p>
        </p:txBody>
      </p:sp>
    </p:spTree>
    <p:extLst>
      <p:ext uri="{BB962C8B-B14F-4D97-AF65-F5344CB8AC3E}">
        <p14:creationId xmlns:p14="http://schemas.microsoft.com/office/powerpoint/2010/main" xmlns="" val="941822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normAutofit/>
          </a:bodyPr>
          <a:lstStyle/>
          <a:p>
            <a:fld id="{32103BBC-9289-4078-BFD1-C40F49DD701C}" type="slidenum">
              <a:rPr lang="ar-SA" smtClean="0"/>
              <a:pPr/>
              <a:t>4</a:t>
            </a:fld>
            <a:endParaRPr lang="ar-SA"/>
          </a:p>
        </p:txBody>
      </p:sp>
      <p:sp>
        <p:nvSpPr>
          <p:cNvPr id="3" name="عنصر نائب للمحتوى 2"/>
          <p:cNvSpPr>
            <a:spLocks noGrp="1"/>
          </p:cNvSpPr>
          <p:nvPr>
            <p:ph sz="quarter" idx="1"/>
          </p:nvPr>
        </p:nvSpPr>
        <p:spPr/>
        <p:txBody>
          <a:bodyPr>
            <a:normAutofit fontScale="25000" lnSpcReduction="20000"/>
          </a:bodyPr>
          <a:lstStyle/>
          <a:p>
            <a:pPr marL="0" lvl="0" indent="0">
              <a:buNone/>
            </a:pPr>
            <a:r>
              <a:rPr lang="ar-SA" sz="12800" dirty="0">
                <a:solidFill>
                  <a:prstClr val="black"/>
                </a:solidFill>
              </a:rPr>
              <a:t>وقال تعالى(وعلمك مالم تكن </a:t>
            </a:r>
            <a:r>
              <a:rPr lang="ar-SA" sz="12800" dirty="0" smtClean="0">
                <a:solidFill>
                  <a:prstClr val="black"/>
                </a:solidFill>
              </a:rPr>
              <a:t>تعلم)النساء113</a:t>
            </a:r>
          </a:p>
          <a:p>
            <a:pPr marL="0" lvl="0" indent="0">
              <a:buNone/>
            </a:pPr>
            <a:r>
              <a:rPr lang="ar-SA" sz="12800" dirty="0" smtClean="0">
                <a:solidFill>
                  <a:srgbClr val="FF0000"/>
                </a:solidFill>
              </a:rPr>
              <a:t>أقسام الموجودات في الإسلام</a:t>
            </a:r>
          </a:p>
          <a:p>
            <a:pPr marL="0" indent="0">
              <a:buNone/>
              <a:tabLst>
                <a:tab pos="1524000" algn="l"/>
              </a:tabLst>
            </a:pPr>
            <a:r>
              <a:rPr lang="ar-SA" sz="12800" dirty="0" smtClean="0"/>
              <a:t>يثبت الإسلام للأشياء وجوداً </a:t>
            </a:r>
            <a:r>
              <a:rPr lang="ar-SA" sz="12800" dirty="0"/>
              <a:t>خ</a:t>
            </a:r>
            <a:r>
              <a:rPr lang="ar-SA" sz="12800" dirty="0" smtClean="0"/>
              <a:t>ارجياً عينياً مستقلاً عن الذات العارفة وإدراكها ،فهي قائمة سواء أدركها الإنسان أم لا .</a:t>
            </a:r>
          </a:p>
          <a:p>
            <a:pPr marL="0" indent="0">
              <a:buNone/>
              <a:tabLst>
                <a:tab pos="1524000" algn="l"/>
              </a:tabLst>
            </a:pPr>
            <a:r>
              <a:rPr lang="ar-SA" sz="12800" dirty="0" smtClean="0"/>
              <a:t>والموجودات  الخارجية أقسام:</a:t>
            </a:r>
          </a:p>
          <a:p>
            <a:pPr marL="0" indent="0">
              <a:buNone/>
              <a:tabLst>
                <a:tab pos="1524000" algn="l"/>
              </a:tabLst>
            </a:pPr>
            <a:r>
              <a:rPr lang="ar-SA" sz="12800" dirty="0" smtClean="0"/>
              <a:t>موجودات عالم الشهادة :وهي الطبيعة المحيطة بالإنسان من جماد ونبات وحيوان وإنسان  وتدرك بالحواس.</a:t>
            </a:r>
          </a:p>
          <a:p>
            <a:pPr marL="0" indent="0">
              <a:buNone/>
              <a:tabLst>
                <a:tab pos="1524000" algn="l"/>
              </a:tabLst>
            </a:pPr>
            <a:r>
              <a:rPr lang="ar-SA" sz="12800" dirty="0" smtClean="0"/>
              <a:t>موجودات عالم الغيب:  </a:t>
            </a:r>
            <a:r>
              <a:rPr lang="ar-SA" sz="12800" dirty="0" err="1" smtClean="0"/>
              <a:t>ولاتدركه</a:t>
            </a:r>
            <a:r>
              <a:rPr lang="ar-SA" sz="12800" dirty="0" smtClean="0"/>
              <a:t>  الحواس وهو داخل في الميتافيزيقيا في مفهوم الفلاسفة كاللوح المحفوظ والجنة والنار وغيره ولها وجود ثابت في الخارج.</a:t>
            </a:r>
          </a:p>
          <a:p>
            <a:pPr marL="0" indent="0">
              <a:buNone/>
              <a:tabLst>
                <a:tab pos="1524000" algn="l"/>
              </a:tabLst>
            </a:pPr>
            <a:endParaRPr lang="ar-SA" sz="12800" dirty="0" smtClean="0"/>
          </a:p>
          <a:p>
            <a:pPr marL="0" indent="0">
              <a:buNone/>
              <a:tabLst>
                <a:tab pos="1524000" algn="l"/>
              </a:tabLst>
            </a:pPr>
            <a:r>
              <a:rPr lang="ar-SA" sz="6700" dirty="0" smtClean="0"/>
              <a:t> </a:t>
            </a:r>
            <a:endParaRPr lang="ar-SA" sz="6700" dirty="0"/>
          </a:p>
        </p:txBody>
      </p:sp>
    </p:spTree>
    <p:extLst>
      <p:ext uri="{BB962C8B-B14F-4D97-AF65-F5344CB8AC3E}">
        <p14:creationId xmlns:p14="http://schemas.microsoft.com/office/powerpoint/2010/main" xmlns="" val="2913978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5</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solidFill>
                  <a:srgbClr val="FF0000"/>
                </a:solidFill>
              </a:rPr>
              <a:t>كيف نثبت استقلال هذه عن الإنسان </a:t>
            </a:r>
          </a:p>
          <a:p>
            <a:pPr marL="0" indent="0">
              <a:buNone/>
            </a:pPr>
            <a:r>
              <a:rPr lang="ar-SA" dirty="0" smtClean="0"/>
              <a:t>1/وجودها قبل خلق الإنسان قال تعالى(وإذ قال ربك للملائكة إني جاعل في الأرض خليفة)البقرة30وهذا الخليفة هو الإنسان، حيث خلقت الأرض والملائكة قبل وجوده .</a:t>
            </a:r>
          </a:p>
          <a:p>
            <a:pPr marL="0" indent="0">
              <a:buNone/>
            </a:pPr>
            <a:r>
              <a:rPr lang="ar-SA" dirty="0" smtClean="0"/>
              <a:t>2/قال تعالى(وعلم آدم الأسماء كلها ثم عرضهم على الملائكة فقال أنبئوني بأسماء هؤلاء إن كنتم صادقين)البقرة31</a:t>
            </a:r>
          </a:p>
          <a:p>
            <a:pPr marL="0" indent="0">
              <a:buNone/>
            </a:pPr>
            <a:r>
              <a:rPr lang="ar-SA" dirty="0" smtClean="0"/>
              <a:t>ماهي هذه الأشياء التي علمها آدم ؟علمه أشياء كانت موجودة أو ستوجد ،اسماء أو ذوات هذه المخلوقات.</a:t>
            </a:r>
            <a:endParaRPr lang="ar-SA" dirty="0"/>
          </a:p>
        </p:txBody>
      </p:sp>
    </p:spTree>
    <p:extLst>
      <p:ext uri="{BB962C8B-B14F-4D97-AF65-F5344CB8AC3E}">
        <p14:creationId xmlns:p14="http://schemas.microsoft.com/office/powerpoint/2010/main" xmlns="" val="1169437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normAutofit/>
          </a:bodyPr>
          <a:lstStyle/>
          <a:p>
            <a:fld id="{32103BBC-9289-4078-BFD1-C40F49DD701C}" type="slidenum">
              <a:rPr lang="ar-SA" smtClean="0"/>
              <a:pPr/>
              <a:t>6</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2/أن المعرفة البشرية هي ثمرة التقاء بين ذهن الإنسان وبين الموجودات الخارجية ،</a:t>
            </a:r>
            <a:r>
              <a:rPr lang="ar-SA" dirty="0" err="1" smtClean="0"/>
              <a:t>ولايعني</a:t>
            </a:r>
            <a:r>
              <a:rPr lang="ar-SA" dirty="0" smtClean="0"/>
              <a:t> ذلك التلازم التام بين الموجودات وذهن الإنسان ،بمعنى أنه ليس كل موجود معروفاً ،أو ممكنة معرفته ،وليس كل تصور أو تصديق في الذهن البشري واقعاً على شيء خارجي.</a:t>
            </a:r>
          </a:p>
          <a:p>
            <a:pPr marL="0" indent="0">
              <a:buNone/>
            </a:pPr>
            <a:r>
              <a:rPr lang="ar-SA" dirty="0" smtClean="0">
                <a:solidFill>
                  <a:srgbClr val="FF0000"/>
                </a:solidFill>
              </a:rPr>
              <a:t>أمثلة لأشياء  </a:t>
            </a:r>
            <a:r>
              <a:rPr lang="ar-SA" dirty="0" err="1" smtClean="0">
                <a:solidFill>
                  <a:srgbClr val="FF0000"/>
                </a:solidFill>
              </a:rPr>
              <a:t>لايدركها</a:t>
            </a:r>
            <a:r>
              <a:rPr lang="ar-SA" dirty="0" smtClean="0">
                <a:solidFill>
                  <a:srgbClr val="FF0000"/>
                </a:solidFill>
              </a:rPr>
              <a:t>  الذهن البشري:</a:t>
            </a:r>
          </a:p>
          <a:p>
            <a:pPr marL="0" indent="0">
              <a:buNone/>
            </a:pPr>
            <a:r>
              <a:rPr lang="ar-SA" dirty="0" smtClean="0"/>
              <a:t>كيفية الذات الإلهية  وصفاتها. فالإنسان يقر بوجودها ،لكنه  لا يستطيع  معرفتها ،وعلى هذا قال أهل السنة بوجودها وإن لم ندركها يقول الإمام مالك الاستواء معلوم والكيف مجهول والسؤال عنه بدعة والإيمان به واجب.</a:t>
            </a:r>
          </a:p>
          <a:p>
            <a:pPr marL="0" indent="0">
              <a:buNone/>
            </a:pPr>
            <a:endParaRPr lang="ar-SA" dirty="0" smtClean="0"/>
          </a:p>
          <a:p>
            <a:pPr marL="0" indent="0">
              <a:buNone/>
            </a:pPr>
            <a:endParaRPr lang="ar-SA" dirty="0" smtClean="0">
              <a:solidFill>
                <a:srgbClr val="FF0000"/>
              </a:solidFill>
            </a:endParaRPr>
          </a:p>
          <a:p>
            <a:pPr marL="0" indent="0">
              <a:buNone/>
            </a:pPr>
            <a:endParaRPr lang="ar-SA" dirty="0">
              <a:solidFill>
                <a:srgbClr val="FF0000"/>
              </a:solidFill>
            </a:endParaRPr>
          </a:p>
        </p:txBody>
      </p:sp>
    </p:spTree>
    <p:extLst>
      <p:ext uri="{BB962C8B-B14F-4D97-AF65-F5344CB8AC3E}">
        <p14:creationId xmlns:p14="http://schemas.microsoft.com/office/powerpoint/2010/main" xmlns="" val="3917787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normAutofit/>
          </a:bodyPr>
          <a:lstStyle/>
          <a:p>
            <a:fld id="{32103BBC-9289-4078-BFD1-C40F49DD701C}" type="slidenum">
              <a:rPr lang="ar-SA" smtClean="0"/>
              <a:pPr/>
              <a:t>7</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ومثل هذا الملائكة والجن والجنة والنار.</a:t>
            </a:r>
          </a:p>
          <a:p>
            <a:pPr marL="0" indent="0">
              <a:buNone/>
            </a:pPr>
            <a:r>
              <a:rPr lang="ar-SA" dirty="0" smtClean="0"/>
              <a:t>كذلك في المقابل ليس كل تصور أوحكم واقعاً على حقيقة خارجة عن الذهن ،فالخيالات  لا تكون حقيقة   في الواقع ،مثل الشعر وأضغاث الأحلام. وقد  حدث لبعض المتصوفة والإشراقيين غلط كبير حين نقلوا تصوراتهم إلى أرض الواقع واعتبروها حقائق فتكلموا بأمور مرفوضة شرعا وعقلاً كمخالطتهم لله تعالى واندماجهم معه فيما يسمى بالحلول والاتحاد .وبعكس هؤلاء رفض بعض الفلاسفة الوضعيين والماديين كل ما </a:t>
            </a:r>
            <a:r>
              <a:rPr lang="ar-SA" dirty="0" err="1" smtClean="0"/>
              <a:t>لاتدركه</a:t>
            </a:r>
            <a:r>
              <a:rPr lang="ar-SA" dirty="0" smtClean="0"/>
              <a:t> الحواس من الأمور الموجودة في القرآن الكريم كالجنة والنار والروح وغيره من الغيبيات.</a:t>
            </a:r>
          </a:p>
          <a:p>
            <a:pPr marL="0" indent="0">
              <a:buNone/>
            </a:pPr>
            <a:endParaRPr lang="ar-SA" dirty="0"/>
          </a:p>
        </p:txBody>
      </p:sp>
    </p:spTree>
    <p:extLst>
      <p:ext uri="{BB962C8B-B14F-4D97-AF65-F5344CB8AC3E}">
        <p14:creationId xmlns:p14="http://schemas.microsoft.com/office/powerpoint/2010/main" xmlns="" val="1810828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32103BBC-9289-4078-BFD1-C40F49DD701C}" type="slidenum">
              <a:rPr lang="ar-SA" smtClean="0"/>
              <a:pPr/>
              <a:t>8</a:t>
            </a:fld>
            <a:endParaRPr lang="ar-SA"/>
          </a:p>
        </p:txBody>
      </p:sp>
      <p:sp>
        <p:nvSpPr>
          <p:cNvPr id="3" name="عنصر نائب للمحتوى 2"/>
          <p:cNvSpPr>
            <a:spLocks noGrp="1"/>
          </p:cNvSpPr>
          <p:nvPr>
            <p:ph sz="quarter" idx="1"/>
          </p:nvPr>
        </p:nvSpPr>
        <p:spPr/>
        <p:txBody>
          <a:bodyPr/>
          <a:lstStyle/>
          <a:p>
            <a:pPr marL="0" indent="0">
              <a:buNone/>
            </a:pPr>
            <a:r>
              <a:rPr lang="ar-SA" dirty="0" smtClean="0">
                <a:solidFill>
                  <a:srgbClr val="FF0000"/>
                </a:solidFill>
              </a:rPr>
              <a:t>العلاقة بين عقل الإنسان والأشياء الخارجية التي تثمر المعرفة </a:t>
            </a:r>
          </a:p>
          <a:p>
            <a:pPr marL="0" indent="0">
              <a:buNone/>
            </a:pPr>
            <a:r>
              <a:rPr lang="ar-SA" dirty="0" smtClean="0"/>
              <a:t>تتم من خلال تطبيق العقل البشري مبادئه القبلية التي فطر عليها على </a:t>
            </a:r>
            <a:r>
              <a:rPr lang="ar-SA" dirty="0" err="1" smtClean="0"/>
              <a:t>الأشياء </a:t>
            </a:r>
            <a:r>
              <a:rPr lang="ar-SA" dirty="0" smtClean="0"/>
              <a:t>،والقضايا التي </a:t>
            </a:r>
            <a:r>
              <a:rPr lang="ar-SA" dirty="0" err="1" smtClean="0"/>
              <a:t>أمامه </a:t>
            </a:r>
            <a:r>
              <a:rPr lang="ar-SA" dirty="0" smtClean="0"/>
              <a:t>،حيث يثمر ذلك </a:t>
            </a:r>
            <a:r>
              <a:rPr lang="ar-SA" dirty="0" err="1" smtClean="0"/>
              <a:t>المعرفة </a:t>
            </a:r>
            <a:r>
              <a:rPr lang="ar-SA" dirty="0" smtClean="0"/>
              <a:t>،ولذا دعا الله تعالى الذين لم يستجيبوا للحق أن يطبقوا هذه </a:t>
            </a:r>
            <a:r>
              <a:rPr lang="ar-SA" dirty="0" err="1" smtClean="0"/>
              <a:t>المبادي</a:t>
            </a:r>
            <a:r>
              <a:rPr lang="ar-SA" dirty="0" smtClean="0"/>
              <a:t> ليصلوا إلى الحق قال تعالى(قل إنما أعظكم بواحدة أن تقوموا لله مثنى وفرادى ثم تتفكروا    </a:t>
            </a:r>
            <a:r>
              <a:rPr lang="ar-SA" dirty="0" err="1" smtClean="0"/>
              <a:t>مابصاحبكم</a:t>
            </a:r>
            <a:r>
              <a:rPr lang="ar-SA" dirty="0" smtClean="0"/>
              <a:t>  من جنة)</a:t>
            </a:r>
            <a:r>
              <a:rPr lang="ar-SA" dirty="0" err="1" smtClean="0"/>
              <a:t>سبأ46</a:t>
            </a:r>
            <a:endParaRPr lang="ar-SA" dirty="0" smtClean="0"/>
          </a:p>
          <a:p>
            <a:pPr marL="0" indent="0">
              <a:buNone/>
            </a:pPr>
            <a:r>
              <a:rPr lang="ar-SA" dirty="0" smtClean="0"/>
              <a:t>تأثير العلم في وجود المعلوم ففيه </a:t>
            </a:r>
            <a:r>
              <a:rPr lang="ar-SA" dirty="0" err="1" smtClean="0"/>
              <a:t>مسألتان:</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9</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الأولى :ينقسم العلم إلى   </a:t>
            </a:r>
            <a:r>
              <a:rPr lang="ar-SA" dirty="0" err="1" smtClean="0"/>
              <a:t>مالاأثر</a:t>
            </a:r>
            <a:r>
              <a:rPr lang="ar-SA" dirty="0" smtClean="0"/>
              <a:t>  له في وجود المعلوم :مثل علم الله بنفسه .  </a:t>
            </a:r>
            <a:r>
              <a:rPr lang="ar-SA" dirty="0" err="1" smtClean="0"/>
              <a:t>لايؤثر</a:t>
            </a:r>
            <a:r>
              <a:rPr lang="ar-SA" dirty="0" smtClean="0"/>
              <a:t>  في وجود الموجودات  لاوجود اً  ولا عدماً .ومن العلم البشري علمنا بمخلوقات الله تعالى  </a:t>
            </a:r>
            <a:r>
              <a:rPr lang="ar-SA" dirty="0" err="1" smtClean="0"/>
              <a:t>لاأثر</a:t>
            </a:r>
            <a:r>
              <a:rPr lang="ar-SA" dirty="0" smtClean="0"/>
              <a:t>   لنا فيها ايجاداً أو عدماً كالسموات والأرض وغيرها.</a:t>
            </a:r>
          </a:p>
          <a:p>
            <a:pPr marL="0" indent="0">
              <a:buNone/>
            </a:pPr>
            <a:r>
              <a:rPr lang="ar-SA" dirty="0" smtClean="0"/>
              <a:t>2_ماله أثر في وجود المخلوقات :مثل علمه تعالى بمخلوقاته ،فإن خلق المخلوقات مشروط بالعلم .قال تعالى(ألا يعلم من خلق وهو اللطيف الخبير)الملك14</a:t>
            </a:r>
          </a:p>
          <a:p>
            <a:pPr marL="0" indent="0">
              <a:buNone/>
            </a:pPr>
            <a:r>
              <a:rPr lang="ar-SA" dirty="0" smtClean="0"/>
              <a:t>فالاستفهام جاء  في الآية إنكاري على من أنكر علم الله تعالى للمخلوقات وأقر بخلقها .</a:t>
            </a:r>
          </a:p>
          <a:p>
            <a:pPr marL="0" indent="0">
              <a:buNone/>
            </a:pPr>
            <a:endParaRPr lang="ar-SA" dirty="0"/>
          </a:p>
        </p:txBody>
      </p:sp>
    </p:spTree>
    <p:extLst>
      <p:ext uri="{BB962C8B-B14F-4D97-AF65-F5344CB8AC3E}">
        <p14:creationId xmlns:p14="http://schemas.microsoft.com/office/powerpoint/2010/main" xmlns="" val="3454829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10</a:t>
            </a:fld>
            <a:endParaRPr lang="ar-SA"/>
          </a:p>
        </p:txBody>
      </p:sp>
      <p:sp>
        <p:nvSpPr>
          <p:cNvPr id="3" name="عنصر نائب للمحتوى 2"/>
          <p:cNvSpPr>
            <a:spLocks noGrp="1"/>
          </p:cNvSpPr>
          <p:nvPr>
            <p:ph sz="quarter" idx="1"/>
          </p:nvPr>
        </p:nvSpPr>
        <p:spPr/>
        <p:txBody>
          <a:bodyPr/>
          <a:lstStyle/>
          <a:p>
            <a:pPr marL="0" indent="0">
              <a:buNone/>
            </a:pPr>
            <a:r>
              <a:rPr lang="ar-SA" dirty="0" smtClean="0"/>
              <a:t>علم الإنسان بما يريد فعله من مخترعات ،فهو شرط في وجودها.</a:t>
            </a:r>
          </a:p>
          <a:p>
            <a:pPr marL="0" indent="0">
              <a:buNone/>
            </a:pPr>
            <a:r>
              <a:rPr lang="ar-SA" dirty="0" smtClean="0"/>
              <a:t>الثانية إن تأثير العلم في المعلوم ليس سبباً مستقلاً في وجوده ،كما قرره الفلاسفة بالنسبة لعلم الله تعالى وكما قال صاحب المثالية بار كلي ،فإن هناك أسباباً أخرى لها دخل في الايجاد كالقدرة والمشيئة لها فاعلية بجانب العلم قال تعالى(إن يشأ يذهبكم ويأت بخلق جديد)فاطر16</a:t>
            </a:r>
          </a:p>
          <a:p>
            <a:pPr marL="0" indent="0">
              <a:buNone/>
            </a:pPr>
            <a:endParaRPr lang="ar-SA" dirty="0" smtClean="0"/>
          </a:p>
          <a:p>
            <a:pPr marL="0" indent="0">
              <a:buNone/>
            </a:pPr>
            <a:endParaRPr lang="ar-SA" dirty="0"/>
          </a:p>
        </p:txBody>
      </p:sp>
    </p:spTree>
    <p:extLst>
      <p:ext uri="{BB962C8B-B14F-4D97-AF65-F5344CB8AC3E}">
        <p14:creationId xmlns:p14="http://schemas.microsoft.com/office/powerpoint/2010/main" xmlns="" val="2251493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11</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solidFill>
                  <a:srgbClr val="FF0000"/>
                </a:solidFill>
              </a:rPr>
              <a:t>مصادر المعرفة</a:t>
            </a:r>
          </a:p>
          <a:p>
            <a:pPr marL="0" indent="0">
              <a:buNone/>
            </a:pPr>
            <a:r>
              <a:rPr lang="ar-SA" dirty="0" smtClean="0"/>
              <a:t>هي أحد مباحث نظرية المعرفة .والمصدر هو مفرد مصادر وهو الأصل  وما ينشأ  عنه غيره وتسمى مصادر ووسائل ومنابع .</a:t>
            </a:r>
          </a:p>
          <a:p>
            <a:pPr marL="0" indent="0">
              <a:buNone/>
            </a:pPr>
            <a:r>
              <a:rPr lang="ar-SA" dirty="0" smtClean="0">
                <a:solidFill>
                  <a:srgbClr val="FF0000"/>
                </a:solidFill>
              </a:rPr>
              <a:t>مصادر المعرفة لدى الباحثين</a:t>
            </a:r>
          </a:p>
          <a:p>
            <a:pPr marL="0" indent="0">
              <a:buNone/>
            </a:pPr>
            <a:r>
              <a:rPr lang="ar-SA" dirty="0" smtClean="0"/>
              <a:t>تتناول في الفلسفة المعاصرة :العقل والحس والحدس ومن هنا قسم الفلاسفة إلى عقليين وحسيين وحدسيين .وهناك المعرفة الإشراقية التي   </a:t>
            </a:r>
            <a:r>
              <a:rPr lang="ar-SA" dirty="0" err="1" smtClean="0"/>
              <a:t>لاتذكر</a:t>
            </a:r>
            <a:r>
              <a:rPr lang="ar-SA" dirty="0" smtClean="0"/>
              <a:t> إلا عرضاً عند من قال بها كالقديس  </a:t>
            </a:r>
            <a:r>
              <a:rPr lang="ar-SA" dirty="0" err="1" smtClean="0"/>
              <a:t>أوغسطين</a:t>
            </a:r>
            <a:r>
              <a:rPr lang="ar-SA" dirty="0" smtClean="0"/>
              <a:t>  .وفي  الفكر الإسلامي ذكر بعض الصوفية أن العلم اليقيني يجيء عن طريق الكشف والذوق والوجدان.</a:t>
            </a:r>
          </a:p>
          <a:p>
            <a:pPr marL="0" indent="0">
              <a:buNone/>
            </a:pPr>
            <a:endParaRPr lang="ar-SA" dirty="0"/>
          </a:p>
        </p:txBody>
      </p:sp>
    </p:spTree>
    <p:extLst>
      <p:ext uri="{BB962C8B-B14F-4D97-AF65-F5344CB8AC3E}">
        <p14:creationId xmlns:p14="http://schemas.microsoft.com/office/powerpoint/2010/main" xmlns="" val="184759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12</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أما علماء الإسلام فإنهم اتفقوا على أن الوحي هو أهم مصادر المعرفة فهو يصل إلى حقائق لم يصل إليها العقل ولا الحس ثم العقل الذي يكشف بعض الحقائق  والحس الذي </a:t>
            </a:r>
            <a:r>
              <a:rPr lang="ar-SA" dirty="0" err="1" smtClean="0"/>
              <a:t>يهيء</a:t>
            </a:r>
            <a:r>
              <a:rPr lang="ar-SA" dirty="0" smtClean="0"/>
              <a:t> للعقل مادة المعرفة.</a:t>
            </a:r>
          </a:p>
          <a:p>
            <a:pPr marL="0" indent="0">
              <a:buNone/>
            </a:pPr>
            <a:r>
              <a:rPr lang="ar-SA" dirty="0" smtClean="0"/>
              <a:t>أولاً: </a:t>
            </a:r>
            <a:r>
              <a:rPr lang="ar-SA" dirty="0" smtClean="0">
                <a:solidFill>
                  <a:srgbClr val="FF0000"/>
                </a:solidFill>
              </a:rPr>
              <a:t>تعريف الوحي</a:t>
            </a:r>
          </a:p>
          <a:p>
            <a:pPr marL="0" indent="0">
              <a:buNone/>
            </a:pPr>
            <a:r>
              <a:rPr lang="ar-SA" dirty="0" smtClean="0"/>
              <a:t>الوحي أصل يدل على إلقاء علم من أحد لغيره ،فالوحي الإشارة والوحي الكتاب والرسالة والإلهام والصوت (وهو كل  </a:t>
            </a:r>
            <a:r>
              <a:rPr lang="ar-SA" dirty="0" err="1" smtClean="0"/>
              <a:t>ماألقيته</a:t>
            </a:r>
            <a:r>
              <a:rPr lang="ar-SA" dirty="0" smtClean="0"/>
              <a:t> إلى غيرك فعلمه فهو وحي.</a:t>
            </a:r>
          </a:p>
          <a:p>
            <a:pPr marL="0" indent="0">
              <a:buNone/>
            </a:pPr>
            <a:endParaRPr lang="ar-SA" dirty="0" smtClean="0"/>
          </a:p>
          <a:p>
            <a:pPr marL="0" indent="0">
              <a:buNone/>
            </a:pPr>
            <a:endParaRPr lang="ar-SA" dirty="0">
              <a:solidFill>
                <a:srgbClr val="FF0000"/>
              </a:solidFill>
            </a:endParaRPr>
          </a:p>
        </p:txBody>
      </p:sp>
    </p:spTree>
    <p:extLst>
      <p:ext uri="{BB962C8B-B14F-4D97-AF65-F5344CB8AC3E}">
        <p14:creationId xmlns:p14="http://schemas.microsoft.com/office/powerpoint/2010/main" xmlns="" val="2207557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13</a:t>
            </a:fld>
            <a:endParaRPr lang="ar-SA"/>
          </a:p>
        </p:txBody>
      </p:sp>
      <p:sp>
        <p:nvSpPr>
          <p:cNvPr id="3" name="عنصر نائب للمحتوى 2"/>
          <p:cNvSpPr>
            <a:spLocks noGrp="1"/>
          </p:cNvSpPr>
          <p:nvPr>
            <p:ph sz="quarter" idx="1"/>
          </p:nvPr>
        </p:nvSpPr>
        <p:spPr/>
        <p:txBody>
          <a:bodyPr/>
          <a:lstStyle/>
          <a:p>
            <a:pPr marL="0" indent="0">
              <a:buNone/>
            </a:pPr>
            <a:r>
              <a:rPr lang="ar-SA" dirty="0" smtClean="0"/>
              <a:t>الوحي يطلق على الحركة بين الملقي والملقى إليه وهي الإلقاء ويراد به الشيء الموحى ،فيسمى وحياً. (الإعلام الخفي السريع).</a:t>
            </a:r>
          </a:p>
          <a:p>
            <a:pPr marL="0" indent="0">
              <a:buNone/>
            </a:pPr>
            <a:r>
              <a:rPr lang="ar-SA" dirty="0" smtClean="0">
                <a:solidFill>
                  <a:srgbClr val="FF0000"/>
                </a:solidFill>
              </a:rPr>
              <a:t>صور الوحي</a:t>
            </a:r>
          </a:p>
          <a:p>
            <a:pPr marL="0" indent="0">
              <a:buNone/>
            </a:pPr>
            <a:r>
              <a:rPr lang="ar-SA" dirty="0" smtClean="0">
                <a:solidFill>
                  <a:srgbClr val="FF0000"/>
                </a:solidFill>
              </a:rPr>
              <a:t>له صور عدة منها:</a:t>
            </a:r>
          </a:p>
          <a:p>
            <a:pPr marL="0" indent="0">
              <a:buNone/>
            </a:pPr>
            <a:r>
              <a:rPr lang="ar-SA" dirty="0" smtClean="0"/>
              <a:t>1_الإلهام الغريزي للحيوان كما في قوله تعالى(وأوحى ربك إلى النحل أن اتخذي من الجبال بيوتاً ومن الشجر ومما يعرشون)النحل67</a:t>
            </a:r>
          </a:p>
          <a:p>
            <a:pPr marL="0" indent="0">
              <a:buNone/>
            </a:pPr>
            <a:endParaRPr lang="ar-SA" dirty="0">
              <a:solidFill>
                <a:srgbClr val="FF0000"/>
              </a:solidFill>
            </a:endParaRPr>
          </a:p>
        </p:txBody>
      </p:sp>
    </p:spTree>
    <p:extLst>
      <p:ext uri="{BB962C8B-B14F-4D97-AF65-F5344CB8AC3E}">
        <p14:creationId xmlns:p14="http://schemas.microsoft.com/office/powerpoint/2010/main" xmlns="" val="225027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14</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2_الإلهام الفطري للإنسان في قوله تعالى(وأوحينا إلى أم موسى أن أرضعيه )القصص7</a:t>
            </a:r>
          </a:p>
          <a:p>
            <a:pPr marL="0" indent="0">
              <a:buNone/>
            </a:pPr>
            <a:r>
              <a:rPr lang="ar-SA" dirty="0" smtClean="0"/>
              <a:t>3_الإشارة السريعة بأمر ما كما في قصة زكريا كما قال تعالى(فخرج على قومه من المحراب فأوحى إليهم أن سبحوا بكرة وعشياً)مريم11</a:t>
            </a:r>
          </a:p>
          <a:p>
            <a:pPr marL="0" indent="0">
              <a:buNone/>
            </a:pPr>
            <a:r>
              <a:rPr lang="ar-SA" dirty="0" smtClean="0"/>
              <a:t>4_الوسوسة الشيطانية كما قوله تعالى(وإن الشياطين  </a:t>
            </a:r>
            <a:r>
              <a:rPr lang="ar-SA" dirty="0" err="1" smtClean="0"/>
              <a:t>ليوحون</a:t>
            </a:r>
            <a:r>
              <a:rPr lang="ar-SA" dirty="0" smtClean="0"/>
              <a:t> إلى أوليائهم)الأنعام121</a:t>
            </a:r>
          </a:p>
          <a:p>
            <a:pPr marL="0" indent="0">
              <a:buNone/>
            </a:pPr>
            <a:r>
              <a:rPr lang="ar-SA" dirty="0" smtClean="0"/>
              <a:t>5_الوحي الأساسي هو وحي الله إلى أنبيائه برسالاته إلى بني البشر .وقد سمي القرآن </a:t>
            </a:r>
            <a:r>
              <a:rPr lang="ar-SA" dirty="0" err="1" smtClean="0"/>
              <a:t>مايعلمه</a:t>
            </a:r>
            <a:r>
              <a:rPr lang="ar-SA" dirty="0" smtClean="0"/>
              <a:t>  الله أنبياءه وحياً قال تعالى(وأوحي إلى هذا القرآن لأنذركم به ومن بلغ)الأنعام 121</a:t>
            </a:r>
            <a:endParaRPr lang="ar-SA" dirty="0"/>
          </a:p>
        </p:txBody>
      </p:sp>
    </p:spTree>
    <p:extLst>
      <p:ext uri="{BB962C8B-B14F-4D97-AF65-F5344CB8AC3E}">
        <p14:creationId xmlns:p14="http://schemas.microsoft.com/office/powerpoint/2010/main" xmlns="" val="233108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15</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وهو في الاصطلاح (إعلام الله تعالى نبي من أنبيائه بشرعه ودينه)</a:t>
            </a:r>
          </a:p>
          <a:p>
            <a:pPr marL="0" lvl="0" indent="0">
              <a:buClr>
                <a:srgbClr val="3891A7"/>
              </a:buClr>
              <a:buNone/>
            </a:pPr>
            <a:r>
              <a:rPr lang="ar-SA" dirty="0" smtClean="0"/>
              <a:t>وهذه الظاهرة تأتي على كيفيات قال تعالى( </a:t>
            </a:r>
            <a:r>
              <a:rPr lang="ar-SA" dirty="0" err="1" smtClean="0"/>
              <a:t>وماكان</a:t>
            </a:r>
            <a:r>
              <a:rPr lang="ar-SA" dirty="0" smtClean="0"/>
              <a:t> لبشر أن يكلمه الله إلا وحياً أو من وراء حجاب أو يرسل رسولاً</a:t>
            </a:r>
            <a:endParaRPr lang="ar-SA" dirty="0">
              <a:solidFill>
                <a:prstClr val="black"/>
              </a:solidFill>
            </a:endParaRPr>
          </a:p>
          <a:p>
            <a:pPr marL="0" lvl="0" indent="0">
              <a:buClr>
                <a:srgbClr val="3891A7"/>
              </a:buClr>
              <a:buNone/>
            </a:pPr>
            <a:r>
              <a:rPr lang="ar-SA" dirty="0" smtClean="0">
                <a:solidFill>
                  <a:prstClr val="black"/>
                </a:solidFill>
              </a:rPr>
              <a:t> </a:t>
            </a:r>
            <a:r>
              <a:rPr lang="ar-SA" dirty="0" smtClean="0"/>
              <a:t>فيوحي</a:t>
            </a:r>
            <a:r>
              <a:rPr lang="ar-SA" dirty="0" smtClean="0">
                <a:solidFill>
                  <a:prstClr val="black"/>
                </a:solidFill>
              </a:rPr>
              <a:t> بإذنه </a:t>
            </a:r>
            <a:r>
              <a:rPr lang="ar-SA" dirty="0">
                <a:solidFill>
                  <a:prstClr val="black"/>
                </a:solidFill>
              </a:rPr>
              <a:t>ما يشاء إنه علي </a:t>
            </a:r>
            <a:r>
              <a:rPr lang="ar-SA" dirty="0" smtClean="0">
                <a:solidFill>
                  <a:prstClr val="black"/>
                </a:solidFill>
              </a:rPr>
              <a:t>حكيم)الشورى51</a:t>
            </a:r>
            <a:endParaRPr lang="ar-SA" dirty="0" smtClean="0"/>
          </a:p>
          <a:p>
            <a:pPr marL="0" indent="0">
              <a:buNone/>
            </a:pPr>
            <a:r>
              <a:rPr lang="ar-SA" dirty="0" smtClean="0">
                <a:solidFill>
                  <a:srgbClr val="FF0000"/>
                </a:solidFill>
              </a:rPr>
              <a:t>الوحي في الإسلام </a:t>
            </a:r>
          </a:p>
          <a:p>
            <a:pPr marL="0" indent="0">
              <a:buNone/>
            </a:pPr>
            <a:r>
              <a:rPr lang="ar-SA" dirty="0" smtClean="0"/>
              <a:t>وهو وحي الله إلى رسوله صلى الله عليه وسلم أو إعلام الله تعالى نبيه محمداً بشرعه ودينه .وقد سبقه غيره من الرسل.</a:t>
            </a:r>
          </a:p>
          <a:p>
            <a:pPr marL="0" indent="0">
              <a:buNone/>
            </a:pPr>
            <a:endParaRPr lang="ar-SA" dirty="0"/>
          </a:p>
        </p:txBody>
      </p:sp>
    </p:spTree>
    <p:extLst>
      <p:ext uri="{BB962C8B-B14F-4D97-AF65-F5344CB8AC3E}">
        <p14:creationId xmlns:p14="http://schemas.microsoft.com/office/powerpoint/2010/main" xmlns="" val="1782101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16</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solidFill>
                  <a:srgbClr val="FF0000"/>
                </a:solidFill>
              </a:rPr>
              <a:t>أنماط الوحي على رسول الله صلى الله عليه وسلم </a:t>
            </a:r>
          </a:p>
          <a:p>
            <a:pPr marL="0" indent="0">
              <a:buNone/>
            </a:pPr>
            <a:r>
              <a:rPr lang="ar-SA" dirty="0" smtClean="0"/>
              <a:t>1_الرؤياء الصالحة عن عائشة رضي الله عنها قال(كان </a:t>
            </a:r>
            <a:r>
              <a:rPr lang="ar-SA" dirty="0" err="1" smtClean="0"/>
              <a:t>لايرى</a:t>
            </a:r>
            <a:r>
              <a:rPr lang="ar-SA" dirty="0" smtClean="0"/>
              <a:t>  رؤيا إلا جاءت مثل فلق الصبح)</a:t>
            </a:r>
          </a:p>
          <a:p>
            <a:pPr marL="0" indent="0">
              <a:buNone/>
            </a:pPr>
            <a:r>
              <a:rPr lang="ar-SA" dirty="0" smtClean="0"/>
              <a:t>2_بواسطة أمين الوحي جبريل عليه السلام .كان يأتيه بصور</a:t>
            </a:r>
          </a:p>
          <a:p>
            <a:pPr marL="0" indent="0">
              <a:buNone/>
            </a:pPr>
            <a:r>
              <a:rPr lang="ar-SA" dirty="0" err="1" smtClean="0"/>
              <a:t>أ_على</a:t>
            </a:r>
            <a:r>
              <a:rPr lang="ar-SA" dirty="0" smtClean="0"/>
              <a:t> صورته الملكية .</a:t>
            </a:r>
          </a:p>
          <a:p>
            <a:pPr marL="0" indent="0">
              <a:buNone/>
            </a:pPr>
            <a:r>
              <a:rPr lang="ar-SA" dirty="0" smtClean="0"/>
              <a:t>ب _على صورة إنسان كما جرى في حديث جبريل عليه السلام .</a:t>
            </a:r>
          </a:p>
          <a:p>
            <a:pPr marL="0" indent="0">
              <a:buNone/>
            </a:pPr>
            <a:r>
              <a:rPr lang="ar-SA" dirty="0" smtClean="0"/>
              <a:t>ج _كان يأتيه خفية فيتصبب عرقاً في اليوم الشديد البرد .</a:t>
            </a:r>
          </a:p>
          <a:p>
            <a:pPr marL="0" indent="0">
              <a:buNone/>
            </a:pPr>
            <a:r>
              <a:rPr lang="ar-SA" dirty="0" smtClean="0"/>
              <a:t>د _كان يسمع كدوي النحل على رأسه .</a:t>
            </a:r>
          </a:p>
          <a:p>
            <a:pPr marL="0" indent="0">
              <a:buNone/>
            </a:pPr>
            <a:r>
              <a:rPr lang="ar-SA" dirty="0" smtClean="0"/>
              <a:t>هـ _مثل صلصلة الجرس.</a:t>
            </a:r>
          </a:p>
          <a:p>
            <a:pPr marL="0" indent="0">
              <a:buNone/>
            </a:pPr>
            <a:endParaRPr lang="ar-SA" dirty="0"/>
          </a:p>
        </p:txBody>
      </p:sp>
    </p:spTree>
    <p:extLst>
      <p:ext uri="{BB962C8B-B14F-4D97-AF65-F5344CB8AC3E}">
        <p14:creationId xmlns:p14="http://schemas.microsoft.com/office/powerpoint/2010/main" xmlns="" val="3446042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17</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و _مخاطبة الله تعالى مباشرة دون وسيط كما حصل في ليلة الإسراء والمعراج .والوحي بمعنى الموحى هو في الإسلام القرآن والسنة.</a:t>
            </a:r>
          </a:p>
          <a:p>
            <a:pPr marL="0" indent="0">
              <a:buNone/>
            </a:pPr>
            <a:r>
              <a:rPr lang="ar-SA" dirty="0" smtClean="0"/>
              <a:t>أما القرآن فهو (الكلام المعجز المنزل على النبي محمد صلى الله عليه وسلم المكتوب في المصاحف المنقول عنه بالتواتر المتعبد بتلاوته  </a:t>
            </a:r>
            <a:r>
              <a:rPr lang="ar-SA" dirty="0" err="1" smtClean="0"/>
              <a:t>المتحدى</a:t>
            </a:r>
            <a:r>
              <a:rPr lang="ar-SA" dirty="0" smtClean="0"/>
              <a:t>  بأقصر سورة منه )تلقاه بلفظه ومعناه في ثلاثة وعشرين سنة منجماً حسب الحوادث وكان صلى الله عليه وسلم يتلقاه من جبريل ويبلغه لأصحابه دون تبديل  </a:t>
            </a:r>
            <a:r>
              <a:rPr lang="ar-SA" dirty="0"/>
              <a:t> </a:t>
            </a:r>
            <a:r>
              <a:rPr lang="ar-SA" dirty="0" smtClean="0"/>
              <a:t> </a:t>
            </a:r>
            <a:r>
              <a:rPr lang="ar-SA" dirty="0" err="1" smtClean="0"/>
              <a:t>أوتعديل</a:t>
            </a:r>
            <a:r>
              <a:rPr lang="ar-SA" dirty="0" smtClean="0"/>
              <a:t>  .قال تعالى(قل  </a:t>
            </a:r>
            <a:r>
              <a:rPr lang="ar-SA" dirty="0" err="1" smtClean="0"/>
              <a:t>مايكون</a:t>
            </a:r>
            <a:r>
              <a:rPr lang="ar-SA" dirty="0" smtClean="0"/>
              <a:t>  لي أن أبدله من تلقاء نفسي إن اتبع إلا  </a:t>
            </a:r>
            <a:r>
              <a:rPr lang="ar-SA" dirty="0" err="1" smtClean="0"/>
              <a:t>مايوحى</a:t>
            </a:r>
            <a:r>
              <a:rPr lang="ar-SA" dirty="0" smtClean="0"/>
              <a:t>  إلي)يونس15</a:t>
            </a:r>
          </a:p>
          <a:p>
            <a:pPr marL="0" indent="0">
              <a:buNone/>
            </a:pPr>
            <a:endParaRPr lang="ar-SA" dirty="0"/>
          </a:p>
        </p:txBody>
      </p:sp>
    </p:spTree>
    <p:extLst>
      <p:ext uri="{BB962C8B-B14F-4D97-AF65-F5344CB8AC3E}">
        <p14:creationId xmlns:p14="http://schemas.microsoft.com/office/powerpoint/2010/main" xmlns="" val="3202195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18</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أما السنة فهي  ما صدر  عن الرسول صلى الله عليه وسلم غير القرآن من قول أو فعل أو تقرير .وتختلف عن القرآن بأن القرآن لفظه ومعناه من الله تعالى أما السنة فإن لفظها من الرسول صلى الله عليه وسلم والمضمون من الله تعالى .وقد تأتي في صورة رواية عن الله تعالى كما في الأحاديث القدسية (يقول الله تعالى : </a:t>
            </a:r>
            <a:r>
              <a:rPr lang="ar-SA" dirty="0" err="1" smtClean="0"/>
              <a:t>مالعبدي</a:t>
            </a:r>
            <a:r>
              <a:rPr lang="ar-SA" dirty="0" smtClean="0"/>
              <a:t>  المؤمن عندي جزاء إذا قبضت صفيه من أهل الدنيا ثم احتسبه إلا الجنة )(أنا عند ظن عبدي بي وأنا معه )هذا بخلاف الأحاديث النبوية التي يكون بها التوجيه فيها من الرسول صلى الله عليه وسلم.</a:t>
            </a:r>
            <a:endParaRPr lang="ar-SA" dirty="0"/>
          </a:p>
        </p:txBody>
      </p:sp>
    </p:spTree>
    <p:extLst>
      <p:ext uri="{BB962C8B-B14F-4D97-AF65-F5344CB8AC3E}">
        <p14:creationId xmlns:p14="http://schemas.microsoft.com/office/powerpoint/2010/main" xmlns="" val="1435041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19</a:t>
            </a:fld>
            <a:endParaRPr lang="ar-SA"/>
          </a:p>
        </p:txBody>
      </p:sp>
      <p:sp>
        <p:nvSpPr>
          <p:cNvPr id="3" name="عنصر نائب للمحتوى 2"/>
          <p:cNvSpPr>
            <a:spLocks noGrp="1"/>
          </p:cNvSpPr>
          <p:nvPr>
            <p:ph sz="quarter" idx="1"/>
          </p:nvPr>
        </p:nvSpPr>
        <p:spPr/>
        <p:txBody>
          <a:bodyPr>
            <a:normAutofit fontScale="92500"/>
          </a:bodyPr>
          <a:lstStyle/>
          <a:p>
            <a:pPr marL="0" indent="0">
              <a:buNone/>
            </a:pPr>
            <a:r>
              <a:rPr lang="ar-SA" dirty="0" smtClean="0">
                <a:solidFill>
                  <a:srgbClr val="FF0000"/>
                </a:solidFill>
              </a:rPr>
              <a:t>المسائل التي تميز الوحي في الإسلام عن مصادر المعرفة البشرية </a:t>
            </a:r>
          </a:p>
          <a:p>
            <a:pPr marL="0" indent="0">
              <a:buNone/>
            </a:pPr>
            <a:r>
              <a:rPr lang="ar-SA" sz="3500" dirty="0" smtClean="0">
                <a:solidFill>
                  <a:srgbClr val="FF0000"/>
                </a:solidFill>
              </a:rPr>
              <a:t>المسألة الأولى </a:t>
            </a:r>
            <a:r>
              <a:rPr lang="ar-SA" sz="3500" dirty="0" smtClean="0"/>
              <a:t>: حصوله بالاصطفاء لا بالكسب:</a:t>
            </a:r>
          </a:p>
          <a:p>
            <a:pPr marL="0" indent="0">
              <a:buNone/>
            </a:pPr>
            <a:r>
              <a:rPr lang="ar-SA" sz="3500" dirty="0" smtClean="0"/>
              <a:t>الوحي منحة إلهية يختار لها بحكمته من البشر من يشاء قال تعالى(الله أعلم حيث يجعل رسالته)الأنعام124</a:t>
            </a:r>
          </a:p>
          <a:p>
            <a:pPr marL="0" indent="0">
              <a:buNone/>
            </a:pPr>
            <a:r>
              <a:rPr lang="ar-SA" sz="3500" dirty="0" smtClean="0"/>
              <a:t>فالنبوة نتيجة اصطفاء خاص لأحد خلقه قال تعالى(إني اصطفيتك على الناس برسالاتي وبكلامي)الأعراف144</a:t>
            </a:r>
          </a:p>
          <a:p>
            <a:pPr marL="0" indent="0">
              <a:buNone/>
            </a:pPr>
            <a:r>
              <a:rPr lang="ar-SA" sz="3500" dirty="0" smtClean="0"/>
              <a:t>ومن هنا يبطل قول الصوفية والفلاسفة إنها من المواهب البشرية المكتسبة ، تنال  بالجد  والاجتهاد  والاستغراق  في العبادات.</a:t>
            </a:r>
          </a:p>
          <a:p>
            <a:pPr marL="0" indent="0">
              <a:buNone/>
            </a:pPr>
            <a:endParaRPr lang="ar-SA" sz="3500" dirty="0" smtClean="0"/>
          </a:p>
          <a:p>
            <a:pPr marL="0" indent="0">
              <a:buNone/>
            </a:pPr>
            <a:endParaRPr lang="ar-SA" sz="3500" dirty="0"/>
          </a:p>
        </p:txBody>
      </p:sp>
    </p:spTree>
    <p:extLst>
      <p:ext uri="{BB962C8B-B14F-4D97-AF65-F5344CB8AC3E}">
        <p14:creationId xmlns:p14="http://schemas.microsoft.com/office/powerpoint/2010/main" xmlns="" val="604328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20</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كما يبطل اعتبارها نوعاً من العبقرية الذاتية أو درجة من الذكاء الفطري الذي يعطي صاحبه استعداداً قوياً  للانتقال من لمجهول إلى المعلوم بسرعة فائقة وهو ما يسمى بالحدس .</a:t>
            </a:r>
          </a:p>
          <a:p>
            <a:pPr marL="0" indent="0">
              <a:buNone/>
            </a:pPr>
            <a:r>
              <a:rPr lang="ar-SA" dirty="0" smtClean="0">
                <a:solidFill>
                  <a:srgbClr val="FF0000"/>
                </a:solidFill>
              </a:rPr>
              <a:t>طرق اكتساب العلوم عند ابن سيناء</a:t>
            </a:r>
          </a:p>
          <a:p>
            <a:pPr marL="0" indent="0">
              <a:buNone/>
            </a:pPr>
            <a:r>
              <a:rPr lang="ar-SA" dirty="0" smtClean="0"/>
              <a:t>1_طريق الحدس .</a:t>
            </a:r>
          </a:p>
          <a:p>
            <a:pPr marL="0" indent="0">
              <a:buNone/>
            </a:pPr>
            <a:r>
              <a:rPr lang="ar-SA" dirty="0" smtClean="0"/>
              <a:t>2_طريق التعليم.</a:t>
            </a:r>
          </a:p>
          <a:p>
            <a:pPr marL="0" indent="0">
              <a:buNone/>
            </a:pPr>
            <a:r>
              <a:rPr lang="ar-SA" dirty="0" smtClean="0"/>
              <a:t>والناس متفاوتون في الحدس منهم من ينتهي به الحدس إلى جميع المطالب أو أكثرها .وتشرق عليه الصور العقلية من العقل الفعال ويصبح عقله كالمرآة ويسمى عقلاً  </a:t>
            </a:r>
            <a:r>
              <a:rPr lang="ar-SA" dirty="0" err="1" smtClean="0"/>
              <a:t>قدسياً.وهو</a:t>
            </a:r>
            <a:r>
              <a:rPr lang="ar-SA" dirty="0" smtClean="0"/>
              <a:t> ضرب من النبوة بل أعلى درجاتها.</a:t>
            </a:r>
          </a:p>
          <a:p>
            <a:pPr marL="0" indent="0">
              <a:buNone/>
            </a:pPr>
            <a:endParaRPr lang="ar-SA" dirty="0">
              <a:solidFill>
                <a:srgbClr val="FF0000"/>
              </a:solidFill>
            </a:endParaRPr>
          </a:p>
        </p:txBody>
      </p:sp>
    </p:spTree>
    <p:extLst>
      <p:ext uri="{BB962C8B-B14F-4D97-AF65-F5344CB8AC3E}">
        <p14:creationId xmlns:p14="http://schemas.microsoft.com/office/powerpoint/2010/main" xmlns="" val="153653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21</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solidFill>
                  <a:srgbClr val="FF0000"/>
                </a:solidFill>
              </a:rPr>
              <a:t>بطلان القول بأن النبوة مكتسبة</a:t>
            </a:r>
          </a:p>
          <a:p>
            <a:pPr marL="0" indent="0">
              <a:buNone/>
            </a:pPr>
            <a:r>
              <a:rPr lang="ar-SA" dirty="0" smtClean="0"/>
              <a:t>1_لم يكن صلى الله عليه وسلم قبل البعثة متجهاً إلى تفكير فلسفي يبحث من خلاله عن الحقيقة. ولم يحظ بالنبوة نتيجة جهد ذاتي ومعاناة   </a:t>
            </a:r>
            <a:r>
              <a:rPr lang="ar-SA" dirty="0" err="1" smtClean="0"/>
              <a:t>ولاثمرة</a:t>
            </a:r>
            <a:r>
              <a:rPr lang="ar-SA" dirty="0" smtClean="0"/>
              <a:t>  ذكاء وعبقرية فذة. كان يعيش حياة عادية بالرؤية الصادقة والتحنث بغار حراء حينما جاءه جبريل وطلب منه  </a:t>
            </a:r>
            <a:r>
              <a:rPr lang="ar-SA" dirty="0" err="1" smtClean="0"/>
              <a:t>القرآءة</a:t>
            </a:r>
            <a:r>
              <a:rPr lang="ar-SA" dirty="0" smtClean="0"/>
              <a:t>   (اقرأ باسم ربك الأعلى)ومما يدل على أنه لم يكن منتظراً هذا الوحي ذهابه إلى خديجة خائفاً مما رآه .</a:t>
            </a:r>
          </a:p>
          <a:p>
            <a:pPr marL="0" indent="0">
              <a:buNone/>
            </a:pPr>
            <a:r>
              <a:rPr lang="ar-SA" dirty="0" smtClean="0"/>
              <a:t>وكان الكثيرون يتطلع إلى درجة النبوة مثل أمية ابن  أبي الصلت  وقد درس علوم أهل الكتاب وكان شاعراً ،لكنه لم ينلها </a:t>
            </a:r>
          </a:p>
          <a:p>
            <a:pPr marL="0" indent="0">
              <a:buNone/>
            </a:pPr>
            <a:endParaRPr lang="ar-SA" dirty="0"/>
          </a:p>
        </p:txBody>
      </p:sp>
    </p:spTree>
    <p:extLst>
      <p:ext uri="{BB962C8B-B14F-4D97-AF65-F5344CB8AC3E}">
        <p14:creationId xmlns:p14="http://schemas.microsoft.com/office/powerpoint/2010/main" xmlns="" val="22190510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22</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t>زعم الكثيرون من فلاسفة العصر العباسي التوافق بين الفلسفة والشريعة الذي يرتكز على التقريب بين الفيلسوف والنبي ،ومن صور هذا الجمع   </a:t>
            </a:r>
            <a:r>
              <a:rPr lang="ar-SA" dirty="0" err="1" smtClean="0"/>
              <a:t>مافعله</a:t>
            </a:r>
            <a:r>
              <a:rPr lang="ar-SA" dirty="0" smtClean="0"/>
              <a:t>  الفارابي حين قرر أن الفيلسوف والنبي كلاهما يتصل بالعقل الفعال إلا أن الأول بطريق التأمل والنظر والثاني عن طريق المخيلة .إن عملية المقارنة بين الفيلسوف الذي يحصل الفلسفة كسباً وبين النبي. والمساواة بين الوحي والفلسفة هو جهل بالنبوة.</a:t>
            </a:r>
          </a:p>
          <a:p>
            <a:pPr marL="0" indent="0">
              <a:buNone/>
            </a:pPr>
            <a:r>
              <a:rPr lang="ar-SA" dirty="0" smtClean="0"/>
              <a:t>المسألة الثانية:</a:t>
            </a:r>
            <a:endParaRPr lang="ar-SA" dirty="0"/>
          </a:p>
        </p:txBody>
      </p:sp>
    </p:spTree>
    <p:extLst>
      <p:ext uri="{BB962C8B-B14F-4D97-AF65-F5344CB8AC3E}">
        <p14:creationId xmlns:p14="http://schemas.microsoft.com/office/powerpoint/2010/main" xmlns="" val="2504261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23</a:t>
            </a:fld>
            <a:endParaRPr lang="ar-SA"/>
          </a:p>
        </p:txBody>
      </p:sp>
      <p:sp>
        <p:nvSpPr>
          <p:cNvPr id="3" name="عنصر نائب للمحتوى 2"/>
          <p:cNvSpPr>
            <a:spLocks noGrp="1"/>
          </p:cNvSpPr>
          <p:nvPr>
            <p:ph sz="quarter" idx="1"/>
          </p:nvPr>
        </p:nvSpPr>
        <p:spPr/>
        <p:txBody>
          <a:bodyPr>
            <a:normAutofit/>
          </a:bodyPr>
          <a:lstStyle/>
          <a:p>
            <a:pPr marL="0" indent="0">
              <a:buNone/>
            </a:pPr>
            <a:r>
              <a:rPr lang="ar-SA" dirty="0" smtClean="0">
                <a:solidFill>
                  <a:srgbClr val="FF0000"/>
                </a:solidFill>
              </a:rPr>
              <a:t>المسألة الثانية: عدم خضوعه لرغبة الرسول صلى الله عليه وسلم </a:t>
            </a:r>
          </a:p>
          <a:p>
            <a:pPr marL="0" indent="0">
              <a:buNone/>
            </a:pPr>
            <a:r>
              <a:rPr lang="ar-SA" dirty="0" smtClean="0"/>
              <a:t>الوحي يتم تبعاً لمشيئة الله تعالى وحده وليس للرسول صلى الله عليه وسلم دخل فيه. والدليل على ذلك :</a:t>
            </a:r>
          </a:p>
          <a:p>
            <a:pPr marL="0" indent="0">
              <a:buNone/>
            </a:pPr>
            <a:r>
              <a:rPr lang="ar-SA" dirty="0" smtClean="0"/>
              <a:t>1_انقطاعه بعد نزوله الأول وكان عليه السلام يتوق إليه.</a:t>
            </a:r>
          </a:p>
          <a:p>
            <a:pPr marL="0" indent="0">
              <a:buNone/>
            </a:pPr>
            <a:r>
              <a:rPr lang="ar-SA" dirty="0" smtClean="0"/>
              <a:t>2_أبطأ جبريل فلم ينزل القرآن والرسول ينتظر   </a:t>
            </a:r>
            <a:r>
              <a:rPr lang="ar-SA" dirty="0" err="1" smtClean="0"/>
              <a:t>برآءتها</a:t>
            </a:r>
            <a:r>
              <a:rPr lang="ar-SA" dirty="0" smtClean="0"/>
              <a:t>  فلو كان بيده الوحي    </a:t>
            </a:r>
            <a:r>
              <a:rPr lang="ar-SA" dirty="0" err="1" smtClean="0"/>
              <a:t>ماحدث</a:t>
            </a:r>
            <a:r>
              <a:rPr lang="ar-SA" dirty="0" smtClean="0"/>
              <a:t>  تأجيل.</a:t>
            </a:r>
          </a:p>
          <a:p>
            <a:pPr marL="0" indent="0">
              <a:buNone/>
            </a:pPr>
            <a:r>
              <a:rPr lang="ar-SA" dirty="0" smtClean="0"/>
              <a:t>3_نزول الوحي عليه أحياناً دون توقع منه والدليل عن أنس رضي الله عنه أنه صلى الله عليه وسلم أغفى إغفاءة ثم استيقظ ،ورفع رأسه مبتسماً حيث أنزلت عليه سورة الكوثر.</a:t>
            </a:r>
            <a:endParaRPr lang="ar-SA" dirty="0"/>
          </a:p>
        </p:txBody>
      </p:sp>
    </p:spTree>
    <p:extLst>
      <p:ext uri="{BB962C8B-B14F-4D97-AF65-F5344CB8AC3E}">
        <p14:creationId xmlns:p14="http://schemas.microsoft.com/office/powerpoint/2010/main" xmlns="" val="1268526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24</a:t>
            </a:fld>
            <a:endParaRPr lang="ar-SA"/>
          </a:p>
        </p:txBody>
      </p:sp>
      <p:sp>
        <p:nvSpPr>
          <p:cNvPr id="3" name="عنصر نائب للمحتوى 2"/>
          <p:cNvSpPr>
            <a:spLocks noGrp="1"/>
          </p:cNvSpPr>
          <p:nvPr>
            <p:ph sz="quarter" idx="1"/>
          </p:nvPr>
        </p:nvSpPr>
        <p:spPr/>
        <p:txBody>
          <a:bodyPr>
            <a:normAutofit/>
          </a:bodyPr>
          <a:lstStyle/>
          <a:p>
            <a:pPr marL="82296" indent="0">
              <a:buNone/>
            </a:pPr>
            <a:r>
              <a:rPr lang="ar-SA" dirty="0" smtClean="0"/>
              <a:t>وقصة المجادلة تناجيه في أمرها فيفتيها من نفسه ويأتي الوحي بالحكم فلو علم صلى الله عليه وسلم مجيئه  </a:t>
            </a:r>
            <a:r>
              <a:rPr lang="ar-SA" dirty="0" err="1" smtClean="0"/>
              <a:t>ماأفتاها</a:t>
            </a:r>
            <a:r>
              <a:rPr lang="ar-SA" dirty="0" smtClean="0"/>
              <a:t>. هذه الخاصية تميز الوحي عن غيره من المصادر إذ   </a:t>
            </a:r>
            <a:r>
              <a:rPr lang="ar-SA" dirty="0" err="1" smtClean="0"/>
              <a:t>لاتحتاج</a:t>
            </a:r>
            <a:r>
              <a:rPr lang="ar-SA" dirty="0" smtClean="0"/>
              <a:t>  إلى الجهد المبذول من الفيلسوف أو الصوفي من تأمل أو استغراق  </a:t>
            </a:r>
            <a:r>
              <a:rPr lang="ar-SA" dirty="0" err="1" smtClean="0"/>
              <a:t>أوتجريد</a:t>
            </a:r>
            <a:r>
              <a:rPr lang="ar-SA" dirty="0" smtClean="0"/>
              <a:t>.</a:t>
            </a:r>
          </a:p>
          <a:p>
            <a:pPr marL="82296" indent="0">
              <a:buNone/>
            </a:pPr>
            <a:r>
              <a:rPr lang="ar-SA" dirty="0" smtClean="0"/>
              <a:t>المسألة الثالثة: اليقينية المطلقة لما قدمه من علم</a:t>
            </a:r>
          </a:p>
          <a:p>
            <a:pPr marL="82296" indent="0">
              <a:buNone/>
            </a:pPr>
            <a:r>
              <a:rPr lang="ar-SA" dirty="0" smtClean="0"/>
              <a:t>إن علم الله تعالى يتميز باليقينية المطلقة والوحي من علمه </a:t>
            </a:r>
          </a:p>
          <a:p>
            <a:pPr marL="82296" indent="0">
              <a:buNone/>
            </a:pPr>
            <a:r>
              <a:rPr lang="ar-SA" dirty="0" smtClean="0"/>
              <a:t>فهو يتخطى حدود الزمان والمكان خلافاً للعلم البشري المقيد بحدود الزمان والمكان .</a:t>
            </a:r>
          </a:p>
          <a:p>
            <a:pPr marL="82296" indent="0">
              <a:buNone/>
            </a:pPr>
            <a:endParaRPr lang="ar-SA" dirty="0"/>
          </a:p>
        </p:txBody>
      </p:sp>
    </p:spTree>
    <p:extLst>
      <p:ext uri="{BB962C8B-B14F-4D97-AF65-F5344CB8AC3E}">
        <p14:creationId xmlns:p14="http://schemas.microsoft.com/office/powerpoint/2010/main" xmlns="" val="2519628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25</a:t>
            </a:fld>
            <a:endParaRPr lang="ar-SA"/>
          </a:p>
        </p:txBody>
      </p:sp>
      <p:sp>
        <p:nvSpPr>
          <p:cNvPr id="3" name="عنصر نائب للمحتوى 2"/>
          <p:cNvSpPr>
            <a:spLocks noGrp="1"/>
          </p:cNvSpPr>
          <p:nvPr>
            <p:ph sz="quarter" idx="1"/>
          </p:nvPr>
        </p:nvSpPr>
        <p:spPr/>
        <p:txBody>
          <a:bodyPr>
            <a:normAutofit/>
          </a:bodyPr>
          <a:lstStyle/>
          <a:p>
            <a:pPr marL="82296" indent="0">
              <a:buNone/>
            </a:pPr>
            <a:r>
              <a:rPr lang="ar-SA" dirty="0" smtClean="0"/>
              <a:t>وقد قدم  الوحي  علماً  جماً في الكثير من المجالات التي عجزت عنها الفلسفة .ونخص هنا  </a:t>
            </a:r>
            <a:r>
              <a:rPr lang="ar-SA" dirty="0" err="1" smtClean="0"/>
              <a:t>ماوراء</a:t>
            </a:r>
            <a:r>
              <a:rPr lang="ar-SA" dirty="0" smtClean="0"/>
              <a:t>  الطبيعة .وأعلن الكثيرون من الفلاسفة عجزهم عن معرفة هذا العالم  مثل  ديكارت </a:t>
            </a:r>
            <a:r>
              <a:rPr lang="ar-SA" dirty="0" err="1" smtClean="0"/>
              <a:t>ورابوبرت</a:t>
            </a:r>
            <a:r>
              <a:rPr lang="ar-SA" dirty="0" smtClean="0"/>
              <a:t> الذي يرى (أن عالم </a:t>
            </a:r>
            <a:r>
              <a:rPr lang="ar-SA" dirty="0" err="1" smtClean="0"/>
              <a:t>مابعد</a:t>
            </a:r>
            <a:r>
              <a:rPr lang="ar-SA" dirty="0" smtClean="0"/>
              <a:t> الطبيعة عالم درج في غير عشه في بحثه عن شيء فوق المدارك العقلية)ولاذ آخرون بالإنكار التام كما فعلت الماركسية.</a:t>
            </a:r>
          </a:p>
          <a:p>
            <a:pPr marL="82296" indent="0">
              <a:buNone/>
            </a:pPr>
            <a:r>
              <a:rPr lang="ar-SA" dirty="0" smtClean="0"/>
              <a:t>أما الوحي الذي جاء به صلى الله عليه وسلم فقد جاء بالحق جلياً مما يلبي رغبات الإنسان وتطلعاته عن أصل الكون والإنسان والحكمة من وجوده .والغيبيات الله وصفاته ،الملائكة ،الجنة ،النار.</a:t>
            </a:r>
            <a:endParaRPr lang="ar-SA" sz="3500" dirty="0"/>
          </a:p>
        </p:txBody>
      </p:sp>
    </p:spTree>
    <p:extLst>
      <p:ext uri="{BB962C8B-B14F-4D97-AF65-F5344CB8AC3E}">
        <p14:creationId xmlns:p14="http://schemas.microsoft.com/office/powerpoint/2010/main" xmlns="" val="1547247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26</a:t>
            </a:fld>
            <a:endParaRPr lang="ar-SA"/>
          </a:p>
        </p:txBody>
      </p:sp>
      <p:sp>
        <p:nvSpPr>
          <p:cNvPr id="3" name="عنصر نائب للمحتوى 2"/>
          <p:cNvSpPr>
            <a:spLocks noGrp="1"/>
          </p:cNvSpPr>
          <p:nvPr>
            <p:ph sz="quarter" idx="1"/>
          </p:nvPr>
        </p:nvSpPr>
        <p:spPr/>
        <p:txBody>
          <a:bodyPr>
            <a:normAutofit/>
          </a:bodyPr>
          <a:lstStyle/>
          <a:p>
            <a:r>
              <a:rPr lang="ar-SA" dirty="0" smtClean="0"/>
              <a:t>ويبقى الوحي مطلقاً والعجز عن الادراك يرجع إلى قصور العقل عن مستوى اليقينية.</a:t>
            </a:r>
          </a:p>
          <a:p>
            <a:pPr marL="82296" indent="0">
              <a:buNone/>
            </a:pPr>
            <a:r>
              <a:rPr lang="ar-SA" dirty="0" smtClean="0"/>
              <a:t>دلالة  النصوص</a:t>
            </a:r>
          </a:p>
          <a:p>
            <a:pPr marL="82296" indent="0">
              <a:buNone/>
            </a:pPr>
            <a:r>
              <a:rPr lang="ar-SA" dirty="0" smtClean="0"/>
              <a:t>تنقسم النصوص إلى قسمين:</a:t>
            </a:r>
          </a:p>
          <a:p>
            <a:pPr marL="82296" indent="0">
              <a:buNone/>
            </a:pPr>
            <a:r>
              <a:rPr lang="ar-SA" dirty="0" smtClean="0"/>
              <a:t>1_قاطع الدلالة على معناه </a:t>
            </a:r>
          </a:p>
          <a:p>
            <a:pPr marL="82296" indent="0">
              <a:buNone/>
            </a:pPr>
            <a:r>
              <a:rPr lang="ar-SA" dirty="0" smtClean="0"/>
              <a:t>وهو الذي  </a:t>
            </a:r>
            <a:r>
              <a:rPr lang="ar-SA" dirty="0" err="1" smtClean="0"/>
              <a:t>لايحتمل</a:t>
            </a:r>
            <a:r>
              <a:rPr lang="ar-SA" dirty="0" smtClean="0"/>
              <a:t>  معناه غيره   </a:t>
            </a:r>
            <a:r>
              <a:rPr lang="ar-SA" dirty="0" err="1" smtClean="0"/>
              <a:t>ولايدخل</a:t>
            </a:r>
            <a:r>
              <a:rPr lang="ar-SA" dirty="0" smtClean="0"/>
              <a:t>   فيه اجتهاداً </a:t>
            </a:r>
            <a:r>
              <a:rPr lang="ar-SA" dirty="0" err="1" smtClean="0"/>
              <a:t>ولاتأويلاً</a:t>
            </a:r>
            <a:r>
              <a:rPr lang="ar-SA" dirty="0" smtClean="0"/>
              <a:t>  . ( </a:t>
            </a:r>
            <a:r>
              <a:rPr lang="ar-SA" dirty="0" err="1" smtClean="0"/>
              <a:t>لااجتهاد</a:t>
            </a:r>
            <a:r>
              <a:rPr lang="ar-SA" dirty="0" smtClean="0"/>
              <a:t> مع نص)</a:t>
            </a:r>
          </a:p>
          <a:p>
            <a:pPr marL="82296" indent="0">
              <a:buNone/>
            </a:pPr>
            <a:r>
              <a:rPr lang="ar-SA" dirty="0" smtClean="0"/>
              <a:t>ومن أمثلته:</a:t>
            </a:r>
          </a:p>
          <a:p>
            <a:pPr marL="82296" indent="0">
              <a:buNone/>
            </a:pPr>
            <a:r>
              <a:rPr lang="ar-SA" dirty="0" smtClean="0"/>
              <a:t>المسائل العقدية، أصول الأخلاق ،العقوبات المحددة بالنص.</a:t>
            </a:r>
          </a:p>
          <a:p>
            <a:pPr marL="82296" indent="0">
              <a:buNone/>
            </a:pPr>
            <a:endParaRPr lang="ar-SA" dirty="0"/>
          </a:p>
        </p:txBody>
      </p:sp>
    </p:spTree>
    <p:extLst>
      <p:ext uri="{BB962C8B-B14F-4D97-AF65-F5344CB8AC3E}">
        <p14:creationId xmlns:p14="http://schemas.microsoft.com/office/powerpoint/2010/main" xmlns="" val="428924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27</a:t>
            </a:fld>
            <a:endParaRPr lang="ar-SA"/>
          </a:p>
        </p:txBody>
      </p:sp>
      <p:sp>
        <p:nvSpPr>
          <p:cNvPr id="3" name="عنصر نائب للمحتوى 2"/>
          <p:cNvSpPr>
            <a:spLocks noGrp="1"/>
          </p:cNvSpPr>
          <p:nvPr>
            <p:ph sz="quarter" idx="1"/>
          </p:nvPr>
        </p:nvSpPr>
        <p:spPr/>
        <p:txBody>
          <a:bodyPr>
            <a:normAutofit/>
          </a:bodyPr>
          <a:lstStyle/>
          <a:p>
            <a:pPr marL="82296" indent="0">
              <a:buNone/>
            </a:pPr>
            <a:r>
              <a:rPr lang="ar-SA" dirty="0" smtClean="0"/>
              <a:t>قسم يعتريه بعض الغموض فإذا فسره المفسر من القرآن أو السنة صار قطعياً مثل لفظ الصلاة فهي من المجمل الذي بين صوره رسول الله صلى الله عليه وسلم .أما إذا تولى المجتهد تفسير النص الخفي فإنه   </a:t>
            </a:r>
            <a:r>
              <a:rPr lang="ar-SA" dirty="0" err="1" smtClean="0"/>
              <a:t>لايكون</a:t>
            </a:r>
            <a:r>
              <a:rPr lang="ar-SA" dirty="0" smtClean="0"/>
              <a:t>  قطعياً، بل دلالته ظنية يمكن لمجتهد آخر أن يخالفها .مثال ذلك قوله صلى الله عليه وسلم ( </a:t>
            </a:r>
            <a:r>
              <a:rPr lang="ar-SA" dirty="0" err="1" smtClean="0"/>
              <a:t>لايرث</a:t>
            </a:r>
            <a:r>
              <a:rPr lang="ar-SA" dirty="0"/>
              <a:t> </a:t>
            </a:r>
            <a:r>
              <a:rPr lang="ar-SA" dirty="0" smtClean="0"/>
              <a:t>القاتل شيئاً)فقد اختلف الفقهاء في تحديد مفهوم القتل ،المانع من الإرث:</a:t>
            </a:r>
          </a:p>
          <a:p>
            <a:pPr marL="82296" indent="0">
              <a:buNone/>
            </a:pPr>
            <a:r>
              <a:rPr lang="ar-SA" dirty="0" smtClean="0"/>
              <a:t>هل هو القتل </a:t>
            </a:r>
            <a:r>
              <a:rPr lang="ar-SA" dirty="0" err="1" smtClean="0"/>
              <a:t>مطلقاً؟أم</a:t>
            </a:r>
            <a:r>
              <a:rPr lang="ar-SA" dirty="0" smtClean="0"/>
              <a:t> العمد ؟أم الخطأ؟ أو الشرعي  الحدي؟ على اختلاف.</a:t>
            </a:r>
          </a:p>
          <a:p>
            <a:pPr marL="82296" indent="0">
              <a:buNone/>
            </a:pPr>
            <a:endParaRPr lang="ar-SA" dirty="0"/>
          </a:p>
        </p:txBody>
      </p:sp>
    </p:spTree>
    <p:extLst>
      <p:ext uri="{BB962C8B-B14F-4D97-AF65-F5344CB8AC3E}">
        <p14:creationId xmlns:p14="http://schemas.microsoft.com/office/powerpoint/2010/main" xmlns="" val="1897041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28</a:t>
            </a:fld>
            <a:endParaRPr lang="ar-SA"/>
          </a:p>
        </p:txBody>
      </p:sp>
      <p:sp>
        <p:nvSpPr>
          <p:cNvPr id="3" name="عنصر نائب للمحتوى 2"/>
          <p:cNvSpPr>
            <a:spLocks noGrp="1"/>
          </p:cNvSpPr>
          <p:nvPr>
            <p:ph sz="quarter" idx="1"/>
          </p:nvPr>
        </p:nvSpPr>
        <p:spPr/>
        <p:txBody>
          <a:bodyPr>
            <a:normAutofit fontScale="92500" lnSpcReduction="10000"/>
          </a:bodyPr>
          <a:lstStyle/>
          <a:p>
            <a:pPr marL="82296" indent="0">
              <a:buNone/>
            </a:pPr>
            <a:r>
              <a:rPr lang="ar-SA" dirty="0" smtClean="0"/>
              <a:t>والفرق واضح:</a:t>
            </a:r>
          </a:p>
          <a:p>
            <a:pPr marL="82296" indent="0">
              <a:buNone/>
            </a:pPr>
            <a:r>
              <a:rPr lang="ar-SA" dirty="0" smtClean="0"/>
              <a:t>الأول فسره الوحي فكان قطعياً .</a:t>
            </a:r>
          </a:p>
          <a:p>
            <a:pPr marL="82296" indent="0">
              <a:buNone/>
            </a:pPr>
            <a:r>
              <a:rPr lang="ar-SA" dirty="0" smtClean="0"/>
              <a:t>الثاني فسره العقل وقيمته نسبية ومن ثم بقي اللفظ احتمالي .وقال أهل الكلام أن النصوص عامة تفيد الظنية واستبعدوا وجود دلالات نقلية   </a:t>
            </a:r>
            <a:r>
              <a:rPr lang="ar-SA" dirty="0" err="1" smtClean="0"/>
              <a:t>لايتطرق</a:t>
            </a:r>
            <a:r>
              <a:rPr lang="ar-SA" dirty="0" smtClean="0"/>
              <a:t>  إليها الاحتمال .</a:t>
            </a:r>
          </a:p>
          <a:p>
            <a:pPr marL="82296" indent="0">
              <a:buNone/>
            </a:pPr>
            <a:r>
              <a:rPr lang="ar-SA" dirty="0" smtClean="0">
                <a:solidFill>
                  <a:srgbClr val="FF0000"/>
                </a:solidFill>
              </a:rPr>
              <a:t>المسألة الرابعة</a:t>
            </a:r>
          </a:p>
          <a:p>
            <a:pPr marL="82296" indent="0">
              <a:buNone/>
            </a:pPr>
            <a:r>
              <a:rPr lang="ar-SA" dirty="0" smtClean="0"/>
              <a:t>تنزهه عن التأثر بالزمان والمكان </a:t>
            </a:r>
          </a:p>
          <a:p>
            <a:pPr marL="82296" indent="0">
              <a:buNone/>
            </a:pPr>
            <a:r>
              <a:rPr lang="ar-SA" dirty="0" smtClean="0"/>
              <a:t>لم يكن للزمن الذي نزل فيه الوحي على محمد صلى الله عليه وسلم ولا البيئة التي عاش فيها (الأعراف والتقاليد ) أثر في تشكيل الوحي </a:t>
            </a:r>
          </a:p>
          <a:p>
            <a:pPr marL="82296" indent="0">
              <a:buNone/>
            </a:pPr>
            <a:r>
              <a:rPr lang="ar-SA" sz="3500" dirty="0" smtClean="0"/>
              <a:t> والسبب في ذلك أن الوحي صادر عن الله تعالى المهيمن على الزمان والمكان .</a:t>
            </a:r>
          </a:p>
          <a:p>
            <a:pPr marL="82296" indent="0">
              <a:buNone/>
            </a:pPr>
            <a:endParaRPr lang="ar-SA" sz="3500" dirty="0"/>
          </a:p>
        </p:txBody>
      </p:sp>
    </p:spTree>
    <p:extLst>
      <p:ext uri="{BB962C8B-B14F-4D97-AF65-F5344CB8AC3E}">
        <p14:creationId xmlns:p14="http://schemas.microsoft.com/office/powerpoint/2010/main" xmlns="" val="1397722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29</a:t>
            </a:fld>
            <a:endParaRPr lang="ar-SA"/>
          </a:p>
        </p:txBody>
      </p:sp>
      <p:sp>
        <p:nvSpPr>
          <p:cNvPr id="3" name="عنصر نائب للمحتوى 2"/>
          <p:cNvSpPr>
            <a:spLocks noGrp="1"/>
          </p:cNvSpPr>
          <p:nvPr>
            <p:ph sz="quarter" idx="1"/>
          </p:nvPr>
        </p:nvSpPr>
        <p:spPr/>
        <p:txBody>
          <a:bodyPr>
            <a:normAutofit fontScale="92500" lnSpcReduction="10000"/>
          </a:bodyPr>
          <a:lstStyle/>
          <a:p>
            <a:pPr marL="82296" indent="0">
              <a:buNone/>
            </a:pPr>
            <a:r>
              <a:rPr lang="ar-SA" dirty="0" smtClean="0"/>
              <a:t>وعليه  فإن الوحي مبرأ من نظرية اللاوعي التي جاء بها </a:t>
            </a:r>
            <a:r>
              <a:rPr lang="ar-SA" dirty="0" err="1" smtClean="0"/>
              <a:t>يونج</a:t>
            </a:r>
            <a:r>
              <a:rPr lang="ar-SA" dirty="0" smtClean="0"/>
              <a:t>   وتقول (أن   </a:t>
            </a:r>
            <a:r>
              <a:rPr lang="ar-SA" dirty="0" err="1" smtClean="0"/>
              <a:t>مايظهر</a:t>
            </a:r>
            <a:r>
              <a:rPr lang="ar-SA" dirty="0" smtClean="0"/>
              <a:t>   من رؤى   </a:t>
            </a:r>
            <a:r>
              <a:rPr lang="ar-SA" dirty="0" err="1" smtClean="0"/>
              <a:t>منامية</a:t>
            </a:r>
            <a:r>
              <a:rPr lang="ar-SA" dirty="0" smtClean="0"/>
              <a:t>   وأساطير دينية متوافقة مع آراء المجتمع ومشاعره ومصالحه )</a:t>
            </a:r>
          </a:p>
          <a:p>
            <a:pPr marL="82296" indent="0">
              <a:buNone/>
            </a:pPr>
            <a:r>
              <a:rPr lang="ar-SA" dirty="0" smtClean="0"/>
              <a:t>لكن ذلك  </a:t>
            </a:r>
            <a:r>
              <a:rPr lang="ar-SA" dirty="0" err="1" smtClean="0"/>
              <a:t>لايعني</a:t>
            </a:r>
            <a:r>
              <a:rPr lang="ar-SA" dirty="0" smtClean="0"/>
              <a:t>  أن الوحي جاء مثالياً بعيداً عن الواقع المعاش بل هو علم عملي مؤثراً في الواقع. </a:t>
            </a:r>
          </a:p>
          <a:p>
            <a:pPr marL="82296" indent="0">
              <a:buNone/>
            </a:pPr>
            <a:r>
              <a:rPr lang="ar-SA" dirty="0" smtClean="0">
                <a:solidFill>
                  <a:srgbClr val="FF0000"/>
                </a:solidFill>
              </a:rPr>
              <a:t>أخطأ المستشرقون في هذه المسألة </a:t>
            </a:r>
          </a:p>
          <a:p>
            <a:pPr marL="82296" indent="0">
              <a:buNone/>
            </a:pPr>
            <a:r>
              <a:rPr lang="ar-SA" dirty="0" smtClean="0"/>
              <a:t>قالوا أن الوحي تأثر بالمفاهيم التي كانت رائجة عند العرب .ومن أمثلة ذلك ان الرأي السائد عن الإنسان قبل عصر العلم أنه خلق خلقاً مستقلاً  مباشراً  أما     </a:t>
            </a:r>
            <a:r>
              <a:rPr lang="ar-SA" dirty="0" err="1" smtClean="0"/>
              <a:t>الزائع</a:t>
            </a:r>
            <a:r>
              <a:rPr lang="ar-SA" dirty="0" smtClean="0"/>
              <a:t>     المشهور الآن أنه لم يخلق دفعة واحدة منفصلاً عن الحيوان بل تطور كما تقول نظرية دارون.</a:t>
            </a:r>
          </a:p>
          <a:p>
            <a:pPr marL="82296" indent="0">
              <a:buNone/>
            </a:pPr>
            <a:r>
              <a:rPr lang="ar-SA" dirty="0" smtClean="0"/>
              <a:t>فقد حاول هؤلاء إثبات بشرية الوحى ،فأثبتوا مشابهة مسائله </a:t>
            </a:r>
          </a:p>
          <a:p>
            <a:pPr marL="82296" indent="0">
              <a:buNone/>
            </a:pPr>
            <a:endParaRPr lang="ar-SA" dirty="0"/>
          </a:p>
        </p:txBody>
      </p:sp>
    </p:spTree>
    <p:extLst>
      <p:ext uri="{BB962C8B-B14F-4D97-AF65-F5344CB8AC3E}">
        <p14:creationId xmlns:p14="http://schemas.microsoft.com/office/powerpoint/2010/main" xmlns="" val="2005482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30</a:t>
            </a:fld>
            <a:endParaRPr lang="ar-SA"/>
          </a:p>
        </p:txBody>
      </p:sp>
      <p:sp>
        <p:nvSpPr>
          <p:cNvPr id="3" name="عنصر نائب للمحتوى 2"/>
          <p:cNvSpPr>
            <a:spLocks noGrp="1"/>
          </p:cNvSpPr>
          <p:nvPr>
            <p:ph sz="quarter" idx="1"/>
          </p:nvPr>
        </p:nvSpPr>
        <p:spPr/>
        <p:txBody>
          <a:bodyPr>
            <a:normAutofit/>
          </a:bodyPr>
          <a:lstStyle/>
          <a:p>
            <a:pPr marL="82296" indent="0">
              <a:buNone/>
            </a:pPr>
            <a:r>
              <a:rPr lang="ar-SA" dirty="0" smtClean="0"/>
              <a:t>لمسائل في اليهودية  والنصرانية.  سبب التشابه :</a:t>
            </a:r>
          </a:p>
          <a:p>
            <a:pPr marL="82296" indent="0">
              <a:buNone/>
            </a:pPr>
            <a:r>
              <a:rPr lang="ar-SA" dirty="0" smtClean="0"/>
              <a:t>إما أن تكون هذه المسائل حاجات بشرية ملحة عرفها الإنسان بتجربته كقاعدة (القتل أنفى للقتل )قررتها آية القصاص .أن القصاص حياة للناس.</a:t>
            </a:r>
          </a:p>
          <a:p>
            <a:pPr marL="82296" indent="0">
              <a:buNone/>
            </a:pPr>
            <a:r>
              <a:rPr lang="ar-SA" dirty="0" smtClean="0"/>
              <a:t>أو أن تكون من بقايا اليهودية أو المسيحية .</a:t>
            </a:r>
          </a:p>
          <a:p>
            <a:pPr marL="82296" indent="0">
              <a:buNone/>
            </a:pPr>
            <a:r>
              <a:rPr lang="ar-SA" dirty="0" smtClean="0"/>
              <a:t>الحق أن في ذلك دلالة على صدق رسول الله صلى الله عليه  وسلم .قال تعالى(أو لم يكن لهم آية أن يعلمه علماء بني إسرائيل)الشعراء197</a:t>
            </a:r>
          </a:p>
          <a:p>
            <a:pPr marL="82296" indent="0">
              <a:buNone/>
            </a:pPr>
            <a:endParaRPr lang="ar-SA" dirty="0"/>
          </a:p>
        </p:txBody>
      </p:sp>
    </p:spTree>
    <p:extLst>
      <p:ext uri="{BB962C8B-B14F-4D97-AF65-F5344CB8AC3E}">
        <p14:creationId xmlns:p14="http://schemas.microsoft.com/office/powerpoint/2010/main" xmlns="" val="2920964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31</a:t>
            </a:fld>
            <a:endParaRPr lang="ar-SA"/>
          </a:p>
        </p:txBody>
      </p:sp>
      <p:sp>
        <p:nvSpPr>
          <p:cNvPr id="3" name="عنصر نائب للمحتوى 2"/>
          <p:cNvSpPr>
            <a:spLocks noGrp="1"/>
          </p:cNvSpPr>
          <p:nvPr>
            <p:ph sz="quarter" idx="1"/>
          </p:nvPr>
        </p:nvSpPr>
        <p:spPr/>
        <p:txBody>
          <a:bodyPr>
            <a:normAutofit/>
          </a:bodyPr>
          <a:lstStyle/>
          <a:p>
            <a:pPr marL="82296" indent="0">
              <a:buNone/>
            </a:pPr>
            <a:r>
              <a:rPr lang="ar-SA" dirty="0" smtClean="0">
                <a:solidFill>
                  <a:srgbClr val="FF0000"/>
                </a:solidFill>
              </a:rPr>
              <a:t>المسألة الخامسة انتفاء الحلول في تلقي الوحي</a:t>
            </a:r>
          </a:p>
          <a:p>
            <a:pPr marL="82296" indent="0">
              <a:buNone/>
            </a:pPr>
            <a:r>
              <a:rPr lang="ar-SA" dirty="0" smtClean="0"/>
              <a:t>علم وأمر يتم بين  ذاتين، ذات ملقية هي ذات الله تعالى وذات متلقية عن الله هي ذات جبريل وذات متلقية هي ذات الرسول صلى الله عليه وسلم  وبينهما  تباين ،وليس الوحي حلولاً لذات الله في ذات الرسول أو اتحاداً بينهما .ومعلوم أن مذهب الحلول الذي قال به الإشراقيون وغلاة المتصوفة في البيئة الإسلامية ،وقد اشتهر منهم :الحسين بن منصور الحلاج في القرن الثالث الهجري ،فقد زعم الحلاج أن روح الله حلت فيه كما حلت في عيسى عليه السلام وأن روح الله وروحه قد اندمجتا حتى صارتا روحاً واحدة </a:t>
            </a:r>
            <a:endParaRPr lang="ar-SA" dirty="0"/>
          </a:p>
        </p:txBody>
      </p:sp>
    </p:spTree>
    <p:extLst>
      <p:ext uri="{BB962C8B-B14F-4D97-AF65-F5344CB8AC3E}">
        <p14:creationId xmlns:p14="http://schemas.microsoft.com/office/powerpoint/2010/main" xmlns="" val="3507306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32</a:t>
            </a:fld>
            <a:endParaRPr lang="ar-SA"/>
          </a:p>
        </p:txBody>
      </p:sp>
      <p:sp>
        <p:nvSpPr>
          <p:cNvPr id="3" name="عنصر نائب للمحتوى 2"/>
          <p:cNvSpPr>
            <a:spLocks noGrp="1"/>
          </p:cNvSpPr>
          <p:nvPr>
            <p:ph sz="quarter" idx="1"/>
          </p:nvPr>
        </p:nvSpPr>
        <p:spPr/>
        <p:txBody>
          <a:bodyPr>
            <a:normAutofit/>
          </a:bodyPr>
          <a:lstStyle/>
          <a:p>
            <a:pPr marL="82296" indent="0">
              <a:buNone/>
            </a:pPr>
            <a:r>
              <a:rPr lang="ar-SA" dirty="0" smtClean="0"/>
              <a:t>وقد قالت بالحلول </a:t>
            </a:r>
            <a:r>
              <a:rPr lang="ar-SA" dirty="0" err="1" smtClean="0"/>
              <a:t>المقنعية</a:t>
            </a:r>
            <a:r>
              <a:rPr lang="ar-SA" dirty="0" smtClean="0"/>
              <a:t>  </a:t>
            </a:r>
            <a:r>
              <a:rPr lang="ar-SA" dirty="0" err="1" smtClean="0"/>
              <a:t>والشلمغانية</a:t>
            </a:r>
            <a:r>
              <a:rPr lang="ar-SA" dirty="0" smtClean="0"/>
              <a:t> اللتين قالا بحلول الله تعالى بآدم ثم شيت ثم الأنبياء والأولياء حتى وصلت إلى زعمائهم وصاروا يتكلمون بكلام الله تعالى.</a:t>
            </a:r>
          </a:p>
          <a:p>
            <a:pPr marL="82296" indent="0">
              <a:buNone/>
            </a:pPr>
            <a:r>
              <a:rPr lang="ar-SA" dirty="0" smtClean="0"/>
              <a:t>أما في الإسلام فأصول العقيدة تقوم على المباينة بينه تعالى وخلقه أياً كانوا وفي أي درجة حتى رسول الله صلى الله عليه وسلم.</a:t>
            </a:r>
          </a:p>
          <a:p>
            <a:pPr marL="82296" indent="0">
              <a:buNone/>
            </a:pPr>
            <a:r>
              <a:rPr lang="ar-SA" dirty="0" smtClean="0"/>
              <a:t>وكيفية الوحي الواردة في آية الشورى تؤكد بطلان الحلول ألا ترى كيف حيل بين الرسول صلى الله عليه وسلم وبين رؤية ربه في المعراج فكيف نقول بالحلول.</a:t>
            </a:r>
          </a:p>
          <a:p>
            <a:pPr marL="82296" indent="0">
              <a:buNone/>
            </a:pPr>
            <a:r>
              <a:rPr lang="ar-SA" dirty="0"/>
              <a:t>المسألة السادسة :مستند الوحي:</a:t>
            </a:r>
          </a:p>
          <a:p>
            <a:pPr marL="82296" indent="0">
              <a:buNone/>
            </a:pPr>
            <a:r>
              <a:rPr lang="ar-SA" dirty="0" smtClean="0">
                <a:solidFill>
                  <a:srgbClr val="FF0000"/>
                </a:solidFill>
              </a:rPr>
              <a:t>المسألة السادس مستند الوحي</a:t>
            </a:r>
            <a:r>
              <a:rPr lang="ar-SA" dirty="0" smtClean="0"/>
              <a:t>:</a:t>
            </a:r>
            <a:endParaRPr lang="ar-SA" dirty="0"/>
          </a:p>
        </p:txBody>
      </p:sp>
    </p:spTree>
    <p:extLst>
      <p:ext uri="{BB962C8B-B14F-4D97-AF65-F5344CB8AC3E}">
        <p14:creationId xmlns:p14="http://schemas.microsoft.com/office/powerpoint/2010/main" xmlns="" val="66064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normAutofit/>
          </a:bodyPr>
          <a:lstStyle/>
          <a:p>
            <a:fld id="{32103BBC-9289-4078-BFD1-C40F49DD701C}" type="slidenum">
              <a:rPr lang="ar-SA" smtClean="0"/>
              <a:pPr/>
              <a:t>33</a:t>
            </a:fld>
            <a:endParaRPr lang="ar-SA"/>
          </a:p>
        </p:txBody>
      </p:sp>
      <p:sp>
        <p:nvSpPr>
          <p:cNvPr id="3" name="عنصر نائب للمحتوى 2"/>
          <p:cNvSpPr>
            <a:spLocks noGrp="1"/>
          </p:cNvSpPr>
          <p:nvPr>
            <p:ph sz="quarter" idx="1"/>
          </p:nvPr>
        </p:nvSpPr>
        <p:spPr/>
        <p:txBody>
          <a:bodyPr>
            <a:normAutofit/>
          </a:bodyPr>
          <a:lstStyle/>
          <a:p>
            <a:pPr marL="82296" indent="0">
              <a:buNone/>
            </a:pPr>
            <a:r>
              <a:rPr lang="ar-SA" dirty="0" smtClean="0"/>
              <a:t>يقوم الوحي في مستنده على علم الله تعالى ،بعكس المصادر الأخرى فالعقل يستند على المبادي الفطرية في الإنسان لإثبات أن        </a:t>
            </a:r>
            <a:r>
              <a:rPr lang="ar-SA" dirty="0" err="1" smtClean="0"/>
              <a:t>ماقدمه</a:t>
            </a:r>
            <a:r>
              <a:rPr lang="ar-SA" dirty="0" smtClean="0"/>
              <a:t>    من معرفة صحيح. والحس يعتمد على التجربة الراجعة إلى العقل .أما علم الله تعالى فهو مستغن عن أي وسيلة للوصول  للحقيقة. والوحي يأتي</a:t>
            </a:r>
          </a:p>
          <a:p>
            <a:pPr marL="82296" indent="0">
              <a:buNone/>
            </a:pPr>
            <a:r>
              <a:rPr lang="ar-SA" dirty="0" smtClean="0"/>
              <a:t>منسجماً مع العقل ،بل إن  الوحي قد استخدم العقل في إثبات مسائل كثيرة خلافاً  للفلاسفة القائلين أن دلالة الوحي جاءت بطريق الخبر المجرد. والصحيح أن الوحي استخدم العقل في التدليل على امكان البعث ،قضية الألوهية.</a:t>
            </a:r>
          </a:p>
          <a:p>
            <a:pPr marL="82296" indent="0">
              <a:buNone/>
            </a:pPr>
            <a:endParaRPr lang="ar-SA" dirty="0"/>
          </a:p>
        </p:txBody>
      </p:sp>
    </p:spTree>
    <p:extLst>
      <p:ext uri="{BB962C8B-B14F-4D97-AF65-F5344CB8AC3E}">
        <p14:creationId xmlns:p14="http://schemas.microsoft.com/office/powerpoint/2010/main" xmlns="" val="8295875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مدني">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مدني">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دني">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838</TotalTime>
  <Words>2494</Words>
  <Application>Microsoft Office PowerPoint</Application>
  <PresentationFormat>عرض على الشاشة (3:4)‏</PresentationFormat>
  <Paragraphs>158</Paragraphs>
  <Slides>33</Slides>
  <Notes>0</Notes>
  <HiddenSlides>0</HiddenSlides>
  <MMClips>0</MMClips>
  <ScaleCrop>false</ScaleCrop>
  <HeadingPairs>
    <vt:vector size="4" baseType="variant">
      <vt:variant>
        <vt:lpstr>سمة</vt:lpstr>
      </vt:variant>
      <vt:variant>
        <vt:i4>1</vt:i4>
      </vt:variant>
      <vt:variant>
        <vt:lpstr>عناوين الشرائح</vt:lpstr>
      </vt:variant>
      <vt:variant>
        <vt:i4>33</vt:i4>
      </vt:variant>
    </vt:vector>
  </HeadingPairs>
  <TitlesOfParts>
    <vt:vector size="34" baseType="lpstr">
      <vt:lpstr>مدني</vt:lpstr>
      <vt:lpstr>طبيعة المعرفة في الإسلام</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طبيعة المعرفة في الإسلام</dc:title>
  <dc:creator>Sumaya Ali Ibrahim</dc:creator>
  <cp:lastModifiedBy>microsoft</cp:lastModifiedBy>
  <cp:revision>79</cp:revision>
  <dcterms:created xsi:type="dcterms:W3CDTF">2015-02-26T20:22:23Z</dcterms:created>
  <dcterms:modified xsi:type="dcterms:W3CDTF">2015-03-15T19:48:05Z</dcterms:modified>
</cp:coreProperties>
</file>