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71" r:id="rId9"/>
    <p:sldId id="272" r:id="rId10"/>
    <p:sldId id="273" r:id="rId11"/>
    <p:sldId id="262" r:id="rId12"/>
    <p:sldId id="274" r:id="rId13"/>
    <p:sldId id="263" r:id="rId14"/>
    <p:sldId id="275" r:id="rId15"/>
    <p:sldId id="264" r:id="rId16"/>
    <p:sldId id="276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17/04/1435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836712"/>
            <a:ext cx="7406640" cy="2736304"/>
          </a:xfrm>
        </p:spPr>
        <p:txBody>
          <a:bodyPr>
            <a:noAutofit/>
          </a:bodyPr>
          <a:lstStyle/>
          <a:p>
            <a:pPr algn="ctr"/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>عرض البيانات الاحصائية ووصفها</a:t>
            </a:r>
            <a:br>
              <a:rPr lang="ar-SA" sz="4800" dirty="0" smtClean="0"/>
            </a:br>
            <a:r>
              <a:rPr lang="ar-SA" sz="4800" dirty="0" smtClean="0"/>
              <a:t>التوزيع التكراري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933056"/>
            <a:ext cx="7406640" cy="2160240"/>
          </a:xfrm>
        </p:spPr>
        <p:txBody>
          <a:bodyPr>
            <a:normAutofit fontScale="92500" lnSpcReduction="20000"/>
          </a:bodyPr>
          <a:lstStyle/>
          <a:p>
            <a:pPr algn="ctr"/>
            <a:endParaRPr lang="ar-SA" sz="6000" dirty="0" smtClean="0"/>
          </a:p>
          <a:p>
            <a:pPr algn="ctr"/>
            <a:r>
              <a:rPr lang="ar-SA" sz="4200" dirty="0" smtClean="0"/>
              <a:t>اعداد</a:t>
            </a:r>
          </a:p>
          <a:p>
            <a:pPr algn="ctr"/>
            <a:r>
              <a:rPr lang="ar-SA" sz="6000" dirty="0" smtClean="0"/>
              <a:t>م. امل حسن محمد ياسين</a:t>
            </a:r>
            <a:endParaRPr lang="ar-SA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احدى الطرق التي نتمكن بواسطتها من تنظيم البيانات الكثيرة بحيث </a:t>
            </a:r>
            <a:r>
              <a:rPr lang="ar-SA" dirty="0" err="1" smtClean="0"/>
              <a:t>لاتخسر</a:t>
            </a:r>
            <a:r>
              <a:rPr lang="ar-SA" dirty="0" smtClean="0"/>
              <a:t> هذه البيانات من اهميتها.</a:t>
            </a:r>
          </a:p>
          <a:p>
            <a:pPr algn="just"/>
            <a:r>
              <a:rPr lang="ar-SA" dirty="0" smtClean="0"/>
              <a:t>الطريقة الاساسية لبناء التوزيع التكراري هي عبارة عن تقسيم مدى قيم البيانات الى فئات وحصر عدد البيانات الواقعة ضمن كل فئة.</a:t>
            </a:r>
          </a:p>
          <a:p>
            <a:pPr algn="just"/>
            <a:r>
              <a:rPr lang="ar-SA" dirty="0" smtClean="0"/>
              <a:t>مثال(1):اعرضي البيانات التالية في توزيع </a:t>
            </a:r>
            <a:r>
              <a:rPr lang="ar-SA" dirty="0" err="1" smtClean="0"/>
              <a:t>تكراري: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6    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11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12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7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987824" y="2276872"/>
          <a:ext cx="3079828" cy="37084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88102"/>
                <a:gridCol w="149172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المشاهدات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475656" y="1412776"/>
            <a:ext cx="54726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المدى = اعلى قيمه – ادنى قيمة</a:t>
            </a:r>
          </a:p>
          <a:p>
            <a:pPr algn="ctr"/>
            <a:r>
              <a:rPr lang="ar-SA" dirty="0" smtClean="0"/>
              <a:t>المدى= </a:t>
            </a:r>
            <a:r>
              <a:rPr lang="en-US" dirty="0" smtClean="0"/>
              <a:t>12</a:t>
            </a:r>
            <a:r>
              <a:rPr lang="ar-SA" dirty="0" smtClean="0"/>
              <a:t> – </a:t>
            </a:r>
            <a:r>
              <a:rPr lang="en-US" dirty="0" smtClean="0"/>
              <a:t>5</a:t>
            </a:r>
            <a:r>
              <a:rPr lang="ar-SA" dirty="0" smtClean="0"/>
              <a:t>= </a:t>
            </a:r>
            <a:r>
              <a:rPr lang="en-US" smtClean="0"/>
              <a:t>7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لتكوين التوزيع التكراري اولاً يتم </a:t>
            </a:r>
            <a:r>
              <a:rPr lang="ar-SA" dirty="0" err="1" smtClean="0"/>
              <a:t>تعيين:</a:t>
            </a:r>
            <a:endParaRPr lang="ar-SA" dirty="0" smtClean="0"/>
          </a:p>
          <a:p>
            <a:pPr algn="just"/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pPr algn="just"/>
            <a:r>
              <a:rPr lang="ar-SA" dirty="0" smtClean="0"/>
              <a:t>اذا كان المدى صغير كما في مثال(1) السابق نستخدم قيم المشاهدات في تكوين الجدول التكراري وتحديد التكرار المقابل لكل مشاهدة.</a:t>
            </a:r>
          </a:p>
          <a:p>
            <a:pPr algn="just"/>
            <a:r>
              <a:rPr lang="ar-SA" dirty="0" smtClean="0"/>
              <a:t>اما اذا كان المدى كبير فانه يتم تقسيم البيانات الى فئات يتراوح عددها من 5 الى 15 فئة.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عند بناء جدول التوزيع التكراري يجب مراعاة </a:t>
            </a:r>
            <a:r>
              <a:rPr lang="ar-SA" dirty="0" err="1" smtClean="0"/>
              <a:t>الاتي:</a:t>
            </a: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منفصلة عن بعضها البعض.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متساوية في الطول.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كافية لاحتواء جميع البيانات.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just">
              <a:buNone/>
            </a:pPr>
            <a:r>
              <a:rPr lang="ar-SA" dirty="0" smtClean="0"/>
              <a:t>1) نعين عدد الفئات المتساوية في الطول.</a:t>
            </a:r>
          </a:p>
          <a:p>
            <a:pPr marL="596646" indent="-514350" algn="just">
              <a:buNone/>
            </a:pPr>
            <a:r>
              <a:rPr lang="ar-SA" dirty="0" smtClean="0"/>
              <a:t>2) نعين </a:t>
            </a:r>
            <a:r>
              <a:rPr lang="ar-SA" dirty="0" err="1" smtClean="0"/>
              <a:t>المدى (المدى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- ادنى قيمة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3) نعين طول الفئة وذلك بقسمة المدى على عدد الفئات ثم التقريب الى اعلى.</a:t>
            </a:r>
          </a:p>
          <a:p>
            <a:pPr marL="596646" indent="-514350" algn="ctr">
              <a:buNone/>
            </a:pPr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pPr marL="596646" indent="-514350" algn="just">
              <a:buNone/>
            </a:pPr>
            <a:r>
              <a:rPr lang="ar-SA" dirty="0" smtClean="0"/>
              <a:t>4) نعين الحد الادنى للفئة </a:t>
            </a:r>
            <a:r>
              <a:rPr lang="ar-SA" dirty="0" err="1" smtClean="0"/>
              <a:t>الاولى </a:t>
            </a:r>
            <a:r>
              <a:rPr lang="ar-SA" dirty="0" smtClean="0"/>
              <a:t>(اقل قيمة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</a:p>
          <a:p>
            <a:pPr marL="596646" indent="-514350" algn="just">
              <a:buNone/>
            </a:pPr>
            <a:r>
              <a:rPr lang="ar-SA" dirty="0" smtClean="0"/>
              <a:t>5) نعين الحد الاعلى للفئة الاولى وذلك </a:t>
            </a:r>
            <a:r>
              <a:rPr lang="ar-SA" dirty="0" err="1" smtClean="0"/>
              <a:t>باضافة</a:t>
            </a:r>
            <a:r>
              <a:rPr lang="ar-SA" dirty="0" smtClean="0"/>
              <a:t> طول الفئة بشرط ان نبدأ الحساب من الحد الادنى للفئة.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 algn="just">
              <a:buNone/>
            </a:pPr>
            <a:r>
              <a:rPr lang="ar-SA" dirty="0" smtClean="0"/>
              <a:t>6) نعين الحدود الدنيا والعليا الباقية.</a:t>
            </a:r>
          </a:p>
          <a:p>
            <a:pPr marL="596646" indent="-514350" algn="just">
              <a:buNone/>
            </a:pPr>
            <a:r>
              <a:rPr lang="ar-SA" dirty="0" smtClean="0"/>
              <a:t>7) نعين الحدود الفعلية 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الحد الادنى الفعلي </a:t>
            </a:r>
            <a:r>
              <a:rPr lang="ar-SA" dirty="0" err="1" smtClean="0"/>
              <a:t>للفئة </a:t>
            </a:r>
            <a:r>
              <a:rPr lang="ar-SA" dirty="0" smtClean="0"/>
              <a:t>= الحد الادنى </a:t>
            </a:r>
            <a:r>
              <a:rPr lang="ar-SA" dirty="0" err="1" smtClean="0"/>
              <a:t>للفئة </a:t>
            </a:r>
            <a:r>
              <a:rPr lang="ar-SA" dirty="0" smtClean="0"/>
              <a:t>– 0.5</a:t>
            </a:r>
          </a:p>
          <a:p>
            <a:pPr marL="596646" indent="-514350" algn="just">
              <a:buNone/>
            </a:pPr>
            <a:r>
              <a:rPr lang="ar-SA" dirty="0" smtClean="0"/>
              <a:t>الحد الاعلى الفعلي للفئة= الحد الاعلى </a:t>
            </a:r>
            <a:r>
              <a:rPr lang="ar-SA" dirty="0" err="1" smtClean="0"/>
              <a:t>للفئة </a:t>
            </a:r>
            <a:r>
              <a:rPr lang="ar-SA" dirty="0" smtClean="0"/>
              <a:t>+ 0.5</a:t>
            </a:r>
          </a:p>
          <a:p>
            <a:pPr marL="596646" indent="-514350" algn="just">
              <a:buNone/>
            </a:pPr>
            <a:r>
              <a:rPr lang="ar-SA" dirty="0" smtClean="0"/>
              <a:t>8) نعين مراكز الفئات(نرمز لمركز الفئة بالرمز </a:t>
            </a:r>
            <a:r>
              <a:rPr lang="en-US" dirty="0" smtClean="0"/>
              <a:t>X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 smtClean="0"/>
          </a:p>
          <a:p>
            <a:pPr marL="596646" indent="-514350" algn="ctr">
              <a:buNone/>
            </a:pPr>
            <a:r>
              <a:rPr lang="ar-SA" sz="2200" b="1" dirty="0" smtClean="0"/>
              <a:t>مركز </a:t>
            </a:r>
            <a:r>
              <a:rPr lang="ar-SA" sz="2200" b="1" dirty="0" err="1" smtClean="0"/>
              <a:t>الفئة = </a:t>
            </a:r>
            <a:r>
              <a:rPr lang="ar-SA" sz="2200" b="1" dirty="0" smtClean="0"/>
              <a:t>(الحد الادنى الفعلي </a:t>
            </a:r>
            <a:r>
              <a:rPr lang="ar-SA" sz="2200" b="1" dirty="0" err="1" smtClean="0"/>
              <a:t>للفئة </a:t>
            </a:r>
            <a:r>
              <a:rPr lang="ar-SA" sz="2200" b="1" dirty="0" smtClean="0"/>
              <a:t>+ الحد الاعلى الفعلي لنفس </a:t>
            </a:r>
            <a:r>
              <a:rPr lang="ar-SA" sz="2200" b="1" dirty="0" err="1" smtClean="0"/>
              <a:t>الفئة ) </a:t>
            </a:r>
            <a:r>
              <a:rPr lang="ar-SA" sz="2200" b="1" dirty="0" smtClean="0"/>
              <a:t>÷ 2</a:t>
            </a:r>
          </a:p>
          <a:p>
            <a:pPr marL="596646" indent="-514350" algn="ctr">
              <a:buNone/>
            </a:pPr>
            <a:r>
              <a:rPr lang="ar-SA" dirty="0" smtClean="0"/>
              <a:t>           </a:t>
            </a:r>
            <a:r>
              <a:rPr lang="en-US" dirty="0" smtClean="0"/>
              <a:t>X= </a:t>
            </a:r>
            <a:r>
              <a:rPr lang="en-US" u="sng" dirty="0" smtClean="0"/>
              <a:t>(L+U)</a:t>
            </a:r>
            <a:r>
              <a:rPr lang="ar-SA" dirty="0" smtClean="0"/>
              <a:t>  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</a:p>
          <a:p>
            <a:pPr marL="596646" indent="-514350" algn="ctr">
              <a:buNone/>
            </a:pPr>
            <a:r>
              <a:rPr lang="en-US" dirty="0" smtClean="0"/>
              <a:t>2</a:t>
            </a: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9) نسجل مجموع تكرارات كل فئة امامها في عمود </a:t>
            </a:r>
            <a:r>
              <a:rPr lang="ar-SA" dirty="0" err="1" smtClean="0"/>
              <a:t>التكرارات </a:t>
            </a:r>
            <a:r>
              <a:rPr lang="ar-SA" dirty="0" smtClean="0"/>
              <a:t>(نرمز لتكرار الفئة بالرمز </a:t>
            </a:r>
            <a:r>
              <a:rPr lang="en-US" dirty="0" smtClean="0"/>
              <a:t>f</a:t>
            </a:r>
            <a:r>
              <a:rPr lang="ar-SA" dirty="0" smtClean="0"/>
              <a:t> ومجموع التكرارات بالرمز </a:t>
            </a:r>
            <a:r>
              <a:rPr lang="en-US" dirty="0" smtClean="0"/>
              <a:t>n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فيما يلي </a:t>
            </a:r>
            <a:r>
              <a:rPr lang="ar-SA" dirty="0" err="1" smtClean="0"/>
              <a:t>درجات </a:t>
            </a:r>
            <a:r>
              <a:rPr lang="ar-SA" dirty="0" smtClean="0"/>
              <a:t>(80) طالب في الامتحان النهائي لمادة مبادئ </a:t>
            </a:r>
            <a:r>
              <a:rPr lang="ar-SA" dirty="0" err="1" smtClean="0"/>
              <a:t>الاحصاء:</a:t>
            </a:r>
            <a:endParaRPr lang="ar-SA" dirty="0" smtClean="0"/>
          </a:p>
          <a:p>
            <a:pPr algn="just">
              <a:buNone/>
            </a:pP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66 </a:t>
            </a:r>
            <a:r>
              <a:rPr lang="ar-SA" sz="2400" dirty="0" smtClean="0"/>
              <a:t>، </a:t>
            </a:r>
            <a:r>
              <a:rPr lang="ar-SA" sz="2400" dirty="0" err="1" smtClean="0"/>
              <a:t>96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86 </a:t>
            </a:r>
            <a:r>
              <a:rPr lang="ar-SA" sz="2400" dirty="0" smtClean="0"/>
              <a:t>، </a:t>
            </a:r>
            <a:r>
              <a:rPr lang="ar-SA" sz="2400" dirty="0" err="1" smtClean="0"/>
              <a:t>84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80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89 </a:t>
            </a:r>
            <a:r>
              <a:rPr lang="ar-SA" sz="2400" dirty="0" smtClean="0"/>
              <a:t>، </a:t>
            </a:r>
            <a:r>
              <a:rPr lang="ar-SA" sz="2400" dirty="0" err="1" smtClean="0"/>
              <a:t>67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87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97 </a:t>
            </a:r>
            <a:r>
              <a:rPr lang="ar-SA" sz="2400" dirty="0" smtClean="0"/>
              <a:t>، </a:t>
            </a:r>
            <a:r>
              <a:rPr lang="ar-SA" sz="2400" dirty="0" err="1" smtClean="0"/>
              <a:t>57 </a:t>
            </a:r>
            <a:r>
              <a:rPr lang="ar-SA" sz="2400" dirty="0" smtClean="0"/>
              <a:t>، </a:t>
            </a:r>
            <a:r>
              <a:rPr lang="ar-SA" sz="2400" dirty="0" err="1" smtClean="0"/>
              <a:t>81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94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90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77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69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59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83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42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77 </a:t>
            </a:r>
          </a:p>
          <a:p>
            <a:pPr algn="just">
              <a:buNone/>
            </a:pPr>
            <a:r>
              <a:rPr lang="ar-SA" sz="2400" dirty="0" smtClean="0"/>
              <a:t>كوني جدول التوزيع التكراري من 7 فئات متساوية في الطول.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r>
              <a:rPr lang="ar-SA" dirty="0" err="1" smtClean="0"/>
              <a:t>المدى </a:t>
            </a:r>
            <a:r>
              <a:rPr lang="ar-SA" dirty="0" smtClean="0"/>
              <a:t>= </a:t>
            </a:r>
            <a:r>
              <a:rPr lang="ar-SA" dirty="0" err="1" smtClean="0"/>
              <a:t>97 </a:t>
            </a:r>
            <a:r>
              <a:rPr lang="ar-SA" dirty="0" smtClean="0"/>
              <a:t>– </a:t>
            </a:r>
            <a:r>
              <a:rPr lang="ar-SA" dirty="0" err="1" smtClean="0"/>
              <a:t>42 </a:t>
            </a:r>
            <a:r>
              <a:rPr lang="ar-SA" dirty="0" smtClean="0"/>
              <a:t>= 55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55 </a:t>
            </a:r>
            <a:r>
              <a:rPr lang="ar-SA" dirty="0" smtClean="0"/>
              <a:t>÷ </a:t>
            </a:r>
            <a:r>
              <a:rPr lang="ar-SA" dirty="0" err="1" smtClean="0"/>
              <a:t>7 </a:t>
            </a:r>
            <a:r>
              <a:rPr lang="ar-SA" dirty="0" smtClean="0"/>
              <a:t>= 7.8 بالتقريب الى اعلى 8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196" y="1481138"/>
          <a:ext cx="8229604" cy="3337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57401"/>
                <a:gridCol w="2057401"/>
                <a:gridCol w="2057401"/>
                <a:gridCol w="20574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حدود</a:t>
                      </a:r>
                      <a:r>
                        <a:rPr lang="ar-SA" b="1" baseline="0" dirty="0" smtClean="0"/>
                        <a:t> الفئة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الحدود الفعلية للفئة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مركز الفئة </a:t>
                      </a:r>
                      <a:r>
                        <a:rPr lang="en-US" b="1" dirty="0" smtClean="0"/>
                        <a:t>xi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42 </a:t>
                      </a:r>
                      <a:r>
                        <a:rPr lang="ar-SA" dirty="0" smtClean="0"/>
                        <a:t>– 49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41.5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_ 49.5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– 57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49.5 </a:t>
                      </a:r>
                      <a:r>
                        <a:rPr lang="ar-SA" dirty="0" smtClean="0"/>
                        <a:t>_ 57.5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58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– 65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57.5 </a:t>
                      </a:r>
                      <a:r>
                        <a:rPr lang="ar-SA" dirty="0" smtClean="0"/>
                        <a:t>_ 65.5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61.5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66 </a:t>
                      </a:r>
                      <a:r>
                        <a:rPr lang="ar-SA" dirty="0" smtClean="0"/>
                        <a:t>_ 73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65.5 </a:t>
                      </a:r>
                      <a:r>
                        <a:rPr lang="ar-SA" dirty="0" smtClean="0"/>
                        <a:t>_ 73.5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74 </a:t>
                      </a:r>
                      <a:r>
                        <a:rPr lang="ar-SA" dirty="0" smtClean="0"/>
                        <a:t>_ 81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73.5 </a:t>
                      </a:r>
                      <a:r>
                        <a:rPr lang="ar-SA" dirty="0" smtClean="0"/>
                        <a:t>_ 81.5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82 </a:t>
                      </a:r>
                      <a:r>
                        <a:rPr lang="ar-SA" dirty="0" smtClean="0"/>
                        <a:t>_ 89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81.5 </a:t>
                      </a:r>
                      <a:r>
                        <a:rPr lang="ar-SA" dirty="0" smtClean="0"/>
                        <a:t>_ 89.5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90 </a:t>
                      </a:r>
                      <a:r>
                        <a:rPr lang="ar-SA" dirty="0" smtClean="0"/>
                        <a:t>_  97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89.5 </a:t>
                      </a:r>
                      <a:r>
                        <a:rPr lang="ar-SA" dirty="0" smtClean="0"/>
                        <a:t>_ 97.5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93.5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80</a:t>
                      </a:r>
                      <a:endParaRPr lang="ar-SA" b="1" dirty="0"/>
                    </a:p>
                  </a:txBody>
                  <a:tcPr marL="100344" marR="100344"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جدول التوزيع التكراري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التكرار النسبي لكل فئة هو نسبة تكرار تلك الفئة الى مجموع التكرارات ويرمز للتكرار النسبي بالرمز </a:t>
            </a:r>
            <a:r>
              <a:rPr lang="en-US" dirty="0" smtClean="0"/>
              <a:t>P</a:t>
            </a:r>
            <a:r>
              <a:rPr lang="ar-SA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P = </a:t>
            </a:r>
            <a:r>
              <a:rPr lang="en-US" u="sng" dirty="0" smtClean="0"/>
              <a:t>f</a:t>
            </a:r>
            <a:endParaRPr lang="ar-SA" u="sng" dirty="0" smtClean="0"/>
          </a:p>
          <a:p>
            <a:pPr>
              <a:buNone/>
            </a:pPr>
            <a:r>
              <a:rPr lang="en-US" sz="2000" dirty="0" smtClean="0"/>
              <a:t>n                                              </a:t>
            </a:r>
            <a:r>
              <a:rPr lang="ar-SA" sz="2000" dirty="0" smtClean="0"/>
              <a:t>                                     </a:t>
            </a:r>
          </a:p>
          <a:p>
            <a:pPr algn="ctr">
              <a:buNone/>
            </a:pPr>
            <a:r>
              <a:rPr lang="ar-SA" dirty="0" smtClean="0"/>
              <a:t>التكرار النسبي= </a:t>
            </a:r>
            <a:r>
              <a:rPr lang="ar-SA" dirty="0" err="1" smtClean="0"/>
              <a:t>التكرار </a:t>
            </a:r>
            <a:r>
              <a:rPr lang="ar-SA" dirty="0" smtClean="0"/>
              <a:t>÷ مجموع التكرارات </a:t>
            </a:r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من مثال(2) السابق احسبي التكرار النسبي للتوزيع التكراري.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اضافة عمود للجدول التكراري يسمى التكرار النسبي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292080" y="2420888"/>
          <a:ext cx="1703512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035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النسبي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0.338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0.163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التكرار المئوي نحصل عليه من عمود التكرار النسبي وذلك بضرب كل تكرار نسبي في مئة.</a:t>
            </a:r>
          </a:p>
          <a:p>
            <a:pPr algn="just">
              <a:buNone/>
            </a:pPr>
            <a:r>
              <a:rPr lang="ar-SA" dirty="0" smtClean="0"/>
              <a:t>       التكرار </a:t>
            </a:r>
            <a:r>
              <a:rPr lang="ar-SA" dirty="0" err="1" smtClean="0"/>
              <a:t>المئوي </a:t>
            </a:r>
            <a:r>
              <a:rPr lang="ar-SA" dirty="0" smtClean="0"/>
              <a:t>= التكرار </a:t>
            </a:r>
            <a:r>
              <a:rPr lang="ar-SA" dirty="0" err="1" smtClean="0"/>
              <a:t>النسبي </a:t>
            </a:r>
            <a:r>
              <a:rPr lang="ar-SA" dirty="0" smtClean="0"/>
              <a:t>× 100 </a:t>
            </a:r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من </a:t>
            </a:r>
            <a:r>
              <a:rPr lang="ar-SA" dirty="0" err="1" smtClean="0"/>
              <a:t>مثال </a:t>
            </a:r>
            <a:r>
              <a:rPr lang="ar-SA" dirty="0" smtClean="0"/>
              <a:t>(3) السابق احسبي التكرار المئوي للتوزيع التكراري.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المئوي: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283968" y="2276872"/>
          <a:ext cx="141548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548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المئوي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33.8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16.3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لتكوين التكرار المتجمع نضيف عمود للجدول التكراري يسمى التكرار المتجمع حيث يتم تكوينه من عمود التكرار فنبدأ </a:t>
            </a:r>
            <a:r>
              <a:rPr lang="ar-SA" dirty="0" err="1" smtClean="0"/>
              <a:t>باول</a:t>
            </a:r>
            <a:r>
              <a:rPr lang="ar-SA" dirty="0" smtClean="0"/>
              <a:t> تكرار ثم نضيف التكرار التالي في كل مره فينتهي بمجموع التكرارات.</a:t>
            </a:r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من مثال(2) السابق كوني التوزيع التكراري المتجمع.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المتجمع: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228184" y="2348880"/>
          <a:ext cx="177552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7552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المتجمع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391</TotalTime>
  <Words>886</Words>
  <Application>Microsoft Office PowerPoint</Application>
  <PresentationFormat>عرض على الشاشة (3:4)‏</PresentationFormat>
  <Paragraphs>150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ملتقى</vt:lpstr>
      <vt:lpstr>  عرض البيانات الاحصائية ووصفها التوزيع التكراري</vt:lpstr>
      <vt:lpstr>التوزيع التكراري:</vt:lpstr>
      <vt:lpstr>التوزيع التكراري:</vt:lpstr>
      <vt:lpstr>بناء التوزيع التكراري:</vt:lpstr>
      <vt:lpstr>بناء التوزيع التكراري:</vt:lpstr>
      <vt:lpstr>خطوات انشاء التوزيع التكراري:</vt:lpstr>
      <vt:lpstr>خطوات انشاء التوزيع التكراري:</vt:lpstr>
      <vt:lpstr>مثال(2):</vt:lpstr>
      <vt:lpstr>الشريحة 9</vt:lpstr>
      <vt:lpstr>جدول التوزيع التكراري</vt:lpstr>
      <vt:lpstr>التوزيع التكراري النسبي:</vt:lpstr>
      <vt:lpstr>التوزيع التكراري النسبي:</vt:lpstr>
      <vt:lpstr>التوزيع التكراري المئوي:</vt:lpstr>
      <vt:lpstr>التوزيع التكراري المئوي:</vt:lpstr>
      <vt:lpstr>التوزيع التكراري المتجمع:</vt:lpstr>
      <vt:lpstr>التوزيع التكراري المتجمع: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عرض البيانات الاحصائية ووصفها</dc:title>
  <dc:creator>ArAM</dc:creator>
  <cp:lastModifiedBy>ahyaseen</cp:lastModifiedBy>
  <cp:revision>69</cp:revision>
  <dcterms:created xsi:type="dcterms:W3CDTF">2012-10-24T18:27:56Z</dcterms:created>
  <dcterms:modified xsi:type="dcterms:W3CDTF">2014-02-17T09:18:44Z</dcterms:modified>
</cp:coreProperties>
</file>