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sldIdLst>
    <p:sldId id="257" r:id="rId2"/>
    <p:sldId id="268" r:id="rId3"/>
    <p:sldId id="269" r:id="rId4"/>
    <p:sldId id="258" r:id="rId5"/>
    <p:sldId id="259" r:id="rId6"/>
    <p:sldId id="263" r:id="rId7"/>
    <p:sldId id="284" r:id="rId8"/>
    <p:sldId id="270" r:id="rId9"/>
    <p:sldId id="271" r:id="rId10"/>
    <p:sldId id="285" r:id="rId11"/>
    <p:sldId id="272" r:id="rId12"/>
    <p:sldId id="287" r:id="rId13"/>
    <p:sldId id="288" r:id="rId14"/>
    <p:sldId id="274" r:id="rId15"/>
    <p:sldId id="275" r:id="rId16"/>
    <p:sldId id="276" r:id="rId17"/>
    <p:sldId id="277" r:id="rId18"/>
    <p:sldId id="278" r:id="rId1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6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4986F1E-2888-4672-BB54-19A52DA55247}" type="datetimeFigureOut">
              <a:rPr lang="ar-SA" smtClean="0"/>
              <a:pPr/>
              <a:t>27/11/34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36E8F82-0A0A-4B32-82CC-9E6602C80EB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986F1E-2888-4672-BB54-19A52DA55247}" type="datetimeFigureOut">
              <a:rPr lang="ar-SA" smtClean="0"/>
              <a:pPr/>
              <a:t>27/11/34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6E8F82-0A0A-4B32-82CC-9E6602C80EB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986F1E-2888-4672-BB54-19A52DA55247}" type="datetimeFigureOut">
              <a:rPr lang="ar-SA" smtClean="0"/>
              <a:pPr/>
              <a:t>27/11/34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6E8F82-0A0A-4B32-82CC-9E6602C80EB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986F1E-2888-4672-BB54-19A52DA55247}" type="datetimeFigureOut">
              <a:rPr lang="ar-SA" smtClean="0"/>
              <a:pPr/>
              <a:t>27/11/34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6E8F82-0A0A-4B32-82CC-9E6602C80EB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986F1E-2888-4672-BB54-19A52DA55247}" type="datetimeFigureOut">
              <a:rPr lang="ar-SA" smtClean="0"/>
              <a:pPr/>
              <a:t>27/11/34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6E8F82-0A0A-4B32-82CC-9E6602C80EB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986F1E-2888-4672-BB54-19A52DA55247}" type="datetimeFigureOut">
              <a:rPr lang="ar-SA" smtClean="0"/>
              <a:pPr/>
              <a:t>27/11/34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6E8F82-0A0A-4B32-82CC-9E6602C80EB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986F1E-2888-4672-BB54-19A52DA55247}" type="datetimeFigureOut">
              <a:rPr lang="ar-SA" smtClean="0"/>
              <a:pPr/>
              <a:t>27/11/34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6E8F82-0A0A-4B32-82CC-9E6602C80EB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4986F1E-2888-4672-BB54-19A52DA55247}" type="datetimeFigureOut">
              <a:rPr lang="ar-SA" smtClean="0"/>
              <a:pPr/>
              <a:t>27/11/34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6E8F82-0A0A-4B32-82CC-9E6602C80EB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4986F1E-2888-4672-BB54-19A52DA55247}" type="datetimeFigureOut">
              <a:rPr lang="ar-SA" smtClean="0"/>
              <a:pPr/>
              <a:t>27/11/34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36E8F82-0A0A-4B32-82CC-9E6602C80EB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986F1E-2888-4672-BB54-19A52DA55247}" type="datetimeFigureOut">
              <a:rPr lang="ar-SA" smtClean="0"/>
              <a:pPr/>
              <a:t>27/11/34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6E8F82-0A0A-4B32-82CC-9E6602C80EB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986F1E-2888-4672-BB54-19A52DA55247}" type="datetimeFigureOut">
              <a:rPr lang="ar-SA" smtClean="0"/>
              <a:pPr/>
              <a:t>27/11/34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6E8F82-0A0A-4B32-82CC-9E6602C80EB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4986F1E-2888-4672-BB54-19A52DA55247}" type="datetimeFigureOut">
              <a:rPr lang="ar-SA" smtClean="0"/>
              <a:pPr/>
              <a:t>27/11/34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36E8F82-0A0A-4B32-82CC-9E6602C80EB7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9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96646" indent="-514350" algn="ctr">
              <a:buNone/>
            </a:pPr>
            <a:endParaRPr lang="ar-SA" sz="3600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596646" indent="-514350" algn="ctr">
              <a:buNone/>
            </a:pPr>
            <a:endParaRPr lang="ar-SA" sz="3600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596646" indent="-514350" algn="ctr">
              <a:buNone/>
            </a:pPr>
            <a:r>
              <a:rPr lang="ar-SA" sz="36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مقاييس النزعة المركزية للبيانات الاولية</a:t>
            </a:r>
          </a:p>
          <a:p>
            <a:pPr marL="596646" indent="-514350" algn="ctr">
              <a:buNone/>
            </a:pPr>
            <a:endParaRPr lang="ar-SA" sz="3600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596646" indent="-514350" algn="ctr">
              <a:buNone/>
            </a:pPr>
            <a:endParaRPr lang="ar-SA" sz="3600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596646" indent="-514350" algn="ctr">
              <a:buNone/>
            </a:pPr>
            <a:r>
              <a:rPr lang="ar-SA" sz="3600" dirty="0" smtClean="0">
                <a:latin typeface="Andalus" pitchFamily="18" charset="-78"/>
                <a:ea typeface="Monotype Koufi" pitchFamily="2" charset="-78"/>
                <a:cs typeface="Andalus" pitchFamily="18" charset="-78"/>
              </a:rPr>
              <a:t>اعداد</a:t>
            </a:r>
          </a:p>
          <a:p>
            <a:pPr marL="596646" indent="-514350" algn="ctr">
              <a:buNone/>
            </a:pPr>
            <a:r>
              <a:rPr lang="ar-SA" sz="3600" dirty="0" smtClean="0">
                <a:latin typeface="Andalus" pitchFamily="18" charset="-78"/>
                <a:ea typeface="Monotype Koufi" pitchFamily="2" charset="-78"/>
                <a:cs typeface="Andalus" pitchFamily="18" charset="-78"/>
              </a:rPr>
              <a:t>م/ امل حسن محمد ياسين</a:t>
            </a:r>
            <a:endParaRPr lang="ar-SA" sz="3600" dirty="0">
              <a:latin typeface="Andalus" pitchFamily="18" charset="-78"/>
              <a:ea typeface="Monotype Koufi" pitchFamily="2" charset="-78"/>
              <a:cs typeface="Andalus" pitchFamily="18" charset="-78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بسم الله الرحمن الرحيم</a:t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ar-SA" dirty="0" smtClean="0"/>
          </a:p>
          <a:p>
            <a:pPr algn="just">
              <a:buNone/>
            </a:pPr>
            <a:r>
              <a:rPr lang="ar-SA" dirty="0" smtClean="0"/>
              <a:t>       هي مقاييس عددية تعين موقع التوزيع كما تساعد هذه المقاييس في دراسة الفرق بين التوزيعات </a:t>
            </a:r>
            <a:r>
              <a:rPr lang="ar-SA" dirty="0" err="1" smtClean="0"/>
              <a:t>التكرارية </a:t>
            </a:r>
            <a:r>
              <a:rPr lang="ar-SA" dirty="0" smtClean="0"/>
              <a:t>، وقيمة المتوسط اكثر القيم تمثيلاً للمجتمع من أي واحدة من مفرداته.</a:t>
            </a:r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مقاييس النزعة المركزية(المتوسطات</a:t>
            </a:r>
            <a:r>
              <a:rPr lang="ar-SA" dirty="0" err="1" smtClean="0"/>
              <a:t>)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ar-SA" dirty="0" smtClean="0"/>
              <a:t>يعتبر المتوسط مقبولاً اذا حقق الصفات التالية او </a:t>
            </a:r>
            <a:r>
              <a:rPr lang="ar-SA" dirty="0" err="1" smtClean="0"/>
              <a:t>معظمها:</a:t>
            </a:r>
            <a:endParaRPr lang="ar-SA" dirty="0" smtClean="0"/>
          </a:p>
          <a:p>
            <a:pPr marL="596646" indent="-514350" algn="just">
              <a:buAutoNum type="arabicPeriod"/>
            </a:pPr>
            <a:r>
              <a:rPr lang="ar-SA" dirty="0" smtClean="0"/>
              <a:t>يجب ان يكون المتوسط معرفاً تعريفاً دقيقاً.</a:t>
            </a:r>
          </a:p>
          <a:p>
            <a:pPr marL="596646" indent="-514350" algn="just">
              <a:buAutoNum type="arabicPeriod"/>
            </a:pPr>
            <a:r>
              <a:rPr lang="ar-SA" dirty="0" smtClean="0"/>
              <a:t>يجب ان يبنى على جميع المشاهدات.</a:t>
            </a:r>
          </a:p>
          <a:p>
            <a:pPr marL="596646" indent="-514350" algn="just">
              <a:buAutoNum type="arabicPeriod"/>
            </a:pPr>
            <a:r>
              <a:rPr lang="ar-SA" dirty="0" smtClean="0"/>
              <a:t>يجب ان يكون سهل الفهم والتفسير.</a:t>
            </a:r>
          </a:p>
          <a:p>
            <a:pPr marL="596646" indent="-514350" algn="just">
              <a:buAutoNum type="arabicPeriod"/>
            </a:pPr>
            <a:r>
              <a:rPr lang="ar-SA" dirty="0" smtClean="0"/>
              <a:t>يمكن حسابه بسهولة وسرعة معقولتين.</a:t>
            </a:r>
          </a:p>
          <a:p>
            <a:pPr marL="596646" indent="-514350" algn="just">
              <a:buAutoNum type="arabicPeriod"/>
            </a:pPr>
            <a:r>
              <a:rPr lang="ar-SA" dirty="0" smtClean="0"/>
              <a:t>يخضع للعمليات الجبرية بسهولة.</a:t>
            </a:r>
          </a:p>
          <a:p>
            <a:pPr marL="596646" indent="-514350" algn="just">
              <a:buAutoNum type="arabicPeriod"/>
            </a:pPr>
            <a:r>
              <a:rPr lang="ar-SA" dirty="0" err="1" smtClean="0"/>
              <a:t>لايتاثر</a:t>
            </a:r>
            <a:r>
              <a:rPr lang="ar-SA" dirty="0" smtClean="0"/>
              <a:t> بالقيم المتطرفة او الشاذة.</a:t>
            </a:r>
          </a:p>
          <a:p>
            <a:pPr marL="596646" indent="-514350" algn="just">
              <a:buAutoNum type="arabicPeriod"/>
            </a:pPr>
            <a:r>
              <a:rPr lang="ar-SA" dirty="0" err="1" smtClean="0"/>
              <a:t>لايتاثر</a:t>
            </a:r>
            <a:r>
              <a:rPr lang="ar-SA" dirty="0" smtClean="0"/>
              <a:t> باختلاف العينات من مجتمع واحد.</a:t>
            </a:r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مقاييس النزعة المركزية(المتوسطات</a:t>
            </a:r>
            <a:r>
              <a:rPr lang="ar-SA" dirty="0" err="1" smtClean="0"/>
              <a:t>)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2204864"/>
            <a:ext cx="7498080" cy="4043536"/>
          </a:xfrm>
        </p:spPr>
        <p:txBody>
          <a:bodyPr/>
          <a:lstStyle/>
          <a:p>
            <a:r>
              <a:rPr lang="ar-SA" dirty="0" smtClean="0"/>
              <a:t>انواع المتوسطات </a:t>
            </a:r>
            <a:r>
              <a:rPr lang="ar-SA" dirty="0" err="1" smtClean="0"/>
              <a:t>هي:</a:t>
            </a:r>
            <a:endParaRPr lang="ar-SA" dirty="0" smtClean="0"/>
          </a:p>
          <a:p>
            <a:pPr lvl="1"/>
            <a:r>
              <a:rPr lang="ar-SA" dirty="0" smtClean="0"/>
              <a:t>الوسط الحسابي.</a:t>
            </a:r>
          </a:p>
          <a:p>
            <a:pPr lvl="1"/>
            <a:r>
              <a:rPr lang="ar-SA" dirty="0" smtClean="0"/>
              <a:t>الوسط الهندسي.</a:t>
            </a:r>
          </a:p>
          <a:p>
            <a:pPr lvl="1"/>
            <a:r>
              <a:rPr lang="ar-SA" dirty="0" smtClean="0"/>
              <a:t>الوسط الربيعي.</a:t>
            </a:r>
          </a:p>
          <a:p>
            <a:pPr lvl="1"/>
            <a:r>
              <a:rPr lang="ar-SA" dirty="0" smtClean="0"/>
              <a:t>الوسيط.</a:t>
            </a:r>
          </a:p>
          <a:p>
            <a:pPr lvl="1"/>
            <a:r>
              <a:rPr lang="ar-SA" dirty="0" smtClean="0"/>
              <a:t>المنوال.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570186"/>
          </a:xfrm>
        </p:spPr>
        <p:txBody>
          <a:bodyPr>
            <a:normAutofit fontScale="90000"/>
          </a:bodyPr>
          <a:lstStyle/>
          <a:p>
            <a:pPr algn="ctr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مقاييس النزعة المركزية(المتوسطات</a:t>
            </a:r>
            <a:r>
              <a:rPr lang="ar-SA" dirty="0" err="1" smtClean="0"/>
              <a:t>)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 </a:t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نجمة ذات 5 نقاط 7"/>
          <p:cNvSpPr/>
          <p:nvPr/>
        </p:nvSpPr>
        <p:spPr>
          <a:xfrm>
            <a:off x="6804248" y="1556792"/>
            <a:ext cx="2339752" cy="93610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43608" y="1201062"/>
            <a:ext cx="7890080" cy="539629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ar-SA" dirty="0" smtClean="0"/>
              <a:t>         </a:t>
            </a:r>
          </a:p>
          <a:p>
            <a:pPr algn="just">
              <a:buNone/>
            </a:pPr>
            <a:r>
              <a:rPr lang="ar-SA" dirty="0" smtClean="0"/>
              <a:t>    تعريف:      اذا كان لدينا </a:t>
            </a:r>
            <a:r>
              <a:rPr lang="en-US" dirty="0" smtClean="0"/>
              <a:t>n</a:t>
            </a:r>
            <a:r>
              <a:rPr lang="ar-SA" dirty="0" smtClean="0"/>
              <a:t> من الاعداد(قيم المشاهدات</a:t>
            </a:r>
            <a:r>
              <a:rPr lang="ar-SA" dirty="0" err="1" smtClean="0"/>
              <a:t>)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</a:t>
            </a:r>
            <a:r>
              <a:rPr lang="en-US" dirty="0" smtClean="0"/>
              <a:t>X</a:t>
            </a:r>
            <a:r>
              <a:rPr lang="en-US" sz="1800" dirty="0" smtClean="0"/>
              <a:t>1</a:t>
            </a:r>
            <a:r>
              <a:rPr lang="en-US" dirty="0" smtClean="0"/>
              <a:t>, X</a:t>
            </a:r>
            <a:r>
              <a:rPr lang="en-US" sz="1800" dirty="0" smtClean="0"/>
              <a:t>2</a:t>
            </a:r>
            <a:r>
              <a:rPr lang="en-US" dirty="0" smtClean="0"/>
              <a:t> , X</a:t>
            </a:r>
            <a:r>
              <a:rPr lang="en-US" sz="1800" dirty="0" smtClean="0"/>
              <a:t>3</a:t>
            </a:r>
            <a:r>
              <a:rPr lang="en-US" dirty="0" smtClean="0"/>
              <a:t>, … , </a:t>
            </a:r>
            <a:r>
              <a:rPr lang="en-US" dirty="0" err="1" smtClean="0"/>
              <a:t>X</a:t>
            </a:r>
            <a:r>
              <a:rPr lang="en-US" sz="1800" dirty="0" err="1" smtClean="0"/>
              <a:t>n</a:t>
            </a:r>
            <a:r>
              <a:rPr lang="ar-SA" sz="1800" dirty="0" smtClean="0"/>
              <a:t>    </a:t>
            </a:r>
            <a:r>
              <a:rPr lang="ar-SA" dirty="0" smtClean="0"/>
              <a:t>فان الوسط الحسابي لهذه الاعداد </a:t>
            </a:r>
            <a:r>
              <a:rPr lang="ar-SA" dirty="0" err="1" smtClean="0"/>
              <a:t>هو: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>
              <a:latin typeface="Times New Roman"/>
              <a:cs typeface="Times New Roman"/>
            </a:endParaRPr>
          </a:p>
          <a:p>
            <a:pPr>
              <a:buNone/>
            </a:pPr>
            <a:endParaRPr lang="ar-SA" dirty="0" smtClean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03648" y="288552"/>
            <a:ext cx="7498080" cy="936104"/>
          </a:xfrm>
        </p:spPr>
        <p:txBody>
          <a:bodyPr/>
          <a:lstStyle/>
          <a:p>
            <a:pPr algn="ctr"/>
            <a:r>
              <a:rPr lang="ar-SA" dirty="0" smtClean="0"/>
              <a:t>الوسط الحسابي للبيانات الاولية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4514850" y="3213100"/>
          <a:ext cx="114300" cy="431800"/>
        </p:xfrm>
        <a:graphic>
          <a:graphicData uri="http://schemas.openxmlformats.org/presentationml/2006/ole">
            <p:oleObj spid="_x0000_s1026" name="Equation" r:id="rId3" imgW="114120" imgH="431640" progId="Equation.3">
              <p:embed/>
            </p:oleObj>
          </a:graphicData>
        </a:graphic>
      </p:graphicFrame>
      <p:graphicFrame>
        <p:nvGraphicFramePr>
          <p:cNvPr id="7" name="كائن 6"/>
          <p:cNvGraphicFramePr>
            <a:graphicFrameLocks noChangeAspect="1"/>
          </p:cNvGraphicFramePr>
          <p:nvPr/>
        </p:nvGraphicFramePr>
        <p:xfrm>
          <a:off x="3995936" y="3501008"/>
          <a:ext cx="2232248" cy="1188874"/>
        </p:xfrm>
        <a:graphic>
          <a:graphicData uri="http://schemas.openxmlformats.org/presentationml/2006/ole">
            <p:oleObj spid="_x0000_s1027" name="Equation" r:id="rId4" imgW="1193760" imgH="634680" progId="Equation.3">
              <p:embed/>
            </p:oleObj>
          </a:graphicData>
        </a:graphic>
      </p:graphicFrame>
      <p:graphicFrame>
        <p:nvGraphicFramePr>
          <p:cNvPr id="11" name="كائن 10"/>
          <p:cNvGraphicFramePr>
            <a:graphicFrameLocks noChangeAspect="1"/>
          </p:cNvGraphicFramePr>
          <p:nvPr/>
        </p:nvGraphicFramePr>
        <p:xfrm>
          <a:off x="1619672" y="3501008"/>
          <a:ext cx="2232248" cy="1181780"/>
        </p:xfrm>
        <a:graphic>
          <a:graphicData uri="http://schemas.openxmlformats.org/presentationml/2006/ole">
            <p:oleObj spid="_x0000_s1030" name="Equation" r:id="rId5" imgW="672840" imgH="609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وسيلة شرح بيضاوية 5"/>
          <p:cNvSpPr/>
          <p:nvPr/>
        </p:nvSpPr>
        <p:spPr>
          <a:xfrm>
            <a:off x="7524328" y="1988840"/>
            <a:ext cx="1368152" cy="648072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مثال(1</a:t>
            </a:r>
            <a:r>
              <a:rPr lang="ar-SA" dirty="0" err="1" smtClean="0"/>
              <a:t>):</a:t>
            </a:r>
            <a:r>
              <a:rPr lang="ar-SA" dirty="0" smtClean="0"/>
              <a:t> </a:t>
            </a:r>
          </a:p>
          <a:p>
            <a:pPr algn="just">
              <a:buNone/>
            </a:pPr>
            <a:r>
              <a:rPr lang="ar-SA" dirty="0" smtClean="0"/>
              <a:t>     البيانات التالية تمثل </a:t>
            </a:r>
            <a:r>
              <a:rPr lang="ar-SA" dirty="0" err="1" smtClean="0"/>
              <a:t>درجات (</a:t>
            </a:r>
            <a:r>
              <a:rPr lang="en-US" dirty="0" smtClean="0"/>
              <a:t>5</a:t>
            </a:r>
            <a:r>
              <a:rPr lang="ar-SA" dirty="0" smtClean="0"/>
              <a:t>) طلاب في امتحان </a:t>
            </a:r>
            <a:r>
              <a:rPr lang="ar-SA" dirty="0" err="1" smtClean="0"/>
              <a:t>الاحصاء :</a:t>
            </a: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ctr">
              <a:buNone/>
            </a:pPr>
            <a:r>
              <a:rPr lang="en-US" dirty="0" smtClean="0"/>
              <a:t>75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65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60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75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80</a:t>
            </a:r>
            <a:endParaRPr lang="ar-SA" dirty="0" smtClean="0"/>
          </a:p>
          <a:p>
            <a:pPr algn="ctr">
              <a:buNone/>
            </a:pPr>
            <a:endParaRPr lang="ar-SA" dirty="0" smtClean="0"/>
          </a:p>
          <a:p>
            <a:pPr algn="just">
              <a:buNone/>
            </a:pPr>
            <a:r>
              <a:rPr lang="ar-SA" dirty="0" smtClean="0"/>
              <a:t>   المطلوب: اوجدي الوسط الحسابي لهؤلاء الطلاب.</a:t>
            </a:r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الوسط الحسابي للبيانات الاولية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الحل: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الوسط الحسابي للبيانات الاولية</a:t>
            </a:r>
            <a:endParaRPr lang="ar-SA" dirty="0"/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2339752" y="2708919"/>
          <a:ext cx="3960440" cy="2450522"/>
        </p:xfrm>
        <a:graphic>
          <a:graphicData uri="http://schemas.openxmlformats.org/presentationml/2006/ole">
            <p:oleObj spid="_x0000_s30723" name="Equation" r:id="rId3" imgW="2031840" imgH="12571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بيضاوي 6"/>
          <p:cNvSpPr/>
          <p:nvPr/>
        </p:nvSpPr>
        <p:spPr>
          <a:xfrm>
            <a:off x="7380312" y="1340768"/>
            <a:ext cx="1296144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تعريف: اذا كان لدينا مجموعة ذات </a:t>
            </a:r>
            <a:r>
              <a:rPr lang="en-US" dirty="0" smtClean="0"/>
              <a:t>N</a:t>
            </a:r>
            <a:r>
              <a:rPr lang="en-US" sz="1800" dirty="0" smtClean="0"/>
              <a:t>1</a:t>
            </a:r>
            <a:r>
              <a:rPr lang="ar-SA" dirty="0" smtClean="0"/>
              <a:t> من القيم ووسطها الحسابي </a:t>
            </a:r>
            <a:r>
              <a:rPr lang="en-US" dirty="0" smtClean="0"/>
              <a:t>   </a:t>
            </a:r>
            <a:r>
              <a:rPr lang="ar-SA" dirty="0" smtClean="0"/>
              <a:t>ومجموعة ذات </a:t>
            </a:r>
            <a:r>
              <a:rPr lang="en-US" dirty="0" smtClean="0"/>
              <a:t>N</a:t>
            </a:r>
            <a:r>
              <a:rPr lang="en-US" sz="2000" dirty="0" smtClean="0"/>
              <a:t>2</a:t>
            </a:r>
            <a:r>
              <a:rPr lang="ar-SA" dirty="0" smtClean="0"/>
              <a:t> من القيم ووسطها الحسابي      فان الوسط الحسابي للمجموعتين معاً </a:t>
            </a:r>
            <a:r>
              <a:rPr lang="ar-SA" dirty="0" err="1" smtClean="0"/>
              <a:t>هو:</a:t>
            </a: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وهذا هو الوسط الحسابي المرجح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الوسط الحسابي المرجح</a:t>
            </a:r>
            <a:endParaRPr lang="ar-SA" dirty="0"/>
          </a:p>
        </p:txBody>
      </p:sp>
      <p:graphicFrame>
        <p:nvGraphicFramePr>
          <p:cNvPr id="6" name="كائن 5"/>
          <p:cNvGraphicFramePr>
            <a:graphicFrameLocks noChangeAspect="1"/>
          </p:cNvGraphicFramePr>
          <p:nvPr/>
        </p:nvGraphicFramePr>
        <p:xfrm>
          <a:off x="2627784" y="1916832"/>
          <a:ext cx="596280" cy="522799"/>
        </p:xfrm>
        <a:graphic>
          <a:graphicData uri="http://schemas.openxmlformats.org/presentationml/2006/ole">
            <p:oleObj spid="_x0000_s22532" name="Equation" r:id="rId3" imgW="228600" imgH="228600" progId="Equation.3">
              <p:embed/>
            </p:oleObj>
          </a:graphicData>
        </a:graphic>
      </p:graphicFrame>
      <p:graphicFrame>
        <p:nvGraphicFramePr>
          <p:cNvPr id="8" name="كائن 7"/>
          <p:cNvGraphicFramePr>
            <a:graphicFrameLocks noChangeAspect="1"/>
          </p:cNvGraphicFramePr>
          <p:nvPr/>
        </p:nvGraphicFramePr>
        <p:xfrm>
          <a:off x="467544" y="1412776"/>
          <a:ext cx="419224" cy="471627"/>
        </p:xfrm>
        <a:graphic>
          <a:graphicData uri="http://schemas.openxmlformats.org/presentationml/2006/ole">
            <p:oleObj spid="_x0000_s22534" name="Equation" r:id="rId4" imgW="203040" imgH="228600" progId="Equation.3">
              <p:embed/>
            </p:oleObj>
          </a:graphicData>
        </a:graphic>
      </p:graphicFrame>
      <p:graphicFrame>
        <p:nvGraphicFramePr>
          <p:cNvPr id="9" name="كائن 8"/>
          <p:cNvGraphicFramePr>
            <a:graphicFrameLocks noChangeAspect="1"/>
          </p:cNvGraphicFramePr>
          <p:nvPr/>
        </p:nvGraphicFramePr>
        <p:xfrm>
          <a:off x="2411760" y="4005064"/>
          <a:ext cx="2481436" cy="927405"/>
        </p:xfrm>
        <a:graphic>
          <a:graphicData uri="http://schemas.openxmlformats.org/presentationml/2006/ole">
            <p:oleObj spid="_x0000_s22535" name="Equation" r:id="rId5" imgW="1257120" imgH="469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وسيلة شرح بيضاوية 7"/>
          <p:cNvSpPr/>
          <p:nvPr/>
        </p:nvSpPr>
        <p:spPr>
          <a:xfrm>
            <a:off x="7020272" y="1988840"/>
            <a:ext cx="1584176" cy="576064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مثال(2</a:t>
            </a:r>
            <a:r>
              <a:rPr lang="ar-SA" dirty="0" err="1" smtClean="0"/>
              <a:t>):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        اذا كانت لدينا المجموعات </a:t>
            </a:r>
            <a:r>
              <a:rPr lang="ar-SA" dirty="0" err="1" smtClean="0"/>
              <a:t>التالية: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المجموعة </a:t>
            </a:r>
            <a:r>
              <a:rPr lang="ar-SA" dirty="0" err="1" smtClean="0"/>
              <a:t>الاولى:</a:t>
            </a:r>
            <a:r>
              <a:rPr lang="ar-SA" dirty="0" smtClean="0"/>
              <a:t> </a:t>
            </a:r>
            <a:r>
              <a:rPr lang="en-US" dirty="0" smtClean="0"/>
              <a:t>N</a:t>
            </a:r>
            <a:r>
              <a:rPr lang="en-US" sz="1800" dirty="0" smtClean="0"/>
              <a:t>1</a:t>
            </a:r>
            <a:r>
              <a:rPr lang="en-US" dirty="0" smtClean="0"/>
              <a:t>=4 ,      =6</a:t>
            </a:r>
            <a:r>
              <a:rPr lang="ar-SA" dirty="0" smtClean="0"/>
              <a:t> </a:t>
            </a:r>
          </a:p>
          <a:p>
            <a:pPr>
              <a:buNone/>
            </a:pPr>
            <a:r>
              <a:rPr lang="ar-SA" dirty="0" smtClean="0"/>
              <a:t>المجموعة </a:t>
            </a:r>
            <a:r>
              <a:rPr lang="ar-SA" dirty="0" err="1" smtClean="0"/>
              <a:t>الثانية:</a:t>
            </a:r>
            <a:r>
              <a:rPr lang="ar-SA" dirty="0" smtClean="0"/>
              <a:t> </a:t>
            </a:r>
            <a:r>
              <a:rPr lang="en-US" dirty="0" smtClean="0"/>
              <a:t>N</a:t>
            </a:r>
            <a:r>
              <a:rPr lang="en-US" sz="1800" dirty="0" smtClean="0"/>
              <a:t>2</a:t>
            </a:r>
            <a:r>
              <a:rPr lang="en-US" dirty="0" smtClean="0"/>
              <a:t>=5 ,     =10</a:t>
            </a:r>
            <a:r>
              <a:rPr lang="ar-SA" dirty="0" smtClean="0"/>
              <a:t> </a:t>
            </a:r>
          </a:p>
          <a:p>
            <a:pPr>
              <a:buNone/>
            </a:pPr>
            <a:r>
              <a:rPr lang="ar-SA" dirty="0" smtClean="0"/>
              <a:t>        احسبي الوسط الحسابي </a:t>
            </a:r>
            <a:r>
              <a:rPr lang="ar-SA" dirty="0" err="1" smtClean="0"/>
              <a:t>المرجح .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الوسط الحسابي المرجح</a:t>
            </a:r>
            <a:endParaRPr lang="ar-SA" dirty="0"/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5364088" y="2708920"/>
          <a:ext cx="469490" cy="544066"/>
        </p:xfrm>
        <a:graphic>
          <a:graphicData uri="http://schemas.openxmlformats.org/presentationml/2006/ole">
            <p:oleObj spid="_x0000_s24579" name="Equation" r:id="rId3" imgW="203040" imgH="228600" progId="Equation.3">
              <p:embed/>
            </p:oleObj>
          </a:graphicData>
        </a:graphic>
      </p:graphicFrame>
      <p:graphicFrame>
        <p:nvGraphicFramePr>
          <p:cNvPr id="6" name="كائن 5"/>
          <p:cNvGraphicFramePr>
            <a:graphicFrameLocks noChangeAspect="1"/>
          </p:cNvGraphicFramePr>
          <p:nvPr/>
        </p:nvGraphicFramePr>
        <p:xfrm>
          <a:off x="5292080" y="3356992"/>
          <a:ext cx="516632" cy="516632"/>
        </p:xfrm>
        <a:graphic>
          <a:graphicData uri="http://schemas.openxmlformats.org/presentationml/2006/ole">
            <p:oleObj spid="_x0000_s24580" name="Equation" r:id="rId4" imgW="22860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الحل: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الوسط الحسابي المرجح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2517775" y="2359025"/>
          <a:ext cx="5216525" cy="2725738"/>
        </p:xfrm>
        <a:graphic>
          <a:graphicData uri="http://schemas.openxmlformats.org/presentationml/2006/ole">
            <p:oleObj spid="_x0000_s31746" name="Equation" r:id="rId3" imgW="1701720" imgH="8888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وسيلة شرح بيضاوية 7"/>
          <p:cNvSpPr/>
          <p:nvPr/>
        </p:nvSpPr>
        <p:spPr>
          <a:xfrm>
            <a:off x="7308304" y="4005064"/>
            <a:ext cx="1584176" cy="79208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انفجار 1 4"/>
          <p:cNvSpPr/>
          <p:nvPr/>
        </p:nvSpPr>
        <p:spPr>
          <a:xfrm>
            <a:off x="7308304" y="1340768"/>
            <a:ext cx="1512168" cy="792088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تعريف: اذا كان لدينا </a:t>
            </a:r>
            <a:r>
              <a:rPr lang="en-US" dirty="0" smtClean="0"/>
              <a:t>N</a:t>
            </a:r>
            <a:r>
              <a:rPr lang="ar-SA" dirty="0" smtClean="0"/>
              <a:t> من الاعداد الموجبة </a:t>
            </a:r>
            <a:r>
              <a:rPr lang="en-US" dirty="0" smtClean="0"/>
              <a:t>X</a:t>
            </a:r>
            <a:r>
              <a:rPr lang="en-US" sz="1800" dirty="0" smtClean="0"/>
              <a:t>1</a:t>
            </a:r>
            <a:r>
              <a:rPr lang="en-US" dirty="0" smtClean="0"/>
              <a:t>,X</a:t>
            </a:r>
            <a:r>
              <a:rPr lang="en-US" sz="2000" dirty="0" smtClean="0"/>
              <a:t>2</a:t>
            </a:r>
            <a:r>
              <a:rPr lang="en-US" dirty="0" smtClean="0"/>
              <a:t>,X</a:t>
            </a:r>
            <a:r>
              <a:rPr lang="en-US" sz="2000" dirty="0" smtClean="0"/>
              <a:t>3</a:t>
            </a:r>
            <a:r>
              <a:rPr lang="en-US" dirty="0" smtClean="0"/>
              <a:t>,…,X</a:t>
            </a:r>
            <a:r>
              <a:rPr lang="en-US" sz="2000" dirty="0" smtClean="0"/>
              <a:t>N</a:t>
            </a:r>
            <a:r>
              <a:rPr lang="ar-SA" dirty="0" smtClean="0"/>
              <a:t> فان وسطها الهندسي يعرف </a:t>
            </a:r>
            <a:r>
              <a:rPr lang="ar-SA" dirty="0" err="1" smtClean="0"/>
              <a:t>بالمعادلة: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مثال(3</a:t>
            </a:r>
            <a:r>
              <a:rPr lang="ar-SA" dirty="0" err="1" smtClean="0"/>
              <a:t>):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       احسبي الوسط الهندسي </a:t>
            </a:r>
            <a:r>
              <a:rPr lang="ar-SA" dirty="0" err="1" smtClean="0"/>
              <a:t>للاعداد:</a:t>
            </a:r>
            <a:endParaRPr lang="ar-SA" dirty="0" smtClean="0"/>
          </a:p>
          <a:p>
            <a:pPr algn="ctr">
              <a:buNone/>
            </a:pPr>
            <a:r>
              <a:rPr lang="en-US" dirty="0" smtClean="0"/>
              <a:t>5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8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12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20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25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30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الوسط الهندسي للبيانات الاولية</a:t>
            </a:r>
            <a:endParaRPr lang="ar-SA" dirty="0"/>
          </a:p>
        </p:txBody>
      </p:sp>
      <p:graphicFrame>
        <p:nvGraphicFramePr>
          <p:cNvPr id="7" name="كائن 6"/>
          <p:cNvGraphicFramePr>
            <a:graphicFrameLocks noChangeAspect="1"/>
          </p:cNvGraphicFramePr>
          <p:nvPr/>
        </p:nvGraphicFramePr>
        <p:xfrm>
          <a:off x="2915816" y="3212976"/>
          <a:ext cx="2431859" cy="559048"/>
        </p:xfrm>
        <a:graphic>
          <a:graphicData uri="http://schemas.openxmlformats.org/presentationml/2006/ole">
            <p:oleObj spid="_x0000_s23556" name="Equation" r:id="rId3" imgW="1104840" imgH="253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الحل: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الوسط الهندسي للبيانات الاولية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2060575" y="2627312"/>
          <a:ext cx="6724499" cy="2169839"/>
        </p:xfrm>
        <a:graphic>
          <a:graphicData uri="http://schemas.openxmlformats.org/presentationml/2006/ole">
            <p:oleObj spid="_x0000_s32770" name="Equation" r:id="rId3" imgW="2361960" imgH="7617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خطوات ايجاد الوسط الهندسي من الالة </a:t>
            </a:r>
            <a:r>
              <a:rPr lang="ar-SA" dirty="0" err="1" smtClean="0"/>
              <a:t>الحاسبة: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الوسط الهندسي للبيانات الاولية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1619672" y="2708920"/>
          <a:ext cx="6186963" cy="703064"/>
        </p:xfrm>
        <a:graphic>
          <a:graphicData uri="http://schemas.openxmlformats.org/presentationml/2006/ole">
            <p:oleObj spid="_x0000_s33794" name="Equation" r:id="rId3" imgW="2234880" imgH="253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وسيلة شرح بيضاوية 7"/>
          <p:cNvSpPr/>
          <p:nvPr/>
        </p:nvSpPr>
        <p:spPr>
          <a:xfrm>
            <a:off x="7380312" y="3933056"/>
            <a:ext cx="1512168" cy="72008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انفجار 2 6"/>
          <p:cNvSpPr/>
          <p:nvPr/>
        </p:nvSpPr>
        <p:spPr>
          <a:xfrm>
            <a:off x="7452320" y="1340768"/>
            <a:ext cx="1368152" cy="72008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تعريف: اذا كانت </a:t>
            </a:r>
            <a:r>
              <a:rPr lang="en-US" dirty="0" smtClean="0"/>
              <a:t>X</a:t>
            </a:r>
            <a:r>
              <a:rPr lang="en-US" sz="1800" dirty="0" smtClean="0"/>
              <a:t>1</a:t>
            </a:r>
            <a:r>
              <a:rPr lang="en-US" dirty="0" smtClean="0"/>
              <a:t>,X</a:t>
            </a:r>
            <a:r>
              <a:rPr lang="en-US" sz="1800" dirty="0" smtClean="0"/>
              <a:t>2</a:t>
            </a:r>
            <a:r>
              <a:rPr lang="en-US" dirty="0" smtClean="0"/>
              <a:t>,X</a:t>
            </a:r>
            <a:r>
              <a:rPr lang="en-US" sz="1800" dirty="0" smtClean="0"/>
              <a:t>3</a:t>
            </a:r>
            <a:r>
              <a:rPr lang="en-US" dirty="0" smtClean="0"/>
              <a:t>,…,</a:t>
            </a:r>
            <a:r>
              <a:rPr lang="en-US" dirty="0" err="1" smtClean="0"/>
              <a:t>X</a:t>
            </a:r>
            <a:r>
              <a:rPr lang="en-US" sz="1800" dirty="0" err="1" smtClean="0"/>
              <a:t>n</a:t>
            </a:r>
            <a:r>
              <a:rPr lang="ar-SA" dirty="0" smtClean="0"/>
              <a:t> مجموعة من الاعداد المرتبة </a:t>
            </a:r>
            <a:r>
              <a:rPr lang="ar-SA" dirty="0" err="1" smtClean="0"/>
              <a:t>تصاعدياً </a:t>
            </a:r>
            <a:r>
              <a:rPr lang="ar-SA" dirty="0" smtClean="0"/>
              <a:t>(او تنازلياً) فان الوسيط لها هو العدد الذي ترتيبه        اذا كان </a:t>
            </a:r>
            <a:r>
              <a:rPr lang="en-US" dirty="0" smtClean="0"/>
              <a:t>n</a:t>
            </a:r>
            <a:r>
              <a:rPr lang="ar-SA" dirty="0" smtClean="0"/>
              <a:t> </a:t>
            </a:r>
            <a:r>
              <a:rPr lang="ar-SA" dirty="0" err="1" smtClean="0"/>
              <a:t>فردياً.</a:t>
            </a:r>
            <a:r>
              <a:rPr lang="ar-SA" dirty="0" smtClean="0"/>
              <a:t> وهو العدد الذي ترتيبه                 اذا كان </a:t>
            </a:r>
            <a:r>
              <a:rPr lang="en-US" dirty="0" smtClean="0"/>
              <a:t>n</a:t>
            </a:r>
            <a:r>
              <a:rPr lang="ar-SA" dirty="0" smtClean="0"/>
              <a:t> </a:t>
            </a:r>
            <a:r>
              <a:rPr lang="ar-SA" dirty="0" err="1" smtClean="0"/>
              <a:t>زوجياً .</a:t>
            </a:r>
            <a:r>
              <a:rPr lang="ar-SA" dirty="0" smtClean="0"/>
              <a:t>  </a:t>
            </a:r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r>
              <a:rPr lang="ar-SA" dirty="0" smtClean="0"/>
              <a:t>مثال(4</a:t>
            </a:r>
            <a:r>
              <a:rPr lang="ar-SA" dirty="0" err="1" smtClean="0"/>
              <a:t>):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حددي الوسيط </a:t>
            </a:r>
            <a:r>
              <a:rPr lang="ar-SA" dirty="0" err="1" smtClean="0"/>
              <a:t>للاعداد</a:t>
            </a:r>
            <a:r>
              <a:rPr lang="ar-SA" dirty="0" smtClean="0"/>
              <a:t> </a:t>
            </a:r>
            <a:r>
              <a:rPr lang="ar-SA" dirty="0" err="1" smtClean="0"/>
              <a:t>التالية:</a:t>
            </a:r>
            <a:endParaRPr lang="ar-SA" dirty="0" smtClean="0"/>
          </a:p>
          <a:p>
            <a:pPr algn="just"/>
            <a:r>
              <a:rPr lang="en-US" dirty="0" smtClean="0"/>
              <a:t>2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en-US" dirty="0" smtClean="0"/>
              <a:t>5 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10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1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12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9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3</a:t>
            </a:r>
            <a:endParaRPr lang="ar-SA" dirty="0" smtClean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الوسيط للبيانات الاولية</a:t>
            </a:r>
            <a:endParaRPr lang="ar-SA" dirty="0"/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971600" y="1772816"/>
          <a:ext cx="618232" cy="665788"/>
        </p:xfrm>
        <a:graphic>
          <a:graphicData uri="http://schemas.openxmlformats.org/presentationml/2006/ole">
            <p:oleObj spid="_x0000_s27651" name="Equation" r:id="rId3" imgW="330120" imgH="355320" progId="Equation.3">
              <p:embed/>
            </p:oleObj>
          </a:graphicData>
        </a:graphic>
      </p:graphicFrame>
      <p:graphicFrame>
        <p:nvGraphicFramePr>
          <p:cNvPr id="6" name="كائن 5"/>
          <p:cNvGraphicFramePr>
            <a:graphicFrameLocks noChangeAspect="1"/>
          </p:cNvGraphicFramePr>
          <p:nvPr/>
        </p:nvGraphicFramePr>
        <p:xfrm>
          <a:off x="2771800" y="2348880"/>
          <a:ext cx="1584176" cy="749503"/>
        </p:xfrm>
        <a:graphic>
          <a:graphicData uri="http://schemas.openxmlformats.org/presentationml/2006/ole">
            <p:oleObj spid="_x0000_s27652" name="Equation" r:id="rId4" imgW="1180800" imgH="5587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ar-SA" dirty="0" err="1" smtClean="0"/>
              <a:t>الحل: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               (تصاعدي</a:t>
            </a:r>
            <a:r>
              <a:rPr lang="en-US" dirty="0" smtClean="0"/>
              <a:t>1,2,3,5,9,10,12            (</a:t>
            </a:r>
          </a:p>
          <a:p>
            <a:pPr>
              <a:buNone/>
            </a:pPr>
            <a:r>
              <a:rPr lang="ar-SA" dirty="0" smtClean="0"/>
              <a:t>                ( فردي</a:t>
            </a:r>
            <a:r>
              <a:rPr lang="ar-SA" dirty="0" err="1" smtClean="0"/>
              <a:t>)</a:t>
            </a:r>
            <a:r>
              <a:rPr lang="ar-SA" dirty="0" smtClean="0"/>
              <a:t>                         </a:t>
            </a:r>
            <a:r>
              <a:rPr lang="en-US" dirty="0" smtClean="0"/>
              <a:t>n=7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         ترتيب </a:t>
            </a:r>
            <a:r>
              <a:rPr lang="ar-SA" dirty="0" err="1" smtClean="0"/>
              <a:t>الوسيط :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 algn="l">
              <a:buNone/>
            </a:pPr>
            <a:endParaRPr lang="ar-SA" dirty="0" smtClean="0"/>
          </a:p>
          <a:p>
            <a:pPr algn="just"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الوسيط للبيانات الاولية</a:t>
            </a:r>
            <a:endParaRPr lang="ar-SA" dirty="0"/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2555776" y="3284984"/>
          <a:ext cx="2304257" cy="2186090"/>
        </p:xfrm>
        <a:graphic>
          <a:graphicData uri="http://schemas.openxmlformats.org/presentationml/2006/ole">
            <p:oleObj spid="_x0000_s28675" name="Equation" r:id="rId3" imgW="990360" imgH="939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وسيلة شرح بيضاوية 4"/>
          <p:cNvSpPr/>
          <p:nvPr/>
        </p:nvSpPr>
        <p:spPr>
          <a:xfrm>
            <a:off x="7452320" y="1916832"/>
            <a:ext cx="1368152" cy="79208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r>
              <a:rPr lang="ar-SA" dirty="0" smtClean="0"/>
              <a:t>مثال(5</a:t>
            </a:r>
            <a:r>
              <a:rPr lang="ar-SA" dirty="0" err="1" smtClean="0"/>
              <a:t>):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   </a:t>
            </a:r>
          </a:p>
          <a:p>
            <a:pPr algn="just">
              <a:buNone/>
            </a:pPr>
            <a:r>
              <a:rPr lang="ar-SA" dirty="0" smtClean="0"/>
              <a:t>حددي الوسيط </a:t>
            </a:r>
            <a:r>
              <a:rPr lang="ar-SA" dirty="0" err="1" smtClean="0"/>
              <a:t>للاعداد</a:t>
            </a:r>
            <a:r>
              <a:rPr lang="ar-SA" dirty="0" smtClean="0"/>
              <a:t> </a:t>
            </a:r>
            <a:r>
              <a:rPr lang="ar-SA" dirty="0" err="1" smtClean="0"/>
              <a:t>التالية:</a:t>
            </a: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r>
              <a:rPr lang="ar-SA" dirty="0" smtClean="0"/>
              <a:t>           </a:t>
            </a:r>
            <a:r>
              <a:rPr lang="en-US" dirty="0" smtClean="0"/>
              <a:t>18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10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6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19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10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3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الوسيط للبيانات الاولية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الحل: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                  (تصاعدي</a:t>
            </a:r>
            <a:r>
              <a:rPr lang="ar-SA" dirty="0" err="1" smtClean="0"/>
              <a:t>)</a:t>
            </a:r>
            <a:r>
              <a:rPr lang="ar-SA" dirty="0" smtClean="0"/>
              <a:t>     </a:t>
            </a:r>
            <a:r>
              <a:rPr lang="en-US" dirty="0" smtClean="0"/>
              <a:t>3,6,10,10,18,19</a:t>
            </a:r>
          </a:p>
          <a:p>
            <a:pPr>
              <a:buNone/>
            </a:pPr>
            <a:r>
              <a:rPr lang="ar-SA" dirty="0" smtClean="0"/>
              <a:t>                   ( زوجي</a:t>
            </a:r>
            <a:r>
              <a:rPr lang="ar-SA" dirty="0" err="1" smtClean="0"/>
              <a:t>)</a:t>
            </a:r>
            <a:r>
              <a:rPr lang="ar-SA" dirty="0" smtClean="0"/>
              <a:t>                 </a:t>
            </a:r>
            <a:r>
              <a:rPr lang="en-US" dirty="0" smtClean="0"/>
              <a:t>n=6 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          </a:t>
            </a:r>
          </a:p>
          <a:p>
            <a:pPr>
              <a:buNone/>
            </a:pPr>
            <a:r>
              <a:rPr lang="ar-SA" dirty="0" smtClean="0"/>
              <a:t>                ترتيب </a:t>
            </a:r>
            <a:r>
              <a:rPr lang="ar-SA" dirty="0" err="1" smtClean="0"/>
              <a:t>الوسيط 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الوسيط للبيانات الاولية</a:t>
            </a:r>
            <a:endParaRPr lang="ar-SA" dirty="0"/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1475655" y="3284984"/>
          <a:ext cx="5737127" cy="2304256"/>
        </p:xfrm>
        <a:graphic>
          <a:graphicData uri="http://schemas.openxmlformats.org/presentationml/2006/ole">
            <p:oleObj spid="_x0000_s34818" name="Equation" r:id="rId3" imgW="3098520" imgH="12445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وسيلة شرح بيضاوية 4"/>
          <p:cNvSpPr/>
          <p:nvPr/>
        </p:nvSpPr>
        <p:spPr>
          <a:xfrm>
            <a:off x="7236296" y="3429000"/>
            <a:ext cx="1728192" cy="72008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انفجار 2 3"/>
          <p:cNvSpPr/>
          <p:nvPr/>
        </p:nvSpPr>
        <p:spPr>
          <a:xfrm>
            <a:off x="7308304" y="1772816"/>
            <a:ext cx="1584176" cy="792088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ar-SA" dirty="0" smtClean="0"/>
          </a:p>
          <a:p>
            <a:pPr algn="just"/>
            <a:r>
              <a:rPr lang="ar-SA" dirty="0" err="1" smtClean="0"/>
              <a:t>تعريف:</a:t>
            </a:r>
            <a:r>
              <a:rPr lang="ar-SA" dirty="0" smtClean="0"/>
              <a:t> </a:t>
            </a:r>
          </a:p>
          <a:p>
            <a:pPr algn="just">
              <a:buNone/>
            </a:pPr>
            <a:r>
              <a:rPr lang="ar-SA" dirty="0" smtClean="0"/>
              <a:t>       المنوال هو القيمة التي تتكرر اكثر من غيرها.</a:t>
            </a:r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r>
              <a:rPr lang="ar-SA" dirty="0" smtClean="0"/>
              <a:t>مثال(6</a:t>
            </a:r>
            <a:r>
              <a:rPr lang="ar-SA" dirty="0" err="1" smtClean="0"/>
              <a:t>):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        حددي المنوال </a:t>
            </a:r>
            <a:r>
              <a:rPr lang="ar-SA" dirty="0" err="1" smtClean="0"/>
              <a:t>للاعداد</a:t>
            </a:r>
            <a:r>
              <a:rPr lang="ar-SA" dirty="0" smtClean="0"/>
              <a:t> </a:t>
            </a:r>
            <a:r>
              <a:rPr lang="ar-SA" dirty="0" err="1" smtClean="0"/>
              <a:t>التالية: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     </a:t>
            </a:r>
            <a:r>
              <a:rPr lang="en-US" dirty="0" smtClean="0"/>
              <a:t>3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4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10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4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5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5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3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4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2</a:t>
            </a:r>
            <a:r>
              <a:rPr lang="ar-SA" dirty="0" smtClean="0"/>
              <a:t>  </a:t>
            </a:r>
          </a:p>
          <a:p>
            <a:pPr algn="just">
              <a:buNone/>
            </a:pPr>
            <a:r>
              <a:rPr lang="ar-SA" dirty="0" err="1" smtClean="0"/>
              <a:t>الحل: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    المنوال هو العدد </a:t>
            </a:r>
            <a:r>
              <a:rPr lang="en-US" dirty="0" smtClean="0"/>
              <a:t>4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المنوال للبيانات الاولية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860</TotalTime>
  <Words>491</Words>
  <Application>Microsoft Office PowerPoint</Application>
  <PresentationFormat>عرض على الشاشة (3:4)‏</PresentationFormat>
  <Paragraphs>111</Paragraphs>
  <Slides>18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20" baseType="lpstr">
      <vt:lpstr>ملتقى</vt:lpstr>
      <vt:lpstr>Equation</vt:lpstr>
      <vt:lpstr>  بسم الله الرحمن الرحيم  </vt:lpstr>
      <vt:lpstr> مقاييس النزعة المركزية(المتوسطات) </vt:lpstr>
      <vt:lpstr> مقاييس النزعة المركزية(المتوسطات) </vt:lpstr>
      <vt:lpstr>  مقاييس النزعة المركزية(المتوسطات)   </vt:lpstr>
      <vt:lpstr>الوسط الحسابي للبيانات الاولية</vt:lpstr>
      <vt:lpstr>الوسط الحسابي للبيانات الاولية</vt:lpstr>
      <vt:lpstr>الوسط الحسابي للبيانات الاولية</vt:lpstr>
      <vt:lpstr>الوسط الحسابي المرجح</vt:lpstr>
      <vt:lpstr>الوسط الحسابي المرجح</vt:lpstr>
      <vt:lpstr>الوسط الحسابي المرجح</vt:lpstr>
      <vt:lpstr>الوسط الهندسي للبيانات الاولية</vt:lpstr>
      <vt:lpstr>الوسط الهندسي للبيانات الاولية</vt:lpstr>
      <vt:lpstr>الوسط الهندسي للبيانات الاولية</vt:lpstr>
      <vt:lpstr>الوسيط للبيانات الاولية</vt:lpstr>
      <vt:lpstr>الوسيط للبيانات الاولية</vt:lpstr>
      <vt:lpstr>الوسيط للبيانات الاولية</vt:lpstr>
      <vt:lpstr>الوسيط للبيانات الاولية</vt:lpstr>
      <vt:lpstr>المنوال للبيانات الاولية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ArAM</dc:creator>
  <cp:lastModifiedBy>ArAM</cp:lastModifiedBy>
  <cp:revision>141</cp:revision>
  <dcterms:created xsi:type="dcterms:W3CDTF">2011-11-28T07:27:39Z</dcterms:created>
  <dcterms:modified xsi:type="dcterms:W3CDTF">2013-10-01T06:18:14Z</dcterms:modified>
</cp:coreProperties>
</file>