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04/12/34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/>
          <a:lstStyle/>
          <a:p>
            <a:r>
              <a:rPr lang="ar-SA" dirty="0" smtClean="0">
                <a:cs typeface="Akhbar MT" pitchFamily="2" charset="-78"/>
              </a:rPr>
              <a:t>بسم الله الرحمن الرحيم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latin typeface="Andalus" pitchFamily="18" charset="-78"/>
                <a:cs typeface="Andalus" pitchFamily="18" charset="-78"/>
              </a:rPr>
              <a:t>مقاييس النزعة المركزية للتوزيع التكراري</a:t>
            </a:r>
            <a:endParaRPr lang="ar-SA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 smtClean="0">
                <a:solidFill>
                  <a:srgbClr val="FF0000"/>
                </a:solidFill>
              </a:rPr>
              <a:t>اعداد</a:t>
            </a:r>
          </a:p>
          <a:p>
            <a:r>
              <a:rPr lang="ar-SA" dirty="0" err="1" smtClean="0">
                <a:solidFill>
                  <a:srgbClr val="FF0000"/>
                </a:solidFill>
              </a:rPr>
              <a:t>م.</a:t>
            </a:r>
            <a:r>
              <a:rPr lang="ar-SA" dirty="0" smtClean="0">
                <a:solidFill>
                  <a:srgbClr val="FF0000"/>
                </a:solidFill>
              </a:rPr>
              <a:t> امل حسن محمد ياسين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حابة 4"/>
          <p:cNvSpPr/>
          <p:nvPr/>
        </p:nvSpPr>
        <p:spPr>
          <a:xfrm>
            <a:off x="7092280" y="1628800"/>
            <a:ext cx="1296144" cy="5760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smtClean="0"/>
              <a:t>   تعريف: اذا كان لدينا توزيع تكراري عدد فئاته </a:t>
            </a:r>
            <a:r>
              <a:rPr lang="en-US" dirty="0" smtClean="0"/>
              <a:t>h</a:t>
            </a:r>
            <a:r>
              <a:rPr lang="ar-SA" dirty="0" smtClean="0"/>
              <a:t> وكانت مراكز </a:t>
            </a:r>
            <a:r>
              <a:rPr lang="ar-SA" dirty="0" err="1" smtClean="0"/>
              <a:t>الفئات </a:t>
            </a:r>
            <a:r>
              <a:rPr lang="ar-SA" dirty="0" smtClean="0"/>
              <a:t>(</a:t>
            </a:r>
            <a:r>
              <a:rPr lang="ar-SA" dirty="0" err="1" smtClean="0"/>
              <a:t>اوالقيم)</a:t>
            </a:r>
            <a:r>
              <a:rPr lang="ar-SA" dirty="0" smtClean="0"/>
              <a:t>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,X</a:t>
            </a:r>
            <a:r>
              <a:rPr lang="en-US" sz="1800" dirty="0" smtClean="0"/>
              <a:t>2</a:t>
            </a:r>
            <a:r>
              <a:rPr lang="en-US" dirty="0" smtClean="0"/>
              <a:t>,X</a:t>
            </a:r>
            <a:r>
              <a:rPr lang="en-US" sz="1800" dirty="0" smtClean="0"/>
              <a:t>3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800" dirty="0" err="1" smtClean="0"/>
              <a:t>h</a:t>
            </a:r>
            <a:r>
              <a:rPr lang="ar-SA" dirty="0" smtClean="0"/>
              <a:t> وكانت التكرارات المقابلة لها </a:t>
            </a:r>
            <a:r>
              <a:rPr lang="en-US" dirty="0" smtClean="0"/>
              <a:t>f</a:t>
            </a:r>
            <a:r>
              <a:rPr lang="en-US" sz="1800" dirty="0" smtClean="0"/>
              <a:t>1</a:t>
            </a:r>
            <a:r>
              <a:rPr lang="en-US" dirty="0" smtClean="0"/>
              <a:t>,f</a:t>
            </a:r>
            <a:r>
              <a:rPr lang="en-US" sz="1800" dirty="0" smtClean="0"/>
              <a:t>2</a:t>
            </a:r>
            <a:r>
              <a:rPr lang="en-US" dirty="0" smtClean="0"/>
              <a:t>,f</a:t>
            </a:r>
            <a:r>
              <a:rPr lang="en-US" sz="1800" dirty="0" smtClean="0"/>
              <a:t>3</a:t>
            </a:r>
            <a:r>
              <a:rPr lang="en-US" dirty="0" smtClean="0"/>
              <a:t>,…,</a:t>
            </a:r>
            <a:r>
              <a:rPr lang="en-US" dirty="0" err="1" smtClean="0"/>
              <a:t>f</a:t>
            </a:r>
            <a:r>
              <a:rPr lang="en-US" sz="1800" dirty="0" err="1" smtClean="0"/>
              <a:t>h</a:t>
            </a:r>
            <a:endParaRPr lang="ar-SA" sz="1800" dirty="0" smtClean="0"/>
          </a:p>
          <a:p>
            <a:pPr algn="just">
              <a:buNone/>
            </a:pPr>
            <a:r>
              <a:rPr lang="ar-SA" dirty="0" smtClean="0"/>
              <a:t>     فان الوسط الحسابي لهذا التوزيع </a:t>
            </a:r>
            <a:r>
              <a:rPr lang="ar-SA" dirty="0" err="1" smtClean="0"/>
              <a:t>هو: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الوسط الحسابي للتوزيع التكراري ذو الفئات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907704" y="4149080"/>
          <a:ext cx="1656184" cy="1242138"/>
        </p:xfrm>
        <a:graphic>
          <a:graphicData uri="http://schemas.openxmlformats.org/presentationml/2006/ole">
            <p:oleObj spid="_x0000_s1026" name="Equation" r:id="rId3" imgW="81252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حيث </a:t>
            </a:r>
            <a:r>
              <a:rPr lang="ar-SA" dirty="0" err="1" smtClean="0"/>
              <a:t>ان:</a:t>
            </a:r>
            <a:endParaRPr lang="ar-SA" dirty="0" smtClean="0"/>
          </a:p>
          <a:p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ar-SA" dirty="0" smtClean="0"/>
              <a:t> تمثل مجموع التكرارات.</a:t>
            </a:r>
          </a:p>
          <a:p>
            <a:r>
              <a:rPr lang="en-US" dirty="0" smtClean="0"/>
              <a:t>X</a:t>
            </a:r>
            <a:r>
              <a:rPr lang="en-US" sz="1800" dirty="0" smtClean="0"/>
              <a:t>i</a:t>
            </a:r>
            <a:r>
              <a:rPr lang="ar-SA" dirty="0" smtClean="0"/>
              <a:t> تمثل مراكز الفئات</a:t>
            </a:r>
          </a:p>
          <a:p>
            <a:r>
              <a:rPr lang="en-US" dirty="0" err="1" smtClean="0"/>
              <a:t>f</a:t>
            </a:r>
            <a:r>
              <a:rPr lang="en-US" sz="2000" dirty="0" err="1" smtClean="0"/>
              <a:t>i</a:t>
            </a:r>
            <a:r>
              <a:rPr lang="ar-SA" dirty="0" smtClean="0"/>
              <a:t> تمثل التكرار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الوسط الحسابي للتوزيع التكراري ذو الفئات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على شكل سحابة 4"/>
          <p:cNvSpPr/>
          <p:nvPr/>
        </p:nvSpPr>
        <p:spPr>
          <a:xfrm>
            <a:off x="7380312" y="1484784"/>
            <a:ext cx="1296144" cy="79208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2800" dirty="0" err="1" smtClean="0"/>
              <a:t>مثال </a:t>
            </a:r>
            <a:r>
              <a:rPr lang="ar-SA" sz="2800" dirty="0" smtClean="0"/>
              <a:t>(1</a:t>
            </a:r>
            <a:r>
              <a:rPr lang="ar-SA" sz="2800" dirty="0" err="1" smtClean="0"/>
              <a:t>)</a:t>
            </a:r>
            <a:endParaRPr lang="ar-SA" sz="2800" dirty="0" smtClean="0"/>
          </a:p>
          <a:p>
            <a:r>
              <a:rPr lang="ar-SA" sz="2800" dirty="0" smtClean="0"/>
              <a:t>احسبي الوسط الحسابي من التوزيع التكراري </a:t>
            </a:r>
            <a:r>
              <a:rPr lang="ar-SA" sz="2800" dirty="0" err="1" smtClean="0"/>
              <a:t>الاتي:</a:t>
            </a:r>
            <a:endParaRPr lang="ar-SA" sz="2800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الوسط الحسابي للتوزيع التكراري ذو الفئات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589674" y="2924944"/>
          <a:ext cx="4909974" cy="3337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32710"/>
                <a:gridCol w="1357700"/>
                <a:gridCol w="1473078"/>
                <a:gridCol w="94648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err="1" smtClean="0"/>
                        <a:t>التكرارات</a:t>
                      </a:r>
                      <a:r>
                        <a:rPr lang="ar-SA" b="1" baseline="0" dirty="0" err="1" smtClean="0"/>
                        <a:t> (</a:t>
                      </a:r>
                      <a:r>
                        <a:rPr lang="en-US" b="1" baseline="0" dirty="0" err="1" smtClean="0"/>
                        <a:t>fi</a:t>
                      </a:r>
                      <a:r>
                        <a:rPr lang="ar-SA" b="1" baseline="0" dirty="0" err="1" smtClean="0"/>
                        <a:t>)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rgbClr val="FF0000"/>
                          </a:solidFill>
                        </a:rPr>
                        <a:t>مركز </a:t>
                      </a:r>
                      <a:r>
                        <a:rPr lang="ar-SA" b="1" dirty="0" err="1" smtClean="0">
                          <a:solidFill>
                            <a:srgbClr val="FF0000"/>
                          </a:solidFill>
                        </a:rPr>
                        <a:t>الفئة (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ar-SA" b="1" dirty="0" err="1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err="1" smtClean="0">
                          <a:solidFill>
                            <a:srgbClr val="FF0000"/>
                          </a:solidFill>
                        </a:rPr>
                        <a:t>X</a:t>
                      </a:r>
                      <a:r>
                        <a:rPr lang="en-US" sz="1200" b="1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b="1" dirty="0" err="1" smtClean="0">
                          <a:solidFill>
                            <a:srgbClr val="FF0000"/>
                          </a:solidFill>
                        </a:rPr>
                        <a:t>f</a:t>
                      </a:r>
                      <a:r>
                        <a:rPr lang="en-US" sz="1200" b="1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0  </a:t>
                      </a:r>
                      <a:r>
                        <a:rPr lang="ar-SA" dirty="0" smtClean="0"/>
                        <a:t>_ 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10 </a:t>
                      </a:r>
                      <a:r>
                        <a:rPr lang="ar-SA" dirty="0" smtClean="0"/>
                        <a:t>_ 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300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20 </a:t>
                      </a:r>
                      <a:r>
                        <a:rPr lang="ar-SA" dirty="0" smtClean="0"/>
                        <a:t>_  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375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30  </a:t>
                      </a:r>
                      <a:r>
                        <a:rPr lang="ar-SA" dirty="0" smtClean="0"/>
                        <a:t>_ 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35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875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40 </a:t>
                      </a:r>
                      <a:r>
                        <a:rPr lang="ar-SA" dirty="0" smtClean="0"/>
                        <a:t>_ 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225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50 </a:t>
                      </a:r>
                      <a:r>
                        <a:rPr lang="ar-SA" dirty="0" smtClean="0"/>
                        <a:t>_</a:t>
                      </a:r>
                      <a:r>
                        <a:rPr lang="ar-SA" baseline="0" dirty="0" smtClean="0"/>
                        <a:t> 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55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660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60 </a:t>
                      </a:r>
                      <a:r>
                        <a:rPr lang="ar-SA" dirty="0" smtClean="0"/>
                        <a:t>_ 70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65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845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3330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ChangeAspect="1"/>
          </p:cNvGraphicFramePr>
          <p:nvPr>
            <p:ph idx="1"/>
          </p:nvPr>
        </p:nvGraphicFramePr>
        <p:xfrm>
          <a:off x="1116013" y="2205038"/>
          <a:ext cx="2698750" cy="2159000"/>
        </p:xfrm>
        <a:graphic>
          <a:graphicData uri="http://schemas.openxmlformats.org/presentationml/2006/ole">
            <p:oleObj spid="_x0000_s2051" name="Equation" r:id="rId3" imgW="1269720" imgH="1015920" progId="Equation.3">
              <p:embed/>
            </p:oleObj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الوسط الحسابي للتوزيع التكراري ذو الفئات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حابة 4"/>
          <p:cNvSpPr/>
          <p:nvPr/>
        </p:nvSpPr>
        <p:spPr>
          <a:xfrm>
            <a:off x="7164288" y="1628800"/>
            <a:ext cx="1224136" cy="50405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اذا كان لدينا توزيع تكراري عدد فئاته </a:t>
            </a:r>
            <a:r>
              <a:rPr lang="en-US" dirty="0" smtClean="0"/>
              <a:t>h</a:t>
            </a:r>
            <a:r>
              <a:rPr lang="ar-SA" dirty="0" smtClean="0"/>
              <a:t> وكانت مراكز </a:t>
            </a:r>
            <a:r>
              <a:rPr lang="ar-SA" dirty="0" err="1" smtClean="0"/>
              <a:t>الفئات </a:t>
            </a:r>
            <a:r>
              <a:rPr lang="ar-SA" dirty="0" smtClean="0"/>
              <a:t>(او القيم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  <a:r>
              <a:rPr lang="en-US" dirty="0" smtClean="0"/>
              <a:t>X</a:t>
            </a:r>
            <a:r>
              <a:rPr lang="en-US" sz="2000" dirty="0" smtClean="0"/>
              <a:t>1</a:t>
            </a:r>
            <a:r>
              <a:rPr lang="en-US" dirty="0" smtClean="0"/>
              <a:t>,X</a:t>
            </a:r>
            <a:r>
              <a:rPr lang="en-US" sz="2000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2400" dirty="0" err="1" smtClean="0"/>
              <a:t>h</a:t>
            </a:r>
            <a:r>
              <a:rPr lang="ar-SA" dirty="0" smtClean="0"/>
              <a:t>   </a:t>
            </a:r>
          </a:p>
          <a:p>
            <a:pPr algn="just">
              <a:buNone/>
            </a:pPr>
            <a:r>
              <a:rPr lang="ar-SA" dirty="0" smtClean="0"/>
              <a:t>  وكانت التكرارات المقابلة لها </a:t>
            </a:r>
            <a:r>
              <a:rPr lang="en-US" dirty="0" smtClean="0"/>
              <a:t>f</a:t>
            </a:r>
            <a:r>
              <a:rPr lang="en-US" sz="2000" dirty="0" smtClean="0"/>
              <a:t>1</a:t>
            </a:r>
            <a:r>
              <a:rPr lang="en-US" dirty="0" smtClean="0"/>
              <a:t>,f</a:t>
            </a:r>
            <a:r>
              <a:rPr lang="en-US" sz="2000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f</a:t>
            </a:r>
            <a:r>
              <a:rPr lang="en-US" sz="2400" dirty="0" err="1" smtClean="0"/>
              <a:t>h</a:t>
            </a:r>
            <a:r>
              <a:rPr lang="ar-SA" dirty="0" smtClean="0"/>
              <a:t> فان الوسط الهندسي لهذا التوزيع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الوسط الهندسي للتوزيع التكراري ذو الفئات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691680" y="4293096"/>
          <a:ext cx="4428492" cy="792088"/>
        </p:xfrm>
        <a:graphic>
          <a:graphicData uri="http://schemas.openxmlformats.org/presentationml/2006/ole">
            <p:oleObj spid="_x0000_s3074" name="Equation" r:id="rId3" imgW="156204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على شكل سحابة 3"/>
          <p:cNvSpPr/>
          <p:nvPr/>
        </p:nvSpPr>
        <p:spPr>
          <a:xfrm>
            <a:off x="7308304" y="4509120"/>
            <a:ext cx="1368152" cy="64807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حيث </a:t>
            </a:r>
            <a:r>
              <a:rPr lang="ar-SA" dirty="0" err="1" smtClean="0"/>
              <a:t>ان:</a:t>
            </a:r>
            <a:endParaRPr lang="ar-SA" dirty="0" smtClean="0"/>
          </a:p>
          <a:p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ar-SA" dirty="0" smtClean="0"/>
              <a:t> مجموع التكرارات</a:t>
            </a:r>
          </a:p>
          <a:p>
            <a:r>
              <a:rPr lang="ar-SA" dirty="0" smtClean="0"/>
              <a:t>قيم </a:t>
            </a:r>
            <a:r>
              <a:rPr lang="en-US" dirty="0" smtClean="0"/>
              <a:t>X</a:t>
            </a:r>
            <a:r>
              <a:rPr lang="en-US" sz="2000" dirty="0" smtClean="0"/>
              <a:t>i</a:t>
            </a:r>
            <a:r>
              <a:rPr lang="ar-SA" dirty="0" smtClean="0"/>
              <a:t> مراكز الفئات</a:t>
            </a:r>
          </a:p>
          <a:p>
            <a:r>
              <a:rPr lang="ar-SA" dirty="0" smtClean="0"/>
              <a:t>قيم </a:t>
            </a:r>
            <a:r>
              <a:rPr lang="en-US" dirty="0" err="1" smtClean="0"/>
              <a:t>f</a:t>
            </a:r>
            <a:r>
              <a:rPr lang="en-US" sz="2000" dirty="0" err="1" smtClean="0"/>
              <a:t>i</a:t>
            </a:r>
            <a:r>
              <a:rPr lang="ar-SA" dirty="0" smtClean="0"/>
              <a:t> </a:t>
            </a:r>
            <a:r>
              <a:rPr lang="ar-SA" dirty="0" err="1" smtClean="0"/>
              <a:t>التكرارت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من </a:t>
            </a:r>
            <a:r>
              <a:rPr lang="ar-SA" dirty="0" err="1" smtClean="0"/>
              <a:t>المثال </a:t>
            </a:r>
            <a:r>
              <a:rPr lang="ar-SA" dirty="0" smtClean="0"/>
              <a:t>(1) السابق احسبي الوسط الهندسي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الوسط الهندسي للتوزيع التكراري ذو الفئات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ChangeAspect="1"/>
          </p:cNvGraphicFramePr>
          <p:nvPr>
            <p:ph idx="1"/>
          </p:nvPr>
        </p:nvGraphicFramePr>
        <p:xfrm>
          <a:off x="350838" y="2133600"/>
          <a:ext cx="7494587" cy="1439863"/>
        </p:xfrm>
        <a:graphic>
          <a:graphicData uri="http://schemas.openxmlformats.org/presentationml/2006/ole">
            <p:oleObj spid="_x0000_s4098" name="Equation" r:id="rId3" imgW="2908080" imgH="558720" progId="Equation.3">
              <p:embed/>
            </p:oleObj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الوسط الهندسي للتوزيع التكراري ذو الفئات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171</TotalTime>
  <Words>234</Words>
  <Application>Microsoft Office PowerPoint</Application>
  <PresentationFormat>عرض على الشاشة (3:4)‏</PresentationFormat>
  <Paragraphs>69</Paragraphs>
  <Slides>8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0" baseType="lpstr">
      <vt:lpstr>ملتقى</vt:lpstr>
      <vt:lpstr>Equation</vt:lpstr>
      <vt:lpstr>بسم الله الرحمن الرحيم   مقاييس النزعة المركزية للتوزيع التكراري</vt:lpstr>
      <vt:lpstr>الوسط الحسابي للتوزيع التكراري ذو الفئات</vt:lpstr>
      <vt:lpstr>الوسط الحسابي للتوزيع التكراري ذو الفئات</vt:lpstr>
      <vt:lpstr>الوسط الحسابي للتوزيع التكراري ذو الفئات</vt:lpstr>
      <vt:lpstr>الوسط الحسابي للتوزيع التكراري ذو الفئات</vt:lpstr>
      <vt:lpstr>الوسط الهندسي للتوزيع التكراري ذو الفئات</vt:lpstr>
      <vt:lpstr>الوسط الهندسي للتوزيع التكراري ذو الفئات</vt:lpstr>
      <vt:lpstr>الوسط الهندسي للتوزيع التكراري ذو الفئات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الرحيم   مقاييس النزعة المركزية للتوزيع التكراري</dc:title>
  <dc:creator>ArAM</dc:creator>
  <cp:lastModifiedBy>ArAM</cp:lastModifiedBy>
  <cp:revision>20</cp:revision>
  <dcterms:created xsi:type="dcterms:W3CDTF">2013-03-01T11:33:34Z</dcterms:created>
  <dcterms:modified xsi:type="dcterms:W3CDTF">2013-10-08T09:49:31Z</dcterms:modified>
</cp:coreProperties>
</file>