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70" r:id="rId6"/>
    <p:sldId id="271" r:id="rId7"/>
    <p:sldId id="272" r:id="rId8"/>
    <p:sldId id="273" r:id="rId9"/>
    <p:sldId id="27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04/05/1435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2187675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cs typeface="Akhbar MT" pitchFamily="2" charset="-78"/>
              </a:rPr>
              <a:t>بسم الله الرحمن الرحيم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latin typeface="Andalus" pitchFamily="18" charset="-78"/>
                <a:cs typeface="Andalus" pitchFamily="18" charset="-78"/>
              </a:rPr>
              <a:t>مقاييس النزعة المركزية للتوزيع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التكراري(الوسيط)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اعداد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م.</a:t>
            </a:r>
            <a:r>
              <a:rPr lang="ar-SA" dirty="0" smtClean="0">
                <a:solidFill>
                  <a:srgbClr val="FF0000"/>
                </a:solidFill>
              </a:rPr>
              <a:t> امل حسن محمد ياسين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236296" y="1412776"/>
            <a:ext cx="1152128" cy="64807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dirty="0" smtClean="0"/>
              <a:t>تعريف: 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هي اول فئة يزيد تكرارها المتجمع عن                     او يساويه حيث </a:t>
            </a:r>
            <a:r>
              <a:rPr lang="en-US" dirty="0" smtClean="0"/>
              <a:t>n</a:t>
            </a:r>
            <a:r>
              <a:rPr lang="ar-SA" dirty="0" smtClean="0"/>
              <a:t> مجموع </a:t>
            </a:r>
            <a:r>
              <a:rPr lang="ar-SA" dirty="0" err="1" smtClean="0"/>
              <a:t>التكرارات.</a:t>
            </a:r>
            <a:r>
              <a:rPr lang="ar-SA" dirty="0" smtClean="0"/>
              <a:t> </a:t>
            </a:r>
          </a:p>
          <a:p>
            <a:pPr algn="just"/>
            <a:r>
              <a:rPr lang="ar-SA" dirty="0" err="1" smtClean="0"/>
              <a:t>لايجاد</a:t>
            </a:r>
            <a:r>
              <a:rPr lang="ar-SA" dirty="0" smtClean="0"/>
              <a:t> الوسيط نفرض </a:t>
            </a:r>
            <a:r>
              <a:rPr lang="ar-SA" dirty="0" err="1" smtClean="0"/>
              <a:t>ان :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h </a:t>
            </a:r>
            <a:r>
              <a:rPr lang="ar-SA" dirty="0" smtClean="0"/>
              <a:t> = عدد الفئات</a:t>
            </a:r>
          </a:p>
          <a:p>
            <a:pPr algn="just">
              <a:buNone/>
            </a:pPr>
            <a:r>
              <a:rPr lang="en-US" dirty="0" smtClean="0"/>
              <a:t>  n </a:t>
            </a:r>
            <a:r>
              <a:rPr lang="ar-SA" dirty="0" smtClean="0"/>
              <a:t>= مجموع التكرارات  </a:t>
            </a:r>
          </a:p>
          <a:p>
            <a:pPr algn="just">
              <a:buNone/>
            </a:pPr>
            <a:r>
              <a:rPr lang="en-US" dirty="0" smtClean="0"/>
              <a:t>C</a:t>
            </a:r>
            <a:r>
              <a:rPr lang="ar-SA" dirty="0" smtClean="0"/>
              <a:t>  = طول الفئة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a</a:t>
            </a:r>
            <a:r>
              <a:rPr lang="ar-SA" dirty="0" smtClean="0"/>
              <a:t>  = الحد الادنى الفعلي للفئة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f</a:t>
            </a:r>
            <a:r>
              <a:rPr lang="en-US" sz="1900" dirty="0" smtClean="0"/>
              <a:t>m</a:t>
            </a:r>
            <a:r>
              <a:rPr lang="ar-SA" dirty="0" smtClean="0"/>
              <a:t> = تكرار الفئة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n</a:t>
            </a:r>
            <a:r>
              <a:rPr lang="en-US" sz="1900" dirty="0" smtClean="0"/>
              <a:t>1</a:t>
            </a:r>
            <a:r>
              <a:rPr lang="ar-SA" dirty="0" smtClean="0"/>
              <a:t>= التكرار المتجمع للفئة التي تسبق 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مباشرة.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8316416" y="2060848"/>
          <a:ext cx="152400" cy="504056"/>
        </p:xfrm>
        <a:graphic>
          <a:graphicData uri="http://schemas.openxmlformats.org/presentationml/2006/ole">
            <p:oleObj spid="_x0000_s20481" name="Equation" r:id="rId3" imgW="152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ph idx="1"/>
          </p:nvPr>
        </p:nvGraphicFramePr>
        <p:xfrm>
          <a:off x="2627313" y="2781300"/>
          <a:ext cx="2590800" cy="1606550"/>
        </p:xfrm>
        <a:graphic>
          <a:graphicData uri="http://schemas.openxmlformats.org/presentationml/2006/ole">
            <p:oleObj spid="_x0000_s5122" name="Equation" r:id="rId3" imgW="1269720" imgH="787320" progId="Equation.3">
              <p:embed/>
            </p:oleObj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7020272" y="1556792"/>
            <a:ext cx="1368152" cy="7200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مثال(1):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اوجدي الوسيط لدرجات الطلاب الموجودة بالجدول التكراري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555776" y="2852936"/>
          <a:ext cx="5062664" cy="3423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96916"/>
                <a:gridCol w="2205280"/>
                <a:gridCol w="166046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</a:t>
                      </a:r>
                      <a:r>
                        <a:rPr lang="ar-SA" b="1" dirty="0" err="1" smtClean="0"/>
                        <a:t>الطلاب </a:t>
                      </a:r>
                      <a:r>
                        <a:rPr lang="ar-SA" b="1" dirty="0" smtClean="0"/>
                        <a:t>(التكرارات</a:t>
                      </a:r>
                      <a:r>
                        <a:rPr lang="ar-SA" b="1" dirty="0" err="1" smtClean="0"/>
                        <a:t>)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FF0000"/>
                          </a:solidFill>
                        </a:rPr>
                        <a:t>التكرار</a:t>
                      </a:r>
                      <a:r>
                        <a:rPr lang="ar-SA" b="1" baseline="0" dirty="0" smtClean="0">
                          <a:solidFill>
                            <a:srgbClr val="FF0000"/>
                          </a:solidFill>
                        </a:rPr>
                        <a:t> المتجمع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- 30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- 40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- 60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err="1" smtClean="0">
                          <a:solidFill>
                            <a:srgbClr val="7030A0"/>
                          </a:solidFill>
                        </a:rPr>
                        <a:t>60 </a:t>
                      </a:r>
                      <a:r>
                        <a:rPr lang="ar-SA" sz="2400" b="1" dirty="0" smtClean="0">
                          <a:solidFill>
                            <a:srgbClr val="7030A0"/>
                          </a:solidFill>
                        </a:rPr>
                        <a:t>- 70</a:t>
                      </a:r>
                      <a:endParaRPr lang="ar-SA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7030A0"/>
                          </a:solidFill>
                        </a:rPr>
                        <a:t>40</a:t>
                      </a:r>
                      <a:endParaRPr lang="ar-SA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rgbClr val="7030A0"/>
                          </a:solidFill>
                        </a:rPr>
                        <a:t>85</a:t>
                      </a:r>
                      <a:endParaRPr lang="ar-SA" sz="24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70 </a:t>
                      </a:r>
                      <a:r>
                        <a:rPr lang="ar-SA" dirty="0" smtClean="0"/>
                        <a:t>- 80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115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80 </a:t>
                      </a:r>
                      <a:r>
                        <a:rPr lang="ar-SA" dirty="0" smtClean="0"/>
                        <a:t>-</a:t>
                      </a:r>
                      <a:r>
                        <a:rPr lang="ar-SA" baseline="0" dirty="0" smtClean="0"/>
                        <a:t> 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120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</a:p>
          <a:p>
            <a:pPr marL="514350" indent="-514350">
              <a:buAutoNum type="arabicPeriod"/>
            </a:pPr>
            <a:r>
              <a:rPr lang="ar-SA" dirty="0" smtClean="0"/>
              <a:t>تكوين عمود التكرار المتجمع (بالجدول)</a:t>
            </a:r>
          </a:p>
          <a:p>
            <a:pPr marL="514350" indent="-514350">
              <a:buAutoNum type="arabicPeriod"/>
            </a:pPr>
            <a:r>
              <a:rPr lang="ar-SA" dirty="0" smtClean="0"/>
              <a:t>ايجاد ترتيب الوسيط</a:t>
            </a:r>
          </a:p>
          <a:p>
            <a:pPr marL="514350" indent="-514350">
              <a:buAutoNum type="arabicPeriod"/>
            </a:pPr>
            <a:r>
              <a:rPr lang="ar-SA" dirty="0" smtClean="0"/>
              <a:t>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     </a:t>
            </a:r>
            <a:r>
              <a:rPr lang="ar-SA" dirty="0" err="1" smtClean="0"/>
              <a:t>(60 </a:t>
            </a:r>
            <a:r>
              <a:rPr lang="ar-SA" dirty="0" smtClean="0"/>
              <a:t>- 70</a:t>
            </a:r>
            <a:r>
              <a:rPr lang="ar-SA" dirty="0" err="1" smtClean="0"/>
              <a:t>)</a:t>
            </a:r>
            <a:r>
              <a:rPr lang="ar-SA" dirty="0" smtClean="0"/>
              <a:t>  </a:t>
            </a:r>
          </a:p>
          <a:p>
            <a:pPr marL="514350" indent="-514350">
              <a:buAutoNum type="arabicPeriod"/>
            </a:pPr>
            <a:r>
              <a:rPr lang="ar-SA" dirty="0" smtClean="0"/>
              <a:t> تطبيق </a:t>
            </a:r>
            <a:r>
              <a:rPr lang="ar-SA" dirty="0" err="1" smtClean="0"/>
              <a:t>القانون: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         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22530" name="Equation" r:id="rId3" imgW="914400" imgH="21564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979712" y="2348880"/>
          <a:ext cx="1512168" cy="660242"/>
        </p:xfrm>
        <a:graphic>
          <a:graphicData uri="http://schemas.openxmlformats.org/presentationml/2006/ole">
            <p:oleObj spid="_x0000_s22531" name="Equation" r:id="rId4" imgW="901440" imgH="39348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1259632" y="3644900"/>
          <a:ext cx="4958606" cy="2804001"/>
        </p:xfrm>
        <a:graphic>
          <a:graphicData uri="http://schemas.openxmlformats.org/presentationml/2006/ole">
            <p:oleObj spid="_x0000_s22532" name="Equation" r:id="rId5" imgW="2895480" imgH="1638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طريقة ايجاد الوسيط من الالة </a:t>
            </a:r>
            <a:r>
              <a:rPr lang="ar-SA" dirty="0" err="1" smtClean="0"/>
              <a:t>الحاسبة: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165225" y="2855913"/>
          <a:ext cx="5407025" cy="1508125"/>
        </p:xfrm>
        <a:graphic>
          <a:graphicData uri="http://schemas.openxmlformats.org/presentationml/2006/ole">
            <p:oleObj spid="_x0000_s23554" name="Equation" r:id="rId3" imgW="2273040" imgH="634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على شكل سحابة 4"/>
          <p:cNvSpPr/>
          <p:nvPr/>
        </p:nvSpPr>
        <p:spPr>
          <a:xfrm>
            <a:off x="6660232" y="476672"/>
            <a:ext cx="1944216" cy="93610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اوجدي</a:t>
            </a:r>
            <a:r>
              <a:rPr lang="ar-SA" dirty="0" smtClean="0"/>
              <a:t> الوسيط لدرجات الطلاب الموجودة بالجدول التكراري التالي: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r"/>
            <a:r>
              <a:rPr lang="ar-SA" dirty="0" smtClean="0"/>
              <a:t>مثال  (2)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449280" y="2924944"/>
          <a:ext cx="4134478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97062"/>
                <a:gridCol w="1459158"/>
                <a:gridCol w="147825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الفئات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التكرارات (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C00000"/>
                          </a:solidFill>
                        </a:rPr>
                        <a:t>التكرار المتجمع</a:t>
                      </a:r>
                      <a:endParaRPr lang="ar-S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10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20</a:t>
                      </a:r>
                      <a:endParaRPr lang="ar-S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15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ar-S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baseline="0" dirty="0" err="1" smtClean="0"/>
                        <a:t>-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20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40</a:t>
                      </a:r>
                      <a:endParaRPr lang="ar-S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-</a:t>
                      </a:r>
                      <a:r>
                        <a:rPr lang="ar-SA" dirty="0" smtClean="0"/>
                        <a:t> </a:t>
                      </a:r>
                      <a:r>
                        <a:rPr lang="en-US" dirty="0" smtClean="0"/>
                        <a:t>25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50</a:t>
                      </a:r>
                      <a:endParaRPr lang="ar-S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50</a:t>
                      </a:r>
                      <a:endParaRPr lang="ar-S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>
            <p:ph idx="1"/>
          </p:nvPr>
        </p:nvGraphicFramePr>
        <p:xfrm>
          <a:off x="1887538" y="2349499"/>
          <a:ext cx="1820366" cy="854709"/>
        </p:xfrm>
        <a:graphic>
          <a:graphicData uri="http://schemas.openxmlformats.org/presentationml/2006/ole">
            <p:oleObj spid="_x0000_s37890" name="Equation" r:id="rId3" imgW="838080" imgH="393480" progId="Equation.3">
              <p:embed/>
            </p:oleObj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1259632" y="3644900"/>
          <a:ext cx="4879231" cy="2845581"/>
        </p:xfrm>
        <a:graphic>
          <a:graphicData uri="http://schemas.openxmlformats.org/presentationml/2006/ole">
            <p:oleObj spid="_x0000_s37891" name="Equation" r:id="rId4" imgW="2806560" imgH="1638000" progId="Equation.3">
              <p:embed/>
            </p:oleObj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2987824" y="1484784"/>
            <a:ext cx="5184576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الحل:</a:t>
            </a:r>
          </a:p>
          <a:p>
            <a:pPr marL="514350" indent="-514350">
              <a:buAutoNum type="arabicPeriod"/>
            </a:pPr>
            <a:r>
              <a:rPr lang="ar-SA" sz="2800" dirty="0" smtClean="0"/>
              <a:t>تكوين عمود التكرار المتجمع (بالجدول)</a:t>
            </a:r>
          </a:p>
          <a:p>
            <a:pPr marL="514350" indent="-514350">
              <a:buAutoNum type="arabicPeriod"/>
            </a:pPr>
            <a:r>
              <a:rPr lang="ar-SA" sz="2800" dirty="0" err="1" smtClean="0"/>
              <a:t>ايجاد</a:t>
            </a:r>
            <a:r>
              <a:rPr lang="ar-SA" sz="2800" dirty="0" smtClean="0"/>
              <a:t> ترتيب </a:t>
            </a:r>
            <a:r>
              <a:rPr lang="ar-SA" sz="2800" dirty="0" smtClean="0"/>
              <a:t>الوسيط</a:t>
            </a:r>
          </a:p>
          <a:p>
            <a:pPr marL="514350" indent="-514350"/>
            <a:endParaRPr lang="ar-SA" sz="2800" dirty="0" smtClean="0"/>
          </a:p>
          <a:p>
            <a:pPr marL="514350" indent="-514350"/>
            <a:r>
              <a:rPr lang="ar-SA" sz="2800" dirty="0" smtClean="0"/>
              <a:t>3. الفئة </a:t>
            </a:r>
            <a:r>
              <a:rPr lang="ar-SA" sz="2800" dirty="0" err="1" smtClean="0"/>
              <a:t>الوسيطية</a:t>
            </a:r>
            <a:r>
              <a:rPr lang="ar-SA" sz="2800" dirty="0" smtClean="0"/>
              <a:t>      </a:t>
            </a:r>
            <a:r>
              <a:rPr lang="ar-SA" sz="2800" dirty="0" smtClean="0"/>
              <a:t>(10 </a:t>
            </a:r>
            <a:r>
              <a:rPr lang="ar-SA" sz="2800" dirty="0" smtClean="0"/>
              <a:t>- </a:t>
            </a:r>
            <a:r>
              <a:rPr lang="ar-SA" sz="2800" dirty="0" smtClean="0"/>
              <a:t>15)  </a:t>
            </a:r>
            <a:endParaRPr lang="ar-SA" sz="2800" dirty="0" smtClean="0"/>
          </a:p>
          <a:p>
            <a:pPr marL="514350" indent="-514350"/>
            <a:r>
              <a:rPr lang="ar-SA" sz="2800" dirty="0" smtClean="0"/>
              <a:t>4. تطبيق </a:t>
            </a:r>
            <a:r>
              <a:rPr lang="ar-SA" sz="2800" dirty="0" smtClean="0"/>
              <a:t>القانون: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mtClean="0"/>
              <a:t>الوسيط للتوزيع التكراري ذو الفئات</a:t>
            </a:r>
            <a:endParaRPr lang="ar-SA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>
            <p:ph idx="1"/>
          </p:nvPr>
        </p:nvGraphicFramePr>
        <p:xfrm>
          <a:off x="1677988" y="2636838"/>
          <a:ext cx="4895850" cy="1439862"/>
        </p:xfrm>
        <a:graphic>
          <a:graphicData uri="http://schemas.openxmlformats.org/presentationml/2006/ole">
            <p:oleObj spid="_x0000_s38914" name="Equation" r:id="rId3" imgW="2158920" imgH="63468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051720" y="1844824"/>
            <a:ext cx="55446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</a:t>
            </a:r>
            <a:r>
              <a:rPr lang="ar-SA" sz="2800" dirty="0" err="1" smtClean="0"/>
              <a:t>ايجاد</a:t>
            </a:r>
            <a:r>
              <a:rPr lang="ar-SA" sz="2800" dirty="0" smtClean="0"/>
              <a:t> الوسيط من </a:t>
            </a:r>
            <a:r>
              <a:rPr lang="ar-SA" sz="2800" dirty="0" err="1" smtClean="0"/>
              <a:t>الالة</a:t>
            </a:r>
            <a:r>
              <a:rPr lang="ar-SA" sz="2800" dirty="0" smtClean="0"/>
              <a:t> الحاسبة: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</TotalTime>
  <Words>268</Words>
  <Application>Microsoft Office PowerPoint</Application>
  <PresentationFormat>عرض على الشاشة (3:4)‏</PresentationFormat>
  <Paragraphs>80</Paragraphs>
  <Slides>9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ملتقى</vt:lpstr>
      <vt:lpstr>Equation</vt:lpstr>
      <vt:lpstr>Microsoft Equation 3.0</vt:lpstr>
      <vt:lpstr>بسم الله الرحمن الرحيم  مقاييس النزعة المركزية للتوزيع التكراري(الوسيط)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مثال  (2)</vt:lpstr>
      <vt:lpstr>الوسيط للتوزيع التكراري ذو الفئات</vt:lpstr>
      <vt:lpstr>الوسيط للتوزيع التكراري ذو الفئات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ahyaseen</cp:lastModifiedBy>
  <cp:revision>26</cp:revision>
  <dcterms:created xsi:type="dcterms:W3CDTF">2013-02-20T07:06:44Z</dcterms:created>
  <dcterms:modified xsi:type="dcterms:W3CDTF">2014-03-05T10:20:31Z</dcterms:modified>
</cp:coreProperties>
</file>