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15"/>
  </p:notesMasterIdLst>
  <p:sldIdLst>
    <p:sldId id="256" r:id="rId2"/>
    <p:sldId id="275" r:id="rId3"/>
    <p:sldId id="276" r:id="rId4"/>
    <p:sldId id="265" r:id="rId5"/>
    <p:sldId id="272" r:id="rId6"/>
    <p:sldId id="273" r:id="rId7"/>
    <p:sldId id="278" r:id="rId8"/>
    <p:sldId id="279" r:id="rId9"/>
    <p:sldId id="277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85" d="100"/>
          <a:sy n="85" d="100"/>
        </p:scale>
        <p:origin x="-112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CC725A38-8B68-49B7-AD4A-53484D19FE29}" type="datetimeFigureOut">
              <a:rPr lang="ar-SA" smtClean="0"/>
              <a:pPr/>
              <a:t>12/05/1435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B519E17F-940D-49F6-9A49-7305E8EBA366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ثلث قائم الزاوية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grpSp>
        <p:nvGrpSpPr>
          <p:cNvPr id="2" name="مجموعة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شكل حر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شكل حر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شكل حر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رابط مستقيم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pPr/>
              <a:t>12/05/1435</a:t>
            </a:fld>
            <a:endParaRPr lang="ar-SA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27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12/05/1435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عنوان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12/05/1435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شارة رتبة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شارة رتبة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12/05/1435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12/05/1435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12/05/1435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12/05/1435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12/05/1435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pPr/>
              <a:t>12/05/1435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شكل حر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مثلث قائم الزاوية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رابط مستقيم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شارة رتبة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شارة رتبة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12/05/1435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12/05/1435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شكل حر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شكل حر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مثلث قائم الزاوية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رابط مستقيم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عنصر نائب للعنوان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عنصر نائب للنص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pPr/>
              <a:t>12/05/1435</a:t>
            </a:fld>
            <a:endParaRPr lang="ar-SA"/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r" rtl="1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r" rtl="1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r" rtl="1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1412776"/>
            <a:ext cx="7772400" cy="2187675"/>
          </a:xfrm>
        </p:spPr>
        <p:txBody>
          <a:bodyPr>
            <a:normAutofit fontScale="90000"/>
          </a:bodyPr>
          <a:lstStyle/>
          <a:p>
            <a:pPr algn="ctr"/>
            <a:r>
              <a:rPr lang="ar-SA" dirty="0" smtClean="0">
                <a:cs typeface="Akhbar MT" pitchFamily="2" charset="-78"/>
              </a:rPr>
              <a:t>بسم الله الرحمن الرحيم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>
                <a:latin typeface="Andalus" pitchFamily="18" charset="-78"/>
                <a:cs typeface="Andalus" pitchFamily="18" charset="-78"/>
              </a:rPr>
              <a:t>مقاييس النزعة المركزية للتوزيع التكراري(المنوال </a:t>
            </a:r>
            <a:r>
              <a:rPr lang="ar-SA" dirty="0" smtClean="0">
                <a:latin typeface="Andalus" pitchFamily="18" charset="-78"/>
                <a:cs typeface="Andalus" pitchFamily="18" charset="-78"/>
              </a:rPr>
              <a:t>والمقارنة)</a:t>
            </a: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endParaRPr lang="ar-SA" dirty="0" smtClean="0">
              <a:solidFill>
                <a:srgbClr val="FF0000"/>
              </a:solidFill>
            </a:endParaRPr>
          </a:p>
          <a:p>
            <a:r>
              <a:rPr lang="ar-SA" dirty="0" smtClean="0">
                <a:solidFill>
                  <a:srgbClr val="FF0000"/>
                </a:solidFill>
              </a:rPr>
              <a:t>اعداد</a:t>
            </a:r>
          </a:p>
          <a:p>
            <a:r>
              <a:rPr lang="ar-SA" dirty="0" err="1" smtClean="0">
                <a:solidFill>
                  <a:srgbClr val="FF0000"/>
                </a:solidFill>
              </a:rPr>
              <a:t>م.</a:t>
            </a:r>
            <a:r>
              <a:rPr lang="ar-SA" dirty="0" smtClean="0">
                <a:solidFill>
                  <a:srgbClr val="FF0000"/>
                </a:solidFill>
              </a:rPr>
              <a:t> امل حسن محمد ياسين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بنهاية هذه المحاضرة يجب </a:t>
            </a:r>
            <a:r>
              <a:rPr lang="ar-SA" dirty="0" err="1" smtClean="0"/>
              <a:t>ان</a:t>
            </a:r>
            <a:r>
              <a:rPr lang="ar-SA" dirty="0" smtClean="0"/>
              <a:t> يكون الطالب ملماً ب:</a:t>
            </a:r>
          </a:p>
          <a:p>
            <a:pPr>
              <a:buNone/>
            </a:pPr>
            <a:endParaRPr lang="ar-SA" dirty="0" smtClean="0"/>
          </a:p>
          <a:p>
            <a:pPr marL="624078" indent="-514350">
              <a:buAutoNum type="arabicPeriod"/>
            </a:pPr>
            <a:r>
              <a:rPr lang="ar-SA" dirty="0" smtClean="0"/>
              <a:t>تعريف المنوال من جدول التوزيع التكراري.</a:t>
            </a:r>
          </a:p>
          <a:p>
            <a:pPr marL="624078" indent="-514350">
              <a:buAutoNum type="arabicPeriod"/>
            </a:pPr>
            <a:r>
              <a:rPr lang="ar-SA" dirty="0" smtClean="0"/>
              <a:t>كيفية تحديد الفئة </a:t>
            </a:r>
            <a:r>
              <a:rPr lang="ar-SA" dirty="0" err="1" smtClean="0"/>
              <a:t>المنوالية</a:t>
            </a:r>
            <a:r>
              <a:rPr lang="ar-SA" dirty="0" smtClean="0"/>
              <a:t>.</a:t>
            </a:r>
          </a:p>
          <a:p>
            <a:pPr marL="624078" indent="-514350">
              <a:buAutoNum type="arabicPeriod"/>
            </a:pPr>
            <a:r>
              <a:rPr lang="ar-SA" dirty="0" smtClean="0"/>
              <a:t>كيفية تحديد المنوال التقريبي.</a:t>
            </a:r>
          </a:p>
          <a:p>
            <a:pPr marL="624078" indent="-514350">
              <a:buAutoNum type="arabicPeriod"/>
            </a:pPr>
            <a:r>
              <a:rPr lang="ar-SA" dirty="0" smtClean="0"/>
              <a:t>معرفة </a:t>
            </a:r>
            <a:r>
              <a:rPr lang="ar-SA" dirty="0" err="1" smtClean="0"/>
              <a:t>اهم</a:t>
            </a:r>
            <a:r>
              <a:rPr lang="ar-SA" dirty="0" smtClean="0"/>
              <a:t> مزايا مقاييس النزعة المركزية.</a:t>
            </a:r>
          </a:p>
          <a:p>
            <a:pPr marL="624078" indent="-514350">
              <a:buAutoNum type="arabicPeriod"/>
            </a:pPr>
            <a:r>
              <a:rPr lang="ar-SA" dirty="0" smtClean="0"/>
              <a:t>معرفة </a:t>
            </a:r>
            <a:r>
              <a:rPr lang="ar-SA" dirty="0" err="1" smtClean="0"/>
              <a:t>اهم</a:t>
            </a:r>
            <a:r>
              <a:rPr lang="ar-SA" dirty="0" smtClean="0"/>
              <a:t> عيوب مقاييس النزعة المركزية.</a:t>
            </a:r>
          </a:p>
          <a:p>
            <a:pPr marL="624078" indent="-514350">
              <a:buAutoNum type="arabicPeriod"/>
            </a:pPr>
            <a:r>
              <a:rPr lang="ar-SA" dirty="0" smtClean="0"/>
              <a:t>المقدرة على المقارنة بين مقاييس النزعة المركزية المختلفة.</a:t>
            </a:r>
            <a:endParaRPr lang="ar-SA" dirty="0"/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err="1" smtClean="0"/>
              <a:t>اهداف</a:t>
            </a:r>
            <a:r>
              <a:rPr lang="ar-SA" dirty="0" smtClean="0"/>
              <a:t> المحاضرة</a:t>
            </a:r>
            <a:endParaRPr lang="ar-SA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مجسم مشطوف الحواف 3"/>
          <p:cNvSpPr/>
          <p:nvPr/>
        </p:nvSpPr>
        <p:spPr>
          <a:xfrm>
            <a:off x="2411760" y="2348880"/>
            <a:ext cx="4176464" cy="2880320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مربع نص 4"/>
          <p:cNvSpPr txBox="1"/>
          <p:nvPr/>
        </p:nvSpPr>
        <p:spPr>
          <a:xfrm>
            <a:off x="3059832" y="3068960"/>
            <a:ext cx="2880320" cy="110799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6600" dirty="0" smtClean="0"/>
              <a:t>  المنوال</a:t>
            </a:r>
            <a:endParaRPr lang="ar-SA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وسيلة شرح على شكل سحابة 4"/>
          <p:cNvSpPr/>
          <p:nvPr/>
        </p:nvSpPr>
        <p:spPr>
          <a:xfrm>
            <a:off x="7308304" y="4941168"/>
            <a:ext cx="1224136" cy="648072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وسيلة شرح على شكل سحابة 3"/>
          <p:cNvSpPr/>
          <p:nvPr/>
        </p:nvSpPr>
        <p:spPr>
          <a:xfrm>
            <a:off x="7164288" y="1556792"/>
            <a:ext cx="1224136" cy="648072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ar-SA" dirty="0" smtClean="0"/>
              <a:t>تعريف: </a:t>
            </a:r>
          </a:p>
          <a:p>
            <a:pPr algn="just"/>
            <a:endParaRPr lang="ar-SA" dirty="0" smtClean="0"/>
          </a:p>
          <a:p>
            <a:pPr algn="just"/>
            <a:r>
              <a:rPr lang="ar-SA" dirty="0" smtClean="0"/>
              <a:t>هو القيمة التي يقابلها اكبر تكرار.</a:t>
            </a:r>
          </a:p>
          <a:p>
            <a:pPr algn="just">
              <a:buNone/>
            </a:pPr>
            <a:endParaRPr lang="ar-SA" dirty="0" smtClean="0"/>
          </a:p>
          <a:p>
            <a:pPr algn="just">
              <a:buNone/>
            </a:pPr>
            <a:r>
              <a:rPr lang="ar-SA" dirty="0" smtClean="0"/>
              <a:t>      في التوزيعات التكرارية ذات الفئات نعطي </a:t>
            </a:r>
            <a:r>
              <a:rPr lang="ar-SA" dirty="0" err="1" smtClean="0"/>
              <a:t>التعاريف</a:t>
            </a:r>
            <a:r>
              <a:rPr lang="ar-SA" dirty="0" smtClean="0"/>
              <a:t> </a:t>
            </a:r>
            <a:r>
              <a:rPr lang="ar-SA" dirty="0" err="1" smtClean="0"/>
              <a:t>الاتية</a:t>
            </a:r>
            <a:r>
              <a:rPr lang="ar-SA" dirty="0" smtClean="0"/>
              <a:t>:</a:t>
            </a:r>
          </a:p>
          <a:p>
            <a:pPr marL="596646" indent="-514350" algn="just">
              <a:buAutoNum type="arabicPeriod"/>
            </a:pPr>
            <a:r>
              <a:rPr lang="ar-SA" dirty="0" smtClean="0"/>
              <a:t>الفئة (او الفئات) التي يقابلها اكبر تكرار تسمى الفئة المنوالية (الفئات المنوالية)</a:t>
            </a:r>
          </a:p>
          <a:p>
            <a:pPr marL="596646" indent="-514350" algn="just">
              <a:buAutoNum type="arabicPeriod"/>
            </a:pPr>
            <a:r>
              <a:rPr lang="ar-SA" dirty="0" smtClean="0"/>
              <a:t>مركز الفئة </a:t>
            </a:r>
            <a:r>
              <a:rPr lang="ar-SA" dirty="0" err="1" smtClean="0"/>
              <a:t>المنوالية</a:t>
            </a:r>
            <a:r>
              <a:rPr lang="ar-SA" dirty="0" smtClean="0"/>
              <a:t> يسمى المنوال التقريبي.</a:t>
            </a:r>
          </a:p>
          <a:p>
            <a:pPr marL="596646" indent="-514350" algn="just">
              <a:buNone/>
            </a:pPr>
            <a:endParaRPr lang="ar-SA" dirty="0" smtClean="0"/>
          </a:p>
          <a:p>
            <a:pPr marL="596646" indent="-514350" algn="just">
              <a:buNone/>
            </a:pPr>
            <a:endParaRPr lang="ar-SA" dirty="0" smtClean="0"/>
          </a:p>
          <a:p>
            <a:pPr marL="596646" indent="-514350" algn="just">
              <a:buNone/>
            </a:pPr>
            <a:endParaRPr lang="ar-SA" dirty="0" smtClean="0"/>
          </a:p>
          <a:p>
            <a:pPr marL="596646" indent="-514350" algn="just">
              <a:buNone/>
            </a:pPr>
            <a:r>
              <a:rPr lang="ar-SA" dirty="0" smtClean="0"/>
              <a:t>مثال(1):</a:t>
            </a:r>
          </a:p>
          <a:p>
            <a:pPr marL="596646" indent="-514350" algn="just">
              <a:buNone/>
            </a:pPr>
            <a:r>
              <a:rPr lang="ar-SA" dirty="0" smtClean="0"/>
              <a:t>    حددي المنوال من الجدول التكراري التالي:</a:t>
            </a:r>
          </a:p>
          <a:p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المنوال للتوزيع التكراري ذو الفئات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u="sng" dirty="0" err="1" smtClean="0"/>
              <a:t>الحل:</a:t>
            </a:r>
            <a:endParaRPr lang="ar-SA" u="sng" dirty="0" smtClean="0"/>
          </a:p>
          <a:p>
            <a:pPr>
              <a:buNone/>
            </a:pPr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المنوال للتوزيع التكراري ذو الفئات</a:t>
            </a:r>
            <a:endParaRPr lang="ar-SA" dirty="0"/>
          </a:p>
        </p:txBody>
      </p:sp>
      <p:graphicFrame>
        <p:nvGraphicFramePr>
          <p:cNvPr id="4" name="جدول 3"/>
          <p:cNvGraphicFramePr>
            <a:graphicFrameLocks noGrp="1"/>
          </p:cNvGraphicFramePr>
          <p:nvPr/>
        </p:nvGraphicFramePr>
        <p:xfrm>
          <a:off x="1547664" y="2348880"/>
          <a:ext cx="6096000" cy="348488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الفئات</a:t>
                      </a:r>
                      <a:endParaRPr lang="ar-SA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err="1" smtClean="0"/>
                        <a:t>التكرارات (</a:t>
                      </a:r>
                      <a:r>
                        <a:rPr lang="en-US" b="1" dirty="0" err="1" smtClean="0"/>
                        <a:t>Fi</a:t>
                      </a:r>
                      <a:r>
                        <a:rPr lang="ar-SA" b="1" dirty="0" err="1" smtClean="0"/>
                        <a:t>)</a:t>
                      </a:r>
                      <a:endParaRPr lang="ar-SA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>
                          <a:solidFill>
                            <a:srgbClr val="FF0000"/>
                          </a:solidFill>
                        </a:rPr>
                        <a:t>مركز </a:t>
                      </a:r>
                      <a:r>
                        <a:rPr lang="ar-SA" b="1" dirty="0" err="1" smtClean="0">
                          <a:solidFill>
                            <a:srgbClr val="FF0000"/>
                          </a:solidFill>
                        </a:rPr>
                        <a:t>الفئة (</a:t>
                      </a:r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Xi</a:t>
                      </a:r>
                      <a:r>
                        <a:rPr lang="ar-SA" b="1" dirty="0" err="1" smtClean="0">
                          <a:solidFill>
                            <a:srgbClr val="FF0000"/>
                          </a:solidFill>
                        </a:rPr>
                        <a:t>)</a:t>
                      </a:r>
                      <a:endParaRPr lang="ar-SA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err="1" smtClean="0"/>
                        <a:t>20 </a:t>
                      </a:r>
                      <a:r>
                        <a:rPr lang="ar-SA" dirty="0" smtClean="0"/>
                        <a:t>- 30</a:t>
                      </a:r>
                      <a:endParaRPr lang="ar-SA" dirty="0"/>
                    </a:p>
                  </a:txBody>
                  <a:tcP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4</a:t>
                      </a:r>
                      <a:endParaRPr lang="ar-SA" dirty="0"/>
                    </a:p>
                  </a:txBody>
                  <a:tcP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25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err="1" smtClean="0"/>
                        <a:t>30 </a:t>
                      </a:r>
                      <a:r>
                        <a:rPr lang="ar-SA" dirty="0" smtClean="0"/>
                        <a:t>- 40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8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35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err="1" smtClean="0"/>
                        <a:t>40</a:t>
                      </a:r>
                      <a:r>
                        <a:rPr lang="ar-SA" baseline="0" dirty="0" err="1" smtClean="0"/>
                        <a:t> </a:t>
                      </a:r>
                      <a:r>
                        <a:rPr lang="ar-SA" baseline="0" dirty="0" smtClean="0"/>
                        <a:t>- 50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13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45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err="1" smtClean="0"/>
                        <a:t>50 </a:t>
                      </a:r>
                      <a:r>
                        <a:rPr lang="ar-SA" dirty="0" smtClean="0"/>
                        <a:t>- 60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20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55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0" dirty="0" err="1" smtClean="0">
                          <a:solidFill>
                            <a:srgbClr val="7030A0"/>
                          </a:solidFill>
                        </a:rPr>
                        <a:t>60 </a:t>
                      </a:r>
                      <a:r>
                        <a:rPr lang="ar-SA" sz="2800" b="0" dirty="0" smtClean="0">
                          <a:solidFill>
                            <a:srgbClr val="7030A0"/>
                          </a:solidFill>
                        </a:rPr>
                        <a:t>- 70</a:t>
                      </a:r>
                      <a:endParaRPr lang="ar-SA" sz="2800" b="0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0" dirty="0" smtClean="0">
                          <a:solidFill>
                            <a:srgbClr val="7030A0"/>
                          </a:solidFill>
                        </a:rPr>
                        <a:t>40</a:t>
                      </a:r>
                      <a:endParaRPr lang="ar-SA" sz="2800" b="0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0" dirty="0" smtClean="0">
                          <a:solidFill>
                            <a:srgbClr val="7030A0"/>
                          </a:solidFill>
                        </a:rPr>
                        <a:t>65</a:t>
                      </a:r>
                      <a:endParaRPr lang="ar-SA" sz="2800" b="0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err="1" smtClean="0"/>
                        <a:t>70 </a:t>
                      </a:r>
                      <a:r>
                        <a:rPr lang="ar-SA" dirty="0" smtClean="0"/>
                        <a:t>- 80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30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75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err="1" smtClean="0"/>
                        <a:t>80 </a:t>
                      </a:r>
                      <a:r>
                        <a:rPr lang="ar-SA" dirty="0" smtClean="0"/>
                        <a:t>-</a:t>
                      </a:r>
                      <a:r>
                        <a:rPr lang="ar-SA" baseline="0" dirty="0" smtClean="0"/>
                        <a:t> 90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5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85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المجموع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120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6" name="رابط كسهم مستقيم 5"/>
          <p:cNvCxnSpPr/>
          <p:nvPr/>
        </p:nvCxnSpPr>
        <p:spPr>
          <a:xfrm flipH="1" flipV="1">
            <a:off x="7164288" y="4437112"/>
            <a:ext cx="1440160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مربع نص 6"/>
          <p:cNvSpPr txBox="1"/>
          <p:nvPr/>
        </p:nvSpPr>
        <p:spPr>
          <a:xfrm>
            <a:off x="7740352" y="4581128"/>
            <a:ext cx="115212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الفئة </a:t>
            </a:r>
            <a:r>
              <a:rPr lang="ar-SA" dirty="0" err="1" smtClean="0"/>
              <a:t>المنوالية</a:t>
            </a:r>
            <a:endParaRPr lang="ar-SA" dirty="0"/>
          </a:p>
        </p:txBody>
      </p:sp>
      <p:cxnSp>
        <p:nvCxnSpPr>
          <p:cNvPr id="9" name="رابط كسهم مستقيم 8"/>
          <p:cNvCxnSpPr/>
          <p:nvPr/>
        </p:nvCxnSpPr>
        <p:spPr>
          <a:xfrm flipV="1">
            <a:off x="611560" y="4437112"/>
            <a:ext cx="1728192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مربع نص 9"/>
          <p:cNvSpPr txBox="1"/>
          <p:nvPr/>
        </p:nvSpPr>
        <p:spPr>
          <a:xfrm>
            <a:off x="0" y="4653136"/>
            <a:ext cx="14756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المنوال التقريبي</a:t>
            </a:r>
            <a:endParaRPr lang="ar-SA" dirty="0"/>
          </a:p>
        </p:txBody>
      </p:sp>
      <p:cxnSp>
        <p:nvCxnSpPr>
          <p:cNvPr id="17" name="رابط كسهم مستقيم 16"/>
          <p:cNvCxnSpPr/>
          <p:nvPr/>
        </p:nvCxnSpPr>
        <p:spPr>
          <a:xfrm>
            <a:off x="4716016" y="4581128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رابط كسهم مستقيم 18"/>
          <p:cNvCxnSpPr/>
          <p:nvPr/>
        </p:nvCxnSpPr>
        <p:spPr>
          <a:xfrm flipH="1" flipV="1">
            <a:off x="4716016" y="4509120"/>
            <a:ext cx="936104" cy="15841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مربع نص 19"/>
          <p:cNvSpPr txBox="1"/>
          <p:nvPr/>
        </p:nvSpPr>
        <p:spPr>
          <a:xfrm>
            <a:off x="4932040" y="6165304"/>
            <a:ext cx="115212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اكبر تكرار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None/>
            </a:pPr>
            <a:endParaRPr lang="ar-SA" dirty="0" smtClean="0"/>
          </a:p>
          <a:p>
            <a:pPr marL="514350" indent="-514350">
              <a:buNone/>
            </a:pPr>
            <a:r>
              <a:rPr lang="ar-SA" u="sng" dirty="0" smtClean="0"/>
              <a:t>خطوات الحل:</a:t>
            </a:r>
          </a:p>
          <a:p>
            <a:pPr marL="514350" indent="-514350">
              <a:buNone/>
            </a:pPr>
            <a:endParaRPr lang="ar-SA" dirty="0" smtClean="0"/>
          </a:p>
          <a:p>
            <a:pPr marL="514350" indent="-514350">
              <a:buAutoNum type="arabicParenR"/>
            </a:pPr>
            <a:r>
              <a:rPr lang="ar-SA" dirty="0" smtClean="0"/>
              <a:t>تكوين عمود مركز الفئة                 (بالجدول)</a:t>
            </a:r>
          </a:p>
          <a:p>
            <a:pPr marL="514350" indent="-514350">
              <a:buAutoNum type="arabicParenR"/>
            </a:pPr>
            <a:r>
              <a:rPr lang="ar-SA" dirty="0" smtClean="0"/>
              <a:t>الفئة </a:t>
            </a:r>
            <a:r>
              <a:rPr lang="ar-SA" dirty="0" err="1" smtClean="0"/>
              <a:t>المنوالية</a:t>
            </a:r>
            <a:r>
              <a:rPr lang="ar-SA" dirty="0" smtClean="0"/>
              <a:t>  (60-70)       (الفئة التي يقابلها اكبر تكرار)</a:t>
            </a:r>
          </a:p>
          <a:p>
            <a:pPr marL="514350" indent="-514350">
              <a:buAutoNum type="arabicParenR"/>
            </a:pPr>
            <a:r>
              <a:rPr lang="ar-SA" dirty="0" smtClean="0"/>
              <a:t>المنوال التقريبي هو 65            (مركز الفئة المنوالية)             </a:t>
            </a:r>
          </a:p>
          <a:p>
            <a:pPr marL="514350" indent="-514350">
              <a:buAutoNum type="arabicParenR"/>
            </a:pPr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المنوال للتوزيع التكراري ذو الفئات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</p:nvPr>
        </p:nvGraphicFramePr>
        <p:xfrm>
          <a:off x="2339752" y="2564904"/>
          <a:ext cx="5035042" cy="237236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612074"/>
                <a:gridCol w="1711484"/>
                <a:gridCol w="1711484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الفئات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التكرارات ( </a:t>
                      </a:r>
                      <a:r>
                        <a:rPr lang="en-US" b="1" dirty="0" err="1" smtClean="0"/>
                        <a:t>f</a:t>
                      </a:r>
                      <a:r>
                        <a:rPr lang="en-US" sz="1600" b="1" dirty="0" err="1" smtClean="0"/>
                        <a:t>i</a:t>
                      </a:r>
                      <a:r>
                        <a:rPr lang="ar-SA" b="1" dirty="0" smtClean="0"/>
                        <a:t>)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>
                          <a:solidFill>
                            <a:srgbClr val="FF0000"/>
                          </a:solidFill>
                        </a:rPr>
                        <a:t>مركز الفئة (</a:t>
                      </a:r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Xi</a:t>
                      </a:r>
                      <a:r>
                        <a:rPr lang="ar-SA" b="1" dirty="0" smtClean="0">
                          <a:solidFill>
                            <a:srgbClr val="FF0000"/>
                          </a:solidFill>
                        </a:rPr>
                        <a:t>)</a:t>
                      </a:r>
                      <a:endParaRPr lang="ar-SA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2800" dirty="0" smtClean="0">
                          <a:solidFill>
                            <a:srgbClr val="7030A0"/>
                          </a:solidFill>
                        </a:rPr>
                        <a:t>5</a:t>
                      </a:r>
                      <a:r>
                        <a:rPr lang="ar-SA" sz="2800" baseline="0" dirty="0" smtClean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ar-SA" sz="2800" baseline="0" dirty="0" err="1" smtClean="0">
                          <a:solidFill>
                            <a:srgbClr val="7030A0"/>
                          </a:solidFill>
                        </a:rPr>
                        <a:t>-</a:t>
                      </a:r>
                      <a:r>
                        <a:rPr lang="ar-SA" sz="2800" baseline="0" dirty="0" smtClean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en-US" sz="2800" baseline="0" dirty="0" smtClean="0">
                          <a:solidFill>
                            <a:srgbClr val="7030A0"/>
                          </a:solidFill>
                        </a:rPr>
                        <a:t>10</a:t>
                      </a:r>
                      <a:endParaRPr lang="ar-SA" sz="2800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800" dirty="0" smtClean="0">
                          <a:solidFill>
                            <a:srgbClr val="7030A0"/>
                          </a:solidFill>
                        </a:rPr>
                        <a:t>20</a:t>
                      </a:r>
                      <a:endParaRPr lang="ar-SA" sz="2800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800" dirty="0" smtClean="0">
                          <a:solidFill>
                            <a:srgbClr val="7030A0"/>
                          </a:solidFill>
                        </a:rPr>
                        <a:t>7.5</a:t>
                      </a:r>
                      <a:endParaRPr lang="ar-SA" sz="2800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10</a:t>
                      </a:r>
                      <a:r>
                        <a:rPr lang="ar-SA" baseline="0" dirty="0" smtClean="0"/>
                        <a:t> </a:t>
                      </a:r>
                      <a:r>
                        <a:rPr lang="ar-SA" baseline="0" dirty="0" err="1" smtClean="0"/>
                        <a:t>-</a:t>
                      </a:r>
                      <a:r>
                        <a:rPr lang="ar-SA" baseline="0" dirty="0" smtClean="0"/>
                        <a:t> </a:t>
                      </a:r>
                      <a:r>
                        <a:rPr lang="en-US" baseline="0" dirty="0" smtClean="0"/>
                        <a:t>15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12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12.5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15</a:t>
                      </a:r>
                      <a:r>
                        <a:rPr lang="ar-SA" baseline="0" dirty="0" smtClean="0"/>
                        <a:t> </a:t>
                      </a:r>
                      <a:r>
                        <a:rPr lang="ar-SA" baseline="0" dirty="0" err="1" smtClean="0"/>
                        <a:t>-</a:t>
                      </a:r>
                      <a:r>
                        <a:rPr lang="ar-SA" baseline="0" dirty="0" smtClean="0"/>
                        <a:t> </a:t>
                      </a:r>
                      <a:r>
                        <a:rPr lang="en-US" baseline="0" dirty="0" smtClean="0"/>
                        <a:t>20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8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17.5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20</a:t>
                      </a:r>
                      <a:r>
                        <a:rPr lang="ar-SA" dirty="0" smtClean="0"/>
                        <a:t> </a:t>
                      </a:r>
                      <a:r>
                        <a:rPr lang="ar-SA" dirty="0" err="1" smtClean="0"/>
                        <a:t>-</a:t>
                      </a:r>
                      <a:r>
                        <a:rPr lang="ar-SA" dirty="0" smtClean="0"/>
                        <a:t> </a:t>
                      </a:r>
                      <a:r>
                        <a:rPr lang="en-US" dirty="0" smtClean="0"/>
                        <a:t>25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22.5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المجموع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/>
                        <a:t>50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مثال(2):</a:t>
            </a:r>
            <a:endParaRPr lang="ar-SA" dirty="0"/>
          </a:p>
        </p:txBody>
      </p:sp>
      <p:cxnSp>
        <p:nvCxnSpPr>
          <p:cNvPr id="6" name="رابط كسهم مستقيم 5"/>
          <p:cNvCxnSpPr/>
          <p:nvPr/>
        </p:nvCxnSpPr>
        <p:spPr>
          <a:xfrm flipH="1" flipV="1">
            <a:off x="7020272" y="3140968"/>
            <a:ext cx="1368152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رابط كسهم مستقيم 7"/>
          <p:cNvCxnSpPr/>
          <p:nvPr/>
        </p:nvCxnSpPr>
        <p:spPr>
          <a:xfrm flipV="1">
            <a:off x="683568" y="3212976"/>
            <a:ext cx="2232248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رابط كسهم مستقيم 11"/>
          <p:cNvCxnSpPr/>
          <p:nvPr/>
        </p:nvCxnSpPr>
        <p:spPr>
          <a:xfrm flipH="1">
            <a:off x="5148064" y="1844824"/>
            <a:ext cx="936104" cy="13681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مربع نص 13"/>
          <p:cNvSpPr txBox="1"/>
          <p:nvPr/>
        </p:nvSpPr>
        <p:spPr>
          <a:xfrm>
            <a:off x="7596336" y="3645024"/>
            <a:ext cx="129614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الفئة </a:t>
            </a:r>
            <a:r>
              <a:rPr lang="ar-SA" dirty="0" err="1" smtClean="0"/>
              <a:t>المنوالية</a:t>
            </a:r>
            <a:endParaRPr lang="ar-SA" dirty="0"/>
          </a:p>
        </p:txBody>
      </p:sp>
      <p:sp>
        <p:nvSpPr>
          <p:cNvPr id="17" name="مربع نص 16"/>
          <p:cNvSpPr txBox="1"/>
          <p:nvPr/>
        </p:nvSpPr>
        <p:spPr>
          <a:xfrm>
            <a:off x="0" y="3645024"/>
            <a:ext cx="18002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     المنوال التقريبي</a:t>
            </a:r>
            <a:endParaRPr lang="ar-SA" dirty="0"/>
          </a:p>
        </p:txBody>
      </p:sp>
      <p:sp>
        <p:nvSpPr>
          <p:cNvPr id="21" name="مربع نص 20"/>
          <p:cNvSpPr txBox="1"/>
          <p:nvPr/>
        </p:nvSpPr>
        <p:spPr>
          <a:xfrm>
            <a:off x="5580112" y="1556792"/>
            <a:ext cx="129614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اكبر تكرا </a:t>
            </a:r>
            <a:r>
              <a:rPr lang="ar-SA" dirty="0" err="1" smtClean="0"/>
              <a:t>ر</a:t>
            </a:r>
            <a:endParaRPr lang="ar-SA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None/>
            </a:pPr>
            <a:r>
              <a:rPr lang="ar-SA" u="sng" dirty="0" smtClean="0"/>
              <a:t>خطوات الحل:</a:t>
            </a:r>
          </a:p>
          <a:p>
            <a:pPr marL="514350" indent="-514350">
              <a:buNone/>
            </a:pPr>
            <a:endParaRPr lang="ar-SA" dirty="0" smtClean="0"/>
          </a:p>
          <a:p>
            <a:pPr marL="514350" indent="-514350">
              <a:buAutoNum type="arabicParenR"/>
            </a:pPr>
            <a:r>
              <a:rPr lang="ar-SA" dirty="0" smtClean="0"/>
              <a:t>تكوين عمود مركز الفئة                 (بالجدول)</a:t>
            </a:r>
          </a:p>
          <a:p>
            <a:pPr marL="514350" indent="-514350">
              <a:buAutoNum type="arabicParenR"/>
            </a:pPr>
            <a:r>
              <a:rPr lang="ar-SA" dirty="0" smtClean="0"/>
              <a:t>الفئة </a:t>
            </a:r>
            <a:r>
              <a:rPr lang="ar-SA" dirty="0" err="1" smtClean="0"/>
              <a:t>المنوالية</a:t>
            </a:r>
            <a:r>
              <a:rPr lang="ar-SA" dirty="0" smtClean="0"/>
              <a:t>  (5-10)       (الفئة التي يقابلها اكبر تكرار)</a:t>
            </a:r>
          </a:p>
          <a:p>
            <a:pPr marL="514350" indent="-514350">
              <a:buAutoNum type="arabicParenR"/>
            </a:pPr>
            <a:r>
              <a:rPr lang="ar-SA" dirty="0" smtClean="0"/>
              <a:t>المنوال التقريبي هو 7.5            (مركز الفئة المنوالية)             </a:t>
            </a:r>
          </a:p>
          <a:p>
            <a:endParaRPr lang="ar-SA" dirty="0"/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1259632" y="2636912"/>
            <a:ext cx="6336704" cy="24482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مربع نص 4"/>
          <p:cNvSpPr txBox="1"/>
          <p:nvPr/>
        </p:nvSpPr>
        <p:spPr>
          <a:xfrm>
            <a:off x="1763688" y="3140968"/>
            <a:ext cx="5400600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000" dirty="0" smtClean="0"/>
              <a:t>مقارنة بين صفات الوسط الحسابي والوسيط والمنوال</a:t>
            </a:r>
            <a:endParaRPr lang="ar-SA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96646" indent="-514350" algn="just">
              <a:buAutoNum type="arabicPeriod"/>
            </a:pPr>
            <a:r>
              <a:rPr lang="ar-SA" dirty="0" smtClean="0"/>
              <a:t>الوسط الحسابي اكثر مقاييس النزعة المركزية استعمالاً وهو سهل الحساب وسهل </a:t>
            </a:r>
            <a:r>
              <a:rPr lang="ar-SA" dirty="0" err="1" smtClean="0"/>
              <a:t>التعريف </a:t>
            </a:r>
            <a:r>
              <a:rPr lang="ar-SA" dirty="0" smtClean="0"/>
              <a:t>، كما انه يخضع للعمليات الجبرية بسهولة.</a:t>
            </a:r>
          </a:p>
          <a:p>
            <a:pPr marL="596646" indent="-514350" algn="just"/>
            <a:r>
              <a:rPr lang="ar-SA" dirty="0" smtClean="0"/>
              <a:t>الوسط الحسابي يعرف بمجموع القيم على عددها </a:t>
            </a:r>
            <a:r>
              <a:rPr lang="ar-SA" dirty="0" err="1" smtClean="0"/>
              <a:t>فاذا</a:t>
            </a:r>
            <a:r>
              <a:rPr lang="ar-SA" dirty="0" smtClean="0"/>
              <a:t> علمنا الوسط الحسابي وعدد التكرارات نستطيع معرفة مجموع القيم.</a:t>
            </a:r>
          </a:p>
          <a:p>
            <a:pPr marL="596646" indent="-514350" algn="just"/>
            <a:r>
              <a:rPr lang="ar-SA" dirty="0" smtClean="0"/>
              <a:t>يعتمد على جميع القيم فان قيمته تتغير اذا حذفنا او غيرنا في أي من مفردات البيانات.</a:t>
            </a:r>
          </a:p>
          <a:p>
            <a:pPr marL="596646" indent="-514350" algn="just"/>
            <a:r>
              <a:rPr lang="ar-SA" dirty="0" smtClean="0"/>
              <a:t>مجموع انحرافات القيم عن وسطها الحسابي يساوي صفراً.</a:t>
            </a:r>
          </a:p>
          <a:p>
            <a:pPr marL="596646" indent="-514350" algn="just">
              <a:buNone/>
            </a:pPr>
            <a:endParaRPr lang="ar-SA" dirty="0" smtClean="0"/>
          </a:p>
          <a:p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>مقارنة بين صفات الوسط الحسابي والوسيط والمنوال</a:t>
            </a:r>
            <a:endParaRPr lang="ar-SA" dirty="0"/>
          </a:p>
        </p:txBody>
      </p:sp>
      <p:graphicFrame>
        <p:nvGraphicFramePr>
          <p:cNvPr id="4" name="كائن 3"/>
          <p:cNvGraphicFramePr>
            <a:graphicFrameLocks noChangeAspect="1"/>
          </p:cNvGraphicFramePr>
          <p:nvPr/>
        </p:nvGraphicFramePr>
        <p:xfrm>
          <a:off x="3995935" y="4941167"/>
          <a:ext cx="2448273" cy="676497"/>
        </p:xfrm>
        <a:graphic>
          <a:graphicData uri="http://schemas.openxmlformats.org/presentationml/2006/ole">
            <p:oleObj spid="_x0000_s37890" name="Equation" r:id="rId3" imgW="965160" imgH="2664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ar-SA" dirty="0" smtClean="0"/>
              <a:t>الوسط الحسابي هو نقطة اتزان التوزيع </a:t>
            </a:r>
            <a:r>
              <a:rPr lang="ar-SA" dirty="0" err="1" smtClean="0"/>
              <a:t>فاننا</a:t>
            </a:r>
            <a:r>
              <a:rPr lang="ar-SA" dirty="0" smtClean="0"/>
              <a:t> لو اضفنا أي عدد من القيم المساوية للوسط الحسابي الى البيانات فان هذه الاضافة لا تؤثر عليه ولكن اذا اضفنا مفردات تختلف قيمتها عن قيمة الوسط الحسابي فان قيمته تتغير.</a:t>
            </a:r>
          </a:p>
          <a:p>
            <a:pPr algn="just"/>
            <a:r>
              <a:rPr lang="ar-SA" dirty="0" smtClean="0"/>
              <a:t>من اهم نواقصه </a:t>
            </a:r>
            <a:r>
              <a:rPr lang="ar-SA" dirty="0" err="1" smtClean="0"/>
              <a:t>تاثره</a:t>
            </a:r>
            <a:r>
              <a:rPr lang="ar-SA" dirty="0" smtClean="0"/>
              <a:t> الشديد بالقيم المتطرفة.</a:t>
            </a:r>
          </a:p>
          <a:p>
            <a:pPr algn="just">
              <a:buNone/>
            </a:pPr>
            <a:r>
              <a:rPr lang="ar-SA" dirty="0" err="1" smtClean="0"/>
              <a:t>2.</a:t>
            </a:r>
            <a:r>
              <a:rPr lang="ar-SA" dirty="0" smtClean="0"/>
              <a:t> الوسيط سهل التعريف والحساب ولا </a:t>
            </a:r>
            <a:r>
              <a:rPr lang="ar-SA" dirty="0" err="1" smtClean="0"/>
              <a:t>يتاثر</a:t>
            </a:r>
            <a:r>
              <a:rPr lang="ar-SA" dirty="0" smtClean="0"/>
              <a:t> بالقيم الشاذة ولا يعتمد على جميع القيم دائماً فتغير قيمة من القيم ربما يؤثر في قيمته وربما </a:t>
            </a:r>
            <a:r>
              <a:rPr lang="ar-SA" dirty="0" err="1" smtClean="0"/>
              <a:t>لايؤثر</a:t>
            </a:r>
            <a:r>
              <a:rPr lang="ar-SA" dirty="0" smtClean="0"/>
              <a:t> فيها كما يمكن ايجاد الوسيط من البيانات الناقصة اذا حددنا موقعها.</a:t>
            </a:r>
          </a:p>
          <a:p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>مقارنة بين صفات الوسط الحسابي والوسيط والمنوال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ar-SA" dirty="0" err="1" smtClean="0"/>
              <a:t>3.</a:t>
            </a:r>
            <a:r>
              <a:rPr lang="ar-SA" dirty="0" smtClean="0"/>
              <a:t> الوسط الحسابي اكثر ثبوتاً من الوسيط ويمكن الاعتماد عليه.</a:t>
            </a:r>
          </a:p>
          <a:p>
            <a:pPr algn="just">
              <a:buNone/>
            </a:pPr>
            <a:r>
              <a:rPr lang="ar-SA" dirty="0" err="1" smtClean="0"/>
              <a:t>4.</a:t>
            </a:r>
            <a:r>
              <a:rPr lang="ar-SA" dirty="0" smtClean="0"/>
              <a:t> المنوال هو اقل مقاييس النزعة استعمالاً وفي البيانات القليلة العدد عديم الفائدة تقريباً اما في البيانات الكبيرة العدد فله معنى </a:t>
            </a:r>
            <a:r>
              <a:rPr lang="ar-SA" dirty="0" err="1" smtClean="0"/>
              <a:t>معقول </a:t>
            </a:r>
            <a:r>
              <a:rPr lang="ar-SA" dirty="0" smtClean="0"/>
              <a:t>، </a:t>
            </a:r>
            <a:r>
              <a:rPr lang="ar-SA" dirty="0" err="1" smtClean="0"/>
              <a:t>لايتاثر</a:t>
            </a:r>
            <a:r>
              <a:rPr lang="ar-SA" dirty="0" smtClean="0"/>
              <a:t> بالقيم الشاذة </a:t>
            </a:r>
            <a:r>
              <a:rPr lang="ar-SA" dirty="0" err="1" smtClean="0"/>
              <a:t>ولايتاثر</a:t>
            </a:r>
            <a:r>
              <a:rPr lang="ar-SA" dirty="0" smtClean="0"/>
              <a:t> لو تغيرت قيم بعض مفردات البيانات.</a:t>
            </a:r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>مقارنة بين صفات الوسط الحسابي والوسيط والمنوال</a:t>
            </a:r>
            <a:endParaRPr lang="ar-SA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وسيلة شرح بيضاوية 3"/>
          <p:cNvSpPr/>
          <p:nvPr/>
        </p:nvSpPr>
        <p:spPr>
          <a:xfrm>
            <a:off x="7092280" y="1628800"/>
            <a:ext cx="1584176" cy="576064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ar-SA" b="1" dirty="0" smtClean="0"/>
              <a:t>بشكل عام:</a:t>
            </a:r>
          </a:p>
          <a:p>
            <a:pPr algn="just"/>
            <a:endParaRPr lang="ar-SA" dirty="0" smtClean="0"/>
          </a:p>
          <a:p>
            <a:pPr algn="just"/>
            <a:r>
              <a:rPr lang="ar-SA" dirty="0" smtClean="0"/>
              <a:t>يفضل استعمال الوسط الحسابي اذا كان التوزيع متماثلاً ، اوكان اهتمامنا منصباً على القيمة العددية للبيانات.</a:t>
            </a:r>
          </a:p>
          <a:p>
            <a:pPr algn="just"/>
            <a:r>
              <a:rPr lang="ar-SA" dirty="0" smtClean="0"/>
              <a:t>يفضل استعمال الوسيط اذا كان التوزيع </a:t>
            </a:r>
            <a:r>
              <a:rPr lang="ar-SA" dirty="0" err="1" smtClean="0"/>
              <a:t>ملتوياً .</a:t>
            </a:r>
            <a:r>
              <a:rPr lang="ar-SA" dirty="0" smtClean="0"/>
              <a:t> </a:t>
            </a:r>
            <a:r>
              <a:rPr lang="ar-SA" dirty="0" err="1" smtClean="0"/>
              <a:t>اوكان</a:t>
            </a:r>
            <a:r>
              <a:rPr lang="ar-SA" dirty="0" smtClean="0"/>
              <a:t> اهتمامنا منصباً على القيمة النموذجية </a:t>
            </a:r>
            <a:r>
              <a:rPr lang="ar-SA" dirty="0" err="1" smtClean="0"/>
              <a:t>للبيانات.</a:t>
            </a:r>
            <a:r>
              <a:rPr lang="ar-SA" dirty="0" smtClean="0"/>
              <a:t> او اذا فقدت بعض القيم وعرف ترتيبها.</a:t>
            </a:r>
          </a:p>
          <a:p>
            <a:pPr algn="just"/>
            <a:r>
              <a:rPr lang="ar-SA" dirty="0" smtClean="0"/>
              <a:t>يفضل استعمال المنوال اذا كان التوزيع متعدد </a:t>
            </a:r>
            <a:r>
              <a:rPr lang="ar-SA" dirty="0" err="1" smtClean="0"/>
              <a:t>المنوالات.</a:t>
            </a:r>
            <a:r>
              <a:rPr lang="ar-SA" dirty="0" smtClean="0"/>
              <a:t> </a:t>
            </a:r>
          </a:p>
          <a:p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>مقارنة بين صفات الوسط الحسابي والوسيط والمنوال</a:t>
            </a:r>
            <a:endParaRPr lang="ar-SA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ملتقى">
  <a:themeElements>
    <a:clrScheme name="ملتقى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ملتقى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ملتقى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349</TotalTime>
  <Words>574</Words>
  <Application>Microsoft Office PowerPoint</Application>
  <PresentationFormat>عرض على الشاشة (3:4)‏</PresentationFormat>
  <Paragraphs>110</Paragraphs>
  <Slides>13</Slides>
  <Notes>0</Notes>
  <HiddenSlides>0</HiddenSlides>
  <MMClips>0</MMClips>
  <ScaleCrop>false</ScaleCrop>
  <HeadingPairs>
    <vt:vector size="6" baseType="variant">
      <vt:variant>
        <vt:lpstr>سمة</vt:lpstr>
      </vt:variant>
      <vt:variant>
        <vt:i4>1</vt:i4>
      </vt:variant>
      <vt:variant>
        <vt:lpstr>خوادم OLE مضمنة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15" baseType="lpstr">
      <vt:lpstr>ملتقى</vt:lpstr>
      <vt:lpstr>Equation</vt:lpstr>
      <vt:lpstr>بسم الله الرحمن الرحيم  مقاييس النزعة المركزية للتوزيع التكراري(المنوال والمقارنة)</vt:lpstr>
      <vt:lpstr>اهداف المحاضرة</vt:lpstr>
      <vt:lpstr>الشريحة 3</vt:lpstr>
      <vt:lpstr>المنوال للتوزيع التكراري ذو الفئات</vt:lpstr>
      <vt:lpstr>المنوال للتوزيع التكراري ذو الفئات</vt:lpstr>
      <vt:lpstr>المنوال للتوزيع التكراري ذو الفئات</vt:lpstr>
      <vt:lpstr>مثال(2):</vt:lpstr>
      <vt:lpstr>الشريحة 8</vt:lpstr>
      <vt:lpstr>الشريحة 9</vt:lpstr>
      <vt:lpstr>مقارنة بين صفات الوسط الحسابي والوسيط والمنوال</vt:lpstr>
      <vt:lpstr>مقارنة بين صفات الوسط الحسابي والوسيط والمنوال</vt:lpstr>
      <vt:lpstr>مقارنة بين صفات الوسط الحسابي والوسيط والمنوال</vt:lpstr>
      <vt:lpstr>مقارنة بين صفات الوسط الحسابي والوسيط والمنوال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ArAM</dc:creator>
  <cp:lastModifiedBy>ahyaseen</cp:lastModifiedBy>
  <cp:revision>42</cp:revision>
  <dcterms:created xsi:type="dcterms:W3CDTF">2013-02-20T07:06:44Z</dcterms:created>
  <dcterms:modified xsi:type="dcterms:W3CDTF">2014-03-13T08:45:11Z</dcterms:modified>
</cp:coreProperties>
</file>