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70" r:id="rId4"/>
    <p:sldId id="272" r:id="rId5"/>
    <p:sldId id="259" r:id="rId6"/>
    <p:sldId id="273" r:id="rId7"/>
    <p:sldId id="265" r:id="rId8"/>
    <p:sldId id="274" r:id="rId9"/>
    <p:sldId id="261" r:id="rId10"/>
    <p:sldId id="275" r:id="rId11"/>
    <p:sldId id="262" r:id="rId12"/>
    <p:sldId id="268" r:id="rId13"/>
    <p:sldId id="276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FCAB108-CB7A-40A3-B03F-3B5A6B901DDA}" type="datetimeFigureOut">
              <a:rPr lang="ar-SA" smtClean="0"/>
              <a:pPr/>
              <a:t>25/12/34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1A655E9-73B9-4E92-92B8-75F0F073D89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1052736"/>
            <a:ext cx="7772400" cy="5265768"/>
          </a:xfrm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sz="44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2376264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/>
              <a:t>بسم الله الرحمن الرحيم</a:t>
            </a:r>
          </a:p>
          <a:p>
            <a:pPr algn="ctr"/>
            <a:endParaRPr lang="ar-SA" sz="4000" b="1" dirty="0" smtClean="0"/>
          </a:p>
          <a:p>
            <a:pPr algn="ctr"/>
            <a:r>
              <a:rPr lang="ar-SA" sz="4400" b="1" dirty="0" smtClean="0"/>
              <a:t>مقاييس التشتت للبيانات الاولية</a:t>
            </a:r>
            <a:endParaRPr lang="ar-SA" sz="4400" b="1" dirty="0"/>
          </a:p>
        </p:txBody>
      </p:sp>
      <p:sp>
        <p:nvSpPr>
          <p:cNvPr id="4" name="مستطيل 3"/>
          <p:cNvSpPr/>
          <p:nvPr/>
        </p:nvSpPr>
        <p:spPr>
          <a:xfrm>
            <a:off x="1691680" y="4653136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dirty="0" smtClean="0"/>
              <a:t>اعداد</a:t>
            </a:r>
            <a:br>
              <a:rPr lang="ar-SA" sz="3600" dirty="0" smtClean="0"/>
            </a:br>
            <a:r>
              <a:rPr lang="ar-SA" sz="3600" dirty="0" smtClean="0"/>
              <a:t>م/ امل حسن محمد ياسين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r>
              <a:rPr lang="ar-SA" dirty="0" smtClean="0"/>
              <a:t>هي مقاييس عددية تبين مدى اختلاف البيانات فيما بينها ومدى التفاوت والتغير بين مفرداتها.</a:t>
            </a:r>
          </a:p>
          <a:p>
            <a:endParaRPr lang="ar-SA" dirty="0" smtClean="0"/>
          </a:p>
          <a:p>
            <a:r>
              <a:rPr lang="ar-SA" dirty="0" smtClean="0"/>
              <a:t>ومن هذه </a:t>
            </a:r>
            <a:r>
              <a:rPr lang="ar-SA" dirty="0" err="1" smtClean="0"/>
              <a:t>المقاييس:</a:t>
            </a:r>
            <a:endParaRPr lang="ar-SA" dirty="0" smtClean="0"/>
          </a:p>
          <a:p>
            <a:pPr marL="514350" indent="-514350">
              <a:buAutoNum type="arabicPeriod"/>
            </a:pPr>
            <a:r>
              <a:rPr lang="ar-SA" dirty="0" smtClean="0"/>
              <a:t>المدى 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التباين والانحراف المعياري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الانحراف المتوسط</a:t>
            </a:r>
          </a:p>
          <a:p>
            <a:pPr marL="514350" indent="-514350">
              <a:buAutoNum type="arabicPeriod"/>
            </a:pPr>
            <a:r>
              <a:rPr lang="ar-SA" dirty="0" smtClean="0"/>
              <a:t>معامل التغير 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مقاييس التشتت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تعريف: هو الفرق بين اعلى قيمة واصغر قيمة.</a:t>
            </a:r>
          </a:p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اصغر قيمة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1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احسبي المدى للبيانات </a:t>
            </a:r>
            <a:r>
              <a:rPr lang="ar-SA" dirty="0" err="1" smtClean="0"/>
              <a:t>الاتية: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</a:t>
            </a:r>
            <a:r>
              <a:rPr lang="en-US" dirty="0" smtClean="0"/>
              <a:t>15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7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20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 للبيانات الاولية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635896" y="3356992"/>
          <a:ext cx="2217142" cy="518293"/>
        </p:xfrm>
        <a:graphic>
          <a:graphicData uri="http://schemas.openxmlformats.org/presentationml/2006/ole">
            <p:oleObj spid="_x0000_s26627" name="Equation" r:id="rId3" imgW="9777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       </a:t>
            </a:r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اصغر قيمة</a:t>
            </a:r>
          </a:p>
          <a:p>
            <a:pPr marL="596646" indent="-514350">
              <a:buNone/>
            </a:pP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           </a:t>
            </a:r>
            <a:r>
              <a:rPr lang="ar-SA" dirty="0" err="1" smtClean="0"/>
              <a:t>المدى =</a:t>
            </a:r>
            <a:r>
              <a:rPr lang="ar-SA" dirty="0" smtClean="0"/>
              <a:t> </a:t>
            </a:r>
            <a:r>
              <a:rPr lang="en-US" dirty="0" smtClean="0"/>
              <a:t>20 </a:t>
            </a:r>
            <a:r>
              <a:rPr lang="ar-SA" dirty="0" smtClean="0"/>
              <a:t> </a:t>
            </a:r>
            <a:r>
              <a:rPr lang="ar-SA" dirty="0" err="1" smtClean="0"/>
              <a:t>-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17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 للبيانات الاولية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4800600"/>
          </a:xfrm>
        </p:spPr>
        <p:txBody>
          <a:bodyPr>
            <a:normAutofit/>
          </a:bodyPr>
          <a:lstStyle/>
          <a:p>
            <a:r>
              <a:rPr lang="ar-SA" dirty="0" smtClean="0"/>
              <a:t>تعريف التباين: هو مجموع مربعات انحرافات القيم عن وسطها </a:t>
            </a:r>
            <a:r>
              <a:rPr lang="ar-SA" dirty="0" err="1" smtClean="0"/>
              <a:t>الحسابي .</a:t>
            </a:r>
            <a:r>
              <a:rPr lang="ar-SA" dirty="0" smtClean="0"/>
              <a:t> اذا كانت البيانات                    تمثل عينة عشوائية فان التباين لها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الانحراف المعياري: هو الجذر التربيعي للتباين.</a:t>
            </a:r>
          </a:p>
          <a:p>
            <a:pPr>
              <a:buNone/>
            </a:pPr>
            <a:endParaRPr lang="ar-SA" dirty="0" smtClean="0"/>
          </a:p>
          <a:p>
            <a:pPr>
              <a:buFont typeface="Arial" charset="0"/>
              <a:buChar char="•"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للبيانات </a:t>
            </a:r>
            <a:r>
              <a:rPr lang="ar-SA" dirty="0" err="1" smtClean="0"/>
              <a:t>الاولية </a:t>
            </a:r>
            <a:r>
              <a:rPr lang="ar-SA" dirty="0" smtClean="0"/>
              <a:t>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563888" y="1772816"/>
          <a:ext cx="1984375" cy="660400"/>
        </p:xfrm>
        <a:graphic>
          <a:graphicData uri="http://schemas.openxmlformats.org/presentationml/2006/ole">
            <p:oleObj spid="_x0000_s3074" name="Equation" r:id="rId3" imgW="685800" imgH="22860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483768" y="2852936"/>
          <a:ext cx="2090737" cy="1158875"/>
        </p:xfrm>
        <a:graphic>
          <a:graphicData uri="http://schemas.openxmlformats.org/presentationml/2006/ole">
            <p:oleObj spid="_x0000_s3075" name="Equation" r:id="rId4" imgW="1143000" imgH="63468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195736" y="5301208"/>
          <a:ext cx="1327005" cy="648072"/>
        </p:xfrm>
        <a:graphic>
          <a:graphicData uri="http://schemas.openxmlformats.org/presentationml/2006/ole">
            <p:oleObj spid="_x0000_s3077" name="Equation" r:id="rId5" imgW="54576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اوجدي التباين والانحراف المعياري للبيانات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12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13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20</a:t>
            </a:r>
            <a:r>
              <a:rPr lang="ar-SA" dirty="0" smtClean="0"/>
              <a:t>   </a:t>
            </a:r>
          </a:p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للبيانات الاولية</a:t>
            </a:r>
            <a:br>
              <a:rPr lang="ar-SA" dirty="0" smtClean="0"/>
            </a:br>
            <a:r>
              <a:rPr lang="ar-SA" dirty="0" smtClean="0"/>
              <a:t>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547813" y="3249613"/>
          <a:ext cx="6192837" cy="3240087"/>
        </p:xfrm>
        <a:graphic>
          <a:graphicData uri="http://schemas.openxmlformats.org/presentationml/2006/ole">
            <p:oleObj spid="_x0000_s43010" name="Equation" r:id="rId3" imgW="4343400" imgH="240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271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التباين: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الانحراف </a:t>
            </a:r>
            <a:r>
              <a:rPr lang="ar-SA" dirty="0" err="1" smtClean="0"/>
              <a:t>المعياري: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3</a:t>
            </a:r>
            <a:r>
              <a:rPr lang="ar-SA" dirty="0" smtClean="0"/>
              <a:t>): من </a:t>
            </a:r>
            <a:r>
              <a:rPr lang="ar-SA" dirty="0" err="1" smtClean="0"/>
              <a:t>مثال (</a:t>
            </a:r>
            <a:r>
              <a:rPr lang="en-US" dirty="0" smtClean="0"/>
              <a:t>2</a:t>
            </a:r>
            <a:r>
              <a:rPr lang="ar-SA" dirty="0" smtClean="0"/>
              <a:t>) السابق احسبي التباين والانحراف المعياري.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للبيانات </a:t>
            </a:r>
            <a:r>
              <a:rPr lang="ar-SA" dirty="0" err="1" smtClean="0"/>
              <a:t>الاولية </a:t>
            </a:r>
            <a:r>
              <a:rPr lang="ar-SA" dirty="0" smtClean="0"/>
              <a:t>(طريقة النظرية</a:t>
            </a:r>
            <a:r>
              <a:rPr lang="ar-SA" dirty="0" err="1" smtClean="0"/>
              <a:t>)</a:t>
            </a: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814638" y="2149475"/>
          <a:ext cx="2543175" cy="974725"/>
        </p:xfrm>
        <a:graphic>
          <a:graphicData uri="http://schemas.openxmlformats.org/presentationml/2006/ole">
            <p:oleObj spid="_x0000_s4100" name="Equation" r:id="rId3" imgW="1155600" imgH="44424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/>
          </p:cNvGraphicFramePr>
          <p:nvPr/>
        </p:nvGraphicFramePr>
        <p:xfrm>
          <a:off x="1331640" y="5445224"/>
          <a:ext cx="3384376" cy="303808"/>
        </p:xfrm>
        <a:graphic>
          <a:graphicData uri="http://schemas.openxmlformats.org/presentationml/2006/ole">
            <p:oleObj spid="_x0000_s4101" name="Equation" r:id="rId4" imgW="0" imgH="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2699792" y="3933056"/>
          <a:ext cx="1328781" cy="648072"/>
        </p:xfrm>
        <a:graphic>
          <a:graphicData uri="http://schemas.openxmlformats.org/presentationml/2006/ole">
            <p:oleObj spid="_x0000_s4102" name="Equation" r:id="rId5" imgW="54576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للبيانات </a:t>
            </a:r>
            <a:r>
              <a:rPr lang="ar-SA" dirty="0" err="1" smtClean="0"/>
              <a:t>الاولية </a:t>
            </a:r>
            <a:r>
              <a:rPr lang="ar-SA" dirty="0" smtClean="0"/>
              <a:t>(طريقة النظرية</a:t>
            </a:r>
            <a:r>
              <a:rPr lang="ar-SA" dirty="0" err="1" smtClean="0"/>
              <a:t>)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987675" y="2262535"/>
          <a:ext cx="4351338" cy="3614737"/>
        </p:xfrm>
        <a:graphic>
          <a:graphicData uri="http://schemas.openxmlformats.org/presentationml/2006/ole">
            <p:oleObj spid="_x0000_s44034" name="Equation" r:id="rId3" imgW="2476440" imgH="2057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تعريف:هو القيمة المطلقة لمجموع انحرافات القيم عن وسطها الحسابي.</a:t>
            </a:r>
          </a:p>
          <a:p>
            <a:pPr algn="just">
              <a:buNone/>
            </a:pPr>
            <a:r>
              <a:rPr lang="ar-SA" dirty="0" smtClean="0"/>
              <a:t>    اذا كان لدينا البيانات </a:t>
            </a:r>
            <a:r>
              <a:rPr lang="en-US" dirty="0" smtClean="0"/>
              <a:t>x</a:t>
            </a:r>
            <a:r>
              <a:rPr lang="en-US" sz="1600" dirty="0" smtClean="0"/>
              <a:t>1</a:t>
            </a:r>
            <a:r>
              <a:rPr lang="en-US" dirty="0" smtClean="0"/>
              <a:t>,x</a:t>
            </a:r>
            <a:r>
              <a:rPr lang="en-US" sz="16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600" dirty="0" err="1" smtClean="0"/>
              <a:t>n</a:t>
            </a:r>
            <a:r>
              <a:rPr lang="ar-SA" sz="1600" dirty="0" smtClean="0"/>
              <a:t>  </a:t>
            </a:r>
            <a:r>
              <a:rPr lang="ar-SA" dirty="0" smtClean="0"/>
              <a:t>فان انحرافها المتوسط </a:t>
            </a:r>
            <a:r>
              <a:rPr lang="ar-SA" dirty="0" err="1" smtClean="0"/>
              <a:t>يكون: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4</a:t>
            </a:r>
            <a:r>
              <a:rPr lang="ar-SA" dirty="0" smtClean="0"/>
              <a:t>): من </a:t>
            </a:r>
            <a:r>
              <a:rPr lang="ar-SA" dirty="0" err="1" smtClean="0"/>
              <a:t>المثال (</a:t>
            </a:r>
            <a:r>
              <a:rPr lang="en-US" dirty="0" smtClean="0"/>
              <a:t>2</a:t>
            </a:r>
            <a:r>
              <a:rPr lang="ar-SA" dirty="0" smtClean="0"/>
              <a:t>) السابق احسبي الانحراف المتوسط.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الانحراف المتوسط للبيانات الاولية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339752" y="2780928"/>
          <a:ext cx="2232248" cy="1152128"/>
        </p:xfrm>
        <a:graphic>
          <a:graphicData uri="http://schemas.openxmlformats.org/presentationml/2006/ole">
            <p:oleObj spid="_x0000_s5122" name="Equation" r:id="rId3" imgW="118080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الانحراف المتوسط للبيانات الاولية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411761" y="2332515"/>
          <a:ext cx="5565036" cy="2824677"/>
        </p:xfrm>
        <a:graphic>
          <a:graphicData uri="http://schemas.openxmlformats.org/presentationml/2006/ole">
            <p:oleObj spid="_x0000_s45058" name="Equation" r:id="rId3" imgW="3352680" imgH="1701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هو مقياس لا يعتمد على الوحدة المستعملة في البيانات.</a:t>
            </a:r>
          </a:p>
          <a:p>
            <a:pPr>
              <a:buNone/>
            </a:pPr>
            <a:endParaRPr lang="ar-SA" dirty="0" smtClean="0"/>
          </a:p>
          <a:p>
            <a:pPr algn="just"/>
            <a:endParaRPr lang="ar-SA" dirty="0" smtClean="0"/>
          </a:p>
          <a:p>
            <a:pPr algn="just"/>
            <a:endParaRPr lang="ar-SA" dirty="0" smtClean="0"/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ومن </a:t>
            </a:r>
            <a:r>
              <a:rPr lang="ar-SA" dirty="0" smtClean="0"/>
              <a:t>اهم استعمالاته المقارنة بين التغير في عدة مجموعات </a:t>
            </a:r>
            <a:r>
              <a:rPr lang="ar-SA" dirty="0" err="1" smtClean="0"/>
              <a:t>اوتوزيعات</a:t>
            </a:r>
            <a:r>
              <a:rPr lang="ar-SA" dirty="0" smtClean="0"/>
              <a:t> تكرارية حتى اذا اختلفت الوحدات المستعملة.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123728" y="2420888"/>
          <a:ext cx="2443626" cy="923810"/>
        </p:xfrm>
        <a:graphic>
          <a:graphicData uri="http://schemas.openxmlformats.org/presentationml/2006/ole">
            <p:oleObj spid="_x0000_s7170" name="Equation" r:id="rId3" imgW="10411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28800"/>
            <a:ext cx="8686800" cy="43819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اذا كان متوسط درجات مجموعة من الطلاب في </a:t>
            </a:r>
          </a:p>
          <a:p>
            <a:pPr algn="just">
              <a:buNone/>
            </a:pPr>
            <a:r>
              <a:rPr lang="ar-SA" dirty="0" smtClean="0"/>
              <a:t>   احد المقررات هو  </a:t>
            </a:r>
            <a:r>
              <a:rPr lang="en-US" dirty="0" smtClean="0"/>
              <a:t>75</a:t>
            </a:r>
            <a:r>
              <a:rPr lang="ar-SA" dirty="0" smtClean="0"/>
              <a:t> بانحراف معياري </a:t>
            </a:r>
            <a:r>
              <a:rPr lang="en-US" dirty="0" smtClean="0"/>
              <a:t>15</a:t>
            </a:r>
            <a:r>
              <a:rPr lang="ar-SA" dirty="0" smtClean="0"/>
              <a:t> وكان </a:t>
            </a:r>
          </a:p>
          <a:p>
            <a:pPr algn="just">
              <a:buNone/>
            </a:pPr>
            <a:r>
              <a:rPr lang="ar-SA" dirty="0" smtClean="0"/>
              <a:t>  متوسط درجاتهم في مقرر اخر هو </a:t>
            </a:r>
            <a:r>
              <a:rPr lang="en-US" dirty="0" smtClean="0"/>
              <a:t>40</a:t>
            </a:r>
            <a:r>
              <a:rPr lang="ar-SA" dirty="0" smtClean="0"/>
              <a:t> بانحراف معياري </a:t>
            </a:r>
          </a:p>
          <a:p>
            <a:pPr algn="just">
              <a:buNone/>
            </a:pPr>
            <a:r>
              <a:rPr lang="ar-SA" dirty="0" smtClean="0"/>
              <a:t>  </a:t>
            </a:r>
            <a:r>
              <a:rPr lang="en-US" dirty="0" smtClean="0"/>
              <a:t>10</a:t>
            </a:r>
            <a:r>
              <a:rPr lang="ar-SA" dirty="0" smtClean="0"/>
              <a:t> فوضح أي الدرجات اكثر </a:t>
            </a:r>
            <a:r>
              <a:rPr lang="ar-SA" dirty="0" err="1" smtClean="0"/>
              <a:t>اختلافاً ؟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التغير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275856" y="2348880"/>
          <a:ext cx="2880320" cy="2121166"/>
        </p:xfrm>
        <a:graphic>
          <a:graphicData uri="http://schemas.openxmlformats.org/presentationml/2006/ole">
            <p:oleObj spid="_x0000_s46082" name="Equation" r:id="rId3" imgW="1638000" imgH="120636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483768" y="4725144"/>
            <a:ext cx="48245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المجموعة الثانية اكثر اختلافاً من المجموعة الاولى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537</TotalTime>
  <Words>324</Words>
  <Application>Microsoft Office PowerPoint</Application>
  <PresentationFormat>عرض على الشاشة (3:4)‏</PresentationFormat>
  <Paragraphs>80</Paragraphs>
  <Slides>13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5" baseType="lpstr">
      <vt:lpstr>ملتقى</vt:lpstr>
      <vt:lpstr>Equation</vt:lpstr>
      <vt:lpstr>  </vt:lpstr>
      <vt:lpstr>مقاييس التشتت</vt:lpstr>
      <vt:lpstr>المدى للبيانات الاولية</vt:lpstr>
      <vt:lpstr>المدى للبيانات الاولية</vt:lpstr>
      <vt:lpstr>  التباين والانحراف المعياري للبيانات الاولية (الطريقة المباشرة)  </vt:lpstr>
      <vt:lpstr>  التباين والانحراف المعياري للبيانات الاولية (الطريقة المباشرة) </vt:lpstr>
      <vt:lpstr>التباين والانحراف المعياري للبيانات الاولية (طريقة النظرية)</vt:lpstr>
      <vt:lpstr>التباين والانحراف المعياري للبيانات الاولية (طريقة النظرية)</vt:lpstr>
      <vt:lpstr> الانحراف المتوسط للبيانات الاولية</vt:lpstr>
      <vt:lpstr> الانحراف المتوسط للبيانات الاولية</vt:lpstr>
      <vt:lpstr>معامل التغير</vt:lpstr>
      <vt:lpstr>معامل التغير</vt:lpstr>
      <vt:lpstr>معامل التغير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بسم الله الرحمن الرحيم  مقاييس التشتت </dc:title>
  <dc:creator>ArAM</dc:creator>
  <cp:lastModifiedBy>ArAM</cp:lastModifiedBy>
  <cp:revision>98</cp:revision>
  <dcterms:created xsi:type="dcterms:W3CDTF">2011-12-13T06:29:54Z</dcterms:created>
  <dcterms:modified xsi:type="dcterms:W3CDTF">2013-10-29T10:18:00Z</dcterms:modified>
</cp:coreProperties>
</file>