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63" r:id="rId3"/>
    <p:sldId id="257" r:id="rId4"/>
    <p:sldId id="258" r:id="rId5"/>
    <p:sldId id="260" r:id="rId6"/>
    <p:sldId id="261" r:id="rId7"/>
    <p:sldId id="265" r:id="rId8"/>
    <p:sldId id="264" r:id="rId9"/>
    <p:sldId id="266" r:id="rId10"/>
    <p:sldId id="262" r:id="rId11"/>
    <p:sldId id="267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النمط المتوسط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63766" autoAdjust="0"/>
  </p:normalViewPr>
  <p:slideViewPr>
    <p:cSldViewPr>
      <p:cViewPr varScale="1">
        <p:scale>
          <a:sx n="74" d="100"/>
          <a:sy n="74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D5B13C4-D2D3-4F41-923B-970A38D3AD31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2924945"/>
            <a:ext cx="8458200" cy="1080120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/>
              <a:t>الانحدار الخطي البسيط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58200" cy="936104"/>
          </a:xfrm>
        </p:spPr>
        <p:txBody>
          <a:bodyPr/>
          <a:lstStyle/>
          <a:p>
            <a:pPr algn="ctr"/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835696" y="4581128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dirty="0" smtClean="0"/>
              <a:t>م/ امل حسن محمد ياسين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بنهاية هذه المحاضرة يجب ان يكون الطالب ملماً ب:</a:t>
            </a:r>
          </a:p>
          <a:p>
            <a:pPr marL="109728" indent="0">
              <a:buNone/>
            </a:pPr>
            <a:endParaRPr lang="ar-SA" dirty="0" smtClean="0"/>
          </a:p>
          <a:p>
            <a:pPr marL="624078" indent="-514350">
              <a:buAutoNum type="arabicPeriod"/>
            </a:pPr>
            <a:r>
              <a:rPr lang="ar-SA" dirty="0" smtClean="0"/>
              <a:t>مفهوم الانحدار الخطي البسيط</a:t>
            </a:r>
          </a:p>
          <a:p>
            <a:pPr marL="624078" indent="-514350">
              <a:buAutoNum type="arabicPeriod"/>
            </a:pPr>
            <a:r>
              <a:rPr lang="ar-SA" dirty="0" smtClean="0"/>
              <a:t>متى يستخدم الانحدار البسيط</a:t>
            </a:r>
          </a:p>
          <a:p>
            <a:pPr marL="624078" indent="-514350">
              <a:buAutoNum type="arabicPeriod"/>
            </a:pPr>
            <a:r>
              <a:rPr lang="ar-SA" dirty="0" smtClean="0"/>
              <a:t>كيفية حساب معادلة الانحدار الخطي البسيط المقدرة</a:t>
            </a:r>
          </a:p>
          <a:p>
            <a:pPr marL="624078" indent="-514350">
              <a:buAutoNum type="arabicPeriod"/>
            </a:pPr>
            <a:r>
              <a:rPr lang="ar-SA" dirty="0" smtClean="0"/>
              <a:t>كيفية حساب معامل التحديد</a:t>
            </a:r>
          </a:p>
          <a:p>
            <a:pPr marL="624078" indent="-514350">
              <a:buAutoNum type="arabicPeriod"/>
            </a:pPr>
            <a:r>
              <a:rPr lang="ar-SA" dirty="0" smtClean="0"/>
              <a:t>متى يستخدم معامل التحديد</a:t>
            </a:r>
          </a:p>
          <a:p>
            <a:pPr marL="109728" indent="0"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dirty="0" smtClean="0"/>
              <a:t>اهداف المحاضرة</a:t>
            </a:r>
            <a:endParaRPr lang="ar-SA" sz="5400" dirty="0"/>
          </a:p>
        </p:txBody>
      </p:sp>
    </p:spTree>
    <p:extLst>
      <p:ext uri="{BB962C8B-B14F-4D97-AF65-F5344CB8AC3E}">
        <p14:creationId xmlns:p14="http://schemas.microsoft.com/office/powerpoint/2010/main" val="260926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تعريف:</a:t>
            </a:r>
          </a:p>
          <a:p>
            <a:pPr marL="109728" indent="0">
              <a:buNone/>
            </a:pPr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/>
              <a:t> الانحدار هو </a:t>
            </a:r>
            <a:r>
              <a:rPr lang="ar-SA" dirty="0" smtClean="0"/>
              <a:t>علاقة بين المتغيرين (</a:t>
            </a:r>
            <a:r>
              <a:rPr lang="en-US" dirty="0" err="1" smtClean="0"/>
              <a:t>y,x</a:t>
            </a:r>
            <a:r>
              <a:rPr lang="ar-SA" dirty="0" smtClean="0"/>
              <a:t>) واستخدام هذه العلاقة في التنبؤ بقيم المتغير التابع وذلك بمعلومية المتغير المستغل.</a:t>
            </a:r>
          </a:p>
          <a:p>
            <a:r>
              <a:rPr lang="ar-SA" dirty="0" smtClean="0"/>
              <a:t>ليكن نموذج خط </a:t>
            </a:r>
            <a:r>
              <a:rPr lang="ar-SA" dirty="0" smtClean="0"/>
              <a:t>الانحدار الحقيقي </a:t>
            </a:r>
            <a:r>
              <a:rPr lang="ar-SA" dirty="0" smtClean="0"/>
              <a:t>هو: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حيث ان:</a:t>
            </a:r>
            <a:endParaRPr lang="ar-SA" dirty="0" smtClean="0"/>
          </a:p>
          <a:p>
            <a:r>
              <a:rPr lang="en-US" dirty="0" smtClean="0"/>
              <a:t>X</a:t>
            </a:r>
            <a:r>
              <a:rPr lang="ar-SA" dirty="0" smtClean="0"/>
              <a:t>: </a:t>
            </a:r>
            <a:r>
              <a:rPr lang="ar-SA" dirty="0" smtClean="0"/>
              <a:t>المتغير المستغل</a:t>
            </a:r>
          </a:p>
          <a:p>
            <a:r>
              <a:rPr lang="en-US" dirty="0" smtClean="0"/>
              <a:t>y</a:t>
            </a:r>
            <a:r>
              <a:rPr lang="ar-SA" dirty="0" smtClean="0"/>
              <a:t> : المتغير التابع</a:t>
            </a:r>
          </a:p>
          <a:p>
            <a:r>
              <a:rPr lang="ar-SA" dirty="0" smtClean="0"/>
              <a:t>      : </a:t>
            </a:r>
            <a:r>
              <a:rPr lang="ar-SA" dirty="0" smtClean="0"/>
              <a:t>متغير </a:t>
            </a:r>
            <a:r>
              <a:rPr lang="ar-SA" dirty="0" smtClean="0"/>
              <a:t>الخطأ</a:t>
            </a:r>
          </a:p>
          <a:p>
            <a:endParaRPr lang="ar-SA" dirty="0" smtClean="0"/>
          </a:p>
          <a:p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معادلة خط الانحدار البسيط: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699792" y="3284984"/>
          <a:ext cx="221224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Equation" r:id="rId3" imgW="1002960" imgH="228600" progId="Equation.3">
                  <p:embed/>
                </p:oleObj>
              </mc:Choice>
              <mc:Fallback>
                <p:oleObj name="Equation" r:id="rId3" imgW="10029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284984"/>
                        <a:ext cx="2212246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256812"/>
              </p:ext>
            </p:extLst>
          </p:nvPr>
        </p:nvGraphicFramePr>
        <p:xfrm>
          <a:off x="7164288" y="5675312"/>
          <a:ext cx="1249915" cy="52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معادلة" r:id="rId7" imgW="545760" imgH="228600" progId="Equation.3">
                  <p:embed/>
                </p:oleObj>
              </mc:Choice>
              <mc:Fallback>
                <p:oleObj name="معادلة" r:id="rId7" imgW="5457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64288" y="5675312"/>
                        <a:ext cx="1249915" cy="523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5292080" y="5733256"/>
            <a:ext cx="1872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: معلمات</a:t>
            </a:r>
            <a:endParaRPr lang="ar-SA" dirty="0"/>
          </a:p>
        </p:txBody>
      </p:sp>
      <p:graphicFrame>
        <p:nvGraphicFramePr>
          <p:cNvPr id="8" name="كائن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141146"/>
              </p:ext>
            </p:extLst>
          </p:nvPr>
        </p:nvGraphicFramePr>
        <p:xfrm>
          <a:off x="7668344" y="5157192"/>
          <a:ext cx="200834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معادلة" r:id="rId9" imgW="126720" imgH="139680" progId="Equation.3">
                  <p:embed/>
                </p:oleObj>
              </mc:Choice>
              <mc:Fallback>
                <p:oleObj name="معادلة" r:id="rId9" imgW="1267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68344" y="5157192"/>
                        <a:ext cx="2008348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628800"/>
            <a:ext cx="8507288" cy="4525963"/>
          </a:xfrm>
        </p:spPr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يمكن ايجاد قيم            بالعلاقات التالية:</a:t>
            </a:r>
          </a:p>
          <a:p>
            <a:pPr>
              <a:buNone/>
            </a:pP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/>
              <a:t>نموذج خط الانحدار المقدر:</a:t>
            </a:r>
            <a:br>
              <a:rPr lang="ar-SA" dirty="0" smtClean="0"/>
            </a:br>
            <a:endParaRPr lang="ar-SA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795588" y="1673224"/>
          <a:ext cx="2136452" cy="638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Equation" r:id="rId3" imgW="850680" imgH="253800" progId="Equation.3">
                  <p:embed/>
                </p:oleObj>
              </mc:Choice>
              <mc:Fallback>
                <p:oleObj name="Equation" r:id="rId3" imgW="85068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1673224"/>
                        <a:ext cx="2136452" cy="6385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868144" y="2492896"/>
          <a:ext cx="95567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Equation" r:id="rId5" imgW="380880" imgH="253800" progId="Equation.3">
                  <p:embed/>
                </p:oleObj>
              </mc:Choice>
              <mc:Fallback>
                <p:oleObj name="Equation" r:id="rId5" imgW="380880" imgH="253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2492896"/>
                        <a:ext cx="955675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2699791" y="3284984"/>
          <a:ext cx="1768933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Equation" r:id="rId7" imgW="660240" imgH="457200" progId="Equation.3">
                  <p:embed/>
                </p:oleObj>
              </mc:Choice>
              <mc:Fallback>
                <p:oleObj name="Equation" r:id="rId7" imgW="66024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1" y="3284984"/>
                        <a:ext cx="1768933" cy="1224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2468563" y="4667250"/>
          <a:ext cx="2220706" cy="705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Equation" r:id="rId9" imgW="799920" imgH="253800" progId="Equation.3">
                  <p:embed/>
                </p:oleObj>
              </mc:Choice>
              <mc:Fallback>
                <p:oleObj name="Equation" r:id="rId9" imgW="79992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8563" y="4667250"/>
                        <a:ext cx="2220706" cy="7059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اوجد معادلة </a:t>
            </a:r>
            <a:r>
              <a:rPr lang="ar-SA" dirty="0" smtClean="0"/>
              <a:t>خط الانحدار البسيط: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مثال(1):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851920" y="2852936"/>
          <a:ext cx="2630602" cy="25958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11854"/>
                <a:gridCol w="614108"/>
                <a:gridCol w="775454"/>
                <a:gridCol w="62918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err="1" smtClean="0"/>
                        <a:t>X</a:t>
                      </a:r>
                      <a:r>
                        <a:rPr lang="en-US" sz="1200" b="1" dirty="0" err="1" smtClean="0"/>
                        <a:t>i</a:t>
                      </a:r>
                      <a:r>
                        <a:rPr lang="en-US" b="1" dirty="0" err="1" smtClean="0"/>
                        <a:t>Y</a:t>
                      </a:r>
                      <a:r>
                        <a:rPr lang="en-US" sz="1200" b="1" dirty="0" err="1" smtClean="0"/>
                        <a:t>i</a:t>
                      </a:r>
                      <a:endParaRPr lang="ar-SA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15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29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86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55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3995936" y="2780928"/>
          <a:ext cx="432048" cy="515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Equation" r:id="rId3" imgW="241200" imgH="241200" progId="Equation.3">
                  <p:embed/>
                </p:oleObj>
              </mc:Choice>
              <mc:Fallback>
                <p:oleObj name="Equation" r:id="rId3" imgW="24120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2780928"/>
                        <a:ext cx="432048" cy="5157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391905"/>
              </p:ext>
            </p:extLst>
          </p:nvPr>
        </p:nvGraphicFramePr>
        <p:xfrm>
          <a:off x="1763688" y="1988840"/>
          <a:ext cx="4176464" cy="714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معادلة" r:id="rId3" imgW="1269720" imgH="3047760" progId="Equation.3">
                  <p:embed/>
                </p:oleObj>
              </mc:Choice>
              <mc:Fallback>
                <p:oleObj name="معادلة" r:id="rId3" imgW="1269720" imgH="3047760" progId="Equation.3">
                  <p:embed/>
                  <p:pic>
                    <p:nvPicPr>
                      <p:cNvPr id="0" name="عنصر نائب للمحتوى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988840"/>
                        <a:ext cx="4176464" cy="71439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الحل: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967689"/>
              </p:ext>
            </p:extLst>
          </p:nvPr>
        </p:nvGraphicFramePr>
        <p:xfrm>
          <a:off x="2411760" y="1061945"/>
          <a:ext cx="4320480" cy="6239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معادلة" r:id="rId3" imgW="1828800" imgH="2819160" progId="Equation.3">
                  <p:embed/>
                </p:oleObj>
              </mc:Choice>
              <mc:Fallback>
                <p:oleObj name="معادلة" r:id="rId3" imgW="1828800" imgH="2819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061945"/>
                        <a:ext cx="4320480" cy="623919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الحل: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5240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061211"/>
              </p:ext>
            </p:extLst>
          </p:nvPr>
        </p:nvGraphicFramePr>
        <p:xfrm>
          <a:off x="2051720" y="-603448"/>
          <a:ext cx="3672408" cy="7180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معادلة" r:id="rId3" imgW="1295280" imgH="3149280" progId="Equation.3">
                  <p:embed/>
                </p:oleObj>
              </mc:Choice>
              <mc:Fallback>
                <p:oleObj name="معادلة" r:id="rId3" imgW="1295280" imgH="314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-603448"/>
                        <a:ext cx="3672408" cy="718030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الحل: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5240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0539814"/>
              </p:ext>
            </p:extLst>
          </p:nvPr>
        </p:nvGraphicFramePr>
        <p:xfrm>
          <a:off x="1763688" y="-3123728"/>
          <a:ext cx="4320480" cy="7777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معادلة" r:id="rId3" imgW="1650960" imgH="2971800" progId="Equation.3">
                  <p:embed/>
                </p:oleObj>
              </mc:Choice>
              <mc:Fallback>
                <p:oleObj name="معادلة" r:id="rId3" imgW="1650960" imgH="297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-3123728"/>
                        <a:ext cx="4320480" cy="777777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الحل: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817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يساوي </a:t>
            </a:r>
            <a:r>
              <a:rPr lang="ar-SA" dirty="0" smtClean="0"/>
              <a:t>مربع معامل الارتباط ويدل على دلالة العلاقة بين المتغيرين </a:t>
            </a:r>
            <a:r>
              <a:rPr lang="en-US" dirty="0" smtClean="0"/>
              <a:t>X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y</a:t>
            </a:r>
            <a:r>
              <a:rPr lang="ar-SA" dirty="0" smtClean="0"/>
              <a:t> هل العلاقة بينهما ذات دلالة احصائية او لا وتتراوح قيمته بين </a:t>
            </a:r>
            <a:r>
              <a:rPr lang="en-US" dirty="0" smtClean="0"/>
              <a:t>0</a:t>
            </a:r>
            <a:r>
              <a:rPr lang="ar-SA" dirty="0" smtClean="0"/>
              <a:t> </a:t>
            </a:r>
            <a:r>
              <a:rPr lang="ar-SA" dirty="0" err="1" smtClean="0"/>
              <a:t>و +</a:t>
            </a:r>
            <a:r>
              <a:rPr lang="en-US" dirty="0" smtClean="0"/>
              <a:t>1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 (2</a:t>
            </a:r>
            <a:r>
              <a:rPr lang="ar-SA" dirty="0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اذا كان معامل الارتباط هو </a:t>
            </a:r>
            <a:r>
              <a:rPr lang="en-US" dirty="0" smtClean="0"/>
              <a:t>0.19</a:t>
            </a:r>
            <a:r>
              <a:rPr lang="ar-SA" dirty="0" smtClean="0"/>
              <a:t>- اوجد معامل التحديد؟</a:t>
            </a:r>
            <a:endParaRPr lang="ar-SA" dirty="0" smtClean="0"/>
          </a:p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التحديد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07703" y="4941168"/>
          <a:ext cx="3547341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2" name="Equation" r:id="rId3" imgW="1320480" imgH="241200" progId="Equation.3">
                  <p:embed/>
                </p:oleObj>
              </mc:Choice>
              <mc:Fallback>
                <p:oleObj name="Equation" r:id="rId3" imgW="1320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3" y="4941168"/>
                        <a:ext cx="3547341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672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اذا كان 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 (3):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157108"/>
              </p:ext>
            </p:extLst>
          </p:nvPr>
        </p:nvGraphicFramePr>
        <p:xfrm>
          <a:off x="1331640" y="1484784"/>
          <a:ext cx="5862967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معادلة" r:id="rId3" imgW="2806560" imgH="241200" progId="Equation.3">
                  <p:embed/>
                </p:oleObj>
              </mc:Choice>
              <mc:Fallback>
                <p:oleObj name="معادلة" r:id="rId3" imgW="2806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484784"/>
                        <a:ext cx="5862967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3131840" y="2204864"/>
            <a:ext cx="5328592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اوجد معادلة الانحدار الخطي البسيط؟</a:t>
            </a:r>
          </a:p>
          <a:p>
            <a:endParaRPr lang="ar-SA" sz="2800" dirty="0"/>
          </a:p>
          <a:p>
            <a:r>
              <a:rPr lang="ar-SA" sz="2800" dirty="0" smtClean="0"/>
              <a:t>الحل:</a:t>
            </a:r>
          </a:p>
          <a:p>
            <a:endParaRPr lang="ar-SA" sz="2800" dirty="0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294510"/>
              </p:ext>
            </p:extLst>
          </p:nvPr>
        </p:nvGraphicFramePr>
        <p:xfrm>
          <a:off x="2236450" y="3059065"/>
          <a:ext cx="3919726" cy="3493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معادلة" r:id="rId5" imgW="1663560" imgH="1701720" progId="Equation.3">
                  <p:embed/>
                </p:oleObj>
              </mc:Choice>
              <mc:Fallback>
                <p:oleObj name="معادلة" r:id="rId5" imgW="1663560" imgH="1701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36450" y="3059065"/>
                        <a:ext cx="3919726" cy="34938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851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164</TotalTime>
  <Words>216</Words>
  <Application>Microsoft Office PowerPoint</Application>
  <PresentationFormat>عرض على الشاشة (3:4)‏</PresentationFormat>
  <Paragraphs>74</Paragraphs>
  <Slides>11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ملتقى</vt:lpstr>
      <vt:lpstr>Equation</vt:lpstr>
      <vt:lpstr>Microsoft Equation 3.0</vt:lpstr>
      <vt:lpstr>الانحدار الخطي البسيط</vt:lpstr>
      <vt:lpstr>اهداف المحاضرة</vt:lpstr>
      <vt:lpstr>معادلة خط الانحدار البسيط:</vt:lpstr>
      <vt:lpstr>نموذج خط الانحدار المقدر: </vt:lpstr>
      <vt:lpstr>مثال(1):</vt:lpstr>
      <vt:lpstr>الحل:</vt:lpstr>
      <vt:lpstr>الحل:</vt:lpstr>
      <vt:lpstr>الحل:</vt:lpstr>
      <vt:lpstr>الحل:</vt:lpstr>
      <vt:lpstr>معامل التحديد</vt:lpstr>
      <vt:lpstr>مثال (3):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الانحدار الخطي البسيط</dc:title>
  <dc:creator>ArAM</dc:creator>
  <cp:lastModifiedBy>ASUS</cp:lastModifiedBy>
  <cp:revision>35</cp:revision>
  <dcterms:created xsi:type="dcterms:W3CDTF">2011-12-16T04:14:24Z</dcterms:created>
  <dcterms:modified xsi:type="dcterms:W3CDTF">2014-04-23T10:20:28Z</dcterms:modified>
</cp:coreProperties>
</file>