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69" r:id="rId4"/>
    <p:sldId id="264" r:id="rId5"/>
    <p:sldId id="261" r:id="rId6"/>
    <p:sldId id="263" r:id="rId7"/>
    <p:sldId id="265" r:id="rId8"/>
    <p:sldId id="270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23/06/35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23528" y="2636912"/>
            <a:ext cx="8458200" cy="1152128"/>
          </a:xfrm>
        </p:spPr>
        <p:txBody>
          <a:bodyPr>
            <a:normAutofit/>
          </a:bodyPr>
          <a:lstStyle/>
          <a:p>
            <a:pPr algn="ctr"/>
            <a:r>
              <a:rPr lang="ar-SA" sz="4800" dirty="0" smtClean="0"/>
              <a:t>الارتباط الخطي البسيط</a:t>
            </a:r>
            <a:endParaRPr lang="ar-SA" sz="48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95536" y="1772816"/>
            <a:ext cx="8458200" cy="1008112"/>
          </a:xfrm>
        </p:spPr>
        <p:txBody>
          <a:bodyPr/>
          <a:lstStyle/>
          <a:p>
            <a:pPr algn="ctr"/>
            <a:r>
              <a:rPr lang="ar-SA" dirty="0" smtClean="0"/>
              <a:t>بسم الله الرحمن الرحيم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0" y="4509120"/>
            <a:ext cx="81003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dirty="0" smtClean="0"/>
              <a:t>                                       م/ امل حسن محمد ياسين</a:t>
            </a:r>
            <a:endParaRPr lang="ar-SA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سحابة 4"/>
          <p:cNvSpPr/>
          <p:nvPr/>
        </p:nvSpPr>
        <p:spPr>
          <a:xfrm>
            <a:off x="7236296" y="1484784"/>
            <a:ext cx="1080120" cy="50405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</a:t>
            </a:r>
          </a:p>
          <a:p>
            <a:pPr marL="109728" indent="0" algn="just">
              <a:buNone/>
            </a:pPr>
            <a:r>
              <a:rPr lang="ar-SA" dirty="0"/>
              <a:t> </a:t>
            </a:r>
            <a:r>
              <a:rPr lang="ar-SA" dirty="0" smtClean="0"/>
              <a:t>    </a:t>
            </a:r>
          </a:p>
          <a:p>
            <a:pPr marL="109728" indent="0" algn="just">
              <a:buNone/>
            </a:pPr>
            <a:r>
              <a:rPr lang="ar-SA" dirty="0"/>
              <a:t> </a:t>
            </a:r>
            <a:r>
              <a:rPr lang="ar-SA" dirty="0" smtClean="0"/>
              <a:t>    الارتباط:  يستخدم لقياس مدى العلاقة التي تربط بين متغيرين بحيث ان ازدياد احدها يؤدي الى نقصان الاخر هل العلاقة بين المتغيرين طردية (موجبة) أي يزيد </a:t>
            </a:r>
            <a:r>
              <a:rPr lang="en-US" dirty="0" smtClean="0"/>
              <a:t>Y</a:t>
            </a:r>
            <a:r>
              <a:rPr lang="ar-SA" dirty="0" smtClean="0"/>
              <a:t> بزيادة </a:t>
            </a:r>
            <a:r>
              <a:rPr lang="en-US" dirty="0" smtClean="0"/>
              <a:t>X</a:t>
            </a:r>
            <a:r>
              <a:rPr lang="ar-SA" dirty="0" smtClean="0"/>
              <a:t> ام عكسية (سالبة) أي تقل </a:t>
            </a:r>
            <a:r>
              <a:rPr lang="en-US" dirty="0" smtClean="0"/>
              <a:t>Y</a:t>
            </a:r>
            <a:r>
              <a:rPr lang="ar-SA" dirty="0" smtClean="0"/>
              <a:t> بزيادة </a:t>
            </a:r>
            <a:r>
              <a:rPr lang="en-US" dirty="0" smtClean="0"/>
              <a:t>X</a:t>
            </a:r>
            <a:r>
              <a:rPr lang="ar-SA" dirty="0" smtClean="0"/>
              <a:t> وهل العلاقة قوية بين المتغيرين ام ضعيفة.</a:t>
            </a:r>
          </a:p>
          <a:p>
            <a:pPr algn="just">
              <a:buNone/>
            </a:pPr>
            <a:endParaRPr lang="ar-SA" dirty="0" smtClean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>
                <a:solidFill>
                  <a:srgbClr val="00B0F0"/>
                </a:solidFill>
              </a:rPr>
              <a:t>الارتباط الخطي البسيط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سحابة 4"/>
          <p:cNvSpPr/>
          <p:nvPr/>
        </p:nvSpPr>
        <p:spPr>
          <a:xfrm>
            <a:off x="7236296" y="1484784"/>
            <a:ext cx="1080120" cy="50405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prstClr val="white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just">
              <a:buNone/>
            </a:pPr>
            <a:endParaRPr lang="ar-SA" dirty="0"/>
          </a:p>
          <a:p>
            <a:pPr algn="just"/>
            <a:r>
              <a:rPr lang="ar-SA" dirty="0" smtClean="0"/>
              <a:t>يقاس الارتباط الخطي البسيط باستخدام معامل الارتباط لبيرسون ويحسب من العلاقة التالية:</a:t>
            </a: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>
                <a:solidFill>
                  <a:srgbClr val="00B0F0"/>
                </a:solidFill>
              </a:rPr>
              <a:t>الارتباط الخطي البسيط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3626880"/>
              </p:ext>
            </p:extLst>
          </p:nvPr>
        </p:nvGraphicFramePr>
        <p:xfrm>
          <a:off x="1835696" y="2996951"/>
          <a:ext cx="3744416" cy="2235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9" name="Equation" r:id="rId3" imgW="850680" imgH="507960" progId="Equation.3">
                  <p:embed/>
                </p:oleObj>
              </mc:Choice>
              <mc:Fallback>
                <p:oleObj name="Equation" r:id="rId3" imgW="85068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2996951"/>
                        <a:ext cx="3744416" cy="22354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587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حيث </a:t>
            </a:r>
            <a:r>
              <a:rPr lang="ar-SA" dirty="0" err="1" smtClean="0"/>
              <a:t>ان: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>
                <a:solidFill>
                  <a:srgbClr val="00B0F0"/>
                </a:solidFill>
              </a:rPr>
              <a:t>الارتباط الخطي البسيط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6537778"/>
              </p:ext>
            </p:extLst>
          </p:nvPr>
        </p:nvGraphicFramePr>
        <p:xfrm>
          <a:off x="2123728" y="2204864"/>
          <a:ext cx="3456384" cy="3359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Equation" r:id="rId3" imgW="1358640" imgH="1320480" progId="Equation.3">
                  <p:embed/>
                </p:oleObj>
              </mc:Choice>
              <mc:Fallback>
                <p:oleObj name="Equation" r:id="rId3" imgW="1358640" imgH="1320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2204864"/>
                        <a:ext cx="3456384" cy="33594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ar-SA" sz="2800" dirty="0" smtClean="0"/>
              <a:t>  تفسير نتيجة معامل الارتباط لبيرسون: </a:t>
            </a:r>
          </a:p>
          <a:p>
            <a:pPr marL="514350" indent="-514350">
              <a:buAutoNum type="arabicPeriod"/>
            </a:pPr>
            <a:r>
              <a:rPr lang="ar-SA" sz="2800" dirty="0" smtClean="0"/>
              <a:t>قيمة معامل الارتباط </a:t>
            </a:r>
            <a:r>
              <a:rPr lang="ar-SA" sz="2800" dirty="0" err="1" smtClean="0"/>
              <a:t>لبيرسون</a:t>
            </a:r>
            <a:r>
              <a:rPr lang="ar-SA" sz="2800" dirty="0" smtClean="0"/>
              <a:t> تقع دائماً بين 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r&gt;0</a:t>
            </a:r>
            <a:r>
              <a:rPr lang="ar-SA" sz="2800" dirty="0" smtClean="0"/>
              <a:t>  يوجد ارتباط خطي طردي بين المتغيرين </a:t>
            </a:r>
            <a:r>
              <a:rPr lang="en-US" sz="2800" dirty="0" smtClean="0"/>
              <a:t>X,Y</a:t>
            </a:r>
            <a:endParaRPr lang="ar-SA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r&lt;0</a:t>
            </a:r>
            <a:r>
              <a:rPr lang="ar-SA" sz="2800" dirty="0" smtClean="0"/>
              <a:t> يوجد ارتباط خطي عكسي بين المتغيرين </a:t>
            </a:r>
            <a:r>
              <a:rPr lang="en-US" sz="2800" dirty="0" smtClean="0"/>
              <a:t>X,Y</a:t>
            </a:r>
            <a:endParaRPr lang="ar-SA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r=1</a:t>
            </a:r>
            <a:r>
              <a:rPr lang="ar-SA" sz="2800" dirty="0" smtClean="0"/>
              <a:t> يوجد ارتباط خطي طردي تام بين المتغيرين </a:t>
            </a:r>
            <a:r>
              <a:rPr lang="en-US" sz="2800" dirty="0" smtClean="0"/>
              <a:t>X,Y</a:t>
            </a:r>
            <a:endParaRPr lang="ar-SA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r=-1</a:t>
            </a:r>
            <a:r>
              <a:rPr lang="ar-SA" sz="2800" dirty="0" smtClean="0"/>
              <a:t> يوجد ارتباط خطي عكسي تام بين المتغيرين </a:t>
            </a:r>
            <a:r>
              <a:rPr lang="en-US" sz="2800" dirty="0" smtClean="0"/>
              <a:t>X,Y</a:t>
            </a:r>
            <a:endParaRPr lang="ar-SA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r=0</a:t>
            </a:r>
            <a:r>
              <a:rPr lang="ar-SA" sz="2800" dirty="0" smtClean="0"/>
              <a:t> </a:t>
            </a:r>
            <a:r>
              <a:rPr lang="ar-SA" sz="2800" dirty="0" err="1" smtClean="0"/>
              <a:t>لايوجد</a:t>
            </a:r>
            <a:r>
              <a:rPr lang="ar-SA" sz="2800" dirty="0" smtClean="0"/>
              <a:t> ارتباط </a:t>
            </a:r>
            <a:endParaRPr lang="ar-SA" sz="2800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00B0F0"/>
                </a:solidFill>
              </a:rPr>
              <a:t>الارتباط الخطي البسيط</a:t>
            </a:r>
            <a:endParaRPr lang="ar-SA" dirty="0">
              <a:solidFill>
                <a:srgbClr val="00B0F0"/>
              </a:solidFill>
            </a:endParaRPr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259632" y="1988840"/>
          <a:ext cx="167322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Equation" r:id="rId3" imgW="698400" imgH="203040" progId="Equation.3">
                  <p:embed/>
                </p:oleObj>
              </mc:Choice>
              <mc:Fallback>
                <p:oleObj name="Equation" r:id="rId3" imgW="69840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988840"/>
                        <a:ext cx="1673225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البيانات التالية احسبي معامل ارتباط </a:t>
            </a:r>
            <a:r>
              <a:rPr lang="ar-SA" dirty="0" err="1" smtClean="0"/>
              <a:t>بيرسون</a:t>
            </a:r>
            <a:r>
              <a:rPr lang="ar-SA" dirty="0" smtClean="0"/>
              <a:t> مع تفسير </a:t>
            </a:r>
            <a:r>
              <a:rPr lang="ar-SA" dirty="0" err="1" smtClean="0"/>
              <a:t>النتيجة: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مثال(1</a:t>
            </a:r>
            <a:r>
              <a:rPr lang="ar-SA" dirty="0" err="1" smtClean="0"/>
              <a:t>):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2187578" y="2924944"/>
          <a:ext cx="3685345" cy="25958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892686"/>
                <a:gridCol w="496449"/>
                <a:gridCol w="739058"/>
                <a:gridCol w="723640"/>
                <a:gridCol w="83351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err="1" smtClean="0"/>
                        <a:t>X</a:t>
                      </a:r>
                      <a:r>
                        <a:rPr lang="en-US" sz="1200" b="1" dirty="0" err="1" smtClean="0"/>
                        <a:t>i</a:t>
                      </a:r>
                      <a:r>
                        <a:rPr lang="en-US" b="1" dirty="0" err="1" smtClean="0"/>
                        <a:t>Y</a:t>
                      </a:r>
                      <a:r>
                        <a:rPr lang="en-US" sz="1200" b="1" dirty="0" err="1" smtClean="0"/>
                        <a:t>i</a:t>
                      </a:r>
                      <a:endParaRPr lang="ar-SA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49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36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36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15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29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86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55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171</a:t>
                      </a:r>
                      <a:endParaRPr lang="ar-SA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3131840" y="2924944"/>
          <a:ext cx="457324" cy="457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5" name="Equation" r:id="rId3" imgW="241200" imgH="241200" progId="Equation.3">
                  <p:embed/>
                </p:oleObj>
              </mc:Choice>
              <mc:Fallback>
                <p:oleObj name="Equation" r:id="rId3" imgW="241200" imgH="2412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2924944"/>
                        <a:ext cx="457324" cy="4573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2411760" y="2897941"/>
          <a:ext cx="347216" cy="412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6" name="Equation" r:id="rId5" imgW="203040" imgH="241200" progId="Equation.3">
                  <p:embed/>
                </p:oleObj>
              </mc:Choice>
              <mc:Fallback>
                <p:oleObj name="Equation" r:id="rId5" imgW="20304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2897941"/>
                        <a:ext cx="347216" cy="4123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>
                <a:solidFill>
                  <a:srgbClr val="00B0F0"/>
                </a:solidFill>
              </a:rPr>
              <a:t>الارتباط الخطي البسيط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127282"/>
              </p:ext>
            </p:extLst>
          </p:nvPr>
        </p:nvGraphicFramePr>
        <p:xfrm>
          <a:off x="2181225" y="1362075"/>
          <a:ext cx="3270250" cy="460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4" name="معادلة" r:id="rId3" imgW="1803240" imgH="2539800" progId="Equation.3">
                  <p:embed/>
                </p:oleObj>
              </mc:Choice>
              <mc:Fallback>
                <p:oleObj name="معادلة" r:id="rId3" imgW="1803240" imgH="2539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1225" y="1362075"/>
                        <a:ext cx="3270250" cy="4605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3491880" y="5949280"/>
            <a:ext cx="468052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000" smtClean="0"/>
          </a:p>
          <a:p>
            <a:r>
              <a:rPr lang="ar-SA" sz="2000" smtClean="0"/>
              <a:t>يوجد </a:t>
            </a:r>
            <a:r>
              <a:rPr lang="ar-SA" sz="2000" dirty="0" smtClean="0"/>
              <a:t>ارتباط خطي عكسي ضعيف بين المتغيرين </a:t>
            </a:r>
            <a:r>
              <a:rPr lang="en-US" sz="2000" dirty="0" smtClean="0"/>
              <a:t>x</a:t>
            </a:r>
            <a:r>
              <a:rPr lang="ar-SA" sz="2000" dirty="0" smtClean="0"/>
              <a:t> </a:t>
            </a:r>
            <a:r>
              <a:rPr lang="ar-SA" sz="2000" dirty="0" err="1" smtClean="0"/>
              <a:t>،</a:t>
            </a:r>
            <a:r>
              <a:rPr lang="en-US" sz="2000" dirty="0" smtClean="0"/>
              <a:t>Y </a:t>
            </a:r>
            <a:r>
              <a:rPr lang="ar-SA" sz="2000" dirty="0" smtClean="0"/>
              <a:t> </a:t>
            </a:r>
            <a:endParaRPr lang="ar-SA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اذا كان </a:t>
            </a:r>
            <a:r>
              <a:rPr lang="en-US" dirty="0" err="1" smtClean="0"/>
              <a:t>SSxy</a:t>
            </a:r>
            <a:r>
              <a:rPr lang="en-US" dirty="0" smtClean="0"/>
              <a:t> = 19</a:t>
            </a:r>
            <a:r>
              <a:rPr lang="ar-SA" dirty="0" smtClean="0"/>
              <a:t>   ،  </a:t>
            </a:r>
            <a:r>
              <a:rPr lang="en-US" dirty="0" err="1" smtClean="0"/>
              <a:t>SSx</a:t>
            </a:r>
            <a:r>
              <a:rPr lang="en-US" dirty="0" smtClean="0"/>
              <a:t> =10</a:t>
            </a:r>
            <a:r>
              <a:rPr lang="ar-SA" dirty="0" smtClean="0"/>
              <a:t>  ،    </a:t>
            </a:r>
            <a:r>
              <a:rPr lang="en-US" dirty="0" err="1" smtClean="0"/>
              <a:t>SSy</a:t>
            </a:r>
            <a:r>
              <a:rPr lang="en-US" dirty="0" smtClean="0"/>
              <a:t>=38</a:t>
            </a:r>
            <a:r>
              <a:rPr lang="ar-SA" dirty="0" smtClean="0"/>
              <a:t>   اوجدي معامل الارتباط لبيرسون ؟ مع تفسير النتيجة؟</a:t>
            </a:r>
          </a:p>
          <a:p>
            <a:pPr marL="109728" indent="0">
              <a:buNone/>
            </a:pPr>
            <a:r>
              <a:rPr lang="ar-SA" dirty="0"/>
              <a:t> </a:t>
            </a:r>
            <a:r>
              <a:rPr lang="ar-SA" dirty="0" smtClean="0"/>
              <a:t>الحل:</a:t>
            </a:r>
          </a:p>
          <a:p>
            <a:pPr marL="109728" indent="0">
              <a:buNone/>
            </a:pPr>
            <a:endParaRPr lang="ar-SA" dirty="0" smtClean="0"/>
          </a:p>
          <a:p>
            <a:pPr marL="109728" indent="0">
              <a:buNone/>
            </a:pP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 (2):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6022645"/>
              </p:ext>
            </p:extLst>
          </p:nvPr>
        </p:nvGraphicFramePr>
        <p:xfrm>
          <a:off x="2699792" y="2564904"/>
          <a:ext cx="3456384" cy="2500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3" name="معادلة" r:id="rId3" imgW="1333440" imgH="965160" progId="Equation.3">
                  <p:embed/>
                </p:oleObj>
              </mc:Choice>
              <mc:Fallback>
                <p:oleObj name="معادلة" r:id="rId3" imgW="1333440" imgH="965160" progId="Equation.3">
                  <p:embed/>
                  <p:pic>
                    <p:nvPicPr>
                      <p:cNvPr id="0" name="كائن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2564904"/>
                        <a:ext cx="3456384" cy="25009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1979712" y="5085184"/>
            <a:ext cx="5472608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400" dirty="0" smtClean="0"/>
          </a:p>
          <a:p>
            <a:r>
              <a:rPr lang="ar-SA" sz="2400" dirty="0" smtClean="0"/>
              <a:t>يوجد ارتباط خطي طردي قوي بين المتغيرين </a:t>
            </a:r>
            <a:r>
              <a:rPr lang="en-US" sz="2400" dirty="0" smtClean="0"/>
              <a:t>Y</a:t>
            </a:r>
            <a:r>
              <a:rPr lang="ar-SA" sz="2400" dirty="0" smtClean="0"/>
              <a:t>, </a:t>
            </a:r>
            <a:r>
              <a:rPr lang="en-US" sz="2400" dirty="0" smtClean="0"/>
              <a:t>X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361923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296</TotalTime>
  <Words>246</Words>
  <Application>Microsoft Office PowerPoint</Application>
  <PresentationFormat>عرض على الشاشة (3:4)‏</PresentationFormat>
  <Paragraphs>64</Paragraphs>
  <Slides>8</Slides>
  <Notes>0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3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ملتقى</vt:lpstr>
      <vt:lpstr>Equation</vt:lpstr>
      <vt:lpstr>Microsoft Equation 3.0</vt:lpstr>
      <vt:lpstr>معادلة</vt:lpstr>
      <vt:lpstr>الارتباط الخطي البسيط</vt:lpstr>
      <vt:lpstr>الارتباط الخطي البسيط</vt:lpstr>
      <vt:lpstr>الارتباط الخطي البسيط</vt:lpstr>
      <vt:lpstr>الارتباط الخطي البسيط</vt:lpstr>
      <vt:lpstr>الارتباط الخطي البسيط</vt:lpstr>
      <vt:lpstr>مثال(1):</vt:lpstr>
      <vt:lpstr>الارتباط الخطي البسيط</vt:lpstr>
      <vt:lpstr>مثال (2):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الارتباط الخطي البسيط</dc:title>
  <dc:creator>ArAM</dc:creator>
  <cp:lastModifiedBy>ASUS</cp:lastModifiedBy>
  <cp:revision>49</cp:revision>
  <dcterms:created xsi:type="dcterms:W3CDTF">2011-12-16T03:14:23Z</dcterms:created>
  <dcterms:modified xsi:type="dcterms:W3CDTF">2014-04-23T10:20:39Z</dcterms:modified>
</cp:coreProperties>
</file>